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Default Extension="jpg" ContentType="image/jpg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Default Extension="png" ContentType="image/png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  <p:sldId id="391" r:id="rId141"/>
    <p:sldId id="392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  <p:sldId id="400" r:id="rId150"/>
    <p:sldId id="401" r:id="rId151"/>
    <p:sldId id="402" r:id="rId152"/>
    <p:sldId id="403" r:id="rId153"/>
    <p:sldId id="404" r:id="rId154"/>
    <p:sldId id="405" r:id="rId155"/>
    <p:sldId id="406" r:id="rId156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<Relationship Id="rId115" Type="http://schemas.openxmlformats.org/officeDocument/2006/relationships/slide" Target="slides/slide110.xml"/><Relationship Id="rId116" Type="http://schemas.openxmlformats.org/officeDocument/2006/relationships/slide" Target="slides/slide111.xml"/><Relationship Id="rId117" Type="http://schemas.openxmlformats.org/officeDocument/2006/relationships/slide" Target="slides/slide112.xml"/><Relationship Id="rId118" Type="http://schemas.openxmlformats.org/officeDocument/2006/relationships/slide" Target="slides/slide113.xml"/><Relationship Id="rId119" Type="http://schemas.openxmlformats.org/officeDocument/2006/relationships/slide" Target="slides/slide114.xml"/><Relationship Id="rId120" Type="http://schemas.openxmlformats.org/officeDocument/2006/relationships/slide" Target="slides/slide115.xml"/><Relationship Id="rId121" Type="http://schemas.openxmlformats.org/officeDocument/2006/relationships/slide" Target="slides/slide116.xml"/><Relationship Id="rId122" Type="http://schemas.openxmlformats.org/officeDocument/2006/relationships/slide" Target="slides/slide117.xml"/><Relationship Id="rId123" Type="http://schemas.openxmlformats.org/officeDocument/2006/relationships/slide" Target="slides/slide118.xml"/><Relationship Id="rId124" Type="http://schemas.openxmlformats.org/officeDocument/2006/relationships/slide" Target="slides/slide119.xml"/><Relationship Id="rId125" Type="http://schemas.openxmlformats.org/officeDocument/2006/relationships/slide" Target="slides/slide120.xml"/><Relationship Id="rId126" Type="http://schemas.openxmlformats.org/officeDocument/2006/relationships/slide" Target="slides/slide121.xml"/><Relationship Id="rId127" Type="http://schemas.openxmlformats.org/officeDocument/2006/relationships/slide" Target="slides/slide122.xml"/><Relationship Id="rId128" Type="http://schemas.openxmlformats.org/officeDocument/2006/relationships/slide" Target="slides/slide123.xml"/><Relationship Id="rId129" Type="http://schemas.openxmlformats.org/officeDocument/2006/relationships/slide" Target="slides/slide124.xml"/><Relationship Id="rId130" Type="http://schemas.openxmlformats.org/officeDocument/2006/relationships/slide" Target="slides/slide125.xml"/><Relationship Id="rId131" Type="http://schemas.openxmlformats.org/officeDocument/2006/relationships/slide" Target="slides/slide126.xml"/><Relationship Id="rId132" Type="http://schemas.openxmlformats.org/officeDocument/2006/relationships/slide" Target="slides/slide127.xml"/><Relationship Id="rId133" Type="http://schemas.openxmlformats.org/officeDocument/2006/relationships/slide" Target="slides/slide128.xml"/><Relationship Id="rId134" Type="http://schemas.openxmlformats.org/officeDocument/2006/relationships/slide" Target="slides/slide129.xml"/><Relationship Id="rId135" Type="http://schemas.openxmlformats.org/officeDocument/2006/relationships/slide" Target="slides/slide130.xml"/><Relationship Id="rId136" Type="http://schemas.openxmlformats.org/officeDocument/2006/relationships/slide" Target="slides/slide131.xml"/><Relationship Id="rId137" Type="http://schemas.openxmlformats.org/officeDocument/2006/relationships/slide" Target="slides/slide132.xml"/><Relationship Id="rId138" Type="http://schemas.openxmlformats.org/officeDocument/2006/relationships/slide" Target="slides/slide133.xml"/><Relationship Id="rId139" Type="http://schemas.openxmlformats.org/officeDocument/2006/relationships/slide" Target="slides/slide134.xml"/><Relationship Id="rId140" Type="http://schemas.openxmlformats.org/officeDocument/2006/relationships/slide" Target="slides/slide135.xml"/><Relationship Id="rId141" Type="http://schemas.openxmlformats.org/officeDocument/2006/relationships/slide" Target="slides/slide136.xml"/><Relationship Id="rId142" Type="http://schemas.openxmlformats.org/officeDocument/2006/relationships/slide" Target="slides/slide137.xml"/><Relationship Id="rId143" Type="http://schemas.openxmlformats.org/officeDocument/2006/relationships/slide" Target="slides/slide138.xml"/><Relationship Id="rId144" Type="http://schemas.openxmlformats.org/officeDocument/2006/relationships/slide" Target="slides/slide139.xml"/><Relationship Id="rId145" Type="http://schemas.openxmlformats.org/officeDocument/2006/relationships/slide" Target="slides/slide140.xml"/><Relationship Id="rId146" Type="http://schemas.openxmlformats.org/officeDocument/2006/relationships/slide" Target="slides/slide141.xml"/><Relationship Id="rId147" Type="http://schemas.openxmlformats.org/officeDocument/2006/relationships/slide" Target="slides/slide142.xml"/><Relationship Id="rId148" Type="http://schemas.openxmlformats.org/officeDocument/2006/relationships/slide" Target="slides/slide143.xml"/><Relationship Id="rId149" Type="http://schemas.openxmlformats.org/officeDocument/2006/relationships/slide" Target="slides/slide144.xml"/><Relationship Id="rId150" Type="http://schemas.openxmlformats.org/officeDocument/2006/relationships/slide" Target="slides/slide145.xml"/><Relationship Id="rId151" Type="http://schemas.openxmlformats.org/officeDocument/2006/relationships/slide" Target="slides/slide146.xml"/><Relationship Id="rId152" Type="http://schemas.openxmlformats.org/officeDocument/2006/relationships/slide" Target="slides/slide147.xml"/><Relationship Id="rId153" Type="http://schemas.openxmlformats.org/officeDocument/2006/relationships/slide" Target="slides/slide148.xml"/><Relationship Id="rId154" Type="http://schemas.openxmlformats.org/officeDocument/2006/relationships/slide" Target="slides/slide149.xml"/><Relationship Id="rId155" Type="http://schemas.openxmlformats.org/officeDocument/2006/relationships/slide" Target="slides/slide150.xml"/><Relationship Id="rId156" Type="http://schemas.openxmlformats.org/officeDocument/2006/relationships/slide" Target="slides/slide15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957563" y="9396397"/>
            <a:ext cx="1858010" cy="226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360647" y="9222042"/>
            <a:ext cx="304800" cy="226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0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0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0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0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0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Relationship Id="rId4" Type="http://schemas.openxmlformats.org/officeDocument/2006/relationships/image" Target="../media/image80.png"/></Relationships>

</file>

<file path=ppt/slides/_rels/slide10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51.png"/></Relationships>

</file>

<file path=ppt/slides/_rels/slide10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/Relationships>

</file>

<file path=ppt/slides/_rels/slide10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0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6.png"/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89.png"/></Relationships>

</file>

<file path=ppt/slides/_rels/slide10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94.png"/><Relationship Id="rId7" Type="http://schemas.openxmlformats.org/officeDocument/2006/relationships/image" Target="../media/image95.png"/><Relationship Id="rId8" Type="http://schemas.openxmlformats.org/officeDocument/2006/relationships/image" Target="../media/image96.png"/><Relationship Id="rId9" Type="http://schemas.openxmlformats.org/officeDocument/2006/relationships/image" Target="../media/image97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8.jpg"/><Relationship Id="rId3" Type="http://schemas.openxmlformats.org/officeDocument/2006/relationships/image" Target="../media/image99.png"/><Relationship Id="rId4" Type="http://schemas.openxmlformats.org/officeDocument/2006/relationships/image" Target="../media/image100.png"/><Relationship Id="rId5" Type="http://schemas.openxmlformats.org/officeDocument/2006/relationships/image" Target="../media/image101.jpg"/></Relationships>

</file>

<file path=ppt/slides/_rels/slide1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103.png"/></Relationships>

</file>

<file path=ppt/slides/_rels/slide1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4.png"/><Relationship Id="rId3" Type="http://schemas.openxmlformats.org/officeDocument/2006/relationships/image" Target="../media/image105.png"/><Relationship Id="rId4" Type="http://schemas.openxmlformats.org/officeDocument/2006/relationships/image" Target="../media/image106.png"/></Relationships>

</file>

<file path=ppt/slides/_rels/slide1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7.png"/><Relationship Id="rId3" Type="http://schemas.openxmlformats.org/officeDocument/2006/relationships/image" Target="../media/image108.png"/><Relationship Id="rId4" Type="http://schemas.openxmlformats.org/officeDocument/2006/relationships/image" Target="../media/image109.png"/></Relationships>

</file>

<file path=ppt/slides/_rels/slide1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0.png"/><Relationship Id="rId3" Type="http://schemas.openxmlformats.org/officeDocument/2006/relationships/image" Target="../media/image111.png"/><Relationship Id="rId4" Type="http://schemas.openxmlformats.org/officeDocument/2006/relationships/image" Target="../media/image112.png"/><Relationship Id="rId5" Type="http://schemas.openxmlformats.org/officeDocument/2006/relationships/image" Target="../media/image113.png"/></Relationships>

</file>

<file path=ppt/slides/_rels/slide1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4.png"/></Relationships>

</file>

<file path=ppt/slides/_rels/slide1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5.png"/><Relationship Id="rId3" Type="http://schemas.openxmlformats.org/officeDocument/2006/relationships/image" Target="../media/image116.png"/><Relationship Id="rId4" Type="http://schemas.openxmlformats.org/officeDocument/2006/relationships/image" Target="../media/image77.png"/></Relationships>

</file>

<file path=ppt/slides/_rels/slide1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7.png"/><Relationship Id="rId3" Type="http://schemas.openxmlformats.org/officeDocument/2006/relationships/image" Target="../media/image77.png"/></Relationships>

</file>

<file path=ppt/slides/_rels/slide1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vu.edu.pk/" TargetMode="External"/></Relationships>

</file>

<file path=ppt/slides/_rels/slide1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8.png"/><Relationship Id="rId3" Type="http://schemas.openxmlformats.org/officeDocument/2006/relationships/image" Target="../media/image119.png"/><Relationship Id="rId4" Type="http://schemas.openxmlformats.org/officeDocument/2006/relationships/image" Target="../media/image120.png"/><Relationship Id="rId5" Type="http://schemas.openxmlformats.org/officeDocument/2006/relationships/image" Target="../media/image121.png"/></Relationships>

</file>

<file path=ppt/slides/_rels/slide1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2.png"/><Relationship Id="rId3" Type="http://schemas.openxmlformats.org/officeDocument/2006/relationships/image" Target="../media/image123.png"/><Relationship Id="rId4" Type="http://schemas.openxmlformats.org/officeDocument/2006/relationships/image" Target="../media/image124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
</file>

<file path=ppt/slides/_rels/slide1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5.png"/></Relationships>

</file>

<file path=ppt/slides/_rels/slide1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6.png"/><Relationship Id="rId3" Type="http://schemas.openxmlformats.org/officeDocument/2006/relationships/image" Target="../media/image127.jpg"/><Relationship Id="rId4" Type="http://schemas.openxmlformats.org/officeDocument/2006/relationships/image" Target="../media/image128.jpg"/><Relationship Id="rId5" Type="http://schemas.openxmlformats.org/officeDocument/2006/relationships/image" Target="../media/image129.png"/></Relationships>

</file>

<file path=ppt/slides/_rels/slide1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0.png"/></Relationships>

</file>

<file path=ppt/slides/_rels/slide1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altavista.com/" TargetMode="External"/></Relationships>

</file>

<file path=ppt/slides/_rels/slide1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google.com/" TargetMode="External"/><Relationship Id="rId3" Type="http://schemas.openxmlformats.org/officeDocument/2006/relationships/hyperlink" Target="http://www.excite.com/" TargetMode="External"/><Relationship Id="rId4" Type="http://schemas.openxmlformats.org/officeDocument/2006/relationships/hyperlink" Target="http://www.lycos.com/" TargetMode="External"/></Relationships>

</file>

<file path=ppt/slides/_rels/slide1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1.png"/><Relationship Id="rId3" Type="http://schemas.openxmlformats.org/officeDocument/2006/relationships/hyperlink" Target="mailto:awais@yahoo.com" TargetMode="External"/><Relationship Id="rId4" Type="http://schemas.openxmlformats.org/officeDocument/2006/relationships/hyperlink" Target="http://www.mail.yahoo.com/" TargetMode="External"/></Relationships>

</file>

<file path=ppt/slides/_rels/slide1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2.png"/><Relationship Id="rId3" Type="http://schemas.openxmlformats.org/officeDocument/2006/relationships/image" Target="../media/image133.png"/><Relationship Id="rId4" Type="http://schemas.openxmlformats.org/officeDocument/2006/relationships/image" Target="../media/image134.png"/></Relationships>

</file>

<file path=ppt/slides/_rels/slide1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5.png"/></Relationships>

</file>

<file path=ppt/slides/_rels/slide1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6.png"/></Relationships>

</file>

<file path=ppt/slides/_rels/slide1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7.png"/><Relationship Id="rId3" Type="http://schemas.openxmlformats.org/officeDocument/2006/relationships/image" Target="../media/image138.png"/><Relationship Id="rId4" Type="http://schemas.openxmlformats.org/officeDocument/2006/relationships/image" Target="../media/image139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vu.edu.pk/" TargetMode="Externa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info@vu.edu.pk" TargetMode="Externa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/Relationships>
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3" Type="http://schemas.openxmlformats.org/officeDocument/2006/relationships/image" Target="../media/image31.png"/><Relationship Id="rId14" Type="http://schemas.openxmlformats.org/officeDocument/2006/relationships/image" Target="../media/image32.png"/><Relationship Id="rId15" Type="http://schemas.openxmlformats.org/officeDocument/2006/relationships/image" Target="../media/image33.png"/><Relationship Id="rId16" Type="http://schemas.openxmlformats.org/officeDocument/2006/relationships/image" Target="../media/image34.png"/><Relationship Id="rId17" Type="http://schemas.openxmlformats.org/officeDocument/2006/relationships/image" Target="../media/image35.png"/></Relationships>
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/Relationships>

</file>

<file path=ppt/slides/_rels/slide6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/Relationships>

</file>

<file path=ppt/slides/_rels/slide6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
</file>

<file path=ppt/slides/_rels/slide6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
</file>

<file path=ppt/slides/_rels/slide6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jpg"/></Relationships>

</file>

<file path=ppt/slides/_rels/slide6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png"/></Relationships>

</file>

<file path=ppt/slides/_rels/slide7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
</file>

<file path=ppt/slides/_rels/slide7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png"/></Relationships>

</file>

<file path=ppt/slides/_rels/slide7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image" Target="../media/image64.png"/><Relationship Id="rId9" Type="http://schemas.openxmlformats.org/officeDocument/2006/relationships/image" Target="../media/image65.png"/></Relationships>

</file>

<file path=ppt/slides/_rels/slide8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6.png"/></Relationships>

</file>

<file path=ppt/slides/_rels/slide8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.png"/></Relationships>

</file>

<file path=ppt/slides/_rels/slide8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0.png"/></Relationships>

</file>

<file path=ppt/slides/_rels/slide9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1.jpg"/><Relationship Id="rId3" Type="http://schemas.openxmlformats.org/officeDocument/2006/relationships/image" Target="../media/image72.png"/></Relationships>

</file>

<file path=ppt/slides/_rels/slide9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image" Target="../media/image75.png"/></Relationships>

</file>

<file path=ppt/slides/_rels/slide9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/Relationships>

</file>

<file path=ppt/slides/_rels/slide9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889351" y="3849258"/>
            <a:ext cx="3994150" cy="5168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1995"/>
              </a:lnSpc>
              <a:spcBef>
                <a:spcPts val="95"/>
              </a:spcBef>
            </a:pPr>
            <a:r>
              <a:rPr dirty="0" sz="1700" spc="-5" b="1">
                <a:latin typeface="Arial"/>
                <a:cs typeface="Arial"/>
              </a:rPr>
              <a:t>Computer</a:t>
            </a:r>
            <a:r>
              <a:rPr dirty="0" sz="1700" b="1">
                <a:latin typeface="Arial"/>
                <a:cs typeface="Arial"/>
              </a:rPr>
              <a:t> </a:t>
            </a:r>
            <a:r>
              <a:rPr dirty="0" sz="1700" spc="-5" b="1">
                <a:latin typeface="Arial"/>
                <a:cs typeface="Arial"/>
              </a:rPr>
              <a:t>Proficiency</a:t>
            </a:r>
            <a:r>
              <a:rPr dirty="0" sz="1700" b="1">
                <a:latin typeface="Arial"/>
                <a:cs typeface="Arial"/>
              </a:rPr>
              <a:t> </a:t>
            </a:r>
            <a:r>
              <a:rPr dirty="0" sz="1700" spc="-5" b="1">
                <a:latin typeface="Arial"/>
                <a:cs typeface="Arial"/>
              </a:rPr>
              <a:t>License</a:t>
            </a:r>
            <a:r>
              <a:rPr dirty="0" sz="1700" b="1">
                <a:latin typeface="Arial"/>
                <a:cs typeface="Arial"/>
              </a:rPr>
              <a:t> </a:t>
            </a:r>
            <a:r>
              <a:rPr dirty="0" sz="1700" spc="-5" b="1">
                <a:latin typeface="Arial"/>
                <a:cs typeface="Arial"/>
              </a:rPr>
              <a:t>(CS001)</a:t>
            </a:r>
            <a:endParaRPr sz="1700">
              <a:latin typeface="Arial"/>
              <a:cs typeface="Arial"/>
            </a:endParaRPr>
          </a:p>
          <a:p>
            <a:pPr algn="ctr">
              <a:lnSpc>
                <a:spcPts val="1875"/>
              </a:lnSpc>
            </a:pPr>
            <a:r>
              <a:rPr dirty="0" sz="1600" spc="-5">
                <a:latin typeface="Arial MT"/>
                <a:cs typeface="Arial MT"/>
              </a:rPr>
              <a:t>Virtual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 spc="-5">
                <a:latin typeface="Arial MT"/>
                <a:cs typeface="Arial MT"/>
              </a:rPr>
              <a:t>University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 spc="-5">
                <a:latin typeface="Arial MT"/>
                <a:cs typeface="Arial MT"/>
              </a:rPr>
              <a:t>of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Pakistan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12922" y="9222042"/>
            <a:ext cx="154940" cy="22606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40005">
              <a:lnSpc>
                <a:spcPct val="100000"/>
              </a:lnSpc>
              <a:spcBef>
                <a:spcPts val="135"/>
              </a:spcBef>
            </a:pPr>
            <a:fld id="{81D60167-4931-47E6-BA6A-407CBD079E47}" type="slidenum">
              <a:rPr dirty="0" sz="1200">
                <a:latin typeface="Times New Roman"/>
                <a:cs typeface="Times New Roman"/>
              </a:rPr>
              <a:t>3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56814" y="9417642"/>
            <a:ext cx="185928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Virtual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University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Pakistan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962165"/>
            <a:ext cx="5508625" cy="8027034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 marL="1411605" marR="1405890">
              <a:lnSpc>
                <a:spcPts val="1380"/>
              </a:lnSpc>
              <a:spcBef>
                <a:spcPts val="195"/>
              </a:spcBef>
            </a:pPr>
            <a:r>
              <a:rPr dirty="0" sz="1200" spc="-5">
                <a:latin typeface="Arial MT"/>
                <a:cs typeface="Arial MT"/>
              </a:rPr>
              <a:t>Computer Proficiency License </a:t>
            </a:r>
            <a:r>
              <a:rPr dirty="0" sz="1200" spc="-10">
                <a:latin typeface="Arial MT"/>
                <a:cs typeface="Arial MT"/>
              </a:rPr>
              <a:t>(CS-001)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Lecture </a:t>
            </a:r>
            <a:r>
              <a:rPr dirty="0" sz="1200" spc="-10">
                <a:latin typeface="Arial MT"/>
                <a:cs typeface="Arial MT"/>
              </a:rPr>
              <a:t>02</a:t>
            </a:r>
            <a:endParaRPr sz="1200">
              <a:latin typeface="Arial MT"/>
              <a:cs typeface="Arial MT"/>
            </a:endParaRPr>
          </a:p>
          <a:p>
            <a:pPr algn="ctr">
              <a:lnSpc>
                <a:spcPts val="1340"/>
              </a:lnSpc>
            </a:pPr>
            <a:r>
              <a:rPr dirty="0" sz="1200">
                <a:latin typeface="Arial MT"/>
                <a:cs typeface="Arial MT"/>
              </a:rPr>
              <a:t>Input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150">
              <a:latin typeface="Arial MT"/>
              <a:cs typeface="Arial MT"/>
            </a:endParaRPr>
          </a:p>
          <a:p>
            <a:pPr marL="182245" indent="-169545">
              <a:lnSpc>
                <a:spcPct val="100000"/>
              </a:lnSpc>
              <a:buAutoNum type="arabicPeriod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Objectives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objective of this lecture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to provide answers 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following questions: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What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keyboard?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What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different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keyboard?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What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their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functionality?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85"/>
              </a:spcBef>
              <a:buAutoNum type="arabicPeriod" startAt="2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Keyboard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95700"/>
              </a:lnSpc>
              <a:spcBef>
                <a:spcPts val="1150"/>
              </a:spcBef>
            </a:pPr>
            <a:r>
              <a:rPr dirty="0" sz="1000" spc="-5">
                <a:latin typeface="Arial MT"/>
                <a:cs typeface="Arial MT"/>
              </a:rPr>
              <a:t>It is an input device to give computer some input. It is like pen in writing. It is called </a:t>
            </a:r>
            <a:r>
              <a:rPr dirty="0" sz="1000" spc="-10">
                <a:latin typeface="Arial MT"/>
                <a:cs typeface="Arial MT"/>
              </a:rPr>
              <a:t>keyboard </a:t>
            </a:r>
            <a:r>
              <a:rPr dirty="0" sz="1000" spc="-5">
                <a:latin typeface="Arial MT"/>
                <a:cs typeface="Arial MT"/>
              </a:rPr>
              <a:t> because </a:t>
            </a:r>
            <a:r>
              <a:rPr dirty="0" sz="1000">
                <a:latin typeface="Arial MT"/>
                <a:cs typeface="Arial MT"/>
              </a:rPr>
              <a:t>it is </a:t>
            </a:r>
            <a:r>
              <a:rPr dirty="0" sz="1000" spc="-5">
                <a:latin typeface="Arial MT"/>
                <a:cs typeface="Arial MT"/>
              </a:rPr>
              <a:t>comprised of </a:t>
            </a:r>
            <a:r>
              <a:rPr dirty="0" sz="1000">
                <a:latin typeface="Arial MT"/>
                <a:cs typeface="Arial MT"/>
              </a:rPr>
              <a:t>a board </a:t>
            </a:r>
            <a:r>
              <a:rPr dirty="0" sz="1000" spc="-5">
                <a:latin typeface="Arial MT"/>
                <a:cs typeface="Arial MT"/>
              </a:rPr>
              <a:t>with </a:t>
            </a:r>
            <a:r>
              <a:rPr dirty="0" sz="1000">
                <a:latin typeface="Arial MT"/>
                <a:cs typeface="Arial MT"/>
              </a:rPr>
              <a:t>keys </a:t>
            </a:r>
            <a:r>
              <a:rPr dirty="0" sz="1000" spc="-5">
                <a:latin typeface="Arial MT"/>
                <a:cs typeface="Arial MT"/>
              </a:rPr>
              <a:t>installed. </a:t>
            </a:r>
            <a:r>
              <a:rPr dirty="0" sz="1000">
                <a:latin typeface="Arial MT"/>
                <a:cs typeface="Arial MT"/>
              </a:rPr>
              <a:t>Every key send </a:t>
            </a:r>
            <a:r>
              <a:rPr dirty="0" sz="1000" spc="-5">
                <a:latin typeface="Arial MT"/>
                <a:cs typeface="Arial MT"/>
              </a:rPr>
              <a:t>unique </a:t>
            </a:r>
            <a:r>
              <a:rPr dirty="0" sz="1000">
                <a:latin typeface="Arial MT"/>
                <a:cs typeface="Arial MT"/>
              </a:rPr>
              <a:t>information to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computer.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90"/>
              </a:spcBef>
              <a:buAutoNum type="arabicPeriod" startAt="3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Keyboard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types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95800"/>
              </a:lnSpc>
              <a:spcBef>
                <a:spcPts val="1150"/>
              </a:spcBef>
            </a:pPr>
            <a:r>
              <a:rPr dirty="0" sz="1000">
                <a:latin typeface="Arial MT"/>
                <a:cs typeface="Arial MT"/>
              </a:rPr>
              <a:t>There are </a:t>
            </a:r>
            <a:r>
              <a:rPr dirty="0" sz="1000" spc="-5">
                <a:latin typeface="Arial MT"/>
                <a:cs typeface="Arial MT"/>
              </a:rPr>
              <a:t>different </a:t>
            </a:r>
            <a:r>
              <a:rPr dirty="0" sz="1000">
                <a:latin typeface="Arial MT"/>
                <a:cs typeface="Arial MT"/>
              </a:rPr>
              <a:t>types of </a:t>
            </a:r>
            <a:r>
              <a:rPr dirty="0" sz="1000" spc="-5">
                <a:latin typeface="Arial MT"/>
                <a:cs typeface="Arial MT"/>
              </a:rPr>
              <a:t>keyboards. </a:t>
            </a:r>
            <a:r>
              <a:rPr dirty="0" sz="1000">
                <a:latin typeface="Arial MT"/>
                <a:cs typeface="Arial MT"/>
              </a:rPr>
              <a:t>Standard </a:t>
            </a:r>
            <a:r>
              <a:rPr dirty="0" sz="1000" spc="-5">
                <a:latin typeface="Arial MT"/>
                <a:cs typeface="Arial MT"/>
              </a:rPr>
              <a:t>keyboard </a:t>
            </a:r>
            <a:r>
              <a:rPr dirty="0" sz="1000">
                <a:latin typeface="Arial MT"/>
                <a:cs typeface="Arial MT"/>
              </a:rPr>
              <a:t>is the most </a:t>
            </a:r>
            <a:r>
              <a:rPr dirty="0" sz="1000" spc="-5">
                <a:latin typeface="Arial MT"/>
                <a:cs typeface="Arial MT"/>
              </a:rPr>
              <a:t>commonly </a:t>
            </a:r>
            <a:r>
              <a:rPr dirty="0" sz="1000">
                <a:latin typeface="Arial MT"/>
                <a:cs typeface="Arial MT"/>
              </a:rPr>
              <a:t>used </a:t>
            </a:r>
            <a:r>
              <a:rPr dirty="0" sz="1000" spc="-5">
                <a:latin typeface="Arial MT"/>
                <a:cs typeface="Arial MT"/>
              </a:rPr>
              <a:t>keyboard. </a:t>
            </a:r>
            <a:r>
              <a:rPr dirty="0" sz="1000">
                <a:latin typeface="Arial MT"/>
                <a:cs typeface="Arial MT"/>
              </a:rPr>
              <a:t> Key </a:t>
            </a:r>
            <a:r>
              <a:rPr dirty="0" sz="1000" spc="-5">
                <a:latin typeface="Arial MT"/>
                <a:cs typeface="Arial MT"/>
              </a:rPr>
              <a:t>arrangement </a:t>
            </a:r>
            <a:r>
              <a:rPr dirty="0" sz="1000">
                <a:latin typeface="Arial MT"/>
                <a:cs typeface="Arial MT"/>
              </a:rPr>
              <a:t>can be </a:t>
            </a:r>
            <a:r>
              <a:rPr dirty="0" sz="1000" spc="-5">
                <a:latin typeface="Arial MT"/>
                <a:cs typeface="Arial MT"/>
              </a:rPr>
              <a:t>different </a:t>
            </a:r>
            <a:r>
              <a:rPr dirty="0" sz="1000">
                <a:latin typeface="Arial MT"/>
                <a:cs typeface="Arial MT"/>
              </a:rPr>
              <a:t>for these </a:t>
            </a:r>
            <a:r>
              <a:rPr dirty="0" sz="1000" spc="-5">
                <a:latin typeface="Arial MT"/>
                <a:cs typeface="Arial MT"/>
              </a:rPr>
              <a:t>keyboards. </a:t>
            </a:r>
            <a:r>
              <a:rPr dirty="0" sz="1000">
                <a:latin typeface="Arial MT"/>
                <a:cs typeface="Arial MT"/>
              </a:rPr>
              <a:t>Some </a:t>
            </a:r>
            <a:r>
              <a:rPr dirty="0" sz="1000" spc="-5">
                <a:latin typeface="Arial MT"/>
                <a:cs typeface="Arial MT"/>
              </a:rPr>
              <a:t>may </a:t>
            </a:r>
            <a:r>
              <a:rPr dirty="0" sz="1000">
                <a:latin typeface="Arial MT"/>
                <a:cs typeface="Arial MT"/>
              </a:rPr>
              <a:t>have </a:t>
            </a:r>
            <a:r>
              <a:rPr dirty="0" sz="1000" spc="-5">
                <a:latin typeface="Arial MT"/>
                <a:cs typeface="Arial MT"/>
              </a:rPr>
              <a:t>special keys for </a:t>
            </a:r>
            <a:r>
              <a:rPr dirty="0" sz="1000">
                <a:latin typeface="Arial MT"/>
                <a:cs typeface="Arial MT"/>
              </a:rPr>
              <a:t>other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tasks than </a:t>
            </a:r>
            <a:r>
              <a:rPr dirty="0" sz="1000" spc="-5">
                <a:latin typeface="Arial MT"/>
                <a:cs typeface="Arial MT"/>
              </a:rPr>
              <a:t>just </a:t>
            </a:r>
            <a:r>
              <a:rPr dirty="0" sz="1000">
                <a:latin typeface="Arial MT"/>
                <a:cs typeface="Arial MT"/>
              </a:rPr>
              <a:t>typing. These </a:t>
            </a:r>
            <a:r>
              <a:rPr dirty="0" sz="1000" spc="-5">
                <a:latin typeface="Arial MT"/>
                <a:cs typeface="Arial MT"/>
              </a:rPr>
              <a:t>special </a:t>
            </a:r>
            <a:r>
              <a:rPr dirty="0" sz="1000">
                <a:latin typeface="Arial MT"/>
                <a:cs typeface="Arial MT"/>
              </a:rPr>
              <a:t>keyboards </a:t>
            </a:r>
            <a:r>
              <a:rPr dirty="0" sz="1000" spc="-5">
                <a:latin typeface="Arial MT"/>
                <a:cs typeface="Arial MT"/>
              </a:rPr>
              <a:t>are </a:t>
            </a:r>
            <a:r>
              <a:rPr dirty="0" sz="1000">
                <a:latin typeface="Arial MT"/>
                <a:cs typeface="Arial MT"/>
              </a:rPr>
              <a:t>usually used for </a:t>
            </a:r>
            <a:r>
              <a:rPr dirty="0" sz="1000" spc="-5">
                <a:latin typeface="Arial MT"/>
                <a:cs typeface="Arial MT"/>
              </a:rPr>
              <a:t>multimedia purposes like </a:t>
            </a:r>
            <a:r>
              <a:rPr dirty="0" sz="1000">
                <a:latin typeface="Arial MT"/>
                <a:cs typeface="Arial MT"/>
              </a:rPr>
              <a:t> video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editing,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sound design </a:t>
            </a:r>
            <a:r>
              <a:rPr dirty="0" sz="1000">
                <a:latin typeface="Arial MT"/>
                <a:cs typeface="Arial MT"/>
              </a:rPr>
              <a:t>etc.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85"/>
              </a:spcBef>
              <a:buAutoNum type="arabicPeriod" startAt="4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Basic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Keyboard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keys</a:t>
            </a:r>
            <a:endParaRPr sz="1200">
              <a:latin typeface="Arial"/>
              <a:cs typeface="Arial"/>
            </a:endParaRPr>
          </a:p>
          <a:p>
            <a:pPr algn="just" marL="12700" marR="7620">
              <a:lnSpc>
                <a:spcPts val="1150"/>
              </a:lnSpc>
              <a:spcBef>
                <a:spcPts val="1180"/>
              </a:spcBef>
            </a:pPr>
            <a:r>
              <a:rPr dirty="0" sz="1000">
                <a:latin typeface="Arial MT"/>
                <a:cs typeface="Arial MT"/>
              </a:rPr>
              <a:t>There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usually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104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keys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standard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keyboard.</a:t>
            </a:r>
            <a:r>
              <a:rPr dirty="0" sz="1000" spc="1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Pressing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key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once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releasing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called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key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stroke.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dirty="0" sz="1000" spc="-5" b="1">
                <a:latin typeface="Arial"/>
                <a:cs typeface="Arial"/>
              </a:rPr>
              <a:t>Character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keys</a:t>
            </a:r>
            <a:endParaRPr sz="1000">
              <a:latin typeface="Arial"/>
              <a:cs typeface="Arial"/>
            </a:endParaRPr>
          </a:p>
          <a:p>
            <a:pPr algn="just" marL="12700" marR="5715">
              <a:lnSpc>
                <a:spcPts val="1150"/>
              </a:lnSpc>
              <a:spcBef>
                <a:spcPts val="1170"/>
              </a:spcBef>
            </a:pPr>
            <a:r>
              <a:rPr dirty="0" sz="1000">
                <a:latin typeface="Arial MT"/>
                <a:cs typeface="Arial MT"/>
              </a:rPr>
              <a:t>These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used</a:t>
            </a:r>
            <a:r>
              <a:rPr dirty="0" sz="1000">
                <a:latin typeface="Arial MT"/>
                <a:cs typeface="Arial MT"/>
              </a:rPr>
              <a:t> to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enter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alphabetic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characters.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These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characters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become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uppercase</a:t>
            </a:r>
            <a:r>
              <a:rPr dirty="0" sz="1000">
                <a:latin typeface="Arial MT"/>
                <a:cs typeface="Arial MT"/>
              </a:rPr>
              <a:t> when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with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shift key or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caps lock is on.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dirty="0" sz="1000" b="1">
                <a:latin typeface="Arial"/>
                <a:cs typeface="Arial"/>
              </a:rPr>
              <a:t>Numeric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keys</a:t>
            </a:r>
            <a:endParaRPr sz="1000">
              <a:latin typeface="Arial"/>
              <a:cs typeface="Arial"/>
            </a:endParaRPr>
          </a:p>
          <a:p>
            <a:pPr algn="just" marL="12700" marR="6985">
              <a:lnSpc>
                <a:spcPts val="1150"/>
              </a:lnSpc>
              <a:spcBef>
                <a:spcPts val="1170"/>
              </a:spcBef>
            </a:pPr>
            <a:r>
              <a:rPr dirty="0" sz="1000">
                <a:latin typeface="Arial MT"/>
                <a:cs typeface="Arial MT"/>
              </a:rPr>
              <a:t>There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10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numbers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numeric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keys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(1,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2,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3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9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0)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standard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keyboards.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These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used </a:t>
            </a:r>
            <a:r>
              <a:rPr dirty="0" sz="1000">
                <a:latin typeface="Arial MT"/>
                <a:cs typeface="Arial MT"/>
              </a:rPr>
              <a:t>in the same fashion as </a:t>
            </a:r>
            <a:r>
              <a:rPr dirty="0" sz="1000" spc="-5">
                <a:latin typeface="Arial MT"/>
                <a:cs typeface="Arial MT"/>
              </a:rPr>
              <a:t>typewriters’ keyboard to </a:t>
            </a:r>
            <a:r>
              <a:rPr dirty="0" sz="1000">
                <a:latin typeface="Arial MT"/>
                <a:cs typeface="Arial MT"/>
              </a:rPr>
              <a:t>enter </a:t>
            </a:r>
            <a:r>
              <a:rPr dirty="0" sz="1000" spc="-5">
                <a:latin typeface="Arial MT"/>
                <a:cs typeface="Arial MT"/>
              </a:rPr>
              <a:t>numbers. These become symbols or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punctuation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marks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when pressed </a:t>
            </a:r>
            <a:r>
              <a:rPr dirty="0" sz="1000">
                <a:latin typeface="Arial MT"/>
                <a:cs typeface="Arial MT"/>
              </a:rPr>
              <a:t>with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shift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key.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dirty="0" sz="1000">
                <a:latin typeface="Arial MT"/>
                <a:cs typeface="Arial MT"/>
              </a:rPr>
              <a:t>For</a:t>
            </a:r>
            <a:r>
              <a:rPr dirty="0" sz="1000" spc="-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example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 MT"/>
              <a:cs typeface="Arial MT"/>
            </a:endParaRPr>
          </a:p>
          <a:p>
            <a:pPr marL="12700" marR="4271645">
              <a:lnSpc>
                <a:spcPts val="1150"/>
              </a:lnSpc>
            </a:pPr>
            <a:r>
              <a:rPr dirty="0" sz="1000">
                <a:latin typeface="Arial MT"/>
                <a:cs typeface="Arial MT"/>
              </a:rPr>
              <a:t>1- Shift + 8 </a:t>
            </a:r>
            <a:r>
              <a:rPr dirty="0" sz="1000" spc="-5">
                <a:latin typeface="Arial MT"/>
                <a:cs typeface="Arial MT"/>
              </a:rPr>
              <a:t>will </a:t>
            </a:r>
            <a:r>
              <a:rPr dirty="0" sz="1000">
                <a:latin typeface="Arial MT"/>
                <a:cs typeface="Arial MT"/>
              </a:rPr>
              <a:t>print *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2-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Shift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+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4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print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$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dirty="0" sz="1000" spc="-5" b="1">
                <a:latin typeface="Arial"/>
                <a:cs typeface="Arial"/>
              </a:rPr>
              <a:t>Special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keys</a:t>
            </a:r>
            <a:endParaRPr sz="1000">
              <a:latin typeface="Arial"/>
              <a:cs typeface="Arial"/>
            </a:endParaRPr>
          </a:p>
          <a:p>
            <a:pPr algn="just" marL="12700" marR="5080">
              <a:lnSpc>
                <a:spcPts val="1150"/>
              </a:lnSpc>
              <a:spcBef>
                <a:spcPts val="1170"/>
              </a:spcBef>
            </a:pPr>
            <a:r>
              <a:rPr dirty="0" sz="1000" spc="-5">
                <a:latin typeface="Arial MT"/>
                <a:cs typeface="Arial MT"/>
              </a:rPr>
              <a:t>Shift,</a:t>
            </a:r>
            <a:r>
              <a:rPr dirty="0" sz="1000" spc="19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Alt</a:t>
            </a:r>
            <a:r>
              <a:rPr dirty="0" sz="1000" spc="2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2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Control(ctrl)</a:t>
            </a:r>
            <a:r>
              <a:rPr dirty="0" sz="1000" spc="1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keys</a:t>
            </a:r>
            <a:r>
              <a:rPr dirty="0" sz="1000" spc="2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</a:t>
            </a:r>
            <a:r>
              <a:rPr dirty="0" sz="1000" spc="2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special</a:t>
            </a:r>
            <a:r>
              <a:rPr dirty="0" sz="1000" spc="1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keys</a:t>
            </a:r>
            <a:r>
              <a:rPr dirty="0" sz="1000" spc="2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2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when</a:t>
            </a:r>
            <a:r>
              <a:rPr dirty="0" sz="1000" spc="1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pressed</a:t>
            </a:r>
            <a:r>
              <a:rPr dirty="0" sz="1000" spc="2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with</a:t>
            </a:r>
            <a:r>
              <a:rPr dirty="0" sz="1000" spc="2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other</a:t>
            </a:r>
            <a:r>
              <a:rPr dirty="0" sz="1000" spc="1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keys,</a:t>
            </a:r>
            <a:r>
              <a:rPr dirty="0" sz="1000" spc="2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perform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special operations. For example ctrl+c will copy the selected file or text, shift+ character key will </a:t>
            </a:r>
            <a:r>
              <a:rPr dirty="0" sz="1000">
                <a:latin typeface="Arial MT"/>
                <a:cs typeface="Arial MT"/>
              </a:rPr>
              <a:t> print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that</a:t>
            </a:r>
            <a:r>
              <a:rPr dirty="0" sz="1000" spc="-5">
                <a:latin typeface="Arial MT"/>
                <a:cs typeface="Arial MT"/>
              </a:rPr>
              <a:t> character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capital.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dirty="0" sz="1000" b="1">
                <a:latin typeface="Arial"/>
                <a:cs typeface="Arial"/>
              </a:rPr>
              <a:t>Escape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keys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31" y="963688"/>
            <a:ext cx="5496560" cy="324294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469265" marR="5080">
              <a:lnSpc>
                <a:spcPct val="95800"/>
              </a:lnSpc>
              <a:spcBef>
                <a:spcPts val="150"/>
              </a:spcBef>
            </a:pPr>
            <a:r>
              <a:rPr dirty="0" sz="1000">
                <a:latin typeface="Arial MT"/>
                <a:cs typeface="Arial MT"/>
              </a:rPr>
              <a:t>Open </a:t>
            </a:r>
            <a:r>
              <a:rPr dirty="0" sz="1000" spc="-5">
                <a:latin typeface="Arial MT"/>
                <a:cs typeface="Arial MT"/>
              </a:rPr>
              <a:t>any spreadsheet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which formulas </a:t>
            </a:r>
            <a:r>
              <a:rPr dirty="0" sz="1000">
                <a:latin typeface="Arial MT"/>
                <a:cs typeface="Arial MT"/>
              </a:rPr>
              <a:t>are used. Click on </a:t>
            </a:r>
            <a:r>
              <a:rPr dirty="0" sz="1000" spc="-5">
                <a:latin typeface="Arial MT"/>
                <a:cs typeface="Arial MT"/>
              </a:rPr>
              <a:t>tools </a:t>
            </a:r>
            <a:r>
              <a:rPr dirty="0" sz="1000">
                <a:latin typeface="Arial MT"/>
                <a:cs typeface="Arial MT"/>
              </a:rPr>
              <a:t>menu and </a:t>
            </a:r>
            <a:r>
              <a:rPr dirty="0" sz="1000" spc="-5">
                <a:latin typeface="Arial MT"/>
                <a:cs typeface="Arial MT"/>
              </a:rPr>
              <a:t>then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options. </a:t>
            </a:r>
            <a:r>
              <a:rPr dirty="0" sz="1000">
                <a:latin typeface="Arial MT"/>
                <a:cs typeface="Arial MT"/>
              </a:rPr>
              <a:t>In dialog box,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>
                <a:latin typeface="Arial MT"/>
                <a:cs typeface="Arial MT"/>
              </a:rPr>
              <a:t>view tab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then </a:t>
            </a:r>
            <a:r>
              <a:rPr dirty="0" sz="1000" spc="-5">
                <a:latin typeface="Arial MT"/>
                <a:cs typeface="Arial MT"/>
              </a:rPr>
              <a:t>select </a:t>
            </a:r>
            <a:r>
              <a:rPr dirty="0" sz="1000">
                <a:latin typeface="Arial MT"/>
                <a:cs typeface="Arial MT"/>
              </a:rPr>
              <a:t>formula </a:t>
            </a:r>
            <a:r>
              <a:rPr dirty="0" sz="1000" spc="-5">
                <a:latin typeface="Arial MT"/>
                <a:cs typeface="Arial MT"/>
              </a:rPr>
              <a:t>option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windows options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section.</a:t>
            </a:r>
            <a:r>
              <a:rPr dirty="0" sz="1000">
                <a:latin typeface="Arial MT"/>
                <a:cs typeface="Arial MT"/>
              </a:rPr>
              <a:t> A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checkmark </a:t>
            </a:r>
            <a:r>
              <a:rPr dirty="0" sz="1000">
                <a:latin typeface="Arial MT"/>
                <a:cs typeface="Arial MT"/>
              </a:rPr>
              <a:t>will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appear</a:t>
            </a:r>
            <a:r>
              <a:rPr dirty="0" sz="1000">
                <a:latin typeface="Arial MT"/>
                <a:cs typeface="Arial MT"/>
              </a:rPr>
              <a:t> in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front</a:t>
            </a:r>
            <a:r>
              <a:rPr dirty="0" sz="1000">
                <a:latin typeface="Arial MT"/>
                <a:cs typeface="Arial MT"/>
              </a:rPr>
              <a:t> of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formula and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finally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ok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button. You will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see formula within the </a:t>
            </a:r>
            <a:r>
              <a:rPr dirty="0" sz="1000" spc="-5">
                <a:latin typeface="Arial MT"/>
                <a:cs typeface="Arial MT"/>
              </a:rPr>
              <a:t>cells Click </a:t>
            </a:r>
            <a:r>
              <a:rPr dirty="0" sz="1000">
                <a:latin typeface="Arial MT"/>
                <a:cs typeface="Arial MT"/>
              </a:rPr>
              <a:t>file </a:t>
            </a:r>
            <a:r>
              <a:rPr dirty="0" sz="1000" spc="-5">
                <a:latin typeface="Arial MT"/>
                <a:cs typeface="Arial MT"/>
              </a:rPr>
              <a:t>menu and select </a:t>
            </a:r>
            <a:r>
              <a:rPr dirty="0" sz="1000">
                <a:latin typeface="Arial MT"/>
                <a:cs typeface="Arial MT"/>
              </a:rPr>
              <a:t>page setup Click on </a:t>
            </a:r>
            <a:r>
              <a:rPr dirty="0" sz="1000" spc="-5">
                <a:latin typeface="Arial MT"/>
                <a:cs typeface="Arial MT"/>
              </a:rPr>
              <a:t>landscape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 in orientation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section</a:t>
            </a:r>
            <a:r>
              <a:rPr dirty="0" sz="1000" spc="-5">
                <a:latin typeface="Arial MT"/>
                <a:cs typeface="Arial MT"/>
              </a:rPr>
              <a:t> and fit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 scaling section.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 print preview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button, then </a:t>
            </a:r>
            <a:r>
              <a:rPr dirty="0" sz="1000" spc="-10">
                <a:latin typeface="Arial MT"/>
                <a:cs typeface="Arial MT"/>
              </a:rPr>
              <a:t>click </a:t>
            </a:r>
            <a:r>
              <a:rPr dirty="0" sz="1000" spc="-5">
                <a:latin typeface="Arial MT"/>
                <a:cs typeface="Arial MT"/>
              </a:rPr>
              <a:t> zoom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adjust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view.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ok.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Finally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Control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+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~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deselect formula option.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0"/>
              </a:spcBef>
            </a:pPr>
            <a:r>
              <a:rPr dirty="0" sz="1000" spc="-5" b="1">
                <a:latin typeface="Arial"/>
                <a:cs typeface="Arial"/>
              </a:rPr>
              <a:t>Task.6: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Previewing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printing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multiple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sheets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marL="469265" marR="32384">
              <a:lnSpc>
                <a:spcPct val="95800"/>
              </a:lnSpc>
              <a:spcBef>
                <a:spcPts val="20"/>
              </a:spcBef>
            </a:pPr>
            <a:r>
              <a:rPr dirty="0" sz="1000">
                <a:latin typeface="Arial MT"/>
                <a:cs typeface="Arial MT"/>
              </a:rPr>
              <a:t>Open a </a:t>
            </a:r>
            <a:r>
              <a:rPr dirty="0" sz="1000" spc="-5">
                <a:latin typeface="Arial MT"/>
                <a:cs typeface="Arial MT"/>
              </a:rPr>
              <a:t>spreadsheet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which </a:t>
            </a:r>
            <a:r>
              <a:rPr dirty="0" sz="1000">
                <a:latin typeface="Arial MT"/>
                <a:cs typeface="Arial MT"/>
              </a:rPr>
              <a:t>sheet 1, sheet 2 and </a:t>
            </a:r>
            <a:r>
              <a:rPr dirty="0" sz="1000" spc="-5">
                <a:latin typeface="Arial MT"/>
                <a:cs typeface="Arial MT"/>
              </a:rPr>
              <a:t>sheet </a:t>
            </a:r>
            <a:r>
              <a:rPr dirty="0" sz="1000">
                <a:latin typeface="Arial MT"/>
                <a:cs typeface="Arial MT"/>
              </a:rPr>
              <a:t>3 </a:t>
            </a:r>
            <a:r>
              <a:rPr dirty="0" sz="1000" spc="-5">
                <a:latin typeface="Arial MT"/>
                <a:cs typeface="Arial MT"/>
              </a:rPr>
              <a:t>contains some </a:t>
            </a:r>
            <a:r>
              <a:rPr dirty="0" sz="1000">
                <a:latin typeface="Arial MT"/>
                <a:cs typeface="Arial MT"/>
              </a:rPr>
              <a:t>data.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 print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all three sheets at once first click on sheet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1</a:t>
            </a:r>
            <a:r>
              <a:rPr dirty="0" sz="1000" spc="-5">
                <a:latin typeface="Arial MT"/>
                <a:cs typeface="Arial MT"/>
              </a:rPr>
              <a:t> tab. Hold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shift key and click on sheet </a:t>
            </a:r>
            <a:r>
              <a:rPr dirty="0" sz="1000">
                <a:latin typeface="Arial MT"/>
                <a:cs typeface="Arial MT"/>
              </a:rPr>
              <a:t>2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sheet</a:t>
            </a:r>
            <a:r>
              <a:rPr dirty="0" sz="1000">
                <a:latin typeface="Arial MT"/>
                <a:cs typeface="Arial MT"/>
              </a:rPr>
              <a:t> 3 </a:t>
            </a:r>
            <a:r>
              <a:rPr dirty="0" sz="1000" spc="-5">
                <a:latin typeface="Arial MT"/>
                <a:cs typeface="Arial MT"/>
              </a:rPr>
              <a:t>tab.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preview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button.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zoom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magnify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image.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>
                <a:latin typeface="Arial MT"/>
                <a:cs typeface="Arial MT"/>
              </a:rPr>
              <a:t> next button on toolbar two times to </a:t>
            </a:r>
            <a:r>
              <a:rPr dirty="0" sz="1000" spc="-5">
                <a:latin typeface="Arial MT"/>
                <a:cs typeface="Arial MT"/>
              </a:rPr>
              <a:t>cycle </a:t>
            </a:r>
            <a:r>
              <a:rPr dirty="0" sz="1000">
                <a:latin typeface="Arial MT"/>
                <a:cs typeface="Arial MT"/>
              </a:rPr>
              <a:t>through </a:t>
            </a:r>
            <a:r>
              <a:rPr dirty="0" sz="1000" spc="-5">
                <a:latin typeface="Arial MT"/>
                <a:cs typeface="Arial MT"/>
              </a:rPr>
              <a:t>three selected sheets. Click print </a:t>
            </a:r>
            <a:r>
              <a:rPr dirty="0" sz="1000">
                <a:latin typeface="Arial MT"/>
                <a:cs typeface="Arial MT"/>
              </a:rPr>
              <a:t>button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print</a:t>
            </a:r>
            <a:r>
              <a:rPr dirty="0" sz="1000" spc="-5">
                <a:latin typeface="Arial MT"/>
                <a:cs typeface="Arial MT"/>
              </a:rPr>
              <a:t> preview window and </a:t>
            </a:r>
            <a:r>
              <a:rPr dirty="0" sz="1000">
                <a:latin typeface="Arial MT"/>
                <a:cs typeface="Arial MT"/>
              </a:rPr>
              <a:t>then</a:t>
            </a:r>
            <a:r>
              <a:rPr dirty="0" sz="1000" spc="-5">
                <a:latin typeface="Arial MT"/>
                <a:cs typeface="Arial MT"/>
              </a:rPr>
              <a:t> click ok.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5"/>
              </a:spcBef>
            </a:pPr>
            <a:r>
              <a:rPr dirty="0" sz="1000" spc="-5" b="1">
                <a:latin typeface="Arial"/>
                <a:cs typeface="Arial"/>
              </a:rPr>
              <a:t>Task.7: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50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Hide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some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columns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rows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WS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marL="469265" marR="25400">
              <a:lnSpc>
                <a:spcPct val="95800"/>
              </a:lnSpc>
              <a:spcBef>
                <a:spcPts val="20"/>
              </a:spcBef>
            </a:pPr>
            <a:r>
              <a:rPr dirty="0" sz="1000" spc="-5">
                <a:latin typeface="Arial MT"/>
                <a:cs typeface="Arial MT"/>
              </a:rPr>
              <a:t>Open an already created spreadsheet. Since you want to print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report that does not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include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</a:t>
            </a:r>
            <a:r>
              <a:rPr dirty="0" sz="1000">
                <a:latin typeface="Arial MT"/>
                <a:cs typeface="Arial MT"/>
              </a:rPr>
              <a:t> C.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Right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</a:t>
            </a:r>
            <a:r>
              <a:rPr dirty="0" sz="1000">
                <a:latin typeface="Arial MT"/>
                <a:cs typeface="Arial MT"/>
              </a:rPr>
              <a:t> C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heading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hide.</a:t>
            </a:r>
            <a:r>
              <a:rPr dirty="0" sz="1000">
                <a:latin typeface="Arial MT"/>
                <a:cs typeface="Arial MT"/>
              </a:rPr>
              <a:t> Click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5">
                <a:latin typeface="Arial MT"/>
                <a:cs typeface="Arial MT"/>
              </a:rPr>
              <a:t>print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preview,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 </a:t>
            </a:r>
            <a:r>
              <a:rPr dirty="0" sz="1000">
                <a:latin typeface="Arial MT"/>
                <a:cs typeface="Arial MT"/>
              </a:rPr>
              <a:t>C </a:t>
            </a:r>
            <a:r>
              <a:rPr dirty="0" sz="1000" spc="-5">
                <a:latin typeface="Arial MT"/>
                <a:cs typeface="Arial MT"/>
              </a:rPr>
              <a:t>is not shown so print the worksheet. To again display the hidden </a:t>
            </a:r>
            <a:r>
              <a:rPr dirty="0" sz="1000" spc="-10">
                <a:latin typeface="Arial MT"/>
                <a:cs typeface="Arial MT"/>
              </a:rPr>
              <a:t>column </a:t>
            </a:r>
            <a:r>
              <a:rPr dirty="0" sz="1000">
                <a:latin typeface="Arial MT"/>
                <a:cs typeface="Arial MT"/>
              </a:rPr>
              <a:t>C </a:t>
            </a:r>
            <a:r>
              <a:rPr dirty="0" sz="1000" spc="-5">
                <a:latin typeface="Arial MT"/>
                <a:cs typeface="Arial MT"/>
              </a:rPr>
              <a:t>first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 </a:t>
            </a:r>
            <a:r>
              <a:rPr dirty="0" sz="1000">
                <a:latin typeface="Arial MT"/>
                <a:cs typeface="Arial MT"/>
              </a:rPr>
              <a:t>Col B and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D. </a:t>
            </a:r>
            <a:r>
              <a:rPr dirty="0" sz="1000" spc="-5">
                <a:latin typeface="Arial MT"/>
                <a:cs typeface="Arial MT"/>
              </a:rPr>
              <a:t>Right</a:t>
            </a:r>
            <a:r>
              <a:rPr dirty="0" sz="1000">
                <a:latin typeface="Arial MT"/>
                <a:cs typeface="Arial MT"/>
              </a:rPr>
              <a:t> click on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selection</a:t>
            </a:r>
            <a:r>
              <a:rPr dirty="0" sz="1000">
                <a:latin typeface="Arial MT"/>
                <a:cs typeface="Arial MT"/>
              </a:rPr>
              <a:t> and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5">
                <a:latin typeface="Arial MT"/>
                <a:cs typeface="Arial MT"/>
              </a:rPr>
              <a:t> unhide. Column</a:t>
            </a:r>
            <a:r>
              <a:rPr dirty="0" sz="1000">
                <a:latin typeface="Arial MT"/>
                <a:cs typeface="Arial MT"/>
              </a:rPr>
              <a:t> C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will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be </a:t>
            </a:r>
            <a:r>
              <a:rPr dirty="0" sz="1000" spc="-5">
                <a:latin typeface="Arial MT"/>
                <a:cs typeface="Arial MT"/>
              </a:rPr>
              <a:t>shown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100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0" y="962165"/>
            <a:ext cx="5495925" cy="760730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 marL="1433830" marR="1372235">
              <a:lnSpc>
                <a:spcPts val="1380"/>
              </a:lnSpc>
              <a:spcBef>
                <a:spcPts val="195"/>
              </a:spcBef>
            </a:pPr>
            <a:r>
              <a:rPr dirty="0" sz="1200" spc="-5">
                <a:latin typeface="Arial MT"/>
                <a:cs typeface="Arial MT"/>
              </a:rPr>
              <a:t>Computer Proficiency License </a:t>
            </a:r>
            <a:r>
              <a:rPr dirty="0" sz="1200" spc="-10">
                <a:latin typeface="Arial MT"/>
                <a:cs typeface="Arial MT"/>
              </a:rPr>
              <a:t>(CS-001)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Lecture </a:t>
            </a:r>
            <a:r>
              <a:rPr dirty="0" sz="1200" spc="-10">
                <a:latin typeface="Arial MT"/>
                <a:cs typeface="Arial MT"/>
              </a:rPr>
              <a:t>33</a:t>
            </a:r>
            <a:endParaRPr sz="1200">
              <a:latin typeface="Arial MT"/>
              <a:cs typeface="Arial MT"/>
            </a:endParaRPr>
          </a:p>
          <a:p>
            <a:pPr algn="ctr" marL="11430">
              <a:lnSpc>
                <a:spcPts val="1340"/>
              </a:lnSpc>
            </a:pPr>
            <a:r>
              <a:rPr dirty="0" sz="1200" spc="-5">
                <a:latin typeface="Arial MT"/>
                <a:cs typeface="Arial MT"/>
              </a:rPr>
              <a:t>Advance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Topics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150">
              <a:latin typeface="Arial MT"/>
              <a:cs typeface="Arial MT"/>
            </a:endParaRPr>
          </a:p>
          <a:p>
            <a:pPr marL="182245" indent="-169545">
              <a:lnSpc>
                <a:spcPct val="100000"/>
              </a:lnSpc>
              <a:buAutoNum type="arabicPeriod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Objectives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objective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provide information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about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What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pivot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table?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create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pivot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table?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What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 </a:t>
            </a:r>
            <a:r>
              <a:rPr dirty="0" sz="1000" spc="-5">
                <a:latin typeface="Arial MT"/>
                <a:cs typeface="Arial MT"/>
              </a:rPr>
              <a:t>data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consolidation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>
                <a:latin typeface="Arial MT"/>
                <a:cs typeface="Arial MT"/>
              </a:rPr>
              <a:t> to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consolidate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>
                <a:latin typeface="Arial MT"/>
                <a:cs typeface="Arial MT"/>
              </a:rPr>
              <a:t> data </a:t>
            </a:r>
            <a:r>
              <a:rPr dirty="0" sz="1000" spc="-5">
                <a:latin typeface="Arial MT"/>
                <a:cs typeface="Arial MT"/>
              </a:rPr>
              <a:t>among worksheets?</a:t>
            </a:r>
            <a:endParaRPr sz="1000">
              <a:latin typeface="Arial MT"/>
              <a:cs typeface="Arial MT"/>
            </a:endParaRPr>
          </a:p>
          <a:p>
            <a:pPr marL="181610" indent="-169545">
              <a:lnSpc>
                <a:spcPct val="100000"/>
              </a:lnSpc>
              <a:spcBef>
                <a:spcPts val="1085"/>
              </a:spcBef>
              <a:buAutoNum type="arabicPeriod" startAt="2"/>
              <a:tabLst>
                <a:tab pos="182245" algn="l"/>
              </a:tabLst>
            </a:pPr>
            <a:r>
              <a:rPr dirty="0" sz="1200" b="1">
                <a:latin typeface="Arial"/>
                <a:cs typeface="Arial"/>
              </a:rPr>
              <a:t>Pivot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tables</a:t>
            </a:r>
            <a:endParaRPr sz="1200">
              <a:latin typeface="Arial"/>
              <a:cs typeface="Arial"/>
            </a:endParaRPr>
          </a:p>
          <a:p>
            <a:pPr marL="12700" marR="73025">
              <a:lnSpc>
                <a:spcPts val="1150"/>
              </a:lnSpc>
              <a:spcBef>
                <a:spcPts val="1410"/>
              </a:spcBef>
            </a:pPr>
            <a:r>
              <a:rPr dirty="0" sz="1000">
                <a:latin typeface="Arial MT"/>
                <a:cs typeface="Arial MT"/>
              </a:rPr>
              <a:t>Pivot tables are interactive tables </a:t>
            </a:r>
            <a:r>
              <a:rPr dirty="0" sz="1000" spc="-5">
                <a:latin typeface="Arial MT"/>
                <a:cs typeface="Arial MT"/>
              </a:rPr>
              <a:t>which </a:t>
            </a:r>
            <a:r>
              <a:rPr dirty="0" sz="1000">
                <a:latin typeface="Arial MT"/>
                <a:cs typeface="Arial MT"/>
              </a:rPr>
              <a:t>automatically extract, </a:t>
            </a:r>
            <a:r>
              <a:rPr dirty="0" sz="1000" spc="-5">
                <a:latin typeface="Arial MT"/>
                <a:cs typeface="Arial MT"/>
              </a:rPr>
              <a:t>organize and summarize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data.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Pivot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tables are used to prepare summary </a:t>
            </a:r>
            <a:r>
              <a:rPr dirty="0" sz="1000" spc="-10">
                <a:latin typeface="Arial MT"/>
                <a:cs typeface="Arial MT"/>
              </a:rPr>
              <a:t>reports.</a:t>
            </a:r>
            <a:endParaRPr sz="1000">
              <a:latin typeface="Arial MT"/>
              <a:cs typeface="Arial MT"/>
            </a:endParaRPr>
          </a:p>
          <a:p>
            <a:pPr marL="181610" indent="-169545">
              <a:lnSpc>
                <a:spcPct val="100000"/>
              </a:lnSpc>
              <a:spcBef>
                <a:spcPts val="1055"/>
              </a:spcBef>
              <a:buAutoNum type="arabicPeriod" startAt="3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How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to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create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pivot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tables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Arial"/>
              <a:cs typeface="Arial"/>
            </a:endParaRPr>
          </a:p>
          <a:p>
            <a:pPr marL="469265" indent="-229235">
              <a:lnSpc>
                <a:spcPts val="1175"/>
              </a:lnSpc>
              <a:spcBef>
                <a:spcPts val="5"/>
              </a:spcBef>
              <a:buAutoNum type="arabicPeriod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workbook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where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want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create the Pivot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table report.</a:t>
            </a:r>
            <a:endParaRPr sz="1000">
              <a:latin typeface="Arial MT"/>
              <a:cs typeface="Arial MT"/>
            </a:endParaRPr>
          </a:p>
          <a:p>
            <a:pPr lvl="1" marL="925830" marR="110489" indent="-228600">
              <a:lnSpc>
                <a:spcPct val="95700"/>
              </a:lnSpc>
              <a:spcBef>
                <a:spcPts val="25"/>
              </a:spcBef>
              <a:buFont typeface="Courier New"/>
              <a:buChar char="o"/>
              <a:tabLst>
                <a:tab pos="925830" algn="l"/>
                <a:tab pos="926465" algn="l"/>
              </a:tabLst>
            </a:pPr>
            <a:r>
              <a:rPr dirty="0" sz="1000" spc="-5">
                <a:latin typeface="Arial MT"/>
                <a:cs typeface="Arial MT"/>
              </a:rPr>
              <a:t>If you are basing the report on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report template, Office Data Connection file, or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query file, retrieve the data into the workbook, and then click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cell in the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Microsoft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Excel list containing 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retrieved data.</a:t>
            </a:r>
            <a:endParaRPr sz="10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Courier New"/>
              <a:buChar char="o"/>
            </a:pPr>
            <a:endParaRPr sz="1200">
              <a:latin typeface="Arial MT"/>
              <a:cs typeface="Arial MT"/>
            </a:endParaRPr>
          </a:p>
          <a:p>
            <a:pPr marL="925830" marR="5080">
              <a:lnSpc>
                <a:spcPts val="1150"/>
              </a:lnSpc>
              <a:spcBef>
                <a:spcPts val="5"/>
              </a:spcBef>
            </a:pPr>
            <a:r>
              <a:rPr dirty="0" sz="1000">
                <a:latin typeface="Arial MT"/>
                <a:cs typeface="Arial MT"/>
              </a:rPr>
              <a:t>If the retrieved data is from a </a:t>
            </a:r>
            <a:r>
              <a:rPr dirty="0" sz="1000" spc="-5">
                <a:latin typeface="Arial MT"/>
                <a:cs typeface="Arial MT"/>
              </a:rPr>
              <a:t>database, </a:t>
            </a:r>
            <a:r>
              <a:rPr dirty="0" sz="1000">
                <a:latin typeface="Arial MT"/>
                <a:cs typeface="Arial MT"/>
              </a:rPr>
              <a:t>or the Office Data </a:t>
            </a:r>
            <a:r>
              <a:rPr dirty="0" sz="1000" spc="-5">
                <a:latin typeface="Arial MT"/>
                <a:cs typeface="Arial MT"/>
              </a:rPr>
              <a:t>Connection returns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data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blank </a:t>
            </a:r>
            <a:r>
              <a:rPr dirty="0" sz="1000">
                <a:latin typeface="Arial MT"/>
                <a:cs typeface="Arial MT"/>
              </a:rPr>
              <a:t>PivotTable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report, continue </a:t>
            </a:r>
            <a:r>
              <a:rPr dirty="0" sz="1000">
                <a:latin typeface="Arial MT"/>
                <a:cs typeface="Arial MT"/>
              </a:rPr>
              <a:t>with</a:t>
            </a:r>
            <a:r>
              <a:rPr dirty="0" sz="1000" spc="-5">
                <a:latin typeface="Arial MT"/>
                <a:cs typeface="Arial MT"/>
              </a:rPr>
              <a:t> step </a:t>
            </a:r>
            <a:r>
              <a:rPr dirty="0" sz="1000">
                <a:latin typeface="Arial MT"/>
                <a:cs typeface="Arial MT"/>
              </a:rPr>
              <a:t>6</a:t>
            </a:r>
            <a:r>
              <a:rPr dirty="0" sz="1000" spc="-5">
                <a:latin typeface="Arial MT"/>
                <a:cs typeface="Arial MT"/>
              </a:rPr>
              <a:t> below.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Arial MT"/>
              <a:cs typeface="Arial MT"/>
            </a:endParaRPr>
          </a:p>
          <a:p>
            <a:pPr lvl="1" marL="925830" marR="117475" indent="-228600">
              <a:lnSpc>
                <a:spcPts val="1150"/>
              </a:lnSpc>
              <a:buFont typeface="Courier New"/>
              <a:buChar char="o"/>
              <a:tabLst>
                <a:tab pos="925830" algn="l"/>
                <a:tab pos="926465" algn="l"/>
              </a:tabLst>
            </a:pPr>
            <a:r>
              <a:rPr dirty="0" sz="1000">
                <a:latin typeface="Arial MT"/>
                <a:cs typeface="Arial MT"/>
              </a:rPr>
              <a:t>If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basing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report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Excel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list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-5">
                <a:latin typeface="Arial MT"/>
                <a:cs typeface="Arial MT"/>
              </a:rPr>
              <a:t> database,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cell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list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or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database.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090"/>
              </a:lnSpc>
              <a:buAutoNum type="arabicPeriod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menu,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PivotTable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PivotChart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Report.</a:t>
            </a:r>
            <a:endParaRPr sz="1000">
              <a:latin typeface="Arial MT"/>
              <a:cs typeface="Arial MT"/>
            </a:endParaRPr>
          </a:p>
          <a:p>
            <a:pPr marL="469265" marR="391160" indent="-228600">
              <a:lnSpc>
                <a:spcPts val="1150"/>
              </a:lnSpc>
              <a:spcBef>
                <a:spcPts val="55"/>
              </a:spcBef>
              <a:buAutoNum type="arabicPeriod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In step</a:t>
            </a:r>
            <a:r>
              <a:rPr dirty="0" sz="1000">
                <a:latin typeface="Arial MT"/>
                <a:cs typeface="Arial MT"/>
              </a:rPr>
              <a:t> 1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PivotTable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PivotChart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Wizard, follow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instructions,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 spc="-10">
                <a:latin typeface="Arial MT"/>
                <a:cs typeface="Arial MT"/>
              </a:rPr>
              <a:t>click </a:t>
            </a:r>
            <a:r>
              <a:rPr dirty="0" sz="1000" spc="-5">
                <a:latin typeface="Arial MT"/>
                <a:cs typeface="Arial MT"/>
              </a:rPr>
              <a:t> PivotTable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under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What kind of report do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 want to </a:t>
            </a:r>
            <a:r>
              <a:rPr dirty="0" sz="1000" spc="-10">
                <a:latin typeface="Arial MT"/>
                <a:cs typeface="Arial MT"/>
              </a:rPr>
              <a:t>create?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090"/>
              </a:lnSpc>
              <a:buAutoNum type="arabicPeriod"/>
              <a:tabLst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Follow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instructions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step </a:t>
            </a:r>
            <a:r>
              <a:rPr dirty="0" sz="1000">
                <a:latin typeface="Arial MT"/>
                <a:cs typeface="Arial MT"/>
              </a:rPr>
              <a:t>2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wizard.</a:t>
            </a:r>
            <a:endParaRPr sz="1000">
              <a:latin typeface="Arial MT"/>
              <a:cs typeface="Arial MT"/>
            </a:endParaRPr>
          </a:p>
          <a:p>
            <a:pPr marL="469265" marR="272415" indent="-228600">
              <a:lnSpc>
                <a:spcPts val="1150"/>
              </a:lnSpc>
              <a:spcBef>
                <a:spcPts val="60"/>
              </a:spcBef>
              <a:buAutoNum type="arabicPeriod"/>
              <a:tabLst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Follow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instructions</a:t>
            </a:r>
            <a:r>
              <a:rPr dirty="0" sz="1000">
                <a:latin typeface="Arial MT"/>
                <a:cs typeface="Arial MT"/>
              </a:rPr>
              <a:t> in </a:t>
            </a:r>
            <a:r>
              <a:rPr dirty="0" sz="1000" spc="-5">
                <a:latin typeface="Arial MT"/>
                <a:cs typeface="Arial MT"/>
              </a:rPr>
              <a:t>step </a:t>
            </a:r>
            <a:r>
              <a:rPr dirty="0" sz="1000">
                <a:latin typeface="Arial MT"/>
                <a:cs typeface="Arial MT"/>
              </a:rPr>
              <a:t>3 of the </a:t>
            </a:r>
            <a:r>
              <a:rPr dirty="0" sz="1000" spc="-5">
                <a:latin typeface="Arial MT"/>
                <a:cs typeface="Arial MT"/>
              </a:rPr>
              <a:t>wizard,</a:t>
            </a:r>
            <a:r>
              <a:rPr dirty="0" sz="1000">
                <a:latin typeface="Arial MT"/>
                <a:cs typeface="Arial MT"/>
              </a:rPr>
              <a:t> and</a:t>
            </a:r>
            <a:r>
              <a:rPr dirty="0" sz="1000" spc="-5">
                <a:latin typeface="Arial MT"/>
                <a:cs typeface="Arial MT"/>
              </a:rPr>
              <a:t> then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decide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whether</a:t>
            </a:r>
            <a:r>
              <a:rPr dirty="0" sz="1000">
                <a:latin typeface="Arial MT"/>
                <a:cs typeface="Arial MT"/>
              </a:rPr>
              <a:t> 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lay out the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report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onscreen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wizard.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182880" algn="l"/>
              </a:tabLst>
            </a:pPr>
            <a:r>
              <a:rPr dirty="0" sz="1200" b="1">
                <a:latin typeface="Arial"/>
                <a:cs typeface="Arial"/>
              </a:rPr>
              <a:t>Worksheet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consolidation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 startAt="4"/>
            </a:pPr>
            <a:endParaRPr sz="1600">
              <a:latin typeface="Arial"/>
              <a:cs typeface="Arial"/>
            </a:endParaRPr>
          </a:p>
          <a:p>
            <a:pPr lvl="1" marL="469265" marR="73660" indent="-228600">
              <a:lnSpc>
                <a:spcPts val="1150"/>
              </a:lnSpc>
              <a:spcBef>
                <a:spcPts val="960"/>
              </a:spcBef>
              <a:buAutoNum type="arabicPeriod"/>
              <a:tabLst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Examine your data and </a:t>
            </a:r>
            <a:r>
              <a:rPr dirty="0" sz="1000" spc="-5">
                <a:latin typeface="Arial MT"/>
                <a:cs typeface="Arial MT"/>
              </a:rPr>
              <a:t>decide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whether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consolidate </a:t>
            </a:r>
            <a:r>
              <a:rPr dirty="0" sz="1000">
                <a:latin typeface="Arial MT"/>
                <a:cs typeface="Arial MT"/>
              </a:rPr>
              <a:t>it with 3-D </a:t>
            </a:r>
            <a:r>
              <a:rPr dirty="0" sz="1000" spc="-5">
                <a:latin typeface="Arial MT"/>
                <a:cs typeface="Arial MT"/>
              </a:rPr>
              <a:t>references</a:t>
            </a:r>
            <a:r>
              <a:rPr dirty="0" sz="1000">
                <a:latin typeface="Arial MT"/>
                <a:cs typeface="Arial MT"/>
              </a:rPr>
              <a:t> in </a:t>
            </a:r>
            <a:r>
              <a:rPr dirty="0" sz="1000" spc="-5">
                <a:latin typeface="Arial MT"/>
                <a:cs typeface="Arial MT"/>
              </a:rPr>
              <a:t>formulas,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position, or by category.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 MT"/>
              <a:cs typeface="Arial MT"/>
            </a:endParaRPr>
          </a:p>
          <a:p>
            <a:pPr marL="469265" marR="47625">
              <a:lnSpc>
                <a:spcPts val="1150"/>
              </a:lnSpc>
            </a:pPr>
            <a:r>
              <a:rPr dirty="0" sz="1000" spc="-5" b="1">
                <a:latin typeface="Arial"/>
                <a:cs typeface="Arial"/>
              </a:rPr>
              <a:t>Formulas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You can use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3-D </a:t>
            </a:r>
            <a:r>
              <a:rPr dirty="0" sz="1000" spc="-10">
                <a:latin typeface="Arial MT"/>
                <a:cs typeface="Arial MT"/>
              </a:rPr>
              <a:t>references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 formulas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 any type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 arrangement of data. </a:t>
            </a:r>
            <a:r>
              <a:rPr dirty="0" sz="1000">
                <a:latin typeface="Arial MT"/>
                <a:cs typeface="Arial MT"/>
              </a:rPr>
              <a:t> 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5">
                <a:latin typeface="Arial MT"/>
                <a:cs typeface="Arial MT"/>
              </a:rPr>
              <a:t> the recommended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method.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 MT"/>
              <a:cs typeface="Arial MT"/>
            </a:endParaRPr>
          </a:p>
          <a:p>
            <a:pPr marL="469265" marR="302895">
              <a:lnSpc>
                <a:spcPts val="1150"/>
              </a:lnSpc>
            </a:pPr>
            <a:r>
              <a:rPr dirty="0" sz="1000" spc="-5" b="1">
                <a:latin typeface="Arial"/>
                <a:cs typeface="Arial"/>
              </a:rPr>
              <a:t>Position </a:t>
            </a:r>
            <a:r>
              <a:rPr dirty="0" sz="1000" spc="-5">
                <a:latin typeface="Arial MT"/>
                <a:cs typeface="Arial MT"/>
              </a:rPr>
              <a:t>If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you're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planning</a:t>
            </a:r>
            <a:r>
              <a:rPr dirty="0" sz="1000" spc="-5">
                <a:latin typeface="Arial MT"/>
                <a:cs typeface="Arial MT"/>
              </a:rPr>
              <a:t> to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combine data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that's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same cell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each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several </a:t>
            </a:r>
            <a:r>
              <a:rPr dirty="0" sz="1000" spc="-5">
                <a:latin typeface="Arial MT"/>
                <a:cs typeface="Arial MT"/>
              </a:rPr>
              <a:t> ranges,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-5">
                <a:latin typeface="Arial MT"/>
                <a:cs typeface="Arial MT"/>
              </a:rPr>
              <a:t> consolidate </a:t>
            </a:r>
            <a:r>
              <a:rPr dirty="0" sz="1000">
                <a:latin typeface="Arial MT"/>
                <a:cs typeface="Arial MT"/>
              </a:rPr>
              <a:t>by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position.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100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589368" y="963688"/>
            <a:ext cx="5052060" cy="816610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715" indent="-635">
              <a:lnSpc>
                <a:spcPct val="95700"/>
              </a:lnSpc>
              <a:spcBef>
                <a:spcPts val="150"/>
              </a:spcBef>
            </a:pPr>
            <a:r>
              <a:rPr dirty="0" sz="1000" b="1">
                <a:latin typeface="Arial"/>
                <a:cs typeface="Arial"/>
              </a:rPr>
              <a:t>Category</a:t>
            </a:r>
            <a:r>
              <a:rPr dirty="0" sz="1000" spc="280" b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If you have several ranges with different layouts, and you're planning to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combine </a:t>
            </a:r>
            <a:r>
              <a:rPr dirty="0" sz="1000">
                <a:latin typeface="Arial MT"/>
                <a:cs typeface="Arial MT"/>
              </a:rPr>
              <a:t>data from rows </a:t>
            </a:r>
            <a:r>
              <a:rPr dirty="0" sz="1000" spc="-5">
                <a:latin typeface="Arial MT"/>
                <a:cs typeface="Arial MT"/>
              </a:rPr>
              <a:t>or columns that </a:t>
            </a:r>
            <a:r>
              <a:rPr dirty="0" sz="1000">
                <a:latin typeface="Arial MT"/>
                <a:cs typeface="Arial MT"/>
              </a:rPr>
              <a:t>have matching </a:t>
            </a:r>
            <a:r>
              <a:rPr dirty="0" sz="1000" spc="-5">
                <a:latin typeface="Arial MT"/>
                <a:cs typeface="Arial MT"/>
              </a:rPr>
              <a:t>labels, </a:t>
            </a:r>
            <a:r>
              <a:rPr dirty="0" sz="1000">
                <a:latin typeface="Arial MT"/>
                <a:cs typeface="Arial MT"/>
              </a:rPr>
              <a:t>you can </a:t>
            </a:r>
            <a:r>
              <a:rPr dirty="0" sz="1000" spc="-5">
                <a:latin typeface="Arial MT"/>
                <a:cs typeface="Arial MT"/>
              </a:rPr>
              <a:t>consolidate </a:t>
            </a:r>
            <a:r>
              <a:rPr dirty="0" sz="1000">
                <a:latin typeface="Arial MT"/>
                <a:cs typeface="Arial MT"/>
              </a:rPr>
              <a:t>by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category.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Arial MT"/>
              <a:cs typeface="Arial MT"/>
            </a:endParaRPr>
          </a:p>
          <a:p>
            <a:pPr marL="469265" marR="5715" indent="-228600">
              <a:lnSpc>
                <a:spcPts val="1150"/>
              </a:lnSpc>
              <a:buAutoNum type="arabicPeriod"/>
              <a:tabLst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consolidation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worksheet,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copy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enter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labels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want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consolidated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data.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095"/>
              </a:lnSpc>
              <a:buAutoNum type="arabicPeriod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cell that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want 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contain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consolidated </a:t>
            </a:r>
            <a:r>
              <a:rPr dirty="0" sz="1000" spc="-10">
                <a:latin typeface="Arial MT"/>
                <a:cs typeface="Arial MT"/>
              </a:rPr>
              <a:t>data.</a:t>
            </a:r>
            <a:endParaRPr sz="1000">
              <a:latin typeface="Arial MT"/>
              <a:cs typeface="Arial MT"/>
            </a:endParaRPr>
          </a:p>
          <a:p>
            <a:pPr marL="469265" marR="5080" indent="-228600">
              <a:lnSpc>
                <a:spcPts val="1150"/>
              </a:lnSpc>
              <a:spcBef>
                <a:spcPts val="50"/>
              </a:spcBef>
              <a:buAutoNum type="arabicPeriod"/>
              <a:tabLst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Type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formula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that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includes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references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source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cells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each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that contains data you </a:t>
            </a:r>
            <a:r>
              <a:rPr dirty="0" sz="1000" spc="-10">
                <a:latin typeface="Arial MT"/>
                <a:cs typeface="Arial MT"/>
              </a:rPr>
              <a:t>want</a:t>
            </a:r>
            <a:r>
              <a:rPr dirty="0" sz="1000" spc="-5">
                <a:latin typeface="Arial MT"/>
                <a:cs typeface="Arial MT"/>
              </a:rPr>
              <a:t> to </a:t>
            </a:r>
            <a:r>
              <a:rPr dirty="0" sz="1000" spc="-10">
                <a:latin typeface="Arial MT"/>
                <a:cs typeface="Arial MT"/>
              </a:rPr>
              <a:t>consolidate.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 MT"/>
              <a:buAutoNum type="arabicPeriod"/>
            </a:pPr>
            <a:endParaRPr sz="1150">
              <a:latin typeface="Arial MT"/>
              <a:cs typeface="Arial MT"/>
            </a:endParaRPr>
          </a:p>
          <a:p>
            <a:pPr algn="just" marL="469265" marR="5080">
              <a:lnSpc>
                <a:spcPct val="95700"/>
              </a:lnSpc>
            </a:pPr>
            <a:r>
              <a:rPr dirty="0" sz="1000">
                <a:latin typeface="Arial MT"/>
                <a:cs typeface="Arial MT"/>
              </a:rPr>
              <a:t>For </a:t>
            </a:r>
            <a:r>
              <a:rPr dirty="0" sz="1000" spc="-5">
                <a:latin typeface="Arial MT"/>
                <a:cs typeface="Arial MT"/>
              </a:rPr>
              <a:t>example,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combine the </a:t>
            </a:r>
            <a:r>
              <a:rPr dirty="0" sz="1000">
                <a:latin typeface="Arial MT"/>
                <a:cs typeface="Arial MT"/>
              </a:rPr>
              <a:t>data in </a:t>
            </a:r>
            <a:r>
              <a:rPr dirty="0" sz="1000" spc="-5">
                <a:latin typeface="Arial MT"/>
                <a:cs typeface="Arial MT"/>
              </a:rPr>
              <a:t>cell </a:t>
            </a:r>
            <a:r>
              <a:rPr dirty="0" sz="1000">
                <a:latin typeface="Arial MT"/>
                <a:cs typeface="Arial MT"/>
              </a:rPr>
              <a:t>B3 from </a:t>
            </a:r>
            <a:r>
              <a:rPr dirty="0" sz="1000" spc="-5">
                <a:latin typeface="Arial MT"/>
                <a:cs typeface="Arial MT"/>
              </a:rPr>
              <a:t>worksheets Sheet </a:t>
            </a:r>
            <a:r>
              <a:rPr dirty="0" sz="1000">
                <a:latin typeface="Arial MT"/>
                <a:cs typeface="Arial MT"/>
              </a:rPr>
              <a:t>2 </a:t>
            </a:r>
            <a:r>
              <a:rPr dirty="0" sz="1000" spc="-5">
                <a:latin typeface="Arial MT"/>
                <a:cs typeface="Arial MT"/>
              </a:rPr>
              <a:t>through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Sheet</a:t>
            </a:r>
            <a:r>
              <a:rPr dirty="0" sz="1000">
                <a:latin typeface="Arial MT"/>
                <a:cs typeface="Arial MT"/>
              </a:rPr>
              <a:t> 7 </a:t>
            </a:r>
            <a:r>
              <a:rPr dirty="0" sz="1000" spc="-10">
                <a:latin typeface="Arial MT"/>
                <a:cs typeface="Arial MT"/>
              </a:rPr>
              <a:t>inclusive,</a:t>
            </a:r>
            <a:r>
              <a:rPr dirty="0" sz="1000" spc="-5">
                <a:latin typeface="Arial MT"/>
                <a:cs typeface="Arial MT"/>
              </a:rPr>
              <a:t> you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could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type </a:t>
            </a:r>
            <a:r>
              <a:rPr dirty="0" sz="1000" spc="-5" b="1">
                <a:latin typeface="Arial"/>
                <a:cs typeface="Arial"/>
              </a:rPr>
              <a:t>=SUM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(Sheet2:Sheet7!B3)</a:t>
            </a:r>
            <a:r>
              <a:rPr dirty="0" sz="1000" spc="-5">
                <a:latin typeface="Arial MT"/>
                <a:cs typeface="Arial MT"/>
              </a:rPr>
              <a:t>. If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consolidate </a:t>
            </a:r>
            <a:r>
              <a:rPr dirty="0" sz="1000">
                <a:latin typeface="Arial MT"/>
                <a:cs typeface="Arial MT"/>
              </a:rPr>
              <a:t>is in different </a:t>
            </a:r>
            <a:r>
              <a:rPr dirty="0" sz="1000" spc="-5">
                <a:latin typeface="Arial MT"/>
                <a:cs typeface="Arial MT"/>
              </a:rPr>
              <a:t>cells </a:t>
            </a:r>
            <a:r>
              <a:rPr dirty="0" sz="1000">
                <a:latin typeface="Arial MT"/>
                <a:cs typeface="Arial MT"/>
              </a:rPr>
              <a:t>on different </a:t>
            </a:r>
            <a:r>
              <a:rPr dirty="0" sz="1000" spc="-5">
                <a:latin typeface="Arial MT"/>
                <a:cs typeface="Arial MT"/>
              </a:rPr>
              <a:t>worksheets, </a:t>
            </a:r>
            <a:r>
              <a:rPr dirty="0" sz="1000">
                <a:latin typeface="Arial MT"/>
                <a:cs typeface="Arial MT"/>
              </a:rPr>
              <a:t>enter a formula such </a:t>
            </a:r>
            <a:r>
              <a:rPr dirty="0" sz="1000" spc="-5">
                <a:latin typeface="Arial MT"/>
                <a:cs typeface="Arial MT"/>
              </a:rPr>
              <a:t>as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this: </a:t>
            </a:r>
            <a:r>
              <a:rPr dirty="0" sz="1000" spc="-5" b="1">
                <a:latin typeface="Arial"/>
                <a:cs typeface="Arial"/>
              </a:rPr>
              <a:t>=SUM (Sheet3!B4, Sheet4!A7, Sheet5!C5)</a:t>
            </a:r>
            <a:r>
              <a:rPr dirty="0" sz="1000" spc="-5">
                <a:latin typeface="Arial MT"/>
                <a:cs typeface="Arial MT"/>
              </a:rPr>
              <a:t>. </a:t>
            </a:r>
            <a:r>
              <a:rPr dirty="0" sz="1000">
                <a:latin typeface="Arial MT"/>
                <a:cs typeface="Arial MT"/>
              </a:rPr>
              <a:t>To enter a </a:t>
            </a:r>
            <a:r>
              <a:rPr dirty="0" sz="1000" spc="-5">
                <a:latin typeface="Arial MT"/>
                <a:cs typeface="Arial MT"/>
              </a:rPr>
              <a:t>reference such </a:t>
            </a:r>
            <a:r>
              <a:rPr dirty="0" sz="1000">
                <a:latin typeface="Arial MT"/>
                <a:cs typeface="Arial MT"/>
              </a:rPr>
              <a:t>as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Sheet3!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B4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1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formula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without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typing,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type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formula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up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point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where </a:t>
            </a:r>
            <a:r>
              <a:rPr dirty="0" sz="1000">
                <a:latin typeface="Arial MT"/>
                <a:cs typeface="Arial MT"/>
              </a:rPr>
              <a:t> you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need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reference, click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 </a:t>
            </a:r>
            <a:r>
              <a:rPr dirty="0" sz="1000">
                <a:latin typeface="Arial MT"/>
                <a:cs typeface="Arial MT"/>
              </a:rPr>
              <a:t>tab,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then</a:t>
            </a:r>
            <a:r>
              <a:rPr dirty="0" sz="1000" spc="-5">
                <a:latin typeface="Arial MT"/>
                <a:cs typeface="Arial MT"/>
              </a:rPr>
              <a:t> click</a:t>
            </a:r>
            <a:r>
              <a:rPr dirty="0" sz="1000">
                <a:latin typeface="Arial MT"/>
                <a:cs typeface="Arial MT"/>
              </a:rPr>
              <a:t> 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cell.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Arial MT"/>
              <a:cs typeface="Arial MT"/>
            </a:endParaRPr>
          </a:p>
          <a:p>
            <a:pPr marL="381635" indent="-141605">
              <a:lnSpc>
                <a:spcPct val="100000"/>
              </a:lnSpc>
              <a:buAutoNum type="arabicPeriod" startAt="4"/>
              <a:tabLst>
                <a:tab pos="382270" algn="l"/>
              </a:tabLst>
            </a:pPr>
            <a:r>
              <a:rPr dirty="0" sz="1000" spc="-5">
                <a:latin typeface="Arial MT"/>
                <a:cs typeface="Arial MT"/>
              </a:rPr>
              <a:t>Set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up the data to be </a:t>
            </a:r>
            <a:r>
              <a:rPr dirty="0" sz="1000" spc="-10">
                <a:latin typeface="Arial MT"/>
                <a:cs typeface="Arial MT"/>
              </a:rPr>
              <a:t>consolidated.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AutoNum type="arabicPeriod" startAt="4"/>
            </a:pPr>
            <a:endParaRPr sz="1200">
              <a:latin typeface="Arial MT"/>
              <a:cs typeface="Arial MT"/>
            </a:endParaRPr>
          </a:p>
          <a:p>
            <a:pPr algn="just" lvl="1" marL="925830" marR="76835" indent="-228600">
              <a:lnSpc>
                <a:spcPct val="95700"/>
              </a:lnSpc>
              <a:buFont typeface="Wingdings"/>
              <a:buChar char=""/>
              <a:tabLst>
                <a:tab pos="961390" algn="l"/>
              </a:tabLst>
            </a:pPr>
            <a:r>
              <a:rPr dirty="0"/>
              <a:t>	</a:t>
            </a:r>
            <a:r>
              <a:rPr dirty="0" sz="1000" spc="-5">
                <a:latin typeface="Arial MT"/>
                <a:cs typeface="Arial MT"/>
              </a:rPr>
              <a:t>Make sure each range of data is in list format: each column has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10">
                <a:latin typeface="Arial MT"/>
                <a:cs typeface="Arial MT"/>
              </a:rPr>
              <a:t>label 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 the first </a:t>
            </a:r>
            <a:r>
              <a:rPr dirty="0" sz="1000" spc="-5">
                <a:latin typeface="Arial MT"/>
                <a:cs typeface="Arial MT"/>
              </a:rPr>
              <a:t>row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contains similar facts,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there are </a:t>
            </a:r>
            <a:r>
              <a:rPr dirty="0" sz="1000">
                <a:latin typeface="Arial MT"/>
                <a:cs typeface="Arial MT"/>
              </a:rPr>
              <a:t>no </a:t>
            </a:r>
            <a:r>
              <a:rPr dirty="0" sz="1000" spc="-5">
                <a:latin typeface="Arial MT"/>
                <a:cs typeface="Arial MT"/>
              </a:rPr>
              <a:t>blank rows or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within the list.</a:t>
            </a:r>
            <a:endParaRPr sz="1000">
              <a:latin typeface="Arial MT"/>
              <a:cs typeface="Arial MT"/>
            </a:endParaRPr>
          </a:p>
          <a:p>
            <a:pPr algn="just" lvl="1" marL="925830" marR="66040" indent="-228600">
              <a:lnSpc>
                <a:spcPts val="1150"/>
              </a:lnSpc>
              <a:spcBef>
                <a:spcPts val="30"/>
              </a:spcBef>
              <a:buFont typeface="Wingdings"/>
              <a:buChar char=""/>
              <a:tabLst>
                <a:tab pos="926465" algn="l"/>
              </a:tabLst>
            </a:pPr>
            <a:r>
              <a:rPr dirty="0" sz="1000" spc="-5">
                <a:latin typeface="Arial MT"/>
                <a:cs typeface="Arial MT"/>
              </a:rPr>
              <a:t>Put each range on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separate worksheet. Don't put any of the ranges on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worksheet </a:t>
            </a:r>
            <a:r>
              <a:rPr dirty="0" sz="1000">
                <a:latin typeface="Arial MT"/>
                <a:cs typeface="Arial MT"/>
              </a:rPr>
              <a:t>where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-5">
                <a:latin typeface="Arial MT"/>
                <a:cs typeface="Arial MT"/>
              </a:rPr>
              <a:t> plan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put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consolidation.</a:t>
            </a:r>
            <a:endParaRPr sz="1000">
              <a:latin typeface="Arial MT"/>
              <a:cs typeface="Arial MT"/>
            </a:endParaRPr>
          </a:p>
          <a:p>
            <a:pPr algn="just" lvl="1" marL="925830" indent="-228600">
              <a:lnSpc>
                <a:spcPts val="1090"/>
              </a:lnSpc>
              <a:buFont typeface="Wingdings"/>
              <a:buChar char=""/>
              <a:tabLst>
                <a:tab pos="926465" algn="l"/>
              </a:tabLst>
            </a:pPr>
            <a:r>
              <a:rPr dirty="0" sz="1000">
                <a:latin typeface="Arial MT"/>
                <a:cs typeface="Arial MT"/>
              </a:rPr>
              <a:t>If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you're </a:t>
            </a:r>
            <a:r>
              <a:rPr dirty="0" sz="1000" spc="-5">
                <a:latin typeface="Arial MT"/>
                <a:cs typeface="Arial MT"/>
              </a:rPr>
              <a:t>consolidating</a:t>
            </a:r>
            <a:r>
              <a:rPr dirty="0" sz="1000">
                <a:latin typeface="Arial MT"/>
                <a:cs typeface="Arial MT"/>
              </a:rPr>
              <a:t> by </a:t>
            </a:r>
            <a:r>
              <a:rPr dirty="0" sz="1000" spc="-5">
                <a:latin typeface="Arial MT"/>
                <a:cs typeface="Arial MT"/>
              </a:rPr>
              <a:t>position,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make </a:t>
            </a:r>
            <a:r>
              <a:rPr dirty="0" sz="1000">
                <a:latin typeface="Arial MT"/>
                <a:cs typeface="Arial MT"/>
              </a:rPr>
              <a:t>sure </a:t>
            </a:r>
            <a:r>
              <a:rPr dirty="0" sz="1000" spc="-5">
                <a:latin typeface="Arial MT"/>
                <a:cs typeface="Arial MT"/>
              </a:rPr>
              <a:t>each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range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has</a:t>
            </a:r>
            <a:r>
              <a:rPr dirty="0" sz="1000">
                <a:latin typeface="Arial MT"/>
                <a:cs typeface="Arial MT"/>
              </a:rPr>
              <a:t> the same</a:t>
            </a:r>
            <a:endParaRPr sz="1000">
              <a:latin typeface="Arial MT"/>
              <a:cs typeface="Arial MT"/>
            </a:endParaRPr>
          </a:p>
          <a:p>
            <a:pPr marL="925830">
              <a:lnSpc>
                <a:spcPts val="1175"/>
              </a:lnSpc>
            </a:pPr>
            <a:r>
              <a:rPr dirty="0" sz="1000" spc="-5">
                <a:latin typeface="Arial MT"/>
                <a:cs typeface="Arial MT"/>
              </a:rPr>
              <a:t>layout.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Arial MT"/>
              <a:cs typeface="Arial MT"/>
            </a:endParaRPr>
          </a:p>
          <a:p>
            <a:pPr marL="925830" marR="75565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If you're consolidating by category, make sure the labels for columns or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rows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that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 want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combine have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identical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spelling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capitalization.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 MT"/>
              <a:cs typeface="Arial MT"/>
            </a:endParaRPr>
          </a:p>
          <a:p>
            <a:pPr algn="just" lvl="1" marL="925830" indent="-228600">
              <a:lnSpc>
                <a:spcPts val="1175"/>
              </a:lnSpc>
              <a:spcBef>
                <a:spcPts val="5"/>
              </a:spcBef>
              <a:buFont typeface="Wingdings"/>
              <a:buChar char=""/>
              <a:tabLst>
                <a:tab pos="926465" algn="l"/>
              </a:tabLst>
            </a:pPr>
            <a:r>
              <a:rPr dirty="0" sz="1000" spc="-5">
                <a:latin typeface="Arial MT"/>
                <a:cs typeface="Arial MT"/>
              </a:rPr>
              <a:t>Name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each range: select the entire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range, point to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 b="1">
                <a:latin typeface="Arial"/>
                <a:cs typeface="Arial"/>
              </a:rPr>
              <a:t>Name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on the </a:t>
            </a:r>
            <a:r>
              <a:rPr dirty="0" sz="1000" spc="-5" b="1">
                <a:latin typeface="Arial"/>
                <a:cs typeface="Arial"/>
              </a:rPr>
              <a:t>Insert</a:t>
            </a:r>
            <a:endParaRPr sz="1000">
              <a:latin typeface="Arial"/>
              <a:cs typeface="Arial"/>
            </a:endParaRPr>
          </a:p>
          <a:p>
            <a:pPr marL="925830">
              <a:lnSpc>
                <a:spcPts val="1175"/>
              </a:lnSpc>
            </a:pPr>
            <a:r>
              <a:rPr dirty="0" sz="1000">
                <a:latin typeface="Arial MT"/>
                <a:cs typeface="Arial MT"/>
              </a:rPr>
              <a:t>menu,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 b="1">
                <a:latin typeface="Arial"/>
                <a:cs typeface="Arial"/>
              </a:rPr>
              <a:t>Define</a:t>
            </a:r>
            <a:r>
              <a:rPr dirty="0" sz="1000" spc="-5">
                <a:latin typeface="Arial MT"/>
                <a:cs typeface="Arial MT"/>
              </a:rPr>
              <a:t>, and type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name for the </a:t>
            </a:r>
            <a:r>
              <a:rPr dirty="0" sz="1000" spc="-10">
                <a:latin typeface="Arial MT"/>
                <a:cs typeface="Arial MT"/>
              </a:rPr>
              <a:t>range.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Arial MT"/>
              <a:cs typeface="Arial MT"/>
            </a:endParaRPr>
          </a:p>
          <a:p>
            <a:pPr algn="just" marL="469265" marR="5080" indent="-228600">
              <a:lnSpc>
                <a:spcPts val="1150"/>
              </a:lnSpc>
              <a:buAutoNum type="arabicPeriod" startAt="5"/>
              <a:tabLst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Click the </a:t>
            </a:r>
            <a:r>
              <a:rPr dirty="0" sz="1000" spc="-5">
                <a:latin typeface="Arial MT"/>
                <a:cs typeface="Arial MT"/>
              </a:rPr>
              <a:t>upper-left </a:t>
            </a:r>
            <a:r>
              <a:rPr dirty="0" sz="1000">
                <a:latin typeface="Arial MT"/>
                <a:cs typeface="Arial MT"/>
              </a:rPr>
              <a:t>cell </a:t>
            </a:r>
            <a:r>
              <a:rPr dirty="0" sz="1000" spc="-5">
                <a:latin typeface="Arial MT"/>
                <a:cs typeface="Arial MT"/>
              </a:rPr>
              <a:t>of </a:t>
            </a:r>
            <a:r>
              <a:rPr dirty="0" sz="1000">
                <a:latin typeface="Arial MT"/>
                <a:cs typeface="Arial MT"/>
              </a:rPr>
              <a:t>the area where you </a:t>
            </a:r>
            <a:r>
              <a:rPr dirty="0" sz="1000" spc="-5">
                <a:latin typeface="Arial MT"/>
                <a:cs typeface="Arial MT"/>
              </a:rPr>
              <a:t>want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consolidated </a:t>
            </a:r>
            <a:r>
              <a:rPr dirty="0" sz="1000">
                <a:latin typeface="Arial MT"/>
                <a:cs typeface="Arial MT"/>
              </a:rPr>
              <a:t>data </a:t>
            </a:r>
            <a:r>
              <a:rPr dirty="0" sz="1000" spc="-5">
                <a:latin typeface="Arial MT"/>
                <a:cs typeface="Arial MT"/>
              </a:rPr>
              <a:t>to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appear.</a:t>
            </a:r>
            <a:endParaRPr sz="1000">
              <a:latin typeface="Arial MT"/>
              <a:cs typeface="Arial MT"/>
            </a:endParaRPr>
          </a:p>
          <a:p>
            <a:pPr algn="just" marL="469265" indent="-229235">
              <a:lnSpc>
                <a:spcPts val="1090"/>
              </a:lnSpc>
              <a:buAutoNum type="arabicPeriod" startAt="5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 b="1">
                <a:latin typeface="Arial"/>
                <a:cs typeface="Arial"/>
              </a:rPr>
              <a:t>Data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menu,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 b="1">
                <a:latin typeface="Arial"/>
                <a:cs typeface="Arial"/>
              </a:rPr>
              <a:t>Consolidate</a:t>
            </a:r>
            <a:r>
              <a:rPr dirty="0" sz="1000" spc="-5">
                <a:latin typeface="Arial MT"/>
                <a:cs typeface="Arial MT"/>
              </a:rPr>
              <a:t>.</a:t>
            </a:r>
            <a:endParaRPr sz="1000">
              <a:latin typeface="Arial MT"/>
              <a:cs typeface="Arial MT"/>
            </a:endParaRPr>
          </a:p>
          <a:p>
            <a:pPr algn="just" marL="469265" marR="5715" indent="-228600">
              <a:lnSpc>
                <a:spcPts val="1150"/>
              </a:lnSpc>
              <a:spcBef>
                <a:spcPts val="55"/>
              </a:spcBef>
              <a:buAutoNum type="arabicPeriod" startAt="5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" b="1">
                <a:latin typeface="Arial"/>
                <a:cs typeface="Arial"/>
              </a:rPr>
              <a:t>Function</a:t>
            </a:r>
            <a:r>
              <a:rPr dirty="0" sz="1000" spc="35" b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box,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summary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function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want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Microsoft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Excel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consolidate the data.</a:t>
            </a:r>
            <a:endParaRPr sz="1000">
              <a:latin typeface="Arial MT"/>
              <a:cs typeface="Arial MT"/>
            </a:endParaRPr>
          </a:p>
          <a:p>
            <a:pPr algn="just" marL="469265" indent="-229235">
              <a:lnSpc>
                <a:spcPts val="1090"/>
              </a:lnSpc>
              <a:buAutoNum type="arabicPeriod" startAt="5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 b="1">
                <a:latin typeface="Arial"/>
                <a:cs typeface="Arial"/>
              </a:rPr>
              <a:t>Reference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box,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sheet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tab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first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range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consolidate,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type</a:t>
            </a:r>
            <a:endParaRPr sz="1000">
              <a:latin typeface="Arial MT"/>
              <a:cs typeface="Arial MT"/>
            </a:endParaRPr>
          </a:p>
          <a:p>
            <a:pPr algn="just" marL="469265" marR="5715">
              <a:lnSpc>
                <a:spcPts val="1150"/>
              </a:lnSpc>
              <a:spcBef>
                <a:spcPts val="55"/>
              </a:spcBef>
            </a:pPr>
            <a:r>
              <a:rPr dirty="0" sz="1000">
                <a:latin typeface="Arial MT"/>
                <a:cs typeface="Arial MT"/>
              </a:rPr>
              <a:t>the name </a:t>
            </a:r>
            <a:r>
              <a:rPr dirty="0" sz="1000" spc="-5">
                <a:latin typeface="Arial MT"/>
                <a:cs typeface="Arial MT"/>
              </a:rPr>
              <a:t>you </a:t>
            </a:r>
            <a:r>
              <a:rPr dirty="0" sz="1000">
                <a:latin typeface="Arial MT"/>
                <a:cs typeface="Arial MT"/>
              </a:rPr>
              <a:t>gave the range, </a:t>
            </a:r>
            <a:r>
              <a:rPr dirty="0" sz="1000" spc="-5">
                <a:latin typeface="Arial MT"/>
                <a:cs typeface="Arial MT"/>
              </a:rPr>
              <a:t>and then click </a:t>
            </a:r>
            <a:r>
              <a:rPr dirty="0" sz="1000" spc="-5" b="1">
                <a:latin typeface="Arial"/>
                <a:cs typeface="Arial"/>
              </a:rPr>
              <a:t>Add</a:t>
            </a:r>
            <a:r>
              <a:rPr dirty="0" sz="1000" spc="-5">
                <a:latin typeface="Arial MT"/>
                <a:cs typeface="Arial MT"/>
              </a:rPr>
              <a:t>. Repeat this step for each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range.</a:t>
            </a:r>
            <a:endParaRPr sz="1000">
              <a:latin typeface="Arial MT"/>
              <a:cs typeface="Arial MT"/>
            </a:endParaRPr>
          </a:p>
          <a:p>
            <a:pPr algn="just" marL="469265" indent="-229235">
              <a:lnSpc>
                <a:spcPts val="1090"/>
              </a:lnSpc>
              <a:buAutoNum type="arabicPeriod" startAt="9"/>
              <a:tabLst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If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want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update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consolidation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table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automatically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whenever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data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any</a:t>
            </a:r>
            <a:endParaRPr sz="1000">
              <a:latin typeface="Arial MT"/>
              <a:cs typeface="Arial MT"/>
            </a:endParaRPr>
          </a:p>
          <a:p>
            <a:pPr algn="just" marL="469265" marR="5080">
              <a:lnSpc>
                <a:spcPct val="95700"/>
              </a:lnSpc>
              <a:spcBef>
                <a:spcPts val="30"/>
              </a:spcBef>
            </a:pPr>
            <a:r>
              <a:rPr dirty="0" sz="1000">
                <a:latin typeface="Arial MT"/>
                <a:cs typeface="Arial MT"/>
              </a:rPr>
              <a:t>of the </a:t>
            </a:r>
            <a:r>
              <a:rPr dirty="0" sz="1000" spc="-5">
                <a:latin typeface="Arial MT"/>
                <a:cs typeface="Arial MT"/>
              </a:rPr>
              <a:t>source ranges changes, and you're </a:t>
            </a:r>
            <a:r>
              <a:rPr dirty="0" sz="1000">
                <a:latin typeface="Arial MT"/>
                <a:cs typeface="Arial MT"/>
              </a:rPr>
              <a:t>sure you won't want to </a:t>
            </a:r>
            <a:r>
              <a:rPr dirty="0" sz="1000" spc="-5">
                <a:latin typeface="Arial MT"/>
                <a:cs typeface="Arial MT"/>
              </a:rPr>
              <a:t>include different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or </a:t>
            </a:r>
            <a:r>
              <a:rPr dirty="0" sz="1000" spc="-5">
                <a:latin typeface="Arial MT"/>
                <a:cs typeface="Arial MT"/>
              </a:rPr>
              <a:t>additional ranges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the consolidation later on, select the </a:t>
            </a:r>
            <a:r>
              <a:rPr dirty="0" sz="1000" spc="-5" b="1">
                <a:latin typeface="Arial"/>
                <a:cs typeface="Arial"/>
              </a:rPr>
              <a:t>Create </a:t>
            </a:r>
            <a:r>
              <a:rPr dirty="0" sz="1000" b="1">
                <a:latin typeface="Arial"/>
                <a:cs typeface="Arial"/>
              </a:rPr>
              <a:t>links to 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source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data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check </a:t>
            </a:r>
            <a:r>
              <a:rPr dirty="0" sz="1000">
                <a:latin typeface="Arial MT"/>
                <a:cs typeface="Arial MT"/>
              </a:rPr>
              <a:t>box.</a:t>
            </a:r>
            <a:endParaRPr sz="1000">
              <a:latin typeface="Arial MT"/>
              <a:cs typeface="Arial MT"/>
            </a:endParaRPr>
          </a:p>
          <a:p>
            <a:pPr algn="just" marL="469265" marR="5715" indent="-228600">
              <a:lnSpc>
                <a:spcPct val="95800"/>
              </a:lnSpc>
              <a:buAutoNum type="arabicPeriod" startAt="10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If you're consolidating by position, leave the boxes under </a:t>
            </a:r>
            <a:r>
              <a:rPr dirty="0" sz="1000" spc="-5" b="1">
                <a:latin typeface="Arial"/>
                <a:cs typeface="Arial"/>
              </a:rPr>
              <a:t>Use labels in </a:t>
            </a:r>
            <a:r>
              <a:rPr dirty="0" sz="1000" spc="-5">
                <a:latin typeface="Arial MT"/>
                <a:cs typeface="Arial MT"/>
              </a:rPr>
              <a:t>blank. </a:t>
            </a:r>
            <a:r>
              <a:rPr dirty="0" sz="1000">
                <a:latin typeface="Arial MT"/>
                <a:cs typeface="Arial MT"/>
              </a:rPr>
              <a:t> Microsoft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Excel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does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not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copy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row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labels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source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ranges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consolidation.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If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want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labels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consolidated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data,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copy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them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the source </a:t>
            </a:r>
            <a:r>
              <a:rPr dirty="0" sz="1000" spc="-10">
                <a:latin typeface="Arial MT"/>
                <a:cs typeface="Arial MT"/>
              </a:rPr>
              <a:t>ranges</a:t>
            </a:r>
            <a:r>
              <a:rPr dirty="0" sz="1000" spc="-5">
                <a:latin typeface="Arial MT"/>
                <a:cs typeface="Arial MT"/>
              </a:rPr>
              <a:t> or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enter them manually.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 MT"/>
              <a:cs typeface="Arial MT"/>
            </a:endParaRPr>
          </a:p>
          <a:p>
            <a:pPr algn="just" marL="469265" marR="5080">
              <a:lnSpc>
                <a:spcPct val="95800"/>
              </a:lnSpc>
            </a:pPr>
            <a:r>
              <a:rPr dirty="0" sz="1000">
                <a:latin typeface="Arial MT"/>
                <a:cs typeface="Arial MT"/>
              </a:rPr>
              <a:t>If you're </a:t>
            </a:r>
            <a:r>
              <a:rPr dirty="0" sz="1000" spc="-5">
                <a:latin typeface="Arial MT"/>
                <a:cs typeface="Arial MT"/>
              </a:rPr>
              <a:t>consolidating </a:t>
            </a:r>
            <a:r>
              <a:rPr dirty="0" sz="1000">
                <a:latin typeface="Arial MT"/>
                <a:cs typeface="Arial MT"/>
              </a:rPr>
              <a:t>by category, </a:t>
            </a:r>
            <a:r>
              <a:rPr dirty="0" sz="1000" spc="-5">
                <a:latin typeface="Arial MT"/>
                <a:cs typeface="Arial MT"/>
              </a:rPr>
              <a:t>select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check </a:t>
            </a:r>
            <a:r>
              <a:rPr dirty="0" sz="1000">
                <a:latin typeface="Arial MT"/>
                <a:cs typeface="Arial MT"/>
              </a:rPr>
              <a:t>boxes </a:t>
            </a:r>
            <a:r>
              <a:rPr dirty="0" sz="1000" spc="-5">
                <a:latin typeface="Arial MT"/>
                <a:cs typeface="Arial MT"/>
              </a:rPr>
              <a:t>under </a:t>
            </a:r>
            <a:r>
              <a:rPr dirty="0" sz="1000" b="1">
                <a:latin typeface="Arial"/>
                <a:cs typeface="Arial"/>
              </a:rPr>
              <a:t>Use labels </a:t>
            </a:r>
            <a:r>
              <a:rPr dirty="0" sz="1000" spc="-5" b="1">
                <a:latin typeface="Arial"/>
                <a:cs typeface="Arial"/>
              </a:rPr>
              <a:t>in 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that indicate </a:t>
            </a:r>
            <a:r>
              <a:rPr dirty="0" sz="1000" spc="-5">
                <a:latin typeface="Arial MT"/>
                <a:cs typeface="Arial MT"/>
              </a:rPr>
              <a:t>where</a:t>
            </a:r>
            <a:r>
              <a:rPr dirty="0" sz="1000">
                <a:latin typeface="Arial MT"/>
                <a:cs typeface="Arial MT"/>
              </a:rPr>
              <a:t> the </a:t>
            </a:r>
            <a:r>
              <a:rPr dirty="0" sz="1000" spc="-5">
                <a:latin typeface="Arial MT"/>
                <a:cs typeface="Arial MT"/>
              </a:rPr>
              <a:t>labels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located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 the </a:t>
            </a:r>
            <a:r>
              <a:rPr dirty="0" sz="1000" spc="-5">
                <a:latin typeface="Arial MT"/>
                <a:cs typeface="Arial MT"/>
              </a:rPr>
              <a:t>source</a:t>
            </a:r>
            <a:r>
              <a:rPr dirty="0" sz="1000" spc="2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ranges: </a:t>
            </a:r>
            <a:r>
              <a:rPr dirty="0" sz="1000">
                <a:latin typeface="Arial MT"/>
                <a:cs typeface="Arial MT"/>
              </a:rPr>
              <a:t>either the </a:t>
            </a:r>
            <a:r>
              <a:rPr dirty="0" sz="1000" spc="-5">
                <a:latin typeface="Arial MT"/>
                <a:cs typeface="Arial MT"/>
              </a:rPr>
              <a:t>top </a:t>
            </a:r>
            <a:r>
              <a:rPr dirty="0" sz="1000">
                <a:latin typeface="Arial MT"/>
                <a:cs typeface="Arial MT"/>
              </a:rPr>
              <a:t> row, the left </a:t>
            </a:r>
            <a:r>
              <a:rPr dirty="0" sz="1000" spc="-5">
                <a:latin typeface="Arial MT"/>
                <a:cs typeface="Arial MT"/>
              </a:rPr>
              <a:t>column, </a:t>
            </a:r>
            <a:r>
              <a:rPr dirty="0" sz="1000">
                <a:latin typeface="Arial MT"/>
                <a:cs typeface="Arial MT"/>
              </a:rPr>
              <a:t>or </a:t>
            </a:r>
            <a:r>
              <a:rPr dirty="0" sz="1000" spc="-5">
                <a:latin typeface="Arial MT"/>
                <a:cs typeface="Arial MT"/>
              </a:rPr>
              <a:t>both. </a:t>
            </a:r>
            <a:r>
              <a:rPr dirty="0" sz="1000">
                <a:latin typeface="Arial MT"/>
                <a:cs typeface="Arial MT"/>
              </a:rPr>
              <a:t>Any labels that don't match up </a:t>
            </a:r>
            <a:r>
              <a:rPr dirty="0" sz="1000" spc="-5">
                <a:latin typeface="Arial MT"/>
                <a:cs typeface="Arial MT"/>
              </a:rPr>
              <a:t>with labels </a:t>
            </a:r>
            <a:r>
              <a:rPr dirty="0" sz="1000">
                <a:latin typeface="Arial MT"/>
                <a:cs typeface="Arial MT"/>
              </a:rPr>
              <a:t>in the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other</a:t>
            </a:r>
            <a:r>
              <a:rPr dirty="0" sz="1000" spc="-5">
                <a:latin typeface="Arial MT"/>
                <a:cs typeface="Arial MT"/>
              </a:rPr>
              <a:t> source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areas</a:t>
            </a:r>
            <a:r>
              <a:rPr dirty="0" sz="1000">
                <a:latin typeface="Arial MT"/>
                <a:cs typeface="Arial MT"/>
              </a:rPr>
              <a:t> result in </a:t>
            </a:r>
            <a:r>
              <a:rPr dirty="0" sz="1000" spc="-5">
                <a:latin typeface="Arial MT"/>
                <a:cs typeface="Arial MT"/>
              </a:rPr>
              <a:t>separate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rows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columns</a:t>
            </a:r>
            <a:r>
              <a:rPr dirty="0" sz="1000">
                <a:latin typeface="Arial MT"/>
                <a:cs typeface="Arial MT"/>
              </a:rPr>
              <a:t> in the</a:t>
            </a:r>
            <a:r>
              <a:rPr dirty="0" sz="1000" spc="-5">
                <a:latin typeface="Arial MT"/>
                <a:cs typeface="Arial MT"/>
              </a:rPr>
              <a:t> consolidation.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100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0" y="962926"/>
            <a:ext cx="5509895" cy="68586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2245" indent="-170180">
              <a:lnSpc>
                <a:spcPts val="1415"/>
              </a:lnSpc>
              <a:spcBef>
                <a:spcPts val="100"/>
              </a:spcBef>
              <a:buAutoNum type="arabicPeriod" startAt="5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Summary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lesson,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have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learnt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What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pivot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table?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create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pivot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table?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What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consolidation?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200" spc="-10" b="1">
                <a:latin typeface="Arial"/>
                <a:cs typeface="Arial"/>
              </a:rPr>
              <a:t>Exercise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  <a:spcBef>
                <a:spcPts val="110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1:</a:t>
            </a:r>
            <a:endParaRPr sz="1000">
              <a:latin typeface="Arial"/>
              <a:cs typeface="Arial"/>
            </a:endParaRPr>
          </a:p>
          <a:p>
            <a:pPr marL="504190">
              <a:lnSpc>
                <a:spcPts val="1145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Create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pivot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table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800"/>
              </a:lnSpc>
              <a:spcBef>
                <a:spcPts val="20"/>
              </a:spcBef>
            </a:pPr>
            <a:r>
              <a:rPr dirty="0" sz="1000" spc="-5">
                <a:latin typeface="Arial MT"/>
                <a:cs typeface="Arial MT"/>
              </a:rPr>
              <a:t>Create</a:t>
            </a:r>
            <a:r>
              <a:rPr dirty="0" sz="1000">
                <a:latin typeface="Arial MT"/>
                <a:cs typeface="Arial MT"/>
              </a:rPr>
              <a:t> a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which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contain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sales</a:t>
            </a:r>
            <a:r>
              <a:rPr dirty="0" sz="1000">
                <a:latin typeface="Arial MT"/>
                <a:cs typeface="Arial MT"/>
              </a:rPr>
              <a:t> figure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every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product</a:t>
            </a:r>
            <a:r>
              <a:rPr dirty="0" sz="1000">
                <a:latin typeface="Arial MT"/>
                <a:cs typeface="Arial MT"/>
              </a:rPr>
              <a:t> your</a:t>
            </a:r>
            <a:r>
              <a:rPr dirty="0" sz="1000" spc="2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company</a:t>
            </a:r>
            <a:r>
              <a:rPr dirty="0" sz="1000" spc="2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makes.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 contains columns for </a:t>
            </a:r>
            <a:r>
              <a:rPr dirty="0" sz="1000" spc="-10" b="1">
                <a:latin typeface="Arial"/>
                <a:cs typeface="Arial"/>
              </a:rPr>
              <a:t>year, type, </a:t>
            </a:r>
            <a:r>
              <a:rPr dirty="0" sz="1000" spc="-5" b="1">
                <a:latin typeface="Arial"/>
                <a:cs typeface="Arial"/>
              </a:rPr>
              <a:t>salesperson, sale, units,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 spc="-5" b="1">
                <a:latin typeface="Arial"/>
                <a:cs typeface="Arial"/>
              </a:rPr>
              <a:t>region</a:t>
            </a:r>
            <a:r>
              <a:rPr dirty="0" sz="1000" spc="-5">
                <a:latin typeface="Arial MT"/>
                <a:cs typeface="Arial MT"/>
              </a:rPr>
              <a:t>. Open </a:t>
            </a:r>
            <a:r>
              <a:rPr dirty="0" sz="1000">
                <a:latin typeface="Arial MT"/>
                <a:cs typeface="Arial MT"/>
              </a:rPr>
              <a:t> Data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menu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Pivot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table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Pivot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chart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Report.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step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1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Microsoft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Excel and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>
                <a:latin typeface="Arial MT"/>
                <a:cs typeface="Arial MT"/>
              </a:rPr>
              <a:t>on Next. In step 2 </a:t>
            </a:r>
            <a:r>
              <a:rPr dirty="0" sz="1000" spc="-5">
                <a:latin typeface="Arial MT"/>
                <a:cs typeface="Arial MT"/>
              </a:rPr>
              <a:t>ranges </a:t>
            </a:r>
            <a:r>
              <a:rPr dirty="0" sz="1000">
                <a:latin typeface="Arial MT"/>
                <a:cs typeface="Arial MT"/>
              </a:rPr>
              <a:t>is </a:t>
            </a:r>
            <a:r>
              <a:rPr dirty="0" sz="1000" spc="-5">
                <a:latin typeface="Arial MT"/>
                <a:cs typeface="Arial MT"/>
              </a:rPr>
              <a:t>already selected for </a:t>
            </a:r>
            <a:r>
              <a:rPr dirty="0" sz="1000">
                <a:latin typeface="Arial MT"/>
                <a:cs typeface="Arial MT"/>
              </a:rPr>
              <a:t>you click </a:t>
            </a:r>
            <a:r>
              <a:rPr dirty="0" sz="1000" spc="-5">
                <a:latin typeface="Arial MT"/>
                <a:cs typeface="Arial MT"/>
              </a:rPr>
              <a:t>on </a:t>
            </a:r>
            <a:r>
              <a:rPr dirty="0" sz="1000">
                <a:latin typeface="Arial MT"/>
                <a:cs typeface="Arial MT"/>
              </a:rPr>
              <a:t>Next. In third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step </a:t>
            </a:r>
            <a:r>
              <a:rPr dirty="0" sz="1000" spc="-5">
                <a:latin typeface="Arial MT"/>
                <a:cs typeface="Arial MT"/>
              </a:rPr>
              <a:t>New Worksheet is already selected click on </a:t>
            </a:r>
            <a:r>
              <a:rPr dirty="0" sz="1000">
                <a:latin typeface="Arial MT"/>
                <a:cs typeface="Arial MT"/>
              </a:rPr>
              <a:t>finish button.</a:t>
            </a:r>
            <a:r>
              <a:rPr dirty="0" sz="1000" spc="2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Drag </a:t>
            </a:r>
            <a:r>
              <a:rPr dirty="0" sz="1000" spc="-5" b="1">
                <a:latin typeface="Arial"/>
                <a:cs typeface="Arial"/>
              </a:rPr>
              <a:t>region </a:t>
            </a:r>
            <a:r>
              <a:rPr dirty="0" sz="1000">
                <a:latin typeface="Arial MT"/>
                <a:cs typeface="Arial MT"/>
              </a:rPr>
              <a:t>icon </a:t>
            </a:r>
            <a:r>
              <a:rPr dirty="0" sz="1000" spc="-5">
                <a:latin typeface="Arial MT"/>
                <a:cs typeface="Arial MT"/>
              </a:rPr>
              <a:t>from </a:t>
            </a:r>
            <a:r>
              <a:rPr dirty="0" sz="1000">
                <a:latin typeface="Arial MT"/>
                <a:cs typeface="Arial MT"/>
              </a:rPr>
              <a:t> pivot table field list to </a:t>
            </a:r>
            <a:r>
              <a:rPr dirty="0" sz="1000" spc="-5">
                <a:latin typeface="Arial MT"/>
                <a:cs typeface="Arial MT"/>
              </a:rPr>
              <a:t>row </a:t>
            </a:r>
            <a:r>
              <a:rPr dirty="0" sz="1000">
                <a:latin typeface="Arial MT"/>
                <a:cs typeface="Arial MT"/>
              </a:rPr>
              <a:t>field </a:t>
            </a:r>
            <a:r>
              <a:rPr dirty="0" sz="1000" spc="-5">
                <a:latin typeface="Arial MT"/>
                <a:cs typeface="Arial MT"/>
              </a:rPr>
              <a:t>section. </a:t>
            </a:r>
            <a:r>
              <a:rPr dirty="0" sz="1000">
                <a:latin typeface="Arial MT"/>
                <a:cs typeface="Arial MT"/>
              </a:rPr>
              <a:t>Drag </a:t>
            </a:r>
            <a:r>
              <a:rPr dirty="0" sz="1000" spc="-10" b="1">
                <a:latin typeface="Arial"/>
                <a:cs typeface="Arial"/>
              </a:rPr>
              <a:t>Type </a:t>
            </a:r>
            <a:r>
              <a:rPr dirty="0" sz="1000">
                <a:latin typeface="Arial MT"/>
                <a:cs typeface="Arial MT"/>
              </a:rPr>
              <a:t>icon from pivot table field </a:t>
            </a:r>
            <a:r>
              <a:rPr dirty="0" sz="1000" spc="-5">
                <a:latin typeface="Arial MT"/>
                <a:cs typeface="Arial MT"/>
              </a:rPr>
              <a:t>list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column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field</a:t>
            </a:r>
            <a:r>
              <a:rPr dirty="0" sz="1000" spc="-5">
                <a:latin typeface="Arial MT"/>
                <a:cs typeface="Arial MT"/>
              </a:rPr>
              <a:t> section. Drag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 b="1">
                <a:latin typeface="Arial"/>
                <a:cs typeface="Arial"/>
              </a:rPr>
              <a:t>Sales </a:t>
            </a:r>
            <a:r>
              <a:rPr dirty="0" sz="1000" spc="-5">
                <a:latin typeface="Arial MT"/>
                <a:cs typeface="Arial MT"/>
              </a:rPr>
              <a:t>icon from pivot table field list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Data field section.</a:t>
            </a:r>
            <a:endParaRPr sz="1000">
              <a:latin typeface="Arial MT"/>
              <a:cs typeface="Arial MT"/>
            </a:endParaRPr>
          </a:p>
          <a:p>
            <a:pPr algn="just" marL="504190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Finally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Pivot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table 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created 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</a:t>
            </a:r>
            <a:r>
              <a:rPr dirty="0" sz="1000" spc="-10">
                <a:latin typeface="Arial MT"/>
                <a:cs typeface="Arial MT"/>
              </a:rPr>
              <a:t>screen.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2: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Add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remove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field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715">
              <a:lnSpc>
                <a:spcPct val="95800"/>
              </a:lnSpc>
              <a:spcBef>
                <a:spcPts val="20"/>
              </a:spcBef>
            </a:pPr>
            <a:r>
              <a:rPr dirty="0" sz="1000" spc="-5">
                <a:latin typeface="Arial MT"/>
                <a:cs typeface="Arial MT"/>
              </a:rPr>
              <a:t>To add or remove columns click on pivot table created in previous exercise. To remove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region </a:t>
            </a:r>
            <a:r>
              <a:rPr dirty="0" sz="1000">
                <a:latin typeface="Arial MT"/>
                <a:cs typeface="Arial MT"/>
              </a:rPr>
              <a:t>field from </a:t>
            </a:r>
            <a:r>
              <a:rPr dirty="0" sz="1000" spc="-5">
                <a:latin typeface="Arial MT"/>
                <a:cs typeface="Arial MT"/>
              </a:rPr>
              <a:t>row section, click on region heading. Drag </a:t>
            </a:r>
            <a:r>
              <a:rPr dirty="0" sz="1000">
                <a:latin typeface="Arial MT"/>
                <a:cs typeface="Arial MT"/>
              </a:rPr>
              <a:t>it to </a:t>
            </a:r>
            <a:r>
              <a:rPr dirty="0" sz="1000" spc="-5">
                <a:latin typeface="Arial MT"/>
                <a:cs typeface="Arial MT"/>
              </a:rPr>
              <a:t>outside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pivot </a:t>
            </a:r>
            <a:r>
              <a:rPr dirty="0" sz="1000">
                <a:latin typeface="Arial MT"/>
                <a:cs typeface="Arial MT"/>
              </a:rPr>
              <a:t>table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report.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add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columns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pivot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table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1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show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field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list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icon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pivot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table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toolbar, 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drag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sales person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field</a:t>
            </a:r>
            <a:r>
              <a:rPr dirty="0" sz="1000">
                <a:latin typeface="Arial MT"/>
                <a:cs typeface="Arial MT"/>
              </a:rPr>
              <a:t> icon </a:t>
            </a:r>
            <a:r>
              <a:rPr dirty="0" sz="1000" spc="-5">
                <a:latin typeface="Arial MT"/>
                <a:cs typeface="Arial MT"/>
              </a:rPr>
              <a:t>from</a:t>
            </a:r>
            <a:r>
              <a:rPr dirty="0" sz="1000">
                <a:latin typeface="Arial MT"/>
                <a:cs typeface="Arial MT"/>
              </a:rPr>
              <a:t> pivot field </a:t>
            </a:r>
            <a:r>
              <a:rPr dirty="0" sz="1000" spc="-5">
                <a:latin typeface="Arial MT"/>
                <a:cs typeface="Arial MT"/>
              </a:rPr>
              <a:t>window</a:t>
            </a:r>
            <a:r>
              <a:rPr dirty="0" sz="1000">
                <a:latin typeface="Arial MT"/>
                <a:cs typeface="Arial MT"/>
              </a:rPr>
              <a:t> to row </a:t>
            </a:r>
            <a:r>
              <a:rPr dirty="0" sz="1000" spc="-5">
                <a:latin typeface="Arial MT"/>
                <a:cs typeface="Arial MT"/>
              </a:rPr>
              <a:t>section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2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will see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names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salespersons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pivot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table</a:t>
            </a:r>
            <a:r>
              <a:rPr dirty="0" sz="1000" spc="-5">
                <a:latin typeface="Arial MT"/>
                <a:cs typeface="Arial MT"/>
              </a:rPr>
              <a:t> row section.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3: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Show</a:t>
            </a:r>
            <a:r>
              <a:rPr dirty="0" u="heavy" sz="1000" spc="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just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detail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715">
              <a:lnSpc>
                <a:spcPct val="95800"/>
              </a:lnSpc>
              <a:spcBef>
                <a:spcPts val="20"/>
              </a:spcBef>
            </a:pP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show selected </a:t>
            </a:r>
            <a:r>
              <a:rPr dirty="0" sz="1000">
                <a:latin typeface="Arial MT"/>
                <a:cs typeface="Arial MT"/>
              </a:rPr>
              <a:t>field </a:t>
            </a:r>
            <a:r>
              <a:rPr dirty="0" sz="1000" spc="-5">
                <a:latin typeface="Arial MT"/>
                <a:cs typeface="Arial MT"/>
              </a:rPr>
              <a:t>data </a:t>
            </a:r>
            <a:r>
              <a:rPr dirty="0" sz="1000">
                <a:latin typeface="Arial MT"/>
                <a:cs typeface="Arial MT"/>
              </a:rPr>
              <a:t>in pivot </a:t>
            </a:r>
            <a:r>
              <a:rPr dirty="0" sz="1000" spc="-5">
                <a:latin typeface="Arial MT"/>
                <a:cs typeface="Arial MT"/>
              </a:rPr>
              <a:t>table open </a:t>
            </a:r>
            <a:r>
              <a:rPr dirty="0" sz="1000">
                <a:latin typeface="Arial MT"/>
                <a:cs typeface="Arial MT"/>
              </a:rPr>
              <a:t>pivot </a:t>
            </a:r>
            <a:r>
              <a:rPr dirty="0" sz="1000" spc="-5">
                <a:latin typeface="Arial MT"/>
                <a:cs typeface="Arial MT"/>
              </a:rPr>
              <a:t>table </a:t>
            </a:r>
            <a:r>
              <a:rPr dirty="0" sz="1000">
                <a:latin typeface="Arial MT"/>
                <a:cs typeface="Arial MT"/>
              </a:rPr>
              <a:t>created </a:t>
            </a:r>
            <a:r>
              <a:rPr dirty="0" sz="1000" spc="-5">
                <a:latin typeface="Arial MT"/>
                <a:cs typeface="Arial MT"/>
              </a:rPr>
              <a:t>in previous exercise.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pivot table, </a:t>
            </a:r>
            <a:r>
              <a:rPr dirty="0" sz="1000" spc="-5">
                <a:latin typeface="Arial MT"/>
                <a:cs typeface="Arial MT"/>
              </a:rPr>
              <a:t>click arrow besides any </a:t>
            </a:r>
            <a:r>
              <a:rPr dirty="0" sz="1000">
                <a:latin typeface="Arial MT"/>
                <a:cs typeface="Arial MT"/>
              </a:rPr>
              <a:t>field </a:t>
            </a:r>
            <a:r>
              <a:rPr dirty="0" sz="1000" spc="-5">
                <a:latin typeface="Arial MT"/>
                <a:cs typeface="Arial MT"/>
              </a:rPr>
              <a:t>heading. From </a:t>
            </a:r>
            <a:r>
              <a:rPr dirty="0" sz="1000">
                <a:latin typeface="Arial MT"/>
                <a:cs typeface="Arial MT"/>
              </a:rPr>
              <a:t>the list </a:t>
            </a:r>
            <a:r>
              <a:rPr dirty="0" sz="1000" spc="-5">
                <a:latin typeface="Arial MT"/>
                <a:cs typeface="Arial MT"/>
              </a:rPr>
              <a:t>deselect </a:t>
            </a:r>
            <a:r>
              <a:rPr dirty="0" sz="1000">
                <a:latin typeface="Arial MT"/>
                <a:cs typeface="Arial MT"/>
              </a:rPr>
              <a:t>any </a:t>
            </a:r>
            <a:r>
              <a:rPr dirty="0" sz="1000" spc="-5">
                <a:latin typeface="Arial MT"/>
                <a:cs typeface="Arial MT"/>
              </a:rPr>
              <a:t>item which </a:t>
            </a:r>
            <a:r>
              <a:rPr dirty="0" sz="1000">
                <a:latin typeface="Arial MT"/>
                <a:cs typeface="Arial MT"/>
              </a:rPr>
              <a:t> you do not want to </a:t>
            </a:r>
            <a:r>
              <a:rPr dirty="0" sz="1000" spc="-5">
                <a:latin typeface="Arial MT"/>
                <a:cs typeface="Arial MT"/>
              </a:rPr>
              <a:t>show. </a:t>
            </a:r>
            <a:r>
              <a:rPr dirty="0" sz="1000">
                <a:latin typeface="Arial MT"/>
                <a:cs typeface="Arial MT"/>
              </a:rPr>
              <a:t>Click on Ok button and </a:t>
            </a:r>
            <a:r>
              <a:rPr dirty="0" sz="1000" spc="-5">
                <a:latin typeface="Arial MT"/>
                <a:cs typeface="Arial MT"/>
              </a:rPr>
              <a:t>deselected </a:t>
            </a:r>
            <a:r>
              <a:rPr dirty="0" sz="1000">
                <a:latin typeface="Arial MT"/>
                <a:cs typeface="Arial MT"/>
              </a:rPr>
              <a:t>items will </a:t>
            </a:r>
            <a:r>
              <a:rPr dirty="0" sz="1000" spc="-5">
                <a:latin typeface="Arial MT"/>
                <a:cs typeface="Arial MT"/>
              </a:rPr>
              <a:t>not be shown in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pivot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table.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1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4: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Data</a:t>
            </a:r>
            <a:r>
              <a:rPr dirty="0" u="heavy" sz="10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consolidation</a:t>
            </a:r>
            <a:r>
              <a:rPr dirty="0" u="heavy" sz="10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800"/>
              </a:lnSpc>
              <a:spcBef>
                <a:spcPts val="20"/>
              </a:spcBef>
            </a:pPr>
            <a:r>
              <a:rPr dirty="0" sz="1000" spc="-5">
                <a:latin typeface="Arial MT"/>
                <a:cs typeface="Arial MT"/>
              </a:rPr>
              <a:t>Create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Spreadsheet whose sheet </a:t>
            </a:r>
            <a:r>
              <a:rPr dirty="0" sz="1000">
                <a:latin typeface="Arial MT"/>
                <a:cs typeface="Arial MT"/>
              </a:rPr>
              <a:t>1 </a:t>
            </a:r>
            <a:r>
              <a:rPr dirty="0" sz="1000" spc="-5">
                <a:latin typeface="Arial MT"/>
                <a:cs typeface="Arial MT"/>
              </a:rPr>
              <a:t>contains monthly expenses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different </a:t>
            </a:r>
            <a:r>
              <a:rPr dirty="0" sz="1000">
                <a:latin typeface="Arial MT"/>
                <a:cs typeface="Arial MT"/>
              </a:rPr>
              <a:t>items for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month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January,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Sheet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2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contains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monthly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expenses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month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February,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sheet </a:t>
            </a:r>
            <a:r>
              <a:rPr dirty="0" sz="1000">
                <a:latin typeface="Arial MT"/>
                <a:cs typeface="Arial MT"/>
              </a:rPr>
              <a:t> 3 for </a:t>
            </a:r>
            <a:r>
              <a:rPr dirty="0" sz="1000" spc="-5">
                <a:latin typeface="Arial MT"/>
                <a:cs typeface="Arial MT"/>
              </a:rPr>
              <a:t>month of </a:t>
            </a:r>
            <a:r>
              <a:rPr dirty="0" sz="1000">
                <a:latin typeface="Arial MT"/>
                <a:cs typeface="Arial MT"/>
              </a:rPr>
              <a:t>March. In sheet 4 </a:t>
            </a:r>
            <a:r>
              <a:rPr dirty="0" sz="1000" spc="-5">
                <a:latin typeface="Arial MT"/>
                <a:cs typeface="Arial MT"/>
              </a:rPr>
              <a:t>calculate </a:t>
            </a:r>
            <a:r>
              <a:rPr dirty="0" sz="1000">
                <a:latin typeface="Arial MT"/>
                <a:cs typeface="Arial MT"/>
              </a:rPr>
              <a:t>average </a:t>
            </a:r>
            <a:r>
              <a:rPr dirty="0" sz="1000" spc="-5">
                <a:latin typeface="Arial MT"/>
                <a:cs typeface="Arial MT"/>
              </a:rPr>
              <a:t>expense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each item. Add headings </a:t>
            </a:r>
            <a:r>
              <a:rPr dirty="0" sz="1000">
                <a:latin typeface="Arial MT"/>
                <a:cs typeface="Arial MT"/>
              </a:rPr>
              <a:t> Items name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Average </a:t>
            </a:r>
            <a:r>
              <a:rPr dirty="0" sz="1000" spc="-5">
                <a:latin typeface="Arial MT"/>
                <a:cs typeface="Arial MT"/>
              </a:rPr>
              <a:t>expenses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starting </a:t>
            </a:r>
            <a:r>
              <a:rPr dirty="0" sz="1000">
                <a:latin typeface="Arial MT"/>
                <a:cs typeface="Arial MT"/>
              </a:rPr>
              <a:t>cells. Select cells </a:t>
            </a:r>
            <a:r>
              <a:rPr dirty="0" sz="1000" spc="-5">
                <a:latin typeface="Arial MT"/>
                <a:cs typeface="Arial MT"/>
              </a:rPr>
              <a:t>under average expenses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heading.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 </a:t>
            </a:r>
            <a:r>
              <a:rPr dirty="0" sz="1000">
                <a:latin typeface="Arial MT"/>
                <a:cs typeface="Arial MT"/>
              </a:rPr>
              <a:t>Data </a:t>
            </a:r>
            <a:r>
              <a:rPr dirty="0" sz="1000" spc="-5">
                <a:latin typeface="Arial MT"/>
                <a:cs typeface="Arial MT"/>
              </a:rPr>
              <a:t>menu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select consolidate option.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function</a:t>
            </a:r>
            <a:r>
              <a:rPr dirty="0" sz="1000" spc="2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drop </a:t>
            </a:r>
            <a:r>
              <a:rPr dirty="0" sz="1000">
                <a:latin typeface="Arial MT"/>
                <a:cs typeface="Arial MT"/>
              </a:rPr>
              <a:t>down </a:t>
            </a:r>
            <a:r>
              <a:rPr dirty="0" sz="1000" spc="-5">
                <a:latin typeface="Arial MT"/>
                <a:cs typeface="Arial MT"/>
              </a:rPr>
              <a:t>list </a:t>
            </a:r>
            <a:r>
              <a:rPr dirty="0" sz="1000">
                <a:latin typeface="Arial MT"/>
                <a:cs typeface="Arial MT"/>
              </a:rPr>
              <a:t> and </a:t>
            </a:r>
            <a:r>
              <a:rPr dirty="0" sz="1000" spc="-5">
                <a:latin typeface="Arial MT"/>
                <a:cs typeface="Arial MT"/>
              </a:rPr>
              <a:t>choose </a:t>
            </a:r>
            <a:r>
              <a:rPr dirty="0" sz="1000">
                <a:latin typeface="Arial MT"/>
                <a:cs typeface="Arial MT"/>
              </a:rPr>
              <a:t>function </a:t>
            </a:r>
            <a:r>
              <a:rPr dirty="0" sz="1000" spc="-5">
                <a:latin typeface="Arial MT"/>
                <a:cs typeface="Arial MT"/>
              </a:rPr>
              <a:t>name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average.</a:t>
            </a:r>
            <a:r>
              <a:rPr dirty="0" sz="1000">
                <a:latin typeface="Arial MT"/>
                <a:cs typeface="Arial MT"/>
              </a:rPr>
              <a:t> Click icon of miniature </a:t>
            </a:r>
            <a:r>
              <a:rPr dirty="0" sz="1000" spc="-5">
                <a:latin typeface="Arial MT"/>
                <a:cs typeface="Arial MT"/>
              </a:rPr>
              <a:t>spreadsheet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2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reference </a:t>
            </a:r>
            <a:r>
              <a:rPr dirty="0" sz="1000">
                <a:latin typeface="Arial MT"/>
                <a:cs typeface="Arial MT"/>
              </a:rPr>
              <a:t> field. Next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5">
                <a:latin typeface="Arial MT"/>
                <a:cs typeface="Arial MT"/>
              </a:rPr>
              <a:t>sheet </a:t>
            </a:r>
            <a:r>
              <a:rPr dirty="0" sz="1000">
                <a:latin typeface="Arial MT"/>
                <a:cs typeface="Arial MT"/>
              </a:rPr>
              <a:t>1 tab. </a:t>
            </a:r>
            <a:r>
              <a:rPr dirty="0" sz="1000" spc="-5">
                <a:latin typeface="Arial MT"/>
                <a:cs typeface="Arial MT"/>
              </a:rPr>
              <a:t>Select </a:t>
            </a:r>
            <a:r>
              <a:rPr dirty="0" sz="1000">
                <a:latin typeface="Arial MT"/>
                <a:cs typeface="Arial MT"/>
              </a:rPr>
              <a:t>values </a:t>
            </a:r>
            <a:r>
              <a:rPr dirty="0" sz="1000" spc="-5">
                <a:latin typeface="Arial MT"/>
                <a:cs typeface="Arial MT"/>
              </a:rPr>
              <a:t>under amount column and again click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miniature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spreadsheet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icon.</a:t>
            </a:r>
            <a:r>
              <a:rPr dirty="0" sz="1000">
                <a:latin typeface="Arial MT"/>
                <a:cs typeface="Arial MT"/>
              </a:rPr>
              <a:t> Click add button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save</a:t>
            </a:r>
            <a:r>
              <a:rPr dirty="0" sz="1000">
                <a:latin typeface="Arial MT"/>
                <a:cs typeface="Arial MT"/>
              </a:rPr>
              <a:t> it,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repeat</a:t>
            </a:r>
            <a:r>
              <a:rPr dirty="0" sz="1000">
                <a:latin typeface="Arial MT"/>
                <a:cs typeface="Arial MT"/>
              </a:rPr>
              <a:t> this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process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2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add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sheet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2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3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data.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Finally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creates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link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save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data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box.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Finally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ok </a:t>
            </a:r>
            <a:r>
              <a:rPr dirty="0" sz="1000" spc="-2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100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0" y="962165"/>
            <a:ext cx="5509260" cy="455041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 marL="1433830" marR="1384935">
              <a:lnSpc>
                <a:spcPts val="1380"/>
              </a:lnSpc>
              <a:spcBef>
                <a:spcPts val="195"/>
              </a:spcBef>
            </a:pPr>
            <a:r>
              <a:rPr dirty="0" sz="1200" spc="-5">
                <a:latin typeface="Arial MT"/>
                <a:cs typeface="Arial MT"/>
              </a:rPr>
              <a:t>Computer Proficiency License </a:t>
            </a:r>
            <a:r>
              <a:rPr dirty="0" sz="1200" spc="-10">
                <a:latin typeface="Arial MT"/>
                <a:cs typeface="Arial MT"/>
              </a:rPr>
              <a:t>(CS-001)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Lecture </a:t>
            </a:r>
            <a:r>
              <a:rPr dirty="0" sz="1200" spc="-10">
                <a:latin typeface="Arial MT"/>
                <a:cs typeface="Arial MT"/>
              </a:rPr>
              <a:t>34</a:t>
            </a:r>
            <a:endParaRPr sz="1200">
              <a:latin typeface="Arial MT"/>
              <a:cs typeface="Arial MT"/>
            </a:endParaRPr>
          </a:p>
          <a:p>
            <a:pPr algn="ctr">
              <a:lnSpc>
                <a:spcPts val="1340"/>
              </a:lnSpc>
            </a:pPr>
            <a:r>
              <a:rPr dirty="0" sz="1200" spc="-5">
                <a:latin typeface="Arial MT"/>
                <a:cs typeface="Arial MT"/>
              </a:rPr>
              <a:t>Introduction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of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Power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Point</a:t>
            </a:r>
            <a:endParaRPr sz="1200">
              <a:latin typeface="Arial MT"/>
              <a:cs typeface="Arial MT"/>
            </a:endParaRPr>
          </a:p>
          <a:p>
            <a:pPr marL="182245" indent="-169545">
              <a:lnSpc>
                <a:spcPct val="100000"/>
              </a:lnSpc>
              <a:spcBef>
                <a:spcPts val="1320"/>
              </a:spcBef>
              <a:buAutoNum type="arabicPeriod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Objectives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objective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 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provide information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about: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close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presentation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software.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-5">
                <a:latin typeface="Arial MT"/>
                <a:cs typeface="Arial MT"/>
              </a:rPr>
              <a:t> one, several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presentations.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Create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presentation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based on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available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presentation.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Save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presentation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location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drive.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Save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presentation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under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another name.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Switch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between open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presentations.</a:t>
            </a:r>
            <a:endParaRPr sz="10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Symbol"/>
              <a:buChar char=""/>
            </a:pPr>
            <a:endParaRPr sz="1100">
              <a:latin typeface="Arial MT"/>
              <a:cs typeface="Arial MT"/>
            </a:endParaRPr>
          </a:p>
          <a:p>
            <a:pPr marL="181610" indent="-169545">
              <a:lnSpc>
                <a:spcPct val="100000"/>
              </a:lnSpc>
              <a:buAutoNum type="arabicPeriod" startAt="2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Open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and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Close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Power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point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application</a:t>
            </a:r>
            <a:endParaRPr sz="1200">
              <a:latin typeface="Arial"/>
              <a:cs typeface="Arial"/>
            </a:endParaRPr>
          </a:p>
          <a:p>
            <a:pPr algn="just" marL="12700">
              <a:lnSpc>
                <a:spcPts val="1175"/>
              </a:lnSpc>
              <a:spcBef>
                <a:spcPts val="1100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 the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presentation file,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first you need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start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software.</a:t>
            </a:r>
            <a:endParaRPr sz="1000">
              <a:latin typeface="Arial MT"/>
              <a:cs typeface="Arial MT"/>
            </a:endParaRPr>
          </a:p>
          <a:p>
            <a:pPr algn="just" marL="12700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Go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start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All Programs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 </a:t>
            </a:r>
            <a:r>
              <a:rPr dirty="0" sz="1000" spc="-5">
                <a:latin typeface="Arial MT"/>
                <a:cs typeface="Arial MT"/>
              </a:rPr>
              <a:t>Microsoft Office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5">
                <a:latin typeface="Arial MT"/>
                <a:cs typeface="Arial MT"/>
              </a:rPr>
              <a:t> Microsoft Office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PowerPoint l2003</a:t>
            </a:r>
            <a:endParaRPr sz="1000">
              <a:latin typeface="Arial MT"/>
              <a:cs typeface="Arial MT"/>
            </a:endParaRPr>
          </a:p>
          <a:p>
            <a:pPr algn="just" marL="12700" marR="5080">
              <a:lnSpc>
                <a:spcPts val="1150"/>
              </a:lnSpc>
              <a:spcBef>
                <a:spcPts val="55"/>
              </a:spcBef>
            </a:pPr>
            <a:r>
              <a:rPr dirty="0" sz="1000">
                <a:latin typeface="Arial MT"/>
                <a:cs typeface="Arial MT"/>
              </a:rPr>
              <a:t>In the start a </a:t>
            </a:r>
            <a:r>
              <a:rPr dirty="0" sz="1000" spc="-5">
                <a:latin typeface="Arial MT"/>
                <a:cs typeface="Arial MT"/>
              </a:rPr>
              <a:t>screen </a:t>
            </a:r>
            <a:r>
              <a:rPr dirty="0" sz="1000">
                <a:latin typeface="Arial MT"/>
                <a:cs typeface="Arial MT"/>
              </a:rPr>
              <a:t>will </a:t>
            </a:r>
            <a:r>
              <a:rPr dirty="0" sz="1000" spc="-5">
                <a:latin typeface="Arial MT"/>
                <a:cs typeface="Arial MT"/>
              </a:rPr>
              <a:t>appear </a:t>
            </a:r>
            <a:r>
              <a:rPr dirty="0" sz="1000">
                <a:latin typeface="Arial MT"/>
                <a:cs typeface="Arial MT"/>
              </a:rPr>
              <a:t>for </a:t>
            </a:r>
            <a:r>
              <a:rPr dirty="0" sz="1000" spc="-5">
                <a:latin typeface="Arial MT"/>
                <a:cs typeface="Arial MT"/>
              </a:rPr>
              <a:t>few seconds. This </a:t>
            </a:r>
            <a:r>
              <a:rPr dirty="0" sz="1000">
                <a:latin typeface="Arial MT"/>
                <a:cs typeface="Arial MT"/>
              </a:rPr>
              <a:t>is </a:t>
            </a:r>
            <a:r>
              <a:rPr dirty="0" sz="1000" spc="-5">
                <a:latin typeface="Arial MT"/>
                <a:cs typeface="Arial MT"/>
              </a:rPr>
              <a:t>called splash </a:t>
            </a:r>
            <a:r>
              <a:rPr dirty="0" sz="1000">
                <a:latin typeface="Arial MT"/>
                <a:cs typeface="Arial MT"/>
              </a:rPr>
              <a:t>screen. A new </a:t>
            </a:r>
            <a:r>
              <a:rPr dirty="0" sz="1000" spc="-5">
                <a:latin typeface="Arial MT"/>
                <a:cs typeface="Arial MT"/>
              </a:rPr>
              <a:t>presentation </a:t>
            </a:r>
            <a:r>
              <a:rPr dirty="0" sz="1000">
                <a:latin typeface="Arial MT"/>
                <a:cs typeface="Arial MT"/>
              </a:rPr>
              <a:t> file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will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open,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after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screen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would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disappear.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arrangement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toolbars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panels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sheets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called default layout.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60"/>
              </a:spcBef>
              <a:buAutoNum type="arabicPeriod" startAt="3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Screen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Layout:</a:t>
            </a:r>
            <a:endParaRPr sz="1200">
              <a:latin typeface="Arial"/>
              <a:cs typeface="Arial"/>
            </a:endParaRPr>
          </a:p>
          <a:p>
            <a:pPr algn="just" marL="12700">
              <a:lnSpc>
                <a:spcPts val="1170"/>
              </a:lnSpc>
              <a:spcBef>
                <a:spcPts val="1100"/>
              </a:spcBef>
            </a:pPr>
            <a:r>
              <a:rPr dirty="0" sz="1000" spc="-5">
                <a:latin typeface="Wingdings"/>
                <a:cs typeface="Wingdings"/>
              </a:rPr>
              <a:t></a:t>
            </a:r>
            <a:r>
              <a:rPr dirty="0" sz="1000" spc="-5" b="1">
                <a:latin typeface="Arial"/>
                <a:cs typeface="Arial"/>
              </a:rPr>
              <a:t>Title</a:t>
            </a:r>
            <a:r>
              <a:rPr dirty="0" sz="1000" spc="-6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Bar:</a:t>
            </a:r>
            <a:endParaRPr sz="1000">
              <a:latin typeface="Arial"/>
              <a:cs typeface="Arial"/>
            </a:endParaRPr>
          </a:p>
          <a:p>
            <a:pPr algn="just" marL="12700" marR="5715">
              <a:lnSpc>
                <a:spcPct val="95800"/>
              </a:lnSpc>
              <a:spcBef>
                <a:spcPts val="20"/>
              </a:spcBef>
            </a:pP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most upper bar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window is called </a:t>
            </a:r>
            <a:r>
              <a:rPr dirty="0" sz="1000">
                <a:latin typeface="Arial MT"/>
                <a:cs typeface="Arial MT"/>
              </a:rPr>
              <a:t>title </a:t>
            </a:r>
            <a:r>
              <a:rPr dirty="0" sz="1000" spc="-5">
                <a:latin typeface="Arial MT"/>
                <a:cs typeface="Arial MT"/>
              </a:rPr>
              <a:t>bar. </a:t>
            </a:r>
            <a:r>
              <a:rPr dirty="0" sz="1000">
                <a:latin typeface="Arial MT"/>
                <a:cs typeface="Arial MT"/>
              </a:rPr>
              <a:t>Its top left </a:t>
            </a:r>
            <a:r>
              <a:rPr dirty="0" sz="1000" spc="-5">
                <a:latin typeface="Arial MT"/>
                <a:cs typeface="Arial MT"/>
              </a:rPr>
              <a:t>corner shows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document default </a:t>
            </a:r>
            <a:r>
              <a:rPr dirty="0" sz="1000">
                <a:latin typeface="Arial MT"/>
                <a:cs typeface="Arial MT"/>
              </a:rPr>
              <a:t> name like </a:t>
            </a:r>
            <a:r>
              <a:rPr dirty="0" sz="1000" spc="-5">
                <a:latin typeface="Arial MT"/>
                <a:cs typeface="Arial MT"/>
              </a:rPr>
              <a:t>“Microsoft PowerPoint presentation1“ shows document </a:t>
            </a:r>
            <a:r>
              <a:rPr dirty="0" sz="1000">
                <a:latin typeface="Arial MT"/>
                <a:cs typeface="Arial MT"/>
              </a:rPr>
              <a:t>is of type Microsoft </a:t>
            </a:r>
            <a:r>
              <a:rPr dirty="0" sz="1000" spc="-5">
                <a:latin typeface="Arial MT"/>
                <a:cs typeface="Arial MT"/>
              </a:rPr>
              <a:t>PowerPoint </a:t>
            </a:r>
            <a:r>
              <a:rPr dirty="0" sz="1000">
                <a:latin typeface="Arial MT"/>
                <a:cs typeface="Arial MT"/>
              </a:rPr>
              <a:t> and its </a:t>
            </a:r>
            <a:r>
              <a:rPr dirty="0" sz="1000" spc="-5">
                <a:latin typeface="Arial MT"/>
                <a:cs typeface="Arial MT"/>
              </a:rPr>
              <a:t>temporary name </a:t>
            </a:r>
            <a:r>
              <a:rPr dirty="0" sz="1000">
                <a:latin typeface="Arial MT"/>
                <a:cs typeface="Arial MT"/>
              </a:rPr>
              <a:t>is </a:t>
            </a:r>
            <a:r>
              <a:rPr dirty="0" sz="1000" spc="-5">
                <a:latin typeface="Arial MT"/>
                <a:cs typeface="Arial MT"/>
              </a:rPr>
              <a:t>presentation1.When </a:t>
            </a:r>
            <a:r>
              <a:rPr dirty="0" sz="1000">
                <a:latin typeface="Arial MT"/>
                <a:cs typeface="Arial MT"/>
              </a:rPr>
              <a:t>we </a:t>
            </a:r>
            <a:r>
              <a:rPr dirty="0" sz="1000" spc="-5">
                <a:latin typeface="Arial MT"/>
                <a:cs typeface="Arial MT"/>
              </a:rPr>
              <a:t>save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document </a:t>
            </a:r>
            <a:r>
              <a:rPr dirty="0" sz="1000">
                <a:latin typeface="Arial MT"/>
                <a:cs typeface="Arial MT"/>
              </a:rPr>
              <a:t>we </a:t>
            </a:r>
            <a:r>
              <a:rPr dirty="0" sz="1000" spc="-5">
                <a:latin typeface="Arial MT"/>
                <a:cs typeface="Arial MT"/>
              </a:rPr>
              <a:t>can give </a:t>
            </a:r>
            <a:r>
              <a:rPr dirty="0" sz="1000">
                <a:latin typeface="Arial MT"/>
                <a:cs typeface="Arial MT"/>
              </a:rPr>
              <a:t>another </a:t>
            </a:r>
            <a:r>
              <a:rPr dirty="0" sz="1000" spc="-5">
                <a:latin typeface="Arial MT"/>
                <a:cs typeface="Arial MT"/>
              </a:rPr>
              <a:t>name </a:t>
            </a:r>
            <a:r>
              <a:rPr dirty="0" sz="1000">
                <a:latin typeface="Arial MT"/>
                <a:cs typeface="Arial MT"/>
              </a:rPr>
              <a:t> 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9326" y="5677132"/>
            <a:ext cx="4332992" cy="23450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32541" y="6064154"/>
            <a:ext cx="5507355" cy="105410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180"/>
              </a:spcBef>
            </a:pP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created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by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presentation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software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called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presentation.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right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side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title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bar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there </a:t>
            </a:r>
            <a:r>
              <a:rPr dirty="0" sz="1000">
                <a:latin typeface="Arial MT"/>
                <a:cs typeface="Arial MT"/>
              </a:rPr>
              <a:t> are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three</a:t>
            </a:r>
            <a:r>
              <a:rPr dirty="0" sz="1000" spc="-5">
                <a:latin typeface="Arial MT"/>
                <a:cs typeface="Arial MT"/>
              </a:rPr>
              <a:t> buttons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minimize, restore and close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excel </a:t>
            </a:r>
            <a:r>
              <a:rPr dirty="0" sz="1000">
                <a:latin typeface="Arial MT"/>
                <a:cs typeface="Arial MT"/>
              </a:rPr>
              <a:t>file.</a:t>
            </a:r>
            <a:endParaRPr sz="1000">
              <a:latin typeface="Arial MT"/>
              <a:cs typeface="Arial MT"/>
            </a:endParaRPr>
          </a:p>
          <a:p>
            <a:pPr marL="12700" marR="5715">
              <a:lnSpc>
                <a:spcPts val="1150"/>
              </a:lnSpc>
            </a:pPr>
            <a:r>
              <a:rPr dirty="0" sz="1000">
                <a:latin typeface="Arial MT"/>
                <a:cs typeface="Arial MT"/>
              </a:rPr>
              <a:t>Minimize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used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minimize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document.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Restore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use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restore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down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close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use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close the document.</a:t>
            </a:r>
            <a:endParaRPr sz="1000">
              <a:latin typeface="Arial MT"/>
              <a:cs typeface="Arial MT"/>
            </a:endParaRPr>
          </a:p>
          <a:p>
            <a:pPr marL="12700" marR="5080">
              <a:lnSpc>
                <a:spcPts val="1150"/>
              </a:lnSpc>
              <a:spcBef>
                <a:spcPts val="1150"/>
              </a:spcBef>
            </a:pPr>
            <a:r>
              <a:rPr dirty="0" sz="1000">
                <a:latin typeface="Wingdings"/>
                <a:cs typeface="Wingdings"/>
              </a:rPr>
              <a:t></a:t>
            </a:r>
            <a:r>
              <a:rPr dirty="0" sz="1000" spc="215">
                <a:latin typeface="Times New Roman"/>
                <a:cs typeface="Times New Roman"/>
              </a:rPr>
              <a:t> </a:t>
            </a:r>
            <a:r>
              <a:rPr dirty="0" sz="1000" spc="-5" b="1">
                <a:latin typeface="Arial"/>
                <a:cs typeface="Arial"/>
              </a:rPr>
              <a:t>Menu</a:t>
            </a:r>
            <a:r>
              <a:rPr dirty="0" sz="1000" spc="18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bar</a:t>
            </a:r>
            <a:r>
              <a:rPr dirty="0" sz="1000" spc="-5">
                <a:latin typeface="Arial MT"/>
                <a:cs typeface="Arial MT"/>
              </a:rPr>
              <a:t>: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There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another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bar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after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title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bar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called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menu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bar.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Menu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bar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contains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different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options to use features like file, edit, view etc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1251" y="7400128"/>
            <a:ext cx="4410659" cy="21166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132537" y="7735379"/>
            <a:ext cx="5316220" cy="615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 MT"/>
                <a:cs typeface="Arial MT"/>
              </a:rPr>
              <a:t>For</a:t>
            </a:r>
            <a:r>
              <a:rPr dirty="0" sz="1000" spc="-5">
                <a:latin typeface="Arial MT"/>
                <a:cs typeface="Arial MT"/>
              </a:rPr>
              <a:t> using any </a:t>
            </a:r>
            <a:r>
              <a:rPr dirty="0" sz="1000">
                <a:latin typeface="Arial MT"/>
                <a:cs typeface="Arial MT"/>
              </a:rPr>
              <a:t>main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menu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-5">
                <a:latin typeface="Arial MT"/>
                <a:cs typeface="Arial MT"/>
              </a:rPr>
              <a:t> just </a:t>
            </a:r>
            <a:r>
              <a:rPr dirty="0" sz="1000">
                <a:latin typeface="Arial MT"/>
                <a:cs typeface="Arial MT"/>
              </a:rPr>
              <a:t>move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 mouse</a:t>
            </a:r>
            <a:r>
              <a:rPr dirty="0" sz="1000" spc="-5">
                <a:latin typeface="Arial MT"/>
                <a:cs typeface="Arial MT"/>
              </a:rPr>
              <a:t> cursor </a:t>
            </a:r>
            <a:r>
              <a:rPr dirty="0" sz="1000">
                <a:latin typeface="Arial MT"/>
                <a:cs typeface="Arial MT"/>
              </a:rPr>
              <a:t>over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-5">
                <a:latin typeface="Arial MT"/>
                <a:cs typeface="Arial MT"/>
              </a:rPr>
              <a:t> and</a:t>
            </a:r>
            <a:r>
              <a:rPr dirty="0" sz="1000">
                <a:latin typeface="Arial MT"/>
                <a:cs typeface="Arial MT"/>
              </a:rPr>
              <a:t> it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will</a:t>
            </a:r>
            <a:r>
              <a:rPr dirty="0" sz="1000" spc="-5">
                <a:latin typeface="Arial MT"/>
                <a:cs typeface="Arial MT"/>
              </a:rPr>
              <a:t> show submenu.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 MT"/>
              <a:cs typeface="Arial MT"/>
            </a:endParaRPr>
          </a:p>
          <a:p>
            <a:pPr marL="12700" marR="5080" indent="-635">
              <a:lnSpc>
                <a:spcPts val="1150"/>
              </a:lnSpc>
            </a:pPr>
            <a:r>
              <a:rPr dirty="0" sz="1000">
                <a:latin typeface="Wingdings"/>
                <a:cs typeface="Wingdings"/>
              </a:rPr>
              <a:t></a:t>
            </a:r>
            <a:r>
              <a:rPr dirty="0" sz="1000" spc="30">
                <a:latin typeface="Times New Roman"/>
                <a:cs typeface="Times New Roman"/>
              </a:rPr>
              <a:t> </a:t>
            </a:r>
            <a:r>
              <a:rPr dirty="0" sz="1000" spc="-5" b="1">
                <a:latin typeface="Arial"/>
                <a:cs typeface="Arial"/>
              </a:rPr>
              <a:t>Toolbar: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strip</a:t>
            </a:r>
            <a:r>
              <a:rPr dirty="0" sz="1000">
                <a:latin typeface="Arial MT"/>
                <a:cs typeface="Arial MT"/>
              </a:rPr>
              <a:t> next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 menu bar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toolbar. Toolbar</a:t>
            </a:r>
            <a:r>
              <a:rPr dirty="0" sz="1000">
                <a:latin typeface="Arial MT"/>
                <a:cs typeface="Arial MT"/>
              </a:rPr>
              <a:t> is</a:t>
            </a:r>
            <a:r>
              <a:rPr dirty="0" sz="1000" spc="-5">
                <a:latin typeface="Arial MT"/>
                <a:cs typeface="Arial MT"/>
              </a:rPr>
              <a:t> shortcut</a:t>
            </a:r>
            <a:r>
              <a:rPr dirty="0" sz="1000">
                <a:latin typeface="Arial MT"/>
                <a:cs typeface="Arial MT"/>
              </a:rPr>
              <a:t> of menu</a:t>
            </a:r>
            <a:r>
              <a:rPr dirty="0" sz="1000" spc="-5">
                <a:latin typeface="Arial MT"/>
                <a:cs typeface="Arial MT"/>
              </a:rPr>
              <a:t> bar</a:t>
            </a:r>
            <a:r>
              <a:rPr dirty="0" sz="1000">
                <a:latin typeface="Arial MT"/>
                <a:cs typeface="Arial MT"/>
              </a:rPr>
              <a:t> sub </a:t>
            </a:r>
            <a:r>
              <a:rPr dirty="0" sz="1000" spc="-5">
                <a:latin typeface="Arial MT"/>
                <a:cs typeface="Arial MT"/>
              </a:rPr>
              <a:t>options.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 also called it standard toolbar </a:t>
            </a:r>
            <a:r>
              <a:rPr dirty="0" sz="1000" spc="-10">
                <a:latin typeface="Arial MT"/>
                <a:cs typeface="Arial MT"/>
              </a:rPr>
              <a:t>because</a:t>
            </a:r>
            <a:r>
              <a:rPr dirty="0" sz="1000" spc="-5">
                <a:latin typeface="Arial MT"/>
                <a:cs typeface="Arial MT"/>
              </a:rPr>
              <a:t> it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has buttons to perform important tasks.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9728" y="8487376"/>
            <a:ext cx="4412182" cy="222322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100</a:t>
            </a:fld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28" y="963688"/>
            <a:ext cx="5509260" cy="236728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5700"/>
              </a:lnSpc>
              <a:spcBef>
                <a:spcPts val="150"/>
              </a:spcBef>
            </a:pPr>
            <a:r>
              <a:rPr dirty="0" sz="1000">
                <a:latin typeface="Arial MT"/>
                <a:cs typeface="Arial MT"/>
              </a:rPr>
              <a:t>We can </a:t>
            </a:r>
            <a:r>
              <a:rPr dirty="0" sz="1000" spc="-5">
                <a:latin typeface="Arial MT"/>
                <a:cs typeface="Arial MT"/>
              </a:rPr>
              <a:t>use </a:t>
            </a:r>
            <a:r>
              <a:rPr dirty="0" sz="1000">
                <a:latin typeface="Arial MT"/>
                <a:cs typeface="Arial MT"/>
              </a:rPr>
              <a:t>these </a:t>
            </a:r>
            <a:r>
              <a:rPr dirty="0" sz="1000" spc="-5">
                <a:latin typeface="Arial MT"/>
                <a:cs typeface="Arial MT"/>
              </a:rPr>
              <a:t>options </a:t>
            </a:r>
            <a:r>
              <a:rPr dirty="0" sz="1000">
                <a:latin typeface="Arial MT"/>
                <a:cs typeface="Arial MT"/>
              </a:rPr>
              <a:t>by clicking </a:t>
            </a:r>
            <a:r>
              <a:rPr dirty="0" sz="1000" spc="-5">
                <a:latin typeface="Arial MT"/>
                <a:cs typeface="Arial MT"/>
              </a:rPr>
              <a:t>icons. For knowing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purpose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these icons just </a:t>
            </a:r>
            <a:r>
              <a:rPr dirty="0" sz="1000">
                <a:latin typeface="Arial MT"/>
                <a:cs typeface="Arial MT"/>
              </a:rPr>
              <a:t>take the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mouse </a:t>
            </a:r>
            <a:r>
              <a:rPr dirty="0" sz="1000" spc="-5">
                <a:latin typeface="Arial MT"/>
                <a:cs typeface="Arial MT"/>
              </a:rPr>
              <a:t>pointer </a:t>
            </a:r>
            <a:r>
              <a:rPr dirty="0" sz="1000">
                <a:latin typeface="Arial MT"/>
                <a:cs typeface="Arial MT"/>
              </a:rPr>
              <a:t>over there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wait for a while you will see </a:t>
            </a:r>
            <a:r>
              <a:rPr dirty="0" sz="1000" spc="-5">
                <a:latin typeface="Arial MT"/>
                <a:cs typeface="Arial MT"/>
              </a:rPr>
              <a:t>name </a:t>
            </a:r>
            <a:r>
              <a:rPr dirty="0" sz="1000">
                <a:latin typeface="Arial MT"/>
                <a:cs typeface="Arial MT"/>
              </a:rPr>
              <a:t>of icon in form of label. This </a:t>
            </a:r>
            <a:r>
              <a:rPr dirty="0" sz="1000" spc="-5">
                <a:latin typeface="Arial MT"/>
                <a:cs typeface="Arial MT"/>
              </a:rPr>
              <a:t>label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called tool tip text.</a:t>
            </a:r>
            <a:endParaRPr sz="1000">
              <a:latin typeface="Arial MT"/>
              <a:cs typeface="Arial MT"/>
            </a:endParaRPr>
          </a:p>
          <a:p>
            <a:pPr algn="just" marL="12700" marR="6985">
              <a:lnSpc>
                <a:spcPct val="95600"/>
              </a:lnSpc>
              <a:spcBef>
                <a:spcPts val="1155"/>
              </a:spcBef>
            </a:pPr>
            <a:r>
              <a:rPr dirty="0" sz="1000">
                <a:latin typeface="Wingdings"/>
                <a:cs typeface="Wingdings"/>
              </a:rPr>
              <a:t></a:t>
            </a:r>
            <a:r>
              <a:rPr dirty="0" sz="1000" spc="250">
                <a:latin typeface="Times New Roman"/>
                <a:cs typeface="Times New Roman"/>
              </a:rPr>
              <a:t> </a:t>
            </a:r>
            <a:r>
              <a:rPr dirty="0" sz="1000" spc="-5" b="1">
                <a:latin typeface="Arial"/>
                <a:cs typeface="Arial"/>
              </a:rPr>
              <a:t>Task pan: </a:t>
            </a:r>
            <a:r>
              <a:rPr dirty="0" sz="1000" spc="-5">
                <a:latin typeface="Arial MT"/>
                <a:cs typeface="Arial MT"/>
              </a:rPr>
              <a:t>When you start the presentation software you will find on the right side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10">
                <a:latin typeface="Arial MT"/>
                <a:cs typeface="Arial MT"/>
              </a:rPr>
              <a:t>panel </a:t>
            </a:r>
            <a:r>
              <a:rPr dirty="0" sz="1000" spc="-5">
                <a:latin typeface="Arial MT"/>
                <a:cs typeface="Arial MT"/>
              </a:rPr>
              <a:t> called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task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pan.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top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task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pan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there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written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by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“Getting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started”</a:t>
            </a:r>
            <a:r>
              <a:rPr dirty="0" sz="1000" spc="1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1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find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options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search </a:t>
            </a:r>
            <a:r>
              <a:rPr dirty="0" sz="1000">
                <a:latin typeface="Arial MT"/>
                <a:cs typeface="Arial MT"/>
              </a:rPr>
              <a:t>from </a:t>
            </a:r>
            <a:r>
              <a:rPr dirty="0" sz="1000" spc="-5">
                <a:latin typeface="Arial MT"/>
                <a:cs typeface="Arial MT"/>
              </a:rPr>
              <a:t>online </a:t>
            </a:r>
            <a:r>
              <a:rPr dirty="0" sz="1000">
                <a:latin typeface="Arial MT"/>
                <a:cs typeface="Arial MT"/>
              </a:rPr>
              <a:t>help, to </a:t>
            </a:r>
            <a:r>
              <a:rPr dirty="0" sz="1000" spc="-5">
                <a:latin typeface="Arial MT"/>
                <a:cs typeface="Arial MT"/>
              </a:rPr>
              <a:t>open </a:t>
            </a:r>
            <a:r>
              <a:rPr dirty="0" sz="1000">
                <a:latin typeface="Arial MT"/>
                <a:cs typeface="Arial MT"/>
              </a:rPr>
              <a:t>recently </a:t>
            </a:r>
            <a:r>
              <a:rPr dirty="0" sz="1000" spc="-5">
                <a:latin typeface="Arial MT"/>
                <a:cs typeface="Arial MT"/>
              </a:rPr>
              <a:t>opened presentation </a:t>
            </a:r>
            <a:r>
              <a:rPr dirty="0" sz="1000">
                <a:latin typeface="Arial MT"/>
                <a:cs typeface="Arial MT"/>
              </a:rPr>
              <a:t>files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to create a new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presentation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etc.</a:t>
            </a:r>
            <a:endParaRPr sz="1000">
              <a:latin typeface="Arial MT"/>
              <a:cs typeface="Arial MT"/>
            </a:endParaRPr>
          </a:p>
          <a:p>
            <a:pPr algn="just" marL="12700" marR="6350" indent="-635">
              <a:lnSpc>
                <a:spcPct val="95800"/>
              </a:lnSpc>
              <a:spcBef>
                <a:spcPts val="1155"/>
              </a:spcBef>
            </a:pPr>
            <a:r>
              <a:rPr dirty="0" sz="1000">
                <a:latin typeface="Wingdings"/>
                <a:cs typeface="Wingdings"/>
              </a:rPr>
              <a:t>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 b="1">
                <a:latin typeface="Arial"/>
                <a:cs typeface="Arial"/>
              </a:rPr>
              <a:t>Slide area: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the center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presentation </a:t>
            </a:r>
            <a:r>
              <a:rPr dirty="0" sz="1000">
                <a:latin typeface="Arial MT"/>
                <a:cs typeface="Arial MT"/>
              </a:rPr>
              <a:t>you see a white </a:t>
            </a:r>
            <a:r>
              <a:rPr dirty="0" sz="1000" spc="-5">
                <a:latin typeface="Arial MT"/>
                <a:cs typeface="Arial MT"/>
              </a:rPr>
              <a:t>area </a:t>
            </a:r>
            <a:r>
              <a:rPr dirty="0" sz="1000">
                <a:latin typeface="Arial MT"/>
                <a:cs typeface="Arial MT"/>
              </a:rPr>
              <a:t>called </a:t>
            </a:r>
            <a:r>
              <a:rPr dirty="0" sz="1000" spc="-5">
                <a:latin typeface="Arial MT"/>
                <a:cs typeface="Arial MT"/>
              </a:rPr>
              <a:t>slide. Another area down </a:t>
            </a:r>
            <a:r>
              <a:rPr dirty="0" sz="1000">
                <a:latin typeface="Arial MT"/>
                <a:cs typeface="Arial MT"/>
              </a:rPr>
              <a:t> to slide is </a:t>
            </a:r>
            <a:r>
              <a:rPr dirty="0" sz="1000" spc="-5">
                <a:latin typeface="Arial MT"/>
                <a:cs typeface="Arial MT"/>
              </a:rPr>
              <a:t>notes </a:t>
            </a:r>
            <a:r>
              <a:rPr dirty="0" sz="1000">
                <a:latin typeface="Arial MT"/>
                <a:cs typeface="Arial MT"/>
              </a:rPr>
              <a:t>area. We can </a:t>
            </a:r>
            <a:r>
              <a:rPr dirty="0" sz="1000" spc="-5">
                <a:latin typeface="Arial MT"/>
                <a:cs typeface="Arial MT"/>
              </a:rPr>
              <a:t>add notes </a:t>
            </a:r>
            <a:r>
              <a:rPr dirty="0" sz="1000">
                <a:latin typeface="Arial MT"/>
                <a:cs typeface="Arial MT"/>
              </a:rPr>
              <a:t>for </a:t>
            </a:r>
            <a:r>
              <a:rPr dirty="0" sz="1000" spc="-5">
                <a:latin typeface="Arial MT"/>
                <a:cs typeface="Arial MT"/>
              </a:rPr>
              <a:t>explaining </a:t>
            </a:r>
            <a:r>
              <a:rPr dirty="0" sz="1000">
                <a:latin typeface="Arial MT"/>
                <a:cs typeface="Arial MT"/>
              </a:rPr>
              <a:t>the matters </a:t>
            </a:r>
            <a:r>
              <a:rPr dirty="0" sz="1000" spc="-5">
                <a:latin typeface="Arial MT"/>
                <a:cs typeface="Arial MT"/>
              </a:rPr>
              <a:t>discussed on </a:t>
            </a:r>
            <a:r>
              <a:rPr dirty="0" sz="1000">
                <a:latin typeface="Arial MT"/>
                <a:cs typeface="Arial MT"/>
              </a:rPr>
              <a:t>the slide in notes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area. On the left side of slide, index of all the slides in the </a:t>
            </a:r>
            <a:r>
              <a:rPr dirty="0" sz="1000" spc="-5">
                <a:latin typeface="Arial MT"/>
                <a:cs typeface="Arial MT"/>
              </a:rPr>
              <a:t>presentation </a:t>
            </a:r>
            <a:r>
              <a:rPr dirty="0" sz="1000">
                <a:latin typeface="Arial MT"/>
                <a:cs typeface="Arial MT"/>
              </a:rPr>
              <a:t>can be seen. We </a:t>
            </a:r>
            <a:r>
              <a:rPr dirty="0" sz="1000" spc="-5">
                <a:latin typeface="Arial MT"/>
                <a:cs typeface="Arial MT"/>
              </a:rPr>
              <a:t>use </a:t>
            </a:r>
            <a:r>
              <a:rPr dirty="0" sz="1000">
                <a:latin typeface="Arial MT"/>
                <a:cs typeface="Arial MT"/>
              </a:rPr>
              <a:t>this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area to view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several pages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 the </a:t>
            </a:r>
            <a:r>
              <a:rPr dirty="0" sz="1000" spc="-10">
                <a:latin typeface="Arial MT"/>
                <a:cs typeface="Arial MT"/>
              </a:rPr>
              <a:t>presentation.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 MT"/>
              <a:cs typeface="Arial MT"/>
            </a:endParaRPr>
          </a:p>
          <a:p>
            <a:pPr marL="12700" marR="396875" indent="-635">
              <a:lnSpc>
                <a:spcPts val="1150"/>
              </a:lnSpc>
            </a:pPr>
            <a:r>
              <a:rPr dirty="0" sz="1000" spc="-5">
                <a:latin typeface="Wingdings"/>
                <a:cs typeface="Wingdings"/>
              </a:rPr>
              <a:t></a:t>
            </a:r>
            <a:r>
              <a:rPr dirty="0" sz="1000" spc="-5" b="1">
                <a:latin typeface="Arial"/>
                <a:cs typeface="Arial"/>
              </a:rPr>
              <a:t>Drawing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toolbar: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Bottom </a:t>
            </a:r>
            <a:r>
              <a:rPr dirty="0" sz="1000">
                <a:latin typeface="Arial MT"/>
                <a:cs typeface="Arial MT"/>
              </a:rPr>
              <a:t>of page a </a:t>
            </a:r>
            <a:r>
              <a:rPr dirty="0" sz="1000" spc="-5">
                <a:latin typeface="Arial MT"/>
                <a:cs typeface="Arial MT"/>
              </a:rPr>
              <a:t>bar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called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drawing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toolbar, which</a:t>
            </a:r>
            <a:r>
              <a:rPr dirty="0" sz="1000">
                <a:latin typeface="Arial MT"/>
                <a:cs typeface="Arial MT"/>
              </a:rPr>
              <a:t> is </a:t>
            </a:r>
            <a:r>
              <a:rPr dirty="0" sz="1000" spc="-5">
                <a:latin typeface="Arial MT"/>
                <a:cs typeface="Arial MT"/>
              </a:rPr>
              <a:t>used </a:t>
            </a:r>
            <a:r>
              <a:rPr dirty="0" sz="1000">
                <a:latin typeface="Arial MT"/>
                <a:cs typeface="Arial MT"/>
              </a:rPr>
              <a:t>for </a:t>
            </a:r>
            <a:r>
              <a:rPr dirty="0" sz="1000" spc="-5">
                <a:latin typeface="Arial MT"/>
                <a:cs typeface="Arial MT"/>
              </a:rPr>
              <a:t>making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different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shapes.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6423" y="3466092"/>
            <a:ext cx="4220315" cy="23450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57232" y="4235844"/>
            <a:ext cx="2061809" cy="1014154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126197" y="5021592"/>
            <a:ext cx="3235960" cy="323850"/>
          </a:xfrm>
          <a:custGeom>
            <a:avLst/>
            <a:gdLst/>
            <a:ahLst/>
            <a:cxnLst/>
            <a:rect l="l" t="t" r="r" b="b"/>
            <a:pathLst>
              <a:path w="3235960" h="323850">
                <a:moveTo>
                  <a:pt x="3235858" y="323583"/>
                </a:moveTo>
                <a:lnTo>
                  <a:pt x="0" y="323583"/>
                </a:lnTo>
                <a:lnTo>
                  <a:pt x="0" y="0"/>
                </a:lnTo>
                <a:lnTo>
                  <a:pt x="3235858" y="0"/>
                </a:lnTo>
                <a:lnTo>
                  <a:pt x="3235858" y="3235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26197" y="5491353"/>
            <a:ext cx="3578860" cy="323850"/>
          </a:xfrm>
          <a:custGeom>
            <a:avLst/>
            <a:gdLst/>
            <a:ahLst/>
            <a:cxnLst/>
            <a:rect l="l" t="t" r="r" b="b"/>
            <a:pathLst>
              <a:path w="3578860" h="323850">
                <a:moveTo>
                  <a:pt x="3578479" y="323583"/>
                </a:moveTo>
                <a:lnTo>
                  <a:pt x="0" y="323583"/>
                </a:lnTo>
                <a:lnTo>
                  <a:pt x="0" y="0"/>
                </a:lnTo>
                <a:lnTo>
                  <a:pt x="3578479" y="0"/>
                </a:lnTo>
                <a:lnTo>
                  <a:pt x="3578479" y="3235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99853" y="5491356"/>
            <a:ext cx="1693303" cy="1425298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1126197" y="7255471"/>
            <a:ext cx="5520055" cy="323850"/>
          </a:xfrm>
          <a:custGeom>
            <a:avLst/>
            <a:gdLst/>
            <a:ahLst/>
            <a:cxnLst/>
            <a:rect l="l" t="t" r="r" b="b"/>
            <a:pathLst>
              <a:path w="5520055" h="323850">
                <a:moveTo>
                  <a:pt x="5519991" y="323583"/>
                </a:moveTo>
                <a:lnTo>
                  <a:pt x="0" y="323583"/>
                </a:lnTo>
                <a:lnTo>
                  <a:pt x="0" y="0"/>
                </a:lnTo>
                <a:lnTo>
                  <a:pt x="5519991" y="0"/>
                </a:lnTo>
                <a:lnTo>
                  <a:pt x="5519991" y="3235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3" name="object 13"/>
          <p:cNvGrpSpPr/>
          <p:nvPr/>
        </p:nvGrpSpPr>
        <p:grpSpPr>
          <a:xfrm>
            <a:off x="1354620" y="8048066"/>
            <a:ext cx="5292090" cy="346075"/>
            <a:chOff x="1354620" y="8048066"/>
            <a:chExt cx="5292090" cy="346075"/>
          </a:xfrm>
        </p:grpSpPr>
        <p:sp>
          <p:nvSpPr>
            <p:cNvPr id="14" name="object 14"/>
            <p:cNvSpPr/>
            <p:nvPr/>
          </p:nvSpPr>
          <p:spPr>
            <a:xfrm>
              <a:off x="1354620" y="8048066"/>
              <a:ext cx="5292090" cy="346075"/>
            </a:xfrm>
            <a:custGeom>
              <a:avLst/>
              <a:gdLst/>
              <a:ahLst/>
              <a:cxnLst/>
              <a:rect l="l" t="t" r="r" b="b"/>
              <a:pathLst>
                <a:path w="5292090" h="346075">
                  <a:moveTo>
                    <a:pt x="5291569" y="0"/>
                  </a:moveTo>
                  <a:lnTo>
                    <a:pt x="0" y="0"/>
                  </a:lnTo>
                  <a:lnTo>
                    <a:pt x="0" y="152260"/>
                  </a:lnTo>
                  <a:lnTo>
                    <a:pt x="0" y="345655"/>
                  </a:lnTo>
                  <a:lnTo>
                    <a:pt x="5291569" y="345655"/>
                  </a:lnTo>
                  <a:lnTo>
                    <a:pt x="5291569" y="152273"/>
                  </a:lnTo>
                  <a:lnTo>
                    <a:pt x="52915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88553" y="8199575"/>
              <a:ext cx="166741" cy="16598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132541" y="3852353"/>
            <a:ext cx="5476240" cy="5224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Arial"/>
                <a:cs typeface="Arial"/>
              </a:rPr>
              <a:t>4.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Creating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and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saving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new presentation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create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new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presentation: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Arial MT"/>
              <a:cs typeface="Arial MT"/>
            </a:endParaRPr>
          </a:p>
          <a:p>
            <a:pPr marL="126364" indent="-114300">
              <a:lnSpc>
                <a:spcPct val="100000"/>
              </a:lnSpc>
              <a:spcBef>
                <a:spcPts val="5"/>
              </a:spcBef>
              <a:buSzPct val="90000"/>
              <a:buAutoNum type="arabicPlain"/>
              <a:tabLst>
                <a:tab pos="127000" algn="l"/>
              </a:tabLst>
            </a:pP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New.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 MT"/>
              <a:buAutoNum type="arabicPlain"/>
            </a:pPr>
            <a:endParaRPr sz="1200">
              <a:latin typeface="Arial MT"/>
              <a:cs typeface="Arial MT"/>
            </a:endParaRPr>
          </a:p>
          <a:p>
            <a:pPr marL="12700" marR="2526030">
              <a:lnSpc>
                <a:spcPts val="1150"/>
              </a:lnSpc>
            </a:pP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New Presentation </a:t>
            </a:r>
            <a:r>
              <a:rPr dirty="0" sz="1000">
                <a:latin typeface="Arial MT"/>
                <a:cs typeface="Arial MT"/>
              </a:rPr>
              <a:t>Task Pane will </a:t>
            </a:r>
            <a:r>
              <a:rPr dirty="0" sz="1000" spc="-5">
                <a:latin typeface="Arial MT"/>
                <a:cs typeface="Arial MT"/>
              </a:rPr>
              <a:t>appear </a:t>
            </a:r>
            <a:r>
              <a:rPr dirty="0" sz="1000">
                <a:latin typeface="Arial MT"/>
                <a:cs typeface="Arial MT"/>
              </a:rPr>
              <a:t>on the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right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side of 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window.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Arial MT"/>
              <a:cs typeface="Arial MT"/>
            </a:endParaRPr>
          </a:p>
          <a:p>
            <a:pPr marL="12700" marR="2484755">
              <a:lnSpc>
                <a:spcPts val="1150"/>
              </a:lnSpc>
              <a:buSzPct val="90000"/>
              <a:buAutoNum type="arabicPlain" startAt="2"/>
              <a:tabLst>
                <a:tab pos="127000" algn="l"/>
              </a:tabLst>
            </a:pPr>
            <a:r>
              <a:rPr dirty="0" sz="1000" spc="-5">
                <a:latin typeface="Arial MT"/>
                <a:cs typeface="Arial MT"/>
              </a:rPr>
              <a:t>From </a:t>
            </a:r>
            <a:r>
              <a:rPr dirty="0" sz="1000">
                <a:latin typeface="Arial MT"/>
                <a:cs typeface="Arial MT"/>
              </a:rPr>
              <a:t>the New </a:t>
            </a:r>
            <a:r>
              <a:rPr dirty="0" sz="1000" spc="-5">
                <a:latin typeface="Arial MT"/>
                <a:cs typeface="Arial MT"/>
              </a:rPr>
              <a:t>Presentation </a:t>
            </a:r>
            <a:r>
              <a:rPr dirty="0" sz="1000">
                <a:latin typeface="Arial MT"/>
                <a:cs typeface="Arial MT"/>
              </a:rPr>
              <a:t>Task </a:t>
            </a:r>
            <a:r>
              <a:rPr dirty="0" sz="1000" spc="-5">
                <a:latin typeface="Arial MT"/>
                <a:cs typeface="Arial MT"/>
              </a:rPr>
              <a:t>Pane, </a:t>
            </a:r>
            <a:r>
              <a:rPr dirty="0" sz="1000">
                <a:latin typeface="Arial MT"/>
                <a:cs typeface="Arial MT"/>
              </a:rPr>
              <a:t>click Blank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Presentation.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 spc="-5">
                <a:latin typeface="Wingdings"/>
                <a:cs typeface="Wingdings"/>
              </a:rPr>
              <a:t></a:t>
            </a:r>
            <a:r>
              <a:rPr dirty="0" sz="1000" spc="-5">
                <a:latin typeface="Arial MT"/>
                <a:cs typeface="Arial MT"/>
              </a:rPr>
              <a:t>Two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ways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insert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slide:</a:t>
            </a:r>
            <a:endParaRPr sz="1000">
              <a:latin typeface="Arial MT"/>
              <a:cs typeface="Arial MT"/>
            </a:endParaRPr>
          </a:p>
          <a:p>
            <a:pPr marL="12700" marR="3818890">
              <a:lnSpc>
                <a:spcPct val="212300"/>
              </a:lnSpc>
              <a:buAutoNum type="arabicPlain"/>
              <a:tabLst>
                <a:tab pos="161290" algn="l"/>
              </a:tabLst>
            </a:pP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Insert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New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Slide.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2-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Ctrl+M.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AutoNum type="arabicPlain"/>
            </a:pPr>
            <a:endParaRPr sz="11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latin typeface="Wingdings"/>
                <a:cs typeface="Wingdings"/>
              </a:rPr>
              <a:t>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save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presentation: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Arial MT"/>
              <a:cs typeface="Arial MT"/>
            </a:endParaRPr>
          </a:p>
          <a:p>
            <a:pPr marL="12700" marR="5080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After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creating the presentation the next step is to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save them. We will use “SAVE”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command of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menu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save presentation:</a:t>
            </a:r>
            <a:endParaRPr sz="1000">
              <a:latin typeface="Arial MT"/>
              <a:cs typeface="Arial MT"/>
            </a:endParaRPr>
          </a:p>
          <a:p>
            <a:pPr marL="240665" marR="3940175" indent="-228600">
              <a:lnSpc>
                <a:spcPts val="2550"/>
              </a:lnSpc>
              <a:spcBef>
                <a:spcPts val="280"/>
              </a:spcBef>
            </a:pPr>
            <a:r>
              <a:rPr dirty="0" sz="1000" spc="-5">
                <a:latin typeface="Arial MT"/>
                <a:cs typeface="Arial MT"/>
              </a:rPr>
              <a:t>Three ways to save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file: </a:t>
            </a:r>
            <a:r>
              <a:rPr dirty="0" sz="1000">
                <a:latin typeface="Arial MT"/>
                <a:cs typeface="Arial MT"/>
              </a:rPr>
              <a:t> 1-  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Save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ts val="890"/>
              </a:lnSpc>
              <a:buSzPct val="105000"/>
              <a:buAutoNum type="arabicPlain" startAt="2"/>
              <a:tabLst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Press</a:t>
            </a:r>
            <a:r>
              <a:rPr dirty="0" sz="1000" spc="-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Ctrl+S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70"/>
              </a:spcBef>
              <a:buSzPct val="105000"/>
              <a:buAutoNum type="arabicPlain" startAt="2"/>
              <a:tabLst>
                <a:tab pos="469900" algn="l"/>
                <a:tab pos="1757680" algn="l"/>
              </a:tabLst>
            </a:pP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Save Icon	in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formatting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toolbar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5.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Run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presentation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dirty="0" sz="1000" spc="-5">
                <a:latin typeface="Arial MT"/>
                <a:cs typeface="Arial MT"/>
              </a:rPr>
              <a:t>Three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ways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run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presentation: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100</a:t>
            </a:fld>
          </a:p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0382" y="1276370"/>
            <a:ext cx="156082" cy="15608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06324" y="4494712"/>
            <a:ext cx="165980" cy="15608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32531" y="963688"/>
            <a:ext cx="5508625" cy="7927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indent="-229870">
              <a:lnSpc>
                <a:spcPts val="1175"/>
              </a:lnSpc>
              <a:spcBef>
                <a:spcPts val="100"/>
              </a:spcBef>
              <a:buAutoNum type="arabicPlain"/>
              <a:tabLst>
                <a:tab pos="470534" algn="l"/>
              </a:tabLst>
            </a:pPr>
            <a:r>
              <a:rPr dirty="0" sz="1000">
                <a:latin typeface="Arial MT"/>
                <a:cs typeface="Arial MT"/>
              </a:rPr>
              <a:t>Press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F5</a:t>
            </a:r>
            <a:r>
              <a:rPr dirty="0" sz="1000" spc="-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key</a:t>
            </a:r>
            <a:endParaRPr sz="1000">
              <a:latin typeface="Arial MT"/>
              <a:cs typeface="Arial MT"/>
            </a:endParaRPr>
          </a:p>
          <a:p>
            <a:pPr marL="469900" indent="-229870">
              <a:lnSpc>
                <a:spcPts val="1175"/>
              </a:lnSpc>
              <a:buAutoNum type="arabicPlain"/>
              <a:tabLst>
                <a:tab pos="470534" algn="l"/>
              </a:tabLst>
            </a:pP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Slide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Show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View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Show</a:t>
            </a:r>
            <a:endParaRPr sz="1000">
              <a:latin typeface="Arial MT"/>
              <a:cs typeface="Arial MT"/>
            </a:endParaRPr>
          </a:p>
          <a:p>
            <a:pPr marL="504825" indent="-264160">
              <a:lnSpc>
                <a:spcPts val="1170"/>
              </a:lnSpc>
              <a:spcBef>
                <a:spcPts val="240"/>
              </a:spcBef>
              <a:buAutoNum type="arabicPlain"/>
              <a:tabLst>
                <a:tab pos="504190" algn="l"/>
                <a:tab pos="504825" algn="l"/>
              </a:tabLst>
            </a:pP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view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endParaRPr sz="1000">
              <a:latin typeface="Arial MT"/>
              <a:cs typeface="Arial MT"/>
            </a:endParaRPr>
          </a:p>
          <a:p>
            <a:pPr marL="181610" indent="-169545">
              <a:lnSpc>
                <a:spcPts val="1410"/>
              </a:lnSpc>
              <a:buAutoNum type="arabicPeriod" startAt="6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Save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presentation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with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another</a:t>
            </a:r>
            <a:r>
              <a:rPr dirty="0" sz="1200" spc="-10" b="1">
                <a:latin typeface="Arial"/>
                <a:cs typeface="Arial"/>
              </a:rPr>
              <a:t> name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1170"/>
              </a:spcBef>
            </a:pPr>
            <a:r>
              <a:rPr dirty="0" sz="1000" spc="-5">
                <a:latin typeface="Arial MT"/>
                <a:cs typeface="Arial MT"/>
              </a:rPr>
              <a:t>When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want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make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changes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existing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make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another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copy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existing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file,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will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“SAVE AS” option of file menu.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Arial MT"/>
              <a:cs typeface="Arial MT"/>
            </a:endParaRPr>
          </a:p>
          <a:p>
            <a:pPr marL="181610" indent="-169545">
              <a:lnSpc>
                <a:spcPct val="100000"/>
              </a:lnSpc>
              <a:spcBef>
                <a:spcPts val="5"/>
              </a:spcBef>
              <a:buAutoNum type="arabicPeriod" startAt="7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Closing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presentation</a:t>
            </a:r>
            <a:endParaRPr sz="1200">
              <a:latin typeface="Arial"/>
              <a:cs typeface="Arial"/>
            </a:endParaRPr>
          </a:p>
          <a:p>
            <a:pPr marL="12700" marR="20955">
              <a:lnSpc>
                <a:spcPts val="1150"/>
              </a:lnSpc>
              <a:spcBef>
                <a:spcPts val="1175"/>
              </a:spcBef>
            </a:pPr>
            <a:r>
              <a:rPr dirty="0" sz="1000">
                <a:latin typeface="Arial MT"/>
                <a:cs typeface="Arial MT"/>
              </a:rPr>
              <a:t>You can </a:t>
            </a:r>
            <a:r>
              <a:rPr dirty="0" sz="1000" spc="-5">
                <a:latin typeface="Arial MT"/>
                <a:cs typeface="Arial MT"/>
              </a:rPr>
              <a:t>close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presentation </a:t>
            </a:r>
            <a:r>
              <a:rPr dirty="0" sz="1000">
                <a:latin typeface="Arial MT"/>
                <a:cs typeface="Arial MT"/>
              </a:rPr>
              <a:t>at any time. Note that although </a:t>
            </a:r>
            <a:r>
              <a:rPr dirty="0" sz="1000" spc="-5">
                <a:latin typeface="Arial MT"/>
                <a:cs typeface="Arial MT"/>
              </a:rPr>
              <a:t>this closes </a:t>
            </a:r>
            <a:r>
              <a:rPr dirty="0" sz="1000">
                <a:latin typeface="Arial MT"/>
                <a:cs typeface="Arial MT"/>
              </a:rPr>
              <a:t>the presentation </a:t>
            </a:r>
            <a:r>
              <a:rPr dirty="0" sz="1000" spc="-5">
                <a:latin typeface="Arial MT"/>
                <a:cs typeface="Arial MT"/>
              </a:rPr>
              <a:t>window,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does not exit PowerPoint.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15"/>
              </a:lnSpc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close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presentation, </a:t>
            </a:r>
            <a:r>
              <a:rPr dirty="0" sz="1000">
                <a:latin typeface="Arial MT"/>
                <a:cs typeface="Arial MT"/>
              </a:rPr>
              <a:t>follow </a:t>
            </a:r>
            <a:r>
              <a:rPr dirty="0" sz="1000" spc="-5">
                <a:latin typeface="Arial MT"/>
                <a:cs typeface="Arial MT"/>
              </a:rPr>
              <a:t>these steps:</a:t>
            </a:r>
            <a:endParaRPr sz="1000">
              <a:latin typeface="Arial MT"/>
              <a:cs typeface="Arial MT"/>
            </a:endParaRPr>
          </a:p>
          <a:p>
            <a:pPr marL="160655" indent="-148590">
              <a:lnSpc>
                <a:spcPts val="1175"/>
              </a:lnSpc>
              <a:spcBef>
                <a:spcPts val="1105"/>
              </a:spcBef>
              <a:buAutoNum type="arabicPlain"/>
              <a:tabLst>
                <a:tab pos="161290" algn="l"/>
              </a:tabLst>
            </a:pP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Close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or</a:t>
            </a:r>
            <a:endParaRPr sz="1000">
              <a:latin typeface="Arial MT"/>
              <a:cs typeface="Arial MT"/>
            </a:endParaRPr>
          </a:p>
          <a:p>
            <a:pPr marL="160655" indent="-148590">
              <a:lnSpc>
                <a:spcPts val="1175"/>
              </a:lnSpc>
              <a:buAutoNum type="arabicPlain"/>
              <a:tabLst>
                <a:tab pos="161290" algn="l"/>
              </a:tabLst>
            </a:pP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presentation’s Close </a:t>
            </a:r>
            <a:r>
              <a:rPr dirty="0" sz="1000">
                <a:latin typeface="Arial MT"/>
                <a:cs typeface="Arial MT"/>
              </a:rPr>
              <a:t>(X) </a:t>
            </a:r>
            <a:r>
              <a:rPr dirty="0" sz="1000" spc="-5">
                <a:latin typeface="Arial MT"/>
                <a:cs typeface="Arial MT"/>
              </a:rPr>
              <a:t>button.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200" spc="-5" b="1">
                <a:latin typeface="Arial"/>
                <a:cs typeface="Arial"/>
              </a:rPr>
              <a:t>8.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Open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one,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several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presentations</a:t>
            </a:r>
            <a:endParaRPr sz="1200">
              <a:latin typeface="Arial"/>
              <a:cs typeface="Arial"/>
            </a:endParaRPr>
          </a:p>
          <a:p>
            <a:pPr marL="12700" marR="2560320">
              <a:lnSpc>
                <a:spcPts val="1150"/>
              </a:lnSpc>
              <a:spcBef>
                <a:spcPts val="1175"/>
              </a:spcBef>
            </a:pPr>
            <a:r>
              <a:rPr dirty="0" sz="1000">
                <a:latin typeface="Arial MT"/>
                <a:cs typeface="Arial MT"/>
              </a:rPr>
              <a:t>Files </a:t>
            </a:r>
            <a:r>
              <a:rPr dirty="0" sz="1000" spc="-5">
                <a:latin typeface="Arial MT"/>
                <a:cs typeface="Arial MT"/>
              </a:rPr>
              <a:t>are </a:t>
            </a:r>
            <a:r>
              <a:rPr dirty="0" sz="1000">
                <a:latin typeface="Arial MT"/>
                <a:cs typeface="Arial MT"/>
              </a:rPr>
              <a:t>saved on </a:t>
            </a:r>
            <a:r>
              <a:rPr dirty="0" sz="1000" spc="-5">
                <a:latin typeface="Arial MT"/>
                <a:cs typeface="Arial MT"/>
              </a:rPr>
              <a:t>disk </a:t>
            </a:r>
            <a:r>
              <a:rPr dirty="0" sz="1000">
                <a:latin typeface="Arial MT"/>
                <a:cs typeface="Arial MT"/>
              </a:rPr>
              <a:t>we can </a:t>
            </a:r>
            <a:r>
              <a:rPr dirty="0" sz="1000" spc="-5">
                <a:latin typeface="Arial MT"/>
                <a:cs typeface="Arial MT"/>
              </a:rPr>
              <a:t>open </a:t>
            </a:r>
            <a:r>
              <a:rPr dirty="0" sz="1000">
                <a:latin typeface="Arial MT"/>
                <a:cs typeface="Arial MT"/>
              </a:rPr>
              <a:t>it by any time.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presentation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there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three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ways:</a:t>
            </a:r>
            <a:endParaRPr sz="1000">
              <a:latin typeface="Arial MT"/>
              <a:cs typeface="Arial MT"/>
            </a:endParaRPr>
          </a:p>
          <a:p>
            <a:pPr marL="160655" indent="-148590">
              <a:lnSpc>
                <a:spcPct val="100000"/>
              </a:lnSpc>
              <a:spcBef>
                <a:spcPts val="1065"/>
              </a:spcBef>
              <a:buAutoNum type="arabicPlain"/>
              <a:tabLst>
                <a:tab pos="161290" algn="l"/>
              </a:tabLst>
            </a:pP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open</a:t>
            </a:r>
            <a:endParaRPr sz="1000">
              <a:latin typeface="Arial MT"/>
              <a:cs typeface="Arial MT"/>
            </a:endParaRPr>
          </a:p>
          <a:p>
            <a:pPr marL="160655" indent="-148590">
              <a:lnSpc>
                <a:spcPts val="1175"/>
              </a:lnSpc>
              <a:spcBef>
                <a:spcPts val="245"/>
              </a:spcBef>
              <a:buAutoNum type="arabicPlain"/>
              <a:tabLst>
                <a:tab pos="161290" algn="l"/>
              </a:tabLst>
            </a:pP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icon</a:t>
            </a:r>
            <a:endParaRPr sz="1000">
              <a:latin typeface="Arial MT"/>
              <a:cs typeface="Arial MT"/>
            </a:endParaRPr>
          </a:p>
          <a:p>
            <a:pPr marL="160655" indent="-148590">
              <a:lnSpc>
                <a:spcPts val="1175"/>
              </a:lnSpc>
              <a:buAutoNum type="arabicPlain"/>
              <a:tabLst>
                <a:tab pos="161290" algn="l"/>
              </a:tabLst>
            </a:pPr>
            <a:r>
              <a:rPr dirty="0" sz="1000" spc="-5">
                <a:latin typeface="Arial MT"/>
                <a:cs typeface="Arial MT"/>
              </a:rPr>
              <a:t>Double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left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mouse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button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presentation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200" spc="-5" b="1">
                <a:latin typeface="Arial"/>
                <a:cs typeface="Arial"/>
              </a:rPr>
              <a:t>9.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Switching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among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open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presentations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dirty="0" sz="1000">
                <a:latin typeface="Arial MT"/>
                <a:cs typeface="Arial MT"/>
              </a:rPr>
              <a:t>There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two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ways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switch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among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files: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Arial MT"/>
              <a:cs typeface="Arial MT"/>
            </a:endParaRPr>
          </a:p>
          <a:p>
            <a:pPr marL="12700" marR="3295650">
              <a:lnSpc>
                <a:spcPts val="1150"/>
              </a:lnSpc>
            </a:pPr>
            <a:r>
              <a:rPr dirty="0" sz="1000">
                <a:latin typeface="Arial MT"/>
                <a:cs typeface="Arial MT"/>
              </a:rPr>
              <a:t>1-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name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visible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taskbar.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2-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 Alt+Tab.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10.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Exercise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  <a:spcBef>
                <a:spcPts val="133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1: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50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Creating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Shortcut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on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the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Desktop:</a:t>
            </a:r>
            <a:endParaRPr sz="1000">
              <a:latin typeface="Arial"/>
              <a:cs typeface="Arial"/>
            </a:endParaRPr>
          </a:p>
          <a:p>
            <a:pPr marL="469265" marR="172085">
              <a:lnSpc>
                <a:spcPct val="95700"/>
              </a:lnSpc>
              <a:spcBef>
                <a:spcPts val="20"/>
              </a:spcBef>
            </a:pPr>
            <a:r>
              <a:rPr dirty="0" sz="1000" spc="-5">
                <a:latin typeface="Arial MT"/>
                <a:cs typeface="Arial MT"/>
              </a:rPr>
              <a:t>Click on 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Start button.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 on All </a:t>
            </a:r>
            <a:r>
              <a:rPr dirty="0" sz="1000" spc="-10">
                <a:latin typeface="Arial MT"/>
                <a:cs typeface="Arial MT"/>
              </a:rPr>
              <a:t>Programs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menu option. Locate Microsoft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Power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Point option. Now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drag 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icon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MS Power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Point 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desktop. The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shortcut</a:t>
            </a:r>
            <a:r>
              <a:rPr dirty="0" sz="1000" spc="-5">
                <a:latin typeface="Arial MT"/>
                <a:cs typeface="Arial MT"/>
              </a:rPr>
              <a:t> of MS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Power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Point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5">
                <a:latin typeface="Arial MT"/>
                <a:cs typeface="Arial MT"/>
              </a:rPr>
              <a:t> now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desktop.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2: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Starting</a:t>
            </a:r>
            <a:r>
              <a:rPr dirty="0" u="heavy" sz="10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Microsoft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Power</a:t>
            </a:r>
            <a:r>
              <a:rPr dirty="0" u="heavy" sz="10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Point:</a:t>
            </a:r>
            <a:endParaRPr sz="1000">
              <a:latin typeface="Arial"/>
              <a:cs typeface="Arial"/>
            </a:endParaRPr>
          </a:p>
          <a:p>
            <a:pPr marL="469265" marR="31750">
              <a:lnSpc>
                <a:spcPts val="1150"/>
              </a:lnSpc>
              <a:spcBef>
                <a:spcPts val="50"/>
              </a:spcBef>
            </a:pPr>
            <a:r>
              <a:rPr dirty="0" sz="1000" spc="-5">
                <a:latin typeface="Arial MT"/>
                <a:cs typeface="Arial MT"/>
              </a:rPr>
              <a:t>Click on Start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 the bottom left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most </a:t>
            </a:r>
            <a:r>
              <a:rPr dirty="0" sz="1000" spc="-10">
                <a:latin typeface="Arial MT"/>
                <a:cs typeface="Arial MT"/>
              </a:rPr>
              <a:t>corner</a:t>
            </a:r>
            <a:r>
              <a:rPr dirty="0" sz="1000" spc="-5">
                <a:latin typeface="Arial MT"/>
                <a:cs typeface="Arial MT"/>
              </a:rPr>
              <a:t> of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screen. Now point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the All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Program option. Now click on the Microsoft Office option. Locate Microsoft Power Point </a:t>
            </a:r>
            <a:r>
              <a:rPr dirty="0" sz="1000">
                <a:latin typeface="Arial MT"/>
                <a:cs typeface="Arial MT"/>
              </a:rPr>
              <a:t>&amp;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left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 on it. In this way Power point will get started.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07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3: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Creating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&amp;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Saving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new</a:t>
            </a:r>
            <a:r>
              <a:rPr dirty="0" u="heavy" sz="1000" spc="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Presentation:</a:t>
            </a:r>
            <a:endParaRPr sz="1000">
              <a:latin typeface="Arial"/>
              <a:cs typeface="Arial"/>
            </a:endParaRPr>
          </a:p>
          <a:p>
            <a:pPr marL="469265" marR="151765" indent="-635">
              <a:lnSpc>
                <a:spcPts val="1150"/>
              </a:lnSpc>
              <a:spcBef>
                <a:spcPts val="50"/>
              </a:spcBef>
            </a:pPr>
            <a:r>
              <a:rPr dirty="0" sz="1000" spc="-5">
                <a:latin typeface="Arial MT"/>
                <a:cs typeface="Arial MT"/>
              </a:rPr>
              <a:t>First start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MS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Power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point. Click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F</a:t>
            </a:r>
            <a:r>
              <a:rPr dirty="0" sz="1000" spc="-5">
                <a:latin typeface="Arial MT"/>
                <a:cs typeface="Arial MT"/>
              </a:rPr>
              <a:t>ile </a:t>
            </a:r>
            <a:r>
              <a:rPr dirty="0" sz="1000">
                <a:latin typeface="Arial MT"/>
                <a:cs typeface="Arial MT"/>
              </a:rPr>
              <a:t>menu from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Menu</a:t>
            </a:r>
            <a:r>
              <a:rPr dirty="0" sz="1000" spc="-5">
                <a:latin typeface="Arial MT"/>
                <a:cs typeface="Arial MT"/>
              </a:rPr>
              <a:t> bar.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10" b="1">
                <a:latin typeface="Arial"/>
                <a:cs typeface="Arial"/>
              </a:rPr>
              <a:t>New</a:t>
            </a:r>
            <a:r>
              <a:rPr dirty="0" sz="1000" spc="20" b="1">
                <a:latin typeface="Arial"/>
                <a:cs typeface="Arial"/>
              </a:rPr>
              <a:t> </a:t>
            </a:r>
            <a:r>
              <a:rPr dirty="0" sz="1000" spc="-10">
                <a:latin typeface="Arial MT"/>
                <a:cs typeface="Arial MT"/>
              </a:rPr>
              <a:t>option.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shortcut </a:t>
            </a:r>
            <a:r>
              <a:rPr dirty="0" sz="1000">
                <a:latin typeface="Arial MT"/>
                <a:cs typeface="Arial MT"/>
              </a:rPr>
              <a:t>key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this</a:t>
            </a:r>
            <a:r>
              <a:rPr dirty="0" sz="1000" spc="-5">
                <a:latin typeface="Arial MT"/>
                <a:cs typeface="Arial MT"/>
              </a:rPr>
              <a:t> purpose is</a:t>
            </a:r>
            <a:r>
              <a:rPr dirty="0" sz="1000">
                <a:latin typeface="Arial MT"/>
                <a:cs typeface="Arial MT"/>
              </a:rPr>
              <a:t> Ctrl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+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100</a:t>
            </a:fld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99369" y="5057368"/>
            <a:ext cx="0" cy="9525"/>
          </a:xfrm>
          <a:custGeom>
            <a:avLst/>
            <a:gdLst/>
            <a:ahLst/>
            <a:cxnLst/>
            <a:rect l="l" t="t" r="r" b="b"/>
            <a:pathLst>
              <a:path w="0" h="9525">
                <a:moveTo>
                  <a:pt x="-17513" y="4571"/>
                </a:moveTo>
                <a:lnTo>
                  <a:pt x="17513" y="4571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988538" y="5202796"/>
            <a:ext cx="0" cy="9525"/>
          </a:xfrm>
          <a:custGeom>
            <a:avLst/>
            <a:gdLst/>
            <a:ahLst/>
            <a:cxnLst/>
            <a:rect l="l" t="t" r="r" b="b"/>
            <a:pathLst>
              <a:path w="0" h="9525">
                <a:moveTo>
                  <a:pt x="-17513" y="4565"/>
                </a:moveTo>
                <a:lnTo>
                  <a:pt x="17513" y="4565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32520" y="963688"/>
            <a:ext cx="5489575" cy="441007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469265" marR="31115" indent="-635">
              <a:lnSpc>
                <a:spcPct val="95800"/>
              </a:lnSpc>
              <a:spcBef>
                <a:spcPts val="150"/>
              </a:spcBef>
            </a:pPr>
            <a:r>
              <a:rPr dirty="0" sz="1000" spc="-5">
                <a:latin typeface="Arial MT"/>
                <a:cs typeface="Arial MT"/>
              </a:rPr>
              <a:t>Now enter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some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 in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 boxes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the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presentation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slide(s).</a:t>
            </a:r>
            <a:r>
              <a:rPr dirty="0" sz="1000" spc="-5">
                <a:latin typeface="Arial MT"/>
                <a:cs typeface="Arial MT"/>
              </a:rPr>
              <a:t> Click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F</a:t>
            </a:r>
            <a:r>
              <a:rPr dirty="0" sz="1000" spc="-5">
                <a:latin typeface="Arial MT"/>
                <a:cs typeface="Arial MT"/>
              </a:rPr>
              <a:t>ile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menu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 Menu bar. Click on Save option.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window titled Save As appears. Select the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location where you want to save the presentation. Write the name you want to save file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with. The shortcut key for this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purpose is Ctrl</a:t>
            </a:r>
            <a:r>
              <a:rPr dirty="0" sz="1000">
                <a:latin typeface="Arial MT"/>
                <a:cs typeface="Arial MT"/>
              </a:rPr>
              <a:t> +</a:t>
            </a:r>
            <a:r>
              <a:rPr dirty="0" sz="1000" spc="-5">
                <a:latin typeface="Arial MT"/>
                <a:cs typeface="Arial MT"/>
              </a:rPr>
              <a:t> S. In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 way we will create 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save</a:t>
            </a:r>
            <a:r>
              <a:rPr dirty="0" sz="1000">
                <a:latin typeface="Arial MT"/>
                <a:cs typeface="Arial MT"/>
              </a:rPr>
              <a:t> a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power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point presentation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4: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Finding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&amp;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Replacing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Text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Slide:</a:t>
            </a:r>
            <a:endParaRPr sz="1000">
              <a:latin typeface="Arial"/>
              <a:cs typeface="Arial"/>
            </a:endParaRPr>
          </a:p>
          <a:p>
            <a:pPr marL="469265" marR="5715">
              <a:lnSpc>
                <a:spcPct val="95800"/>
              </a:lnSpc>
              <a:spcBef>
                <a:spcPts val="25"/>
              </a:spcBef>
            </a:pPr>
            <a:r>
              <a:rPr dirty="0" sz="1000" spc="-5">
                <a:latin typeface="Arial MT"/>
                <a:cs typeface="Arial MT"/>
              </a:rPr>
              <a:t>Click on Edit menu from Menu bar. Click on Find option.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window appears titled </a:t>
            </a:r>
            <a:r>
              <a:rPr dirty="0" sz="1000" spc="-5" b="1">
                <a:latin typeface="Arial"/>
                <a:cs typeface="Arial"/>
              </a:rPr>
              <a:t>Find. 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Write the text in the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 </a:t>
            </a:r>
            <a:r>
              <a:rPr dirty="0" sz="1000">
                <a:latin typeface="Arial MT"/>
                <a:cs typeface="Arial MT"/>
              </a:rPr>
              <a:t>box</a:t>
            </a:r>
            <a:r>
              <a:rPr dirty="0" sz="1000" spc="-5">
                <a:latin typeface="Arial MT"/>
                <a:cs typeface="Arial MT"/>
              </a:rPr>
              <a:t> which you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want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find. Click on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</a:t>
            </a:r>
            <a:r>
              <a:rPr dirty="0" sz="1000" spc="-5" b="1">
                <a:latin typeface="Arial"/>
                <a:cs typeface="Arial"/>
              </a:rPr>
              <a:t>ind </a:t>
            </a:r>
            <a:r>
              <a:rPr dirty="0" sz="1000" b="1">
                <a:latin typeface="Arial"/>
                <a:cs typeface="Arial"/>
              </a:rPr>
              <a:t>Next </a:t>
            </a:r>
            <a:r>
              <a:rPr dirty="0" sz="1000" spc="-5">
                <a:latin typeface="Arial MT"/>
                <a:cs typeface="Arial MT"/>
              </a:rPr>
              <a:t>button. If that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particular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 exist then it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 be highlighted otherwise error message will be displayed. If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 want to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replace the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found text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then click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 </a:t>
            </a:r>
            <a:r>
              <a:rPr dirty="0" sz="1000" spc="-5" b="1">
                <a:latin typeface="Arial"/>
                <a:cs typeface="Arial"/>
              </a:rPr>
              <a:t>Replace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button. Write the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new text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new text box appeared </a:t>
            </a:r>
            <a:r>
              <a:rPr dirty="0" sz="1000">
                <a:latin typeface="Arial MT"/>
                <a:cs typeface="Arial MT"/>
              </a:rPr>
              <a:t>&amp;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 spc="-5" b="1">
                <a:latin typeface="Arial"/>
                <a:cs typeface="Arial"/>
              </a:rPr>
              <a:t>Replace </a:t>
            </a:r>
            <a:r>
              <a:rPr dirty="0" sz="1000" spc="-5">
                <a:latin typeface="Arial MT"/>
                <a:cs typeface="Arial MT"/>
              </a:rPr>
              <a:t>or </a:t>
            </a:r>
            <a:r>
              <a:rPr dirty="0" sz="1000" spc="-5" b="1">
                <a:latin typeface="Arial"/>
                <a:cs typeface="Arial"/>
              </a:rPr>
              <a:t>Replace All </a:t>
            </a:r>
            <a:r>
              <a:rPr dirty="0" sz="1000">
                <a:latin typeface="Arial MT"/>
                <a:cs typeface="Arial MT"/>
              </a:rPr>
              <a:t>button </a:t>
            </a:r>
            <a:r>
              <a:rPr dirty="0" sz="1000" spc="-5">
                <a:latin typeface="Arial MT"/>
                <a:cs typeface="Arial MT"/>
              </a:rPr>
              <a:t>according </a:t>
            </a:r>
            <a:r>
              <a:rPr dirty="0" sz="1000">
                <a:latin typeface="Arial MT"/>
                <a:cs typeface="Arial MT"/>
              </a:rPr>
              <a:t>to the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requirement.</a:t>
            </a:r>
            <a:r>
              <a:rPr dirty="0" sz="1000">
                <a:latin typeface="Arial MT"/>
                <a:cs typeface="Arial MT"/>
              </a:rPr>
              <a:t> We can </a:t>
            </a:r>
            <a:r>
              <a:rPr dirty="0" sz="1000" spc="-5">
                <a:latin typeface="Arial MT"/>
                <a:cs typeface="Arial MT"/>
              </a:rPr>
              <a:t>also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restrict</a:t>
            </a:r>
            <a:r>
              <a:rPr dirty="0" sz="1000">
                <a:latin typeface="Arial MT"/>
                <a:cs typeface="Arial MT"/>
              </a:rPr>
              <a:t> our</a:t>
            </a:r>
            <a:r>
              <a:rPr dirty="0" sz="1000" spc="-5">
                <a:latin typeface="Arial MT"/>
                <a:cs typeface="Arial MT"/>
              </a:rPr>
              <a:t> search</a:t>
            </a:r>
            <a:r>
              <a:rPr dirty="0" sz="1000">
                <a:latin typeface="Arial MT"/>
                <a:cs typeface="Arial MT"/>
              </a:rPr>
              <a:t> to </a:t>
            </a:r>
            <a:r>
              <a:rPr dirty="0" sz="1000" spc="-5">
                <a:latin typeface="Arial MT"/>
                <a:cs typeface="Arial MT"/>
              </a:rPr>
              <a:t>“</a:t>
            </a:r>
            <a:r>
              <a:rPr dirty="0" sz="1000" spc="-5" b="1">
                <a:latin typeface="Arial"/>
                <a:cs typeface="Arial"/>
              </a:rPr>
              <a:t>case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sensitive</a:t>
            </a:r>
            <a:r>
              <a:rPr dirty="0" sz="1000" spc="-5">
                <a:latin typeface="Arial MT"/>
                <a:cs typeface="Arial MT"/>
              </a:rPr>
              <a:t>”</a:t>
            </a:r>
            <a:r>
              <a:rPr dirty="0" sz="1000">
                <a:latin typeface="Arial MT"/>
                <a:cs typeface="Arial MT"/>
              </a:rPr>
              <a:t> or </a:t>
            </a:r>
            <a:r>
              <a:rPr dirty="0" sz="1000" spc="-5">
                <a:latin typeface="Arial MT"/>
                <a:cs typeface="Arial MT"/>
              </a:rPr>
              <a:t>“</a:t>
            </a:r>
            <a:r>
              <a:rPr dirty="0" sz="1000" spc="-5" b="1">
                <a:latin typeface="Arial"/>
                <a:cs typeface="Arial"/>
              </a:rPr>
              <a:t>search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complete 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word</a:t>
            </a:r>
            <a:r>
              <a:rPr dirty="0" sz="1000" spc="-5">
                <a:latin typeface="Arial MT"/>
                <a:cs typeface="Arial MT"/>
              </a:rPr>
              <a:t>” </a:t>
            </a:r>
            <a:r>
              <a:rPr dirty="0" sz="1000">
                <a:latin typeface="Arial MT"/>
                <a:cs typeface="Arial MT"/>
              </a:rPr>
              <a:t>by </a:t>
            </a:r>
            <a:r>
              <a:rPr dirty="0" sz="1000" spc="-5">
                <a:latin typeface="Arial MT"/>
                <a:cs typeface="Arial MT"/>
              </a:rPr>
              <a:t>checking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check boxes </a:t>
            </a:r>
            <a:r>
              <a:rPr dirty="0" sz="1000" spc="-5" b="1">
                <a:latin typeface="Arial"/>
                <a:cs typeface="Arial"/>
              </a:rPr>
              <a:t>Match Case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 b="1">
                <a:latin typeface="Arial"/>
                <a:cs typeface="Arial"/>
              </a:rPr>
              <a:t>Find whole </a:t>
            </a:r>
            <a:r>
              <a:rPr dirty="0" sz="1000" spc="-5" b="1">
                <a:latin typeface="Arial"/>
                <a:cs typeface="Arial"/>
              </a:rPr>
              <a:t>words only.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shortcut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key for </a:t>
            </a:r>
            <a:r>
              <a:rPr dirty="0" sz="1000" spc="-5">
                <a:latin typeface="Arial MT"/>
                <a:cs typeface="Arial MT"/>
              </a:rPr>
              <a:t>opening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>
                <a:latin typeface="Arial MT"/>
                <a:cs typeface="Arial MT"/>
              </a:rPr>
              <a:t> Find</a:t>
            </a:r>
            <a:r>
              <a:rPr dirty="0" sz="1000" spc="-5">
                <a:latin typeface="Arial MT"/>
                <a:cs typeface="Arial MT"/>
              </a:rPr>
              <a:t> window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 b="1">
                <a:latin typeface="Arial"/>
                <a:cs typeface="Arial"/>
              </a:rPr>
              <a:t>Ctrl</a:t>
            </a:r>
            <a:r>
              <a:rPr dirty="0" sz="1000" b="1">
                <a:latin typeface="Arial"/>
                <a:cs typeface="Arial"/>
              </a:rPr>
              <a:t> + </a:t>
            </a:r>
            <a:r>
              <a:rPr dirty="0" sz="1000" spc="-5" b="1">
                <a:latin typeface="Arial"/>
                <a:cs typeface="Arial"/>
              </a:rPr>
              <a:t>F.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replacement </a:t>
            </a:r>
            <a:r>
              <a:rPr dirty="0" sz="1000">
                <a:latin typeface="Arial MT"/>
                <a:cs typeface="Arial MT"/>
              </a:rPr>
              <a:t>can </a:t>
            </a:r>
            <a:r>
              <a:rPr dirty="0" sz="1000" spc="-5">
                <a:latin typeface="Arial MT"/>
                <a:cs typeface="Arial MT"/>
              </a:rPr>
              <a:t>also </a:t>
            </a:r>
            <a:r>
              <a:rPr dirty="0" sz="1000">
                <a:latin typeface="Arial MT"/>
                <a:cs typeface="Arial MT"/>
              </a:rPr>
              <a:t>be </a:t>
            </a:r>
            <a:r>
              <a:rPr dirty="0" sz="1000" spc="-5">
                <a:latin typeface="Arial MT"/>
                <a:cs typeface="Arial MT"/>
              </a:rPr>
              <a:t>done </a:t>
            </a:r>
            <a:r>
              <a:rPr dirty="0" sz="1000">
                <a:latin typeface="Arial MT"/>
                <a:cs typeface="Arial MT"/>
              </a:rPr>
              <a:t> by</a:t>
            </a:r>
            <a:r>
              <a:rPr dirty="0" sz="1000" spc="-5">
                <a:latin typeface="Arial MT"/>
                <a:cs typeface="Arial MT"/>
              </a:rPr>
              <a:t> selecting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 b="1">
                <a:latin typeface="Arial"/>
                <a:cs typeface="Arial"/>
              </a:rPr>
              <a:t>R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dirty="0" sz="1000" spc="-5" b="1">
                <a:latin typeface="Arial"/>
                <a:cs typeface="Arial"/>
              </a:rPr>
              <a:t>place </a:t>
            </a:r>
            <a:r>
              <a:rPr dirty="0" sz="1000" spc="-5">
                <a:latin typeface="Arial MT"/>
                <a:cs typeface="Arial MT"/>
              </a:rPr>
              <a:t>option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 the Edit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menu. The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shortcut key for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 purpose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</a:t>
            </a:r>
            <a:r>
              <a:rPr dirty="0" sz="1000">
                <a:latin typeface="Arial MT"/>
                <a:cs typeface="Arial MT"/>
              </a:rPr>
              <a:t> Ctrl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+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5: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50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Changing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dirty="0" u="heavy" sz="10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Font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style:</a:t>
            </a:r>
            <a:endParaRPr sz="1000">
              <a:latin typeface="Arial"/>
              <a:cs typeface="Arial"/>
            </a:endParaRPr>
          </a:p>
          <a:p>
            <a:pPr marL="469265" marR="5080">
              <a:lnSpc>
                <a:spcPct val="95700"/>
              </a:lnSpc>
              <a:spcBef>
                <a:spcPts val="25"/>
              </a:spcBef>
            </a:pPr>
            <a:r>
              <a:rPr dirty="0" sz="1000" spc="-5">
                <a:latin typeface="Arial MT"/>
                <a:cs typeface="Arial MT"/>
              </a:rPr>
              <a:t>Select the text of which font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style is to change. Select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particular font style from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dropdown Font style list located in formatting toolbar. In this way the font style of selected </a:t>
            </a:r>
            <a:r>
              <a:rPr dirty="0" sz="1000">
                <a:latin typeface="Arial MT"/>
                <a:cs typeface="Arial MT"/>
              </a:rPr>
              <a:t> text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will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be</a:t>
            </a:r>
            <a:r>
              <a:rPr dirty="0" sz="1000" spc="-5">
                <a:latin typeface="Arial MT"/>
                <a:cs typeface="Arial MT"/>
              </a:rPr>
              <a:t> changed.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6: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50"/>
              </a:lnSpc>
            </a:pP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Insert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Table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into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Presentation slides:</a:t>
            </a:r>
            <a:endParaRPr sz="1000">
              <a:latin typeface="Arial"/>
              <a:cs typeface="Arial"/>
            </a:endParaRPr>
          </a:p>
          <a:p>
            <a:pPr algn="just" marL="469265" marR="88900">
              <a:lnSpc>
                <a:spcPct val="95700"/>
              </a:lnSpc>
              <a:spcBef>
                <a:spcPts val="25"/>
              </a:spcBef>
            </a:pPr>
            <a:r>
              <a:rPr dirty="0" sz="1000" spc="-5">
                <a:latin typeface="Arial MT"/>
                <a:cs typeface="Arial MT"/>
              </a:rPr>
              <a:t>Create </a:t>
            </a:r>
            <a:r>
              <a:rPr dirty="0" sz="1000">
                <a:latin typeface="Arial MT"/>
                <a:cs typeface="Arial MT"/>
              </a:rPr>
              <a:t>/ open the </a:t>
            </a:r>
            <a:r>
              <a:rPr dirty="0" sz="1000" spc="-5">
                <a:latin typeface="Arial MT"/>
                <a:cs typeface="Arial MT"/>
              </a:rPr>
              <a:t>presentation slide. </a:t>
            </a:r>
            <a:r>
              <a:rPr dirty="0" sz="1000">
                <a:latin typeface="Arial MT"/>
                <a:cs typeface="Arial MT"/>
              </a:rPr>
              <a:t>Click on the Insert menu from Menu </a:t>
            </a:r>
            <a:r>
              <a:rPr dirty="0" sz="1000" spc="-5">
                <a:latin typeface="Arial MT"/>
                <a:cs typeface="Arial MT"/>
              </a:rPr>
              <a:t>bar. Now click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 the table option from Insert </a:t>
            </a:r>
            <a:r>
              <a:rPr dirty="0" sz="1000">
                <a:latin typeface="Arial MT"/>
                <a:cs typeface="Arial MT"/>
              </a:rPr>
              <a:t>menu. </a:t>
            </a:r>
            <a:r>
              <a:rPr dirty="0" sz="1000" spc="-5">
                <a:latin typeface="Arial MT"/>
                <a:cs typeface="Arial MT"/>
              </a:rPr>
              <a:t>Enter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number </a:t>
            </a:r>
            <a:r>
              <a:rPr dirty="0" sz="1000">
                <a:latin typeface="Arial MT"/>
                <a:cs typeface="Arial MT"/>
              </a:rPr>
              <a:t>of rows </a:t>
            </a:r>
            <a:r>
              <a:rPr dirty="0" sz="1000" spc="-5">
                <a:latin typeface="Arial MT"/>
                <a:cs typeface="Arial MT"/>
              </a:rPr>
              <a:t>and columns required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window </a:t>
            </a:r>
            <a:r>
              <a:rPr dirty="0" sz="1000" spc="-10">
                <a:latin typeface="Arial MT"/>
                <a:cs typeface="Arial MT"/>
              </a:rPr>
              <a:t>appeared.</a:t>
            </a:r>
            <a:r>
              <a:rPr dirty="0" sz="1000" spc="-5">
                <a:latin typeface="Arial MT"/>
                <a:cs typeface="Arial MT"/>
              </a:rPr>
              <a:t> Click OK button to create table.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100</a:t>
            </a:fld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99853" y="3450864"/>
            <a:ext cx="1589755" cy="108496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6679" y="5398467"/>
            <a:ext cx="1018722" cy="38068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80956" y="6068479"/>
            <a:ext cx="267243" cy="27866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132540" y="962165"/>
            <a:ext cx="5469255" cy="808355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 marL="1433830" marR="1345565">
              <a:lnSpc>
                <a:spcPts val="1380"/>
              </a:lnSpc>
              <a:spcBef>
                <a:spcPts val="195"/>
              </a:spcBef>
            </a:pPr>
            <a:r>
              <a:rPr dirty="0" sz="1200" spc="-5">
                <a:latin typeface="Arial MT"/>
                <a:cs typeface="Arial MT"/>
              </a:rPr>
              <a:t>Computer Proficiency License </a:t>
            </a:r>
            <a:r>
              <a:rPr dirty="0" sz="1200" spc="-10">
                <a:latin typeface="Arial MT"/>
                <a:cs typeface="Arial MT"/>
              </a:rPr>
              <a:t>(CS-001)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Lecture </a:t>
            </a:r>
            <a:r>
              <a:rPr dirty="0" sz="1200" spc="-10">
                <a:latin typeface="Arial MT"/>
                <a:cs typeface="Arial MT"/>
              </a:rPr>
              <a:t>35</a:t>
            </a:r>
            <a:endParaRPr sz="1200">
              <a:latin typeface="Arial MT"/>
              <a:cs typeface="Arial MT"/>
            </a:endParaRPr>
          </a:p>
          <a:p>
            <a:pPr algn="ctr" marL="37465">
              <a:lnSpc>
                <a:spcPts val="1340"/>
              </a:lnSpc>
            </a:pPr>
            <a:r>
              <a:rPr dirty="0" sz="1200" spc="-5">
                <a:latin typeface="Arial MT"/>
                <a:cs typeface="Arial MT"/>
              </a:rPr>
              <a:t>Developing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a</a:t>
            </a:r>
            <a:r>
              <a:rPr dirty="0" sz="1200" spc="-10">
                <a:latin typeface="Arial MT"/>
                <a:cs typeface="Arial MT"/>
              </a:rPr>
              <a:t> presentation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150">
              <a:latin typeface="Arial MT"/>
              <a:cs typeface="Arial MT"/>
            </a:endParaRPr>
          </a:p>
          <a:p>
            <a:pPr marL="182245" indent="-169545">
              <a:lnSpc>
                <a:spcPct val="100000"/>
              </a:lnSpc>
              <a:buAutoNum type="arabicPeriod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Objectives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objective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 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provide information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about: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view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presentation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different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ways?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What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slide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layout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how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add</a:t>
            </a:r>
            <a:r>
              <a:rPr dirty="0" sz="1000" spc="-5">
                <a:latin typeface="Arial MT"/>
                <a:cs typeface="Arial MT"/>
              </a:rPr>
              <a:t> slide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presentation?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</a:t>
            </a:r>
            <a:r>
              <a:rPr dirty="0" sz="1000">
                <a:latin typeface="Arial MT"/>
                <a:cs typeface="Arial MT"/>
              </a:rPr>
              <a:t> we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use </a:t>
            </a:r>
            <a:r>
              <a:rPr dirty="0" sz="1000" spc="-5">
                <a:latin typeface="Arial MT"/>
                <a:cs typeface="Arial MT"/>
              </a:rPr>
              <a:t>design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template</a:t>
            </a:r>
            <a:r>
              <a:rPr dirty="0" sz="1000">
                <a:latin typeface="Arial MT"/>
                <a:cs typeface="Arial MT"/>
              </a:rPr>
              <a:t> to </a:t>
            </a:r>
            <a:r>
              <a:rPr dirty="0" sz="1000" spc="-5">
                <a:latin typeface="Arial MT"/>
                <a:cs typeface="Arial MT"/>
              </a:rPr>
              <a:t>improve</a:t>
            </a:r>
            <a:r>
              <a:rPr dirty="0" sz="1000">
                <a:latin typeface="Arial MT"/>
                <a:cs typeface="Arial MT"/>
              </a:rPr>
              <a:t> a </a:t>
            </a:r>
            <a:r>
              <a:rPr dirty="0" sz="1000" spc="-5">
                <a:latin typeface="Arial MT"/>
                <a:cs typeface="Arial MT"/>
              </a:rPr>
              <a:t>presentation?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>
                <a:latin typeface="Arial MT"/>
                <a:cs typeface="Arial MT"/>
              </a:rPr>
              <a:t> to use </a:t>
            </a:r>
            <a:r>
              <a:rPr dirty="0" sz="1000" spc="-5">
                <a:latin typeface="Arial MT"/>
                <a:cs typeface="Arial MT"/>
              </a:rPr>
              <a:t>slide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master</a:t>
            </a:r>
            <a:r>
              <a:rPr dirty="0" sz="1000">
                <a:latin typeface="Arial MT"/>
                <a:cs typeface="Arial MT"/>
              </a:rPr>
              <a:t> to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manage</a:t>
            </a:r>
            <a:r>
              <a:rPr dirty="0" sz="1000">
                <a:latin typeface="Arial MT"/>
                <a:cs typeface="Arial MT"/>
              </a:rPr>
              <a:t> a </a:t>
            </a:r>
            <a:r>
              <a:rPr dirty="0" sz="1000" spc="-5">
                <a:latin typeface="Arial MT"/>
                <a:cs typeface="Arial MT"/>
              </a:rPr>
              <a:t>complete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presentation?</a:t>
            </a:r>
            <a:endParaRPr sz="10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Font typeface="Symbol"/>
              <a:buChar char=""/>
            </a:pPr>
            <a:endParaRPr sz="115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buAutoNum type="arabicPeriod" startAt="2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Presentation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views</a:t>
            </a:r>
            <a:endParaRPr sz="1200">
              <a:latin typeface="Arial"/>
              <a:cs typeface="Arial"/>
            </a:endParaRPr>
          </a:p>
          <a:p>
            <a:pPr marL="12700" marR="2042160">
              <a:lnSpc>
                <a:spcPct val="95800"/>
              </a:lnSpc>
              <a:spcBef>
                <a:spcPts val="1150"/>
              </a:spcBef>
            </a:pP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view is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way of displaying and working with your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presentation </a:t>
            </a:r>
            <a:r>
              <a:rPr dirty="0" sz="1000">
                <a:latin typeface="Arial MT"/>
                <a:cs typeface="Arial MT"/>
              </a:rPr>
              <a:t>and it is</a:t>
            </a:r>
            <a:r>
              <a:rPr dirty="0" sz="1000" spc="-5">
                <a:latin typeface="Arial MT"/>
                <a:cs typeface="Arial MT"/>
              </a:rPr>
              <a:t> possible</a:t>
            </a:r>
            <a:r>
              <a:rPr dirty="0" sz="1000">
                <a:latin typeface="Arial MT"/>
                <a:cs typeface="Arial MT"/>
              </a:rPr>
              <a:t> to </a:t>
            </a:r>
            <a:r>
              <a:rPr dirty="0" sz="1000" spc="-5">
                <a:latin typeface="Arial MT"/>
                <a:cs typeface="Arial MT"/>
              </a:rPr>
              <a:t>display</a:t>
            </a:r>
            <a:r>
              <a:rPr dirty="0" sz="1000">
                <a:latin typeface="Arial MT"/>
                <a:cs typeface="Arial MT"/>
              </a:rPr>
              <a:t> a</a:t>
            </a:r>
            <a:r>
              <a:rPr dirty="0" sz="1000" spc="-5">
                <a:latin typeface="Arial MT"/>
                <a:cs typeface="Arial MT"/>
              </a:rPr>
              <a:t> presentation</a:t>
            </a:r>
            <a:r>
              <a:rPr dirty="0" sz="1000">
                <a:latin typeface="Arial MT"/>
                <a:cs typeface="Arial MT"/>
              </a:rPr>
              <a:t> in a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number of different ways. Each view displays the slides in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different way and </a:t>
            </a:r>
            <a:r>
              <a:rPr dirty="0" sz="1000" spc="-10">
                <a:latin typeface="Arial MT"/>
                <a:cs typeface="Arial MT"/>
              </a:rPr>
              <a:t>emphasizes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different aspect. PowerPoint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four different views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which you can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 in.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 MT"/>
              <a:cs typeface="Arial MT"/>
            </a:endParaRPr>
          </a:p>
          <a:p>
            <a:pPr marL="12700" marR="2226310">
              <a:lnSpc>
                <a:spcPts val="1150"/>
              </a:lnSpc>
            </a:pPr>
            <a:r>
              <a:rPr dirty="0" sz="1000">
                <a:latin typeface="Arial MT"/>
                <a:cs typeface="Arial MT"/>
              </a:rPr>
              <a:t>Each of the </a:t>
            </a:r>
            <a:r>
              <a:rPr dirty="0" sz="1000" spc="-5">
                <a:latin typeface="Arial MT"/>
                <a:cs typeface="Arial MT"/>
              </a:rPr>
              <a:t>different </a:t>
            </a:r>
            <a:r>
              <a:rPr dirty="0" sz="1000">
                <a:latin typeface="Arial MT"/>
                <a:cs typeface="Arial MT"/>
              </a:rPr>
              <a:t>views can </a:t>
            </a:r>
            <a:r>
              <a:rPr dirty="0" sz="1000" spc="-5">
                <a:latin typeface="Arial MT"/>
                <a:cs typeface="Arial MT"/>
              </a:rPr>
              <a:t>be selected </a:t>
            </a:r>
            <a:r>
              <a:rPr dirty="0" sz="1000">
                <a:latin typeface="Arial MT"/>
                <a:cs typeface="Arial MT"/>
              </a:rPr>
              <a:t>from the </a:t>
            </a:r>
            <a:r>
              <a:rPr dirty="0" sz="1000" spc="-5">
                <a:latin typeface="Arial MT"/>
                <a:cs typeface="Arial MT"/>
              </a:rPr>
              <a:t>View </a:t>
            </a:r>
            <a:r>
              <a:rPr dirty="0" sz="1000" spc="-2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drop-down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menu</a:t>
            </a:r>
            <a:r>
              <a:rPr dirty="0" sz="1000" spc="-5">
                <a:latin typeface="Arial MT"/>
                <a:cs typeface="Arial MT"/>
              </a:rPr>
              <a:t> as: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 b="1">
                <a:latin typeface="Arial"/>
                <a:cs typeface="Arial"/>
              </a:rPr>
              <a:t>Normal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–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Displays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slides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time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easy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editing.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50"/>
              </a:lnSpc>
            </a:pPr>
            <a:r>
              <a:rPr dirty="0" sz="1000" spc="-5" b="1">
                <a:latin typeface="Arial"/>
                <a:cs typeface="Arial"/>
              </a:rPr>
              <a:t>Slide Sorter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–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Displays</a:t>
            </a:r>
            <a:r>
              <a:rPr dirty="0" sz="1000" spc="-5">
                <a:latin typeface="Arial MT"/>
                <a:cs typeface="Arial MT"/>
              </a:rPr>
              <a:t> slide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thumbnails </a:t>
            </a:r>
            <a:r>
              <a:rPr dirty="0" sz="1000">
                <a:latin typeface="Arial MT"/>
                <a:cs typeface="Arial MT"/>
              </a:rPr>
              <a:t>for all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slides</a:t>
            </a:r>
            <a:r>
              <a:rPr dirty="0" sz="1000">
                <a:latin typeface="Arial MT"/>
                <a:cs typeface="Arial MT"/>
              </a:rPr>
              <a:t> in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presentation.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50"/>
              </a:lnSpc>
            </a:pPr>
            <a:r>
              <a:rPr dirty="0" sz="1000" spc="-5" b="1">
                <a:latin typeface="Arial"/>
                <a:cs typeface="Arial"/>
              </a:rPr>
              <a:t>Slide</a:t>
            </a:r>
            <a:r>
              <a:rPr dirty="0" sz="1000" spc="-10" b="1">
                <a:latin typeface="Arial"/>
                <a:cs typeface="Arial"/>
              </a:rPr>
              <a:t> Show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–</a:t>
            </a:r>
            <a:r>
              <a:rPr dirty="0" sz="1000" spc="-5">
                <a:latin typeface="Arial MT"/>
                <a:cs typeface="Arial MT"/>
              </a:rPr>
              <a:t> Displays your slides one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slide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at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time filling the whole screen.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 spc="-5" b="1">
                <a:latin typeface="Arial"/>
                <a:cs typeface="Arial"/>
              </a:rPr>
              <a:t>Notes Page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–</a:t>
            </a:r>
            <a:r>
              <a:rPr dirty="0" sz="1000" spc="-5">
                <a:latin typeface="Arial MT"/>
                <a:cs typeface="Arial MT"/>
              </a:rPr>
              <a:t> Displays your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slides one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at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time with space for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 to add additional </a:t>
            </a:r>
            <a:r>
              <a:rPr dirty="0" sz="1000" spc="-10">
                <a:latin typeface="Arial MT"/>
                <a:cs typeface="Arial MT"/>
              </a:rPr>
              <a:t>notes.</a:t>
            </a:r>
            <a:endParaRPr sz="1000">
              <a:latin typeface="Arial MT"/>
              <a:cs typeface="Arial MT"/>
            </a:endParaRPr>
          </a:p>
          <a:p>
            <a:pPr marL="12700" marR="1547495">
              <a:lnSpc>
                <a:spcPts val="1150"/>
              </a:lnSpc>
              <a:spcBef>
                <a:spcPts val="1175"/>
              </a:spcBef>
            </a:pPr>
            <a:r>
              <a:rPr dirty="0" sz="1000" spc="-5">
                <a:latin typeface="Arial MT"/>
                <a:cs typeface="Arial MT"/>
              </a:rPr>
              <a:t>You can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switch to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different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view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either by using the View </a:t>
            </a:r>
            <a:r>
              <a:rPr dirty="0" sz="1000" spc="-10">
                <a:latin typeface="Arial MT"/>
                <a:cs typeface="Arial MT"/>
              </a:rPr>
              <a:t>drop-down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menu or by using the buttons in the bottom left corner of the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application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window.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2.1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Normal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view: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1400"/>
              </a:spcBef>
            </a:pPr>
            <a:r>
              <a:rPr dirty="0" sz="1000">
                <a:latin typeface="Arial MT"/>
                <a:cs typeface="Arial MT"/>
              </a:rPr>
              <a:t>This is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default</a:t>
            </a:r>
            <a:r>
              <a:rPr dirty="0" sz="1000">
                <a:latin typeface="Arial MT"/>
                <a:cs typeface="Arial MT"/>
              </a:rPr>
              <a:t> view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opens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automatically</a:t>
            </a:r>
            <a:r>
              <a:rPr dirty="0" sz="1000">
                <a:latin typeface="Arial MT"/>
                <a:cs typeface="Arial MT"/>
              </a:rPr>
              <a:t> when</a:t>
            </a:r>
            <a:r>
              <a:rPr dirty="0" sz="1000" spc="-5">
                <a:latin typeface="Arial MT"/>
                <a:cs typeface="Arial MT"/>
              </a:rPr>
              <a:t> PowerPoint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 started.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>
                <a:latin typeface="Arial MT"/>
                <a:cs typeface="Arial MT"/>
              </a:rPr>
              <a:t> is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also </a:t>
            </a:r>
            <a:r>
              <a:rPr dirty="0" sz="1000" spc="-5">
                <a:latin typeface="Arial MT"/>
                <a:cs typeface="Arial MT"/>
              </a:rPr>
              <a:t>referred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tri-pane view.</a:t>
            </a:r>
            <a:endParaRPr sz="1000">
              <a:latin typeface="Arial MT"/>
              <a:cs typeface="Arial MT"/>
            </a:endParaRPr>
          </a:p>
          <a:p>
            <a:pPr marL="12700" marR="2599055">
              <a:lnSpc>
                <a:spcPts val="1150"/>
              </a:lnSpc>
              <a:spcBef>
                <a:spcPts val="5"/>
              </a:spcBef>
            </a:pPr>
            <a:r>
              <a:rPr dirty="0" sz="1000">
                <a:latin typeface="Arial MT"/>
                <a:cs typeface="Arial MT"/>
              </a:rPr>
              <a:t>The large </a:t>
            </a:r>
            <a:r>
              <a:rPr dirty="0" sz="1000" spc="-5">
                <a:latin typeface="Arial MT"/>
                <a:cs typeface="Arial MT"/>
              </a:rPr>
              <a:t>pane </a:t>
            </a:r>
            <a:r>
              <a:rPr dirty="0" sz="1000">
                <a:latin typeface="Arial MT"/>
                <a:cs typeface="Arial MT"/>
              </a:rPr>
              <a:t>in the </a:t>
            </a:r>
            <a:r>
              <a:rPr dirty="0" sz="1000" spc="-5">
                <a:latin typeface="Arial MT"/>
                <a:cs typeface="Arial MT"/>
              </a:rPr>
              <a:t>middle </a:t>
            </a:r>
            <a:r>
              <a:rPr dirty="0" sz="1000">
                <a:latin typeface="Arial MT"/>
                <a:cs typeface="Arial MT"/>
              </a:rPr>
              <a:t>is the </a:t>
            </a:r>
            <a:r>
              <a:rPr dirty="0" sz="1000" spc="-5">
                <a:latin typeface="Arial MT"/>
                <a:cs typeface="Arial MT"/>
              </a:rPr>
              <a:t>slide </a:t>
            </a:r>
            <a:r>
              <a:rPr dirty="0" sz="1000">
                <a:latin typeface="Arial MT"/>
                <a:cs typeface="Arial MT"/>
              </a:rPr>
              <a:t>editing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pane.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 allows making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necessary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formatting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0"/>
              </a:lnSpc>
            </a:pPr>
            <a:r>
              <a:rPr dirty="0" sz="1000" spc="-5">
                <a:latin typeface="Arial MT"/>
                <a:cs typeface="Arial MT"/>
              </a:rPr>
              <a:t>changes.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view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-5">
                <a:latin typeface="Arial MT"/>
                <a:cs typeface="Arial MT"/>
              </a:rPr>
              <a:t> edit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your</a:t>
            </a:r>
            <a:r>
              <a:rPr dirty="0" sz="1000" spc="-5">
                <a:latin typeface="Arial MT"/>
                <a:cs typeface="Arial MT"/>
              </a:rPr>
              <a:t> slides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one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at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time</a:t>
            </a:r>
            <a:endParaRPr sz="1000">
              <a:latin typeface="Arial MT"/>
              <a:cs typeface="Arial MT"/>
            </a:endParaRPr>
          </a:p>
          <a:p>
            <a:pPr marL="12700" marR="2627630">
              <a:lnSpc>
                <a:spcPct val="95700"/>
              </a:lnSpc>
              <a:spcBef>
                <a:spcPts val="25"/>
              </a:spcBef>
            </a:pPr>
            <a:r>
              <a:rPr dirty="0" sz="1000" spc="-5">
                <a:latin typeface="Arial MT"/>
                <a:cs typeface="Arial MT"/>
              </a:rPr>
              <a:t>This view lets you work with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combination of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features simultaneously </a:t>
            </a:r>
            <a:r>
              <a:rPr dirty="0" sz="1000">
                <a:latin typeface="Arial MT"/>
                <a:cs typeface="Arial MT"/>
              </a:rPr>
              <a:t>including </a:t>
            </a:r>
            <a:r>
              <a:rPr dirty="0" sz="1000" spc="-5">
                <a:latin typeface="Arial MT"/>
                <a:cs typeface="Arial MT"/>
              </a:rPr>
              <a:t>editing </a:t>
            </a:r>
            <a:r>
              <a:rPr dirty="0" sz="1000">
                <a:latin typeface="Arial MT"/>
                <a:cs typeface="Arial MT"/>
              </a:rPr>
              <a:t>the slide,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outline/slides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Notes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pane.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pane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left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hand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slide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called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Outline/Slides </a:t>
            </a:r>
            <a:r>
              <a:rPr dirty="0" sz="1000">
                <a:latin typeface="Arial MT"/>
                <a:cs typeface="Arial MT"/>
              </a:rPr>
              <a:t> pane. The </a:t>
            </a:r>
            <a:r>
              <a:rPr dirty="0" sz="1000" spc="-5">
                <a:latin typeface="Arial MT"/>
                <a:cs typeface="Arial MT"/>
              </a:rPr>
              <a:t>Notes pane </a:t>
            </a:r>
            <a:r>
              <a:rPr dirty="0" sz="1000">
                <a:latin typeface="Arial MT"/>
                <a:cs typeface="Arial MT"/>
              </a:rPr>
              <a:t>is </a:t>
            </a:r>
            <a:r>
              <a:rPr dirty="0" sz="1000" spc="-5">
                <a:latin typeface="Arial MT"/>
                <a:cs typeface="Arial MT"/>
              </a:rPr>
              <a:t>displayed </a:t>
            </a:r>
            <a:r>
              <a:rPr dirty="0" sz="1000">
                <a:latin typeface="Arial MT"/>
                <a:cs typeface="Arial MT"/>
              </a:rPr>
              <a:t>at the bottom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main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pain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called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Slide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Pane.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755"/>
              </a:spcBef>
            </a:pP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adjust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sizes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individual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panes.</a:t>
            </a:r>
            <a:endParaRPr sz="1000">
              <a:latin typeface="Arial MT"/>
              <a:cs typeface="Arial MT"/>
            </a:endParaRPr>
          </a:p>
          <a:p>
            <a:pPr marL="12700" marR="426084">
              <a:lnSpc>
                <a:spcPts val="1150"/>
              </a:lnSpc>
              <a:spcBef>
                <a:spcPts val="55"/>
              </a:spcBef>
            </a:pPr>
            <a:r>
              <a:rPr dirty="0" sz="1000">
                <a:latin typeface="Arial MT"/>
                <a:cs typeface="Arial MT"/>
              </a:rPr>
              <a:t>Each of </a:t>
            </a:r>
            <a:r>
              <a:rPr dirty="0" sz="1000" spc="-5">
                <a:latin typeface="Arial MT"/>
                <a:cs typeface="Arial MT"/>
              </a:rPr>
              <a:t>these panes has </a:t>
            </a:r>
            <a:r>
              <a:rPr dirty="0" sz="1000">
                <a:latin typeface="Arial MT"/>
                <a:cs typeface="Arial MT"/>
              </a:rPr>
              <a:t>its own scroll </a:t>
            </a:r>
            <a:r>
              <a:rPr dirty="0" sz="1000" spc="-5">
                <a:latin typeface="Arial MT"/>
                <a:cs typeface="Arial MT"/>
              </a:rPr>
              <a:t>bar </a:t>
            </a:r>
            <a:r>
              <a:rPr dirty="0" sz="1000">
                <a:latin typeface="Arial MT"/>
                <a:cs typeface="Arial MT"/>
              </a:rPr>
              <a:t>so you can move </a:t>
            </a:r>
            <a:r>
              <a:rPr dirty="0" sz="1000" spc="-5">
                <a:latin typeface="Arial MT"/>
                <a:cs typeface="Arial MT"/>
              </a:rPr>
              <a:t>around </a:t>
            </a:r>
            <a:r>
              <a:rPr dirty="0" sz="1000">
                <a:latin typeface="Arial MT"/>
                <a:cs typeface="Arial MT"/>
              </a:rPr>
              <a:t>in the different </a:t>
            </a:r>
            <a:r>
              <a:rPr dirty="0" sz="1000" spc="-5">
                <a:latin typeface="Arial MT"/>
                <a:cs typeface="Arial MT"/>
              </a:rPr>
              <a:t>panes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independently.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14613" y="6878585"/>
            <a:ext cx="2683855" cy="1798373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100</a:t>
            </a:fld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2118" y="1131708"/>
            <a:ext cx="265720" cy="28018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86200" y="1628127"/>
            <a:ext cx="2569648" cy="172223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47214" y="3188950"/>
            <a:ext cx="267243" cy="27866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132541" y="1271284"/>
            <a:ext cx="3100705" cy="2963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lvl="1" marL="224154" indent="-212090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224790" algn="l"/>
              </a:tabLst>
            </a:pPr>
            <a:r>
              <a:rPr dirty="0" sz="1000" spc="-5" b="1">
                <a:latin typeface="Arial"/>
                <a:cs typeface="Arial"/>
              </a:rPr>
              <a:t>Slide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Sorter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view:</a:t>
            </a:r>
            <a:endParaRPr sz="1000">
              <a:latin typeface="Arial"/>
              <a:cs typeface="Arial"/>
            </a:endParaRPr>
          </a:p>
          <a:p>
            <a:pPr marL="12700" marR="484505">
              <a:lnSpc>
                <a:spcPct val="95800"/>
              </a:lnSpc>
              <a:spcBef>
                <a:spcPts val="1140"/>
              </a:spcBef>
            </a:pPr>
            <a:r>
              <a:rPr dirty="0" sz="1000" spc="-5">
                <a:latin typeface="Arial MT"/>
                <a:cs typeface="Arial MT"/>
              </a:rPr>
              <a:t>This allows you to easily rearrange your slides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by </a:t>
            </a:r>
            <a:r>
              <a:rPr dirty="0" sz="1000" spc="-5">
                <a:latin typeface="Arial MT"/>
                <a:cs typeface="Arial MT"/>
              </a:rPr>
              <a:t>dragging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slide thumbnails. </a:t>
            </a:r>
            <a:r>
              <a:rPr dirty="0" sz="1000">
                <a:latin typeface="Arial MT"/>
                <a:cs typeface="Arial MT"/>
              </a:rPr>
              <a:t>It also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indicates any slide transitions, text animations </a:t>
            </a:r>
            <a:r>
              <a:rPr dirty="0" sz="1000">
                <a:latin typeface="Arial MT"/>
                <a:cs typeface="Arial MT"/>
              </a:rPr>
              <a:t> 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displays </a:t>
            </a:r>
            <a:r>
              <a:rPr dirty="0" sz="1000">
                <a:latin typeface="Arial MT"/>
                <a:cs typeface="Arial MT"/>
              </a:rPr>
              <a:t>their</a:t>
            </a:r>
            <a:r>
              <a:rPr dirty="0" sz="1000" spc="-5">
                <a:latin typeface="Arial MT"/>
                <a:cs typeface="Arial MT"/>
              </a:rPr>
              <a:t> times.</a:t>
            </a:r>
            <a:endParaRPr sz="1000">
              <a:latin typeface="Arial MT"/>
              <a:cs typeface="Arial MT"/>
            </a:endParaRPr>
          </a:p>
          <a:p>
            <a:pPr marL="12700" marR="582930">
              <a:lnSpc>
                <a:spcPct val="95800"/>
              </a:lnSpc>
              <a:spcBef>
                <a:spcPts val="1145"/>
              </a:spcBef>
            </a:pP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slide number is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displayed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below each </a:t>
            </a:r>
            <a:r>
              <a:rPr dirty="0" sz="1000">
                <a:latin typeface="Arial MT"/>
                <a:cs typeface="Arial MT"/>
              </a:rPr>
              <a:t> slide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any </a:t>
            </a:r>
            <a:r>
              <a:rPr dirty="0" sz="1000" spc="-5">
                <a:latin typeface="Arial MT"/>
                <a:cs typeface="Arial MT"/>
              </a:rPr>
              <a:t>transitions and animations </a:t>
            </a:r>
            <a:r>
              <a:rPr dirty="0" sz="1000">
                <a:latin typeface="Arial MT"/>
                <a:cs typeface="Arial MT"/>
              </a:rPr>
              <a:t>are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indicated. You can reorder, delete cut and </a:t>
            </a:r>
            <a:r>
              <a:rPr dirty="0" sz="1000">
                <a:latin typeface="Arial MT"/>
                <a:cs typeface="Arial MT"/>
              </a:rPr>
              <a:t> paste </a:t>
            </a:r>
            <a:r>
              <a:rPr dirty="0" sz="1000" spc="-5">
                <a:latin typeface="Arial MT"/>
                <a:cs typeface="Arial MT"/>
              </a:rPr>
              <a:t>slides, </a:t>
            </a:r>
            <a:r>
              <a:rPr dirty="0" sz="1000">
                <a:latin typeface="Arial MT"/>
                <a:cs typeface="Arial MT"/>
              </a:rPr>
              <a:t>add </a:t>
            </a:r>
            <a:r>
              <a:rPr dirty="0" sz="1000" spc="-5">
                <a:latin typeface="Arial MT"/>
                <a:cs typeface="Arial MT"/>
              </a:rPr>
              <a:t>animations, transitions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timings in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 view.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 lvl="1" marL="223520" indent="-211454">
              <a:lnSpc>
                <a:spcPct val="100000"/>
              </a:lnSpc>
              <a:spcBef>
                <a:spcPts val="870"/>
              </a:spcBef>
              <a:buAutoNum type="arabicPeriod" startAt="3"/>
              <a:tabLst>
                <a:tab pos="224154" algn="l"/>
              </a:tabLst>
            </a:pPr>
            <a:r>
              <a:rPr dirty="0" sz="1000" spc="-5" b="1">
                <a:latin typeface="Arial"/>
                <a:cs typeface="Arial"/>
              </a:rPr>
              <a:t>Slide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Show: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95800"/>
              </a:lnSpc>
              <a:spcBef>
                <a:spcPts val="1140"/>
              </a:spcBef>
            </a:pPr>
            <a:r>
              <a:rPr dirty="0" sz="1000" spc="-5">
                <a:latin typeface="Arial MT"/>
                <a:cs typeface="Arial MT"/>
              </a:rPr>
              <a:t>Display the slides as an on-screen presentation taking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up the full screen. This runs your presentation from the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first slide </a:t>
            </a:r>
            <a:r>
              <a:rPr dirty="0" sz="1000" spc="-5">
                <a:latin typeface="Arial MT"/>
                <a:cs typeface="Arial MT"/>
              </a:rPr>
              <a:t>.This </a:t>
            </a:r>
            <a:r>
              <a:rPr dirty="0" sz="1000">
                <a:latin typeface="Arial MT"/>
                <a:cs typeface="Arial MT"/>
              </a:rPr>
              <a:t>view </a:t>
            </a:r>
            <a:r>
              <a:rPr dirty="0" sz="1000" spc="-5">
                <a:latin typeface="Arial MT"/>
                <a:cs typeface="Arial MT"/>
              </a:rPr>
              <a:t>displays </a:t>
            </a:r>
            <a:r>
              <a:rPr dirty="0" sz="1000">
                <a:latin typeface="Arial MT"/>
                <a:cs typeface="Arial MT"/>
              </a:rPr>
              <a:t>any slide </a:t>
            </a:r>
            <a:r>
              <a:rPr dirty="0" sz="1000" spc="-5">
                <a:latin typeface="Arial MT"/>
                <a:cs typeface="Arial MT"/>
              </a:rPr>
              <a:t>transitions and </a:t>
            </a:r>
            <a:r>
              <a:rPr dirty="0" sz="1000">
                <a:latin typeface="Arial MT"/>
                <a:cs typeface="Arial MT"/>
              </a:rPr>
              <a:t> timings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57232" y="3546797"/>
            <a:ext cx="1886372" cy="139941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70799" y="4661454"/>
            <a:ext cx="267243" cy="27942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132546" y="4800265"/>
            <a:ext cx="3241675" cy="23666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latin typeface="Arial"/>
                <a:cs typeface="Arial"/>
              </a:rPr>
              <a:t>2.4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Notes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Page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view: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95800"/>
              </a:lnSpc>
              <a:spcBef>
                <a:spcPts val="1140"/>
              </a:spcBef>
            </a:pPr>
            <a:r>
              <a:rPr dirty="0" sz="1000">
                <a:latin typeface="Arial MT"/>
                <a:cs typeface="Arial MT"/>
              </a:rPr>
              <a:t>This </a:t>
            </a:r>
            <a:r>
              <a:rPr dirty="0" sz="1000" spc="-5">
                <a:latin typeface="Arial MT"/>
                <a:cs typeface="Arial MT"/>
              </a:rPr>
              <a:t>displays </a:t>
            </a:r>
            <a:r>
              <a:rPr dirty="0" sz="1000">
                <a:latin typeface="Arial MT"/>
                <a:cs typeface="Arial MT"/>
              </a:rPr>
              <a:t>your </a:t>
            </a:r>
            <a:r>
              <a:rPr dirty="0" sz="1000" spc="-5">
                <a:latin typeface="Arial MT"/>
                <a:cs typeface="Arial MT"/>
              </a:rPr>
              <a:t>slide </a:t>
            </a:r>
            <a:r>
              <a:rPr dirty="0" sz="1000">
                <a:latin typeface="Arial MT"/>
                <a:cs typeface="Arial MT"/>
              </a:rPr>
              <a:t>in the top part of the </a:t>
            </a:r>
            <a:r>
              <a:rPr dirty="0" sz="1000" spc="-5">
                <a:latin typeface="Arial MT"/>
                <a:cs typeface="Arial MT"/>
              </a:rPr>
              <a:t>window and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displays any notes in the bottom part. While the notes for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each slide are available in the Normal view, this view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displays the notes as they will be printed. These notes do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not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appear during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slide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show.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 MT"/>
              <a:cs typeface="Arial MT"/>
            </a:endParaRPr>
          </a:p>
          <a:p>
            <a:pPr marL="12700" marR="257810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The Notes page will only be displayed if you print the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Notes page </a:t>
            </a:r>
            <a:r>
              <a:rPr dirty="0" sz="1000">
                <a:latin typeface="Arial MT"/>
                <a:cs typeface="Arial MT"/>
              </a:rPr>
              <a:t>from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printing options.</a:t>
            </a:r>
            <a:endParaRPr sz="1000">
              <a:latin typeface="Arial MT"/>
              <a:cs typeface="Arial MT"/>
            </a:endParaRPr>
          </a:p>
          <a:p>
            <a:pPr marL="153035" indent="-140970">
              <a:lnSpc>
                <a:spcPct val="100000"/>
              </a:lnSpc>
              <a:spcBef>
                <a:spcPts val="1075"/>
              </a:spcBef>
              <a:buAutoNum type="arabicPeriod" startAt="3"/>
              <a:tabLst>
                <a:tab pos="153670" algn="l"/>
              </a:tabLst>
            </a:pPr>
            <a:r>
              <a:rPr dirty="0" sz="1000" spc="-5" b="1">
                <a:latin typeface="Arial"/>
                <a:cs typeface="Arial"/>
              </a:rPr>
              <a:t>Adding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new </a:t>
            </a:r>
            <a:r>
              <a:rPr dirty="0" sz="1000" spc="-10" b="1">
                <a:latin typeface="Arial"/>
                <a:cs typeface="Arial"/>
              </a:rPr>
              <a:t>slides</a:t>
            </a:r>
            <a:endParaRPr sz="1000">
              <a:latin typeface="Arial"/>
              <a:cs typeface="Arial"/>
            </a:endParaRPr>
          </a:p>
          <a:p>
            <a:pPr marL="12700" marR="61594">
              <a:lnSpc>
                <a:spcPts val="1150"/>
              </a:lnSpc>
              <a:spcBef>
                <a:spcPts val="1170"/>
              </a:spcBef>
            </a:pPr>
            <a:r>
              <a:rPr dirty="0" sz="1000">
                <a:latin typeface="Arial MT"/>
                <a:cs typeface="Arial MT"/>
              </a:rPr>
              <a:t>There are </a:t>
            </a:r>
            <a:r>
              <a:rPr dirty="0" sz="1000" spc="-5">
                <a:latin typeface="Arial MT"/>
                <a:cs typeface="Arial MT"/>
              </a:rPr>
              <a:t>several ways </a:t>
            </a:r>
            <a:r>
              <a:rPr dirty="0" sz="1000">
                <a:latin typeface="Arial MT"/>
                <a:cs typeface="Arial MT"/>
              </a:rPr>
              <a:t>you can </a:t>
            </a:r>
            <a:r>
              <a:rPr dirty="0" sz="1000" spc="-5">
                <a:latin typeface="Arial MT"/>
                <a:cs typeface="Arial MT"/>
              </a:rPr>
              <a:t>insert </a:t>
            </a:r>
            <a:r>
              <a:rPr dirty="0" sz="1000">
                <a:latin typeface="Arial MT"/>
                <a:cs typeface="Arial MT"/>
              </a:rPr>
              <a:t>a new </a:t>
            </a:r>
            <a:r>
              <a:rPr dirty="0" sz="1000" spc="-5">
                <a:latin typeface="Arial MT"/>
                <a:cs typeface="Arial MT"/>
              </a:rPr>
              <a:t>slide into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presentation: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ts val="1120"/>
              </a:lnSpc>
              <a:buAutoNum type="arabicParenR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Selecting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 b="1">
                <a:latin typeface="Arial"/>
                <a:cs typeface="Arial"/>
              </a:rPr>
              <a:t>Insert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&gt;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New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Slide</a:t>
            </a:r>
            <a:r>
              <a:rPr dirty="0" sz="1000" spc="-5">
                <a:latin typeface="Arial MT"/>
                <a:cs typeface="Arial MT"/>
              </a:rPr>
              <a:t>.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71439" y="5116757"/>
            <a:ext cx="2131856" cy="165599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3654" y="7302672"/>
            <a:ext cx="1582903" cy="638023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360954" y="8097794"/>
            <a:ext cx="3185795" cy="3244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0504" indent="-218440">
              <a:lnSpc>
                <a:spcPts val="1175"/>
              </a:lnSpc>
              <a:spcBef>
                <a:spcPts val="100"/>
              </a:spcBef>
              <a:buAutoNum type="arabicParenR" startAt="2"/>
              <a:tabLst>
                <a:tab pos="231140" algn="l"/>
              </a:tabLst>
            </a:pPr>
            <a:r>
              <a:rPr dirty="0" sz="1000" spc="-5">
                <a:latin typeface="Arial MT"/>
                <a:cs typeface="Arial MT"/>
              </a:rPr>
              <a:t>Using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10" b="1">
                <a:latin typeface="Arial"/>
                <a:cs typeface="Arial"/>
              </a:rPr>
              <a:t>New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Slide button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standard toolbar</a:t>
            </a:r>
            <a:endParaRPr sz="1000">
              <a:latin typeface="Arial MT"/>
              <a:cs typeface="Arial MT"/>
            </a:endParaRPr>
          </a:p>
          <a:p>
            <a:pPr marL="230504" indent="-218440">
              <a:lnSpc>
                <a:spcPts val="1175"/>
              </a:lnSpc>
              <a:buAutoNum type="arabicParenR" startAt="2"/>
              <a:tabLst>
                <a:tab pos="231140" algn="l"/>
              </a:tabLst>
            </a:pPr>
            <a:r>
              <a:rPr dirty="0" sz="1000" spc="-5">
                <a:latin typeface="Arial MT"/>
                <a:cs typeface="Arial MT"/>
              </a:rPr>
              <a:t>Using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 b="1">
                <a:latin typeface="Arial"/>
                <a:cs typeface="Arial"/>
              </a:rPr>
              <a:t>Slides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shortcut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menu</a:t>
            </a:r>
            <a:r>
              <a:rPr dirty="0" sz="1000" spc="-5">
                <a:latin typeface="Arial MT"/>
                <a:cs typeface="Arial MT"/>
              </a:rPr>
              <a:t>.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68394" y="7957457"/>
            <a:ext cx="265720" cy="280186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100</a:t>
            </a:fld>
          </a:p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963688"/>
            <a:ext cx="5507355" cy="805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Arial MT"/>
                <a:cs typeface="Arial MT"/>
              </a:rPr>
              <a:t>It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escape/exit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 certain type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applications.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000" b="1">
                <a:latin typeface="Arial"/>
                <a:cs typeface="Arial"/>
              </a:rPr>
              <a:t>Function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keys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1180"/>
              </a:spcBef>
            </a:pPr>
            <a:r>
              <a:rPr dirty="0" sz="1000">
                <a:latin typeface="Arial MT"/>
                <a:cs typeface="Arial MT"/>
              </a:rPr>
              <a:t>F1,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F2,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….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F12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called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function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keys.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These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used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different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purposes.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example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F5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used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refresh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web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page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internet browser.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F1 </a:t>
            </a:r>
            <a:r>
              <a:rPr dirty="0" sz="1000">
                <a:latin typeface="Arial MT"/>
                <a:cs typeface="Arial MT"/>
              </a:rPr>
              <a:t>will</a:t>
            </a:r>
            <a:r>
              <a:rPr dirty="0" sz="1000" spc="-5">
                <a:latin typeface="Arial MT"/>
                <a:cs typeface="Arial MT"/>
              </a:rPr>
              <a:t> open help window.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dirty="0" sz="1000" spc="-5" b="1">
                <a:latin typeface="Arial"/>
                <a:cs typeface="Arial"/>
              </a:rPr>
              <a:t>Arrow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keys</a:t>
            </a:r>
            <a:endParaRPr sz="1000">
              <a:latin typeface="Arial"/>
              <a:cs typeface="Arial"/>
            </a:endParaRPr>
          </a:p>
          <a:p>
            <a:pPr marL="12700" marR="2447290">
              <a:lnSpc>
                <a:spcPts val="1150"/>
              </a:lnSpc>
              <a:spcBef>
                <a:spcPts val="1175"/>
              </a:spcBef>
            </a:pPr>
            <a:r>
              <a:rPr dirty="0" sz="1000">
                <a:latin typeface="Arial MT"/>
                <a:cs typeface="Arial MT"/>
              </a:rPr>
              <a:t>There are </a:t>
            </a:r>
            <a:r>
              <a:rPr dirty="0" sz="1000" spc="-5">
                <a:latin typeface="Arial MT"/>
                <a:cs typeface="Arial MT"/>
              </a:rPr>
              <a:t>four keys(arrow </a:t>
            </a:r>
            <a:r>
              <a:rPr dirty="0" sz="1000">
                <a:latin typeface="Arial MT"/>
                <a:cs typeface="Arial MT"/>
              </a:rPr>
              <a:t>Keys) for cursor </a:t>
            </a:r>
            <a:r>
              <a:rPr dirty="0" sz="1000" spc="-5">
                <a:latin typeface="Arial MT"/>
                <a:cs typeface="Arial MT"/>
              </a:rPr>
              <a:t>navigation.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Left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arrow key, </a:t>
            </a:r>
            <a:r>
              <a:rPr dirty="0" sz="1000">
                <a:latin typeface="Arial MT"/>
                <a:cs typeface="Arial MT"/>
              </a:rPr>
              <a:t>Right</a:t>
            </a:r>
            <a:r>
              <a:rPr dirty="0" sz="1000" spc="-5">
                <a:latin typeface="Arial MT"/>
                <a:cs typeface="Arial MT"/>
              </a:rPr>
              <a:t> arrow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key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15"/>
              </a:lnSpc>
            </a:pPr>
            <a:r>
              <a:rPr dirty="0" sz="1000" spc="-5">
                <a:latin typeface="Arial MT"/>
                <a:cs typeface="Arial MT"/>
              </a:rPr>
              <a:t>Up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arrow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key,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Down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arrow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1000" spc="-5" b="1">
                <a:latin typeface="Arial"/>
                <a:cs typeface="Arial"/>
              </a:rPr>
              <a:t>Numeric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key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pad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  <a:spcBef>
                <a:spcPts val="1090"/>
              </a:spcBef>
            </a:pPr>
            <a:r>
              <a:rPr dirty="0" sz="1000">
                <a:latin typeface="Arial MT"/>
                <a:cs typeface="Arial MT"/>
              </a:rPr>
              <a:t>On the right side, a </a:t>
            </a:r>
            <a:r>
              <a:rPr dirty="0" sz="1000" spc="-5">
                <a:latin typeface="Arial MT"/>
                <a:cs typeface="Arial MT"/>
              </a:rPr>
              <a:t>separate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area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reserved</a:t>
            </a:r>
            <a:r>
              <a:rPr dirty="0" sz="1000">
                <a:latin typeface="Arial MT"/>
                <a:cs typeface="Arial MT"/>
              </a:rPr>
              <a:t> for </a:t>
            </a:r>
            <a:r>
              <a:rPr dirty="0" sz="1000" spc="-5">
                <a:latin typeface="Arial MT"/>
                <a:cs typeface="Arial MT"/>
              </a:rPr>
              <a:t>numeric</a:t>
            </a:r>
            <a:r>
              <a:rPr dirty="0" sz="1000">
                <a:latin typeface="Arial MT"/>
                <a:cs typeface="Arial MT"/>
              </a:rPr>
              <a:t> keys, </a:t>
            </a:r>
            <a:r>
              <a:rPr dirty="0" sz="1000" spc="-5">
                <a:latin typeface="Arial MT"/>
                <a:cs typeface="Arial MT"/>
              </a:rPr>
              <a:t>mathematical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operational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keys(+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>
                <a:latin typeface="Arial MT"/>
                <a:cs typeface="Arial MT"/>
              </a:rPr>
              <a:t>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-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*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/) </a:t>
            </a:r>
            <a:r>
              <a:rPr dirty="0" sz="1000">
                <a:latin typeface="Arial MT"/>
                <a:cs typeface="Arial MT"/>
              </a:rPr>
              <a:t>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enter,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Num Lock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000" spc="-5" b="1">
                <a:latin typeface="Arial"/>
                <a:cs typeface="Arial"/>
              </a:rPr>
              <a:t>Space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Bar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000">
                <a:latin typeface="Arial MT"/>
                <a:cs typeface="Arial MT"/>
              </a:rPr>
              <a:t>It is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horizontal</a:t>
            </a:r>
            <a:r>
              <a:rPr dirty="0" sz="1000">
                <a:latin typeface="Arial MT"/>
                <a:cs typeface="Arial MT"/>
              </a:rPr>
              <a:t> wide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key, in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lower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most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row.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 </a:t>
            </a:r>
            <a:r>
              <a:rPr dirty="0" sz="1000" spc="-5">
                <a:latin typeface="Arial MT"/>
                <a:cs typeface="Arial MT"/>
              </a:rPr>
              <a:t>generates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space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between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two</a:t>
            </a:r>
            <a:r>
              <a:rPr dirty="0" sz="1000" spc="-5">
                <a:latin typeface="Arial MT"/>
                <a:cs typeface="Arial MT"/>
              </a:rPr>
              <a:t> characters.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000" spc="-5" b="1">
                <a:latin typeface="Arial"/>
                <a:cs typeface="Arial"/>
              </a:rPr>
              <a:t>Punctuation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keys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000" spc="-5">
                <a:latin typeface="Arial MT"/>
                <a:cs typeface="Arial MT"/>
              </a:rPr>
              <a:t>These are keys to enter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punctuation 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located</a:t>
            </a:r>
            <a:r>
              <a:rPr dirty="0" sz="1000" spc="2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right side of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alphabet</a:t>
            </a:r>
            <a:r>
              <a:rPr dirty="0" sz="1000" spc="-5">
                <a:latin typeface="Arial MT"/>
                <a:cs typeface="Arial MT"/>
              </a:rPr>
              <a:t> keys.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dirty="0" sz="1000" b="1">
                <a:latin typeface="Arial"/>
                <a:cs typeface="Arial"/>
              </a:rPr>
              <a:t>Enter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key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000" spc="-5">
                <a:latin typeface="Arial MT"/>
                <a:cs typeface="Arial MT"/>
              </a:rPr>
              <a:t>Enter or return key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cause cursor to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go to next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line,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 or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window to perform its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default function.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000" spc="-5" b="1">
                <a:latin typeface="Arial"/>
                <a:cs typeface="Arial"/>
              </a:rPr>
              <a:t>Application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key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000" spc="-5">
                <a:latin typeface="Arial MT"/>
                <a:cs typeface="Arial MT"/>
              </a:rPr>
              <a:t>It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launches 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menu with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keyboard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rather than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usual right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mouse button.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dirty="0" sz="1000" b="1">
                <a:latin typeface="Arial"/>
                <a:cs typeface="Arial"/>
              </a:rPr>
              <a:t>Toggle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keys</a:t>
            </a:r>
            <a:endParaRPr sz="1000">
              <a:latin typeface="Arial"/>
              <a:cs typeface="Arial"/>
            </a:endParaRPr>
          </a:p>
          <a:p>
            <a:pPr marL="12700" marR="83820">
              <a:lnSpc>
                <a:spcPct val="95700"/>
              </a:lnSpc>
              <a:spcBef>
                <a:spcPts val="1140"/>
              </a:spcBef>
            </a:pPr>
            <a:r>
              <a:rPr dirty="0" sz="1000" spc="-5">
                <a:latin typeface="Arial MT"/>
                <a:cs typeface="Arial MT"/>
              </a:rPr>
              <a:t>Caps lock, Num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lock and Scroll lock keys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 toggle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keys. At the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top right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corner, there are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three 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small </a:t>
            </a:r>
            <a:r>
              <a:rPr dirty="0" sz="1000" spc="-5">
                <a:latin typeface="Arial MT"/>
                <a:cs typeface="Arial MT"/>
              </a:rPr>
              <a:t>lights</a:t>
            </a:r>
            <a:r>
              <a:rPr dirty="0" sz="1000">
                <a:latin typeface="Arial MT"/>
                <a:cs typeface="Arial MT"/>
              </a:rPr>
              <a:t> to </a:t>
            </a:r>
            <a:r>
              <a:rPr dirty="0" sz="1000" spc="-5">
                <a:latin typeface="Arial MT"/>
                <a:cs typeface="Arial MT"/>
              </a:rPr>
              <a:t>show</a:t>
            </a:r>
            <a:r>
              <a:rPr dirty="0" sz="1000">
                <a:latin typeface="Arial MT"/>
                <a:cs typeface="Arial MT"/>
              </a:rPr>
              <a:t> the </a:t>
            </a:r>
            <a:r>
              <a:rPr dirty="0" sz="1000" spc="-5">
                <a:latin typeface="Arial MT"/>
                <a:cs typeface="Arial MT"/>
              </a:rPr>
              <a:t>status</a:t>
            </a:r>
            <a:r>
              <a:rPr dirty="0" sz="1000">
                <a:latin typeface="Arial MT"/>
                <a:cs typeface="Arial MT"/>
              </a:rPr>
              <a:t> of these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locks.</a:t>
            </a:r>
            <a:r>
              <a:rPr dirty="0" sz="1000">
                <a:latin typeface="Arial MT"/>
                <a:cs typeface="Arial MT"/>
              </a:rPr>
              <a:t> When </a:t>
            </a:r>
            <a:r>
              <a:rPr dirty="0" sz="1000" spc="-5">
                <a:latin typeface="Arial MT"/>
                <a:cs typeface="Arial MT"/>
              </a:rPr>
              <a:t>pressed</a:t>
            </a:r>
            <a:r>
              <a:rPr dirty="0" sz="1000">
                <a:latin typeface="Arial MT"/>
                <a:cs typeface="Arial MT"/>
              </a:rPr>
              <a:t> one, </a:t>
            </a:r>
            <a:r>
              <a:rPr dirty="0" sz="1000" spc="-5">
                <a:latin typeface="Arial MT"/>
                <a:cs typeface="Arial MT"/>
              </a:rPr>
              <a:t>corresponding </a:t>
            </a:r>
            <a:r>
              <a:rPr dirty="0" sz="1000">
                <a:latin typeface="Arial MT"/>
                <a:cs typeface="Arial MT"/>
              </a:rPr>
              <a:t>light is </a:t>
            </a:r>
            <a:r>
              <a:rPr dirty="0" sz="1000" spc="-5">
                <a:latin typeface="Arial MT"/>
                <a:cs typeface="Arial MT"/>
              </a:rPr>
              <a:t>turned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on.</a:t>
            </a:r>
            <a:endParaRPr sz="1000">
              <a:latin typeface="Arial MT"/>
              <a:cs typeface="Arial MT"/>
            </a:endParaRPr>
          </a:p>
          <a:p>
            <a:pPr marL="12700" marR="83185">
              <a:lnSpc>
                <a:spcPct val="95700"/>
              </a:lnSpc>
              <a:spcBef>
                <a:spcPts val="5"/>
              </a:spcBef>
            </a:pP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keys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5">
                <a:latin typeface="Arial MT"/>
                <a:cs typeface="Arial MT"/>
              </a:rPr>
              <a:t>numeric </a:t>
            </a:r>
            <a:r>
              <a:rPr dirty="0" sz="1000">
                <a:latin typeface="Arial MT"/>
                <a:cs typeface="Arial MT"/>
              </a:rPr>
              <a:t>key pad </a:t>
            </a:r>
            <a:r>
              <a:rPr dirty="0" sz="1000" spc="-5">
                <a:latin typeface="Arial MT"/>
                <a:cs typeface="Arial MT"/>
              </a:rPr>
              <a:t>act </a:t>
            </a:r>
            <a:r>
              <a:rPr dirty="0" sz="1000">
                <a:latin typeface="Arial MT"/>
                <a:cs typeface="Arial MT"/>
              </a:rPr>
              <a:t>as </a:t>
            </a:r>
            <a:r>
              <a:rPr dirty="0" sz="1000" spc="-5">
                <a:latin typeface="Arial MT"/>
                <a:cs typeface="Arial MT"/>
              </a:rPr>
              <a:t>numbers and dot. </a:t>
            </a:r>
            <a:r>
              <a:rPr dirty="0" sz="1000">
                <a:latin typeface="Arial MT"/>
                <a:cs typeface="Arial MT"/>
              </a:rPr>
              <a:t>When this key is </a:t>
            </a:r>
            <a:r>
              <a:rPr dirty="0" sz="1000" spc="-5">
                <a:latin typeface="Arial MT"/>
                <a:cs typeface="Arial MT"/>
              </a:rPr>
              <a:t>pressed </a:t>
            </a:r>
            <a:r>
              <a:rPr dirty="0" sz="1000">
                <a:latin typeface="Arial MT"/>
                <a:cs typeface="Arial MT"/>
              </a:rPr>
              <a:t>again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corresponding num lock key light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switched off, the key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act as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arrow keys, home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key, pg up, pg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down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 spc="-10">
                <a:latin typeface="Arial MT"/>
                <a:cs typeface="Arial MT"/>
              </a:rPr>
              <a:t>end</a:t>
            </a:r>
            <a:r>
              <a:rPr dirty="0" sz="1000" spc="-5">
                <a:latin typeface="Arial MT"/>
                <a:cs typeface="Arial MT"/>
              </a:rPr>
              <a:t> keys.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25"/>
              </a:lnSpc>
            </a:pPr>
            <a:r>
              <a:rPr dirty="0" sz="1000" spc="-5">
                <a:latin typeface="Arial MT"/>
                <a:cs typeface="Arial MT"/>
              </a:rPr>
              <a:t>Characters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become capital </a:t>
            </a:r>
            <a:r>
              <a:rPr dirty="0" sz="1000">
                <a:latin typeface="Arial MT"/>
                <a:cs typeface="Arial MT"/>
              </a:rPr>
              <a:t>when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caps lock is</a:t>
            </a:r>
            <a:r>
              <a:rPr dirty="0" sz="1000">
                <a:latin typeface="Arial MT"/>
                <a:cs typeface="Arial MT"/>
              </a:rPr>
              <a:t> on.</a:t>
            </a:r>
            <a:endParaRPr sz="1000">
              <a:latin typeface="Arial MT"/>
              <a:cs typeface="Arial MT"/>
            </a:endParaRPr>
          </a:p>
          <a:p>
            <a:pPr marL="12700" marR="254000">
              <a:lnSpc>
                <a:spcPts val="1150"/>
              </a:lnSpc>
              <a:spcBef>
                <a:spcPts val="55"/>
              </a:spcBef>
            </a:pPr>
            <a:r>
              <a:rPr dirty="0" sz="1000" spc="-5">
                <a:latin typeface="Arial MT"/>
                <a:cs typeface="Arial MT"/>
              </a:rPr>
              <a:t>Scroll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 modifies the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functionality of arrow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keys. When the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scroll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lock is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on, the arrows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would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scroll</a:t>
            </a:r>
            <a:r>
              <a:rPr dirty="0" sz="1000" spc="-5">
                <a:latin typeface="Arial MT"/>
                <a:cs typeface="Arial MT"/>
              </a:rPr>
              <a:t> the window </a:t>
            </a:r>
            <a:r>
              <a:rPr dirty="0" sz="1000">
                <a:latin typeface="Arial MT"/>
                <a:cs typeface="Arial MT"/>
              </a:rPr>
              <a:t>instead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moving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cursor.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dirty="0" sz="1000" b="1">
                <a:latin typeface="Arial"/>
                <a:cs typeface="Arial"/>
              </a:rPr>
              <a:t>Print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screen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key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000" spc="-5">
                <a:latin typeface="Arial MT"/>
                <a:cs typeface="Arial MT"/>
              </a:rPr>
              <a:t>It is the key which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used to save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(capture) </a:t>
            </a:r>
            <a:r>
              <a:rPr dirty="0" sz="1000">
                <a:latin typeface="Arial MT"/>
                <a:cs typeface="Arial MT"/>
              </a:rPr>
              <a:t>all</a:t>
            </a:r>
            <a:r>
              <a:rPr dirty="0" sz="1000" spc="-5">
                <a:latin typeface="Arial MT"/>
                <a:cs typeface="Arial MT"/>
              </a:rPr>
              <a:t> 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contents of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screen in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temporary area.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000" b="1">
                <a:latin typeface="Arial"/>
                <a:cs typeface="Arial"/>
              </a:rPr>
              <a:t>Insert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key</a:t>
            </a:r>
            <a:endParaRPr sz="1000">
              <a:latin typeface="Arial"/>
              <a:cs typeface="Arial"/>
            </a:endParaRPr>
          </a:p>
          <a:p>
            <a:pPr marL="12700" marR="43180">
              <a:lnSpc>
                <a:spcPts val="1150"/>
              </a:lnSpc>
              <a:spcBef>
                <a:spcPts val="1170"/>
              </a:spcBef>
            </a:pPr>
            <a:r>
              <a:rPr dirty="0" sz="1000">
                <a:latin typeface="Arial MT"/>
                <a:cs typeface="Arial MT"/>
              </a:rPr>
              <a:t>Key use to insert </a:t>
            </a:r>
            <a:r>
              <a:rPr dirty="0" sz="1000" spc="-5">
                <a:latin typeface="Arial MT"/>
                <a:cs typeface="Arial MT"/>
              </a:rPr>
              <a:t>or </a:t>
            </a:r>
            <a:r>
              <a:rPr dirty="0" sz="1000">
                <a:latin typeface="Arial MT"/>
                <a:cs typeface="Arial MT"/>
              </a:rPr>
              <a:t>overwrite character(s) within a </a:t>
            </a:r>
            <a:r>
              <a:rPr dirty="0" sz="1000" spc="-5">
                <a:latin typeface="Arial MT"/>
                <a:cs typeface="Arial MT"/>
              </a:rPr>
              <a:t>word </a:t>
            </a:r>
            <a:r>
              <a:rPr dirty="0" sz="1000">
                <a:latin typeface="Arial MT"/>
                <a:cs typeface="Arial MT"/>
              </a:rPr>
              <a:t>is called </a:t>
            </a:r>
            <a:r>
              <a:rPr dirty="0" sz="1000" spc="-5">
                <a:latin typeface="Arial MT"/>
                <a:cs typeface="Arial MT"/>
              </a:rPr>
              <a:t>insert </a:t>
            </a:r>
            <a:r>
              <a:rPr dirty="0" sz="1000">
                <a:latin typeface="Arial MT"/>
                <a:cs typeface="Arial MT"/>
              </a:rPr>
              <a:t>key. The key </a:t>
            </a:r>
            <a:r>
              <a:rPr dirty="0" sz="1000" spc="-5">
                <a:latin typeface="Arial MT"/>
                <a:cs typeface="Arial MT"/>
              </a:rPr>
              <a:t>acts </a:t>
            </a:r>
            <a:r>
              <a:rPr dirty="0" sz="1000">
                <a:latin typeface="Arial MT"/>
                <a:cs typeface="Arial MT"/>
              </a:rPr>
              <a:t>as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toggle key. If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 is in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insert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state than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any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character pressed while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</a:t>
            </a:r>
            <a:r>
              <a:rPr dirty="0" sz="1000" spc="-10">
                <a:latin typeface="Arial MT"/>
                <a:cs typeface="Arial MT"/>
              </a:rPr>
              <a:t>cursor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placed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within</a:t>
            </a:r>
            <a:r>
              <a:rPr dirty="0" sz="1000">
                <a:latin typeface="Arial MT"/>
                <a:cs typeface="Arial MT"/>
              </a:rPr>
              <a:t> a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6613" y="986285"/>
            <a:ext cx="2250851" cy="150372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360954" y="2642526"/>
            <a:ext cx="249999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 MT"/>
                <a:cs typeface="Arial MT"/>
              </a:rPr>
              <a:t>4)  </a:t>
            </a:r>
            <a:r>
              <a:rPr dirty="0" sz="1000" spc="1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 b="1">
                <a:latin typeface="Arial"/>
                <a:cs typeface="Arial"/>
              </a:rPr>
              <a:t>Slide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Sorter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shortcut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menu</a:t>
            </a:r>
            <a:r>
              <a:rPr dirty="0" sz="1000" spc="-5">
                <a:latin typeface="Arial MT"/>
                <a:cs typeface="Arial MT"/>
              </a:rPr>
              <a:t>.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76613" y="2985661"/>
            <a:ext cx="2247586" cy="164428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132541" y="4787326"/>
            <a:ext cx="4041775" cy="1257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59105" indent="-219075">
              <a:lnSpc>
                <a:spcPts val="1175"/>
              </a:lnSpc>
              <a:spcBef>
                <a:spcPts val="100"/>
              </a:spcBef>
              <a:buAutoNum type="arabicParenR" startAt="5"/>
              <a:tabLst>
                <a:tab pos="459740" algn="l"/>
              </a:tabLst>
            </a:pPr>
            <a:r>
              <a:rPr dirty="0" sz="1000" spc="-5">
                <a:latin typeface="Arial MT"/>
                <a:cs typeface="Arial MT"/>
              </a:rPr>
              <a:t>Using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 b="1">
                <a:latin typeface="Arial"/>
                <a:cs typeface="Arial"/>
              </a:rPr>
              <a:t>Outline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view.</a:t>
            </a:r>
            <a:endParaRPr sz="1000">
              <a:latin typeface="Arial"/>
              <a:cs typeface="Arial"/>
            </a:endParaRPr>
          </a:p>
          <a:p>
            <a:pPr marL="459105" indent="-218440">
              <a:lnSpc>
                <a:spcPts val="1150"/>
              </a:lnSpc>
              <a:buAutoNum type="arabicParenR" startAt="5"/>
              <a:tabLst>
                <a:tab pos="459105" algn="l"/>
              </a:tabLst>
            </a:pPr>
            <a:r>
              <a:rPr dirty="0" sz="1000" spc="-5">
                <a:latin typeface="Arial MT"/>
                <a:cs typeface="Arial MT"/>
              </a:rPr>
              <a:t>Use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shortcut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 b="1">
                <a:latin typeface="Arial"/>
                <a:cs typeface="Arial"/>
              </a:rPr>
              <a:t>Ctrl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+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</a:t>
            </a:r>
            <a:r>
              <a:rPr dirty="0" sz="1000">
                <a:latin typeface="Arial MT"/>
                <a:cs typeface="Arial MT"/>
              </a:rPr>
              <a:t>.</a:t>
            </a:r>
            <a:endParaRPr sz="1000">
              <a:latin typeface="Arial MT"/>
              <a:cs typeface="Arial MT"/>
            </a:endParaRPr>
          </a:p>
          <a:p>
            <a:pPr marL="459105" indent="-219075">
              <a:lnSpc>
                <a:spcPts val="1175"/>
              </a:lnSpc>
              <a:buAutoNum type="arabicParenR" startAt="5"/>
              <a:tabLst>
                <a:tab pos="459740" algn="l"/>
              </a:tabLst>
            </a:pPr>
            <a:r>
              <a:rPr dirty="0" sz="1000" spc="-5">
                <a:latin typeface="Arial MT"/>
                <a:cs typeface="Arial MT"/>
              </a:rPr>
              <a:t>New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slides</a:t>
            </a:r>
            <a:r>
              <a:rPr dirty="0" sz="1000">
                <a:latin typeface="Arial MT"/>
                <a:cs typeface="Arial MT"/>
              </a:rPr>
              <a:t> are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always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added</a:t>
            </a:r>
            <a:r>
              <a:rPr dirty="0" sz="1000">
                <a:latin typeface="Arial MT"/>
                <a:cs typeface="Arial MT"/>
              </a:rPr>
              <a:t> after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currently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displayed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slide.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4.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Using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design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template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  <a:spcBef>
                <a:spcPts val="1090"/>
              </a:spcBef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design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slide: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latin typeface="Wingdings"/>
                <a:cs typeface="Wingdings"/>
              </a:rPr>
              <a:t></a:t>
            </a:r>
            <a:r>
              <a:rPr dirty="0" sz="1000" spc="-5">
                <a:latin typeface="Arial MT"/>
                <a:cs typeface="Arial MT"/>
              </a:rPr>
              <a:t>Click Format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Slide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design.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This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task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pan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5">
                <a:latin typeface="Arial MT"/>
                <a:cs typeface="Arial MT"/>
              </a:rPr>
              <a:t> right side.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59897" y="6181163"/>
            <a:ext cx="3252604" cy="174888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42472" y="8739391"/>
            <a:ext cx="1256269" cy="33348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132540" y="8052872"/>
            <a:ext cx="4963160" cy="9664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 MT"/>
                <a:cs typeface="Arial MT"/>
              </a:rPr>
              <a:t>There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several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designs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this list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that can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be</a:t>
            </a:r>
            <a:r>
              <a:rPr dirty="0" sz="1000" spc="-5">
                <a:latin typeface="Arial MT"/>
                <a:cs typeface="Arial MT"/>
              </a:rPr>
              <a:t> applied</a:t>
            </a:r>
            <a:r>
              <a:rPr dirty="0" sz="1000">
                <a:latin typeface="Arial MT"/>
                <a:cs typeface="Arial MT"/>
              </a:rPr>
              <a:t> on</a:t>
            </a:r>
            <a:r>
              <a:rPr dirty="0" sz="1000" spc="-5">
                <a:latin typeface="Arial MT"/>
                <a:cs typeface="Arial MT"/>
              </a:rPr>
              <a:t> our slides</a:t>
            </a:r>
            <a:r>
              <a:rPr dirty="0" sz="1000">
                <a:latin typeface="Arial MT"/>
                <a:cs typeface="Arial MT"/>
              </a:rPr>
              <a:t> with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single </a:t>
            </a:r>
            <a:r>
              <a:rPr dirty="0" sz="1000">
                <a:latin typeface="Arial MT"/>
                <a:cs typeface="Arial MT"/>
              </a:rPr>
              <a:t>click.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12700">
              <a:lnSpc>
                <a:spcPts val="1415"/>
              </a:lnSpc>
            </a:pPr>
            <a:r>
              <a:rPr dirty="0" sz="1200" spc="-5" b="1">
                <a:latin typeface="Arial"/>
                <a:cs typeface="Arial"/>
              </a:rPr>
              <a:t>5.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Using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master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slide</a:t>
            </a:r>
            <a:endParaRPr sz="1200">
              <a:latin typeface="Arial"/>
              <a:cs typeface="Arial"/>
            </a:endParaRPr>
          </a:p>
          <a:p>
            <a:pPr marL="47625">
              <a:lnSpc>
                <a:spcPts val="1175"/>
              </a:lnSpc>
            </a:pP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 create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new slide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master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modifying the default slide </a:t>
            </a:r>
            <a:r>
              <a:rPr dirty="0" sz="1000" spc="-10">
                <a:latin typeface="Arial MT"/>
                <a:cs typeface="Arial MT"/>
              </a:rPr>
              <a:t>master.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create</a:t>
            </a:r>
            <a:r>
              <a:rPr dirty="0" sz="1000" spc="-5">
                <a:latin typeface="Arial MT"/>
                <a:cs typeface="Arial MT"/>
              </a:rPr>
              <a:t> slide master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>
                <a:latin typeface="Arial MT"/>
                <a:cs typeface="Arial MT"/>
              </a:rPr>
              <a:t>View&gt;</a:t>
            </a:r>
            <a:r>
              <a:rPr dirty="0" sz="1000" spc="-5">
                <a:latin typeface="Arial MT"/>
                <a:cs typeface="Arial MT"/>
              </a:rPr>
              <a:t> Master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&gt;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Slide</a:t>
            </a:r>
            <a:r>
              <a:rPr dirty="0" sz="1000" spc="-5">
                <a:latin typeface="Arial MT"/>
                <a:cs typeface="Arial MT"/>
              </a:rPr>
              <a:t> Master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100</a:t>
            </a:fld>
          </a:p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47127" y="6721742"/>
            <a:ext cx="122581" cy="13400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2888" y="7035429"/>
            <a:ext cx="111922" cy="11192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32531" y="963688"/>
            <a:ext cx="5509895" cy="7389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 MT"/>
                <a:cs typeface="Arial MT"/>
              </a:rPr>
              <a:t>Then</a:t>
            </a:r>
            <a:r>
              <a:rPr dirty="0" sz="1000" spc="-5">
                <a:latin typeface="Arial MT"/>
                <a:cs typeface="Arial MT"/>
              </a:rPr>
              <a:t> click</a:t>
            </a:r>
            <a:r>
              <a:rPr dirty="0" sz="1000">
                <a:latin typeface="Arial MT"/>
                <a:cs typeface="Arial MT"/>
              </a:rPr>
              <a:t> the</a:t>
            </a:r>
            <a:r>
              <a:rPr dirty="0" sz="1000" spc="-5">
                <a:latin typeface="Arial MT"/>
                <a:cs typeface="Arial MT"/>
              </a:rPr>
              <a:t> New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Master </a:t>
            </a:r>
            <a:r>
              <a:rPr dirty="0" sz="1000">
                <a:latin typeface="Arial MT"/>
                <a:cs typeface="Arial MT"/>
              </a:rPr>
              <a:t>icon</a:t>
            </a:r>
            <a:r>
              <a:rPr dirty="0" sz="1000" spc="-5">
                <a:latin typeface="Arial MT"/>
                <a:cs typeface="Arial MT"/>
              </a:rPr>
              <a:t> (highlighted </a:t>
            </a:r>
            <a:r>
              <a:rPr dirty="0" sz="1000">
                <a:latin typeface="Arial MT"/>
                <a:cs typeface="Arial MT"/>
              </a:rPr>
              <a:t>in the</a:t>
            </a:r>
            <a:r>
              <a:rPr dirty="0" sz="1000" spc="-5">
                <a:latin typeface="Arial MT"/>
                <a:cs typeface="Arial MT"/>
              </a:rPr>
              <a:t> figure)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 MT"/>
              <a:cs typeface="Arial MT"/>
            </a:endParaRPr>
          </a:p>
          <a:p>
            <a:pPr marL="12700" marR="502920">
              <a:lnSpc>
                <a:spcPts val="1150"/>
              </a:lnSpc>
            </a:pP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second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slide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master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appears </a:t>
            </a:r>
            <a:r>
              <a:rPr dirty="0" sz="1000">
                <a:latin typeface="Arial MT"/>
                <a:cs typeface="Arial MT"/>
              </a:rPr>
              <a:t>in the Slides </a:t>
            </a:r>
            <a:r>
              <a:rPr dirty="0" sz="1000" spc="-5">
                <a:latin typeface="Arial MT"/>
                <a:cs typeface="Arial MT"/>
              </a:rPr>
              <a:t>pane.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Modify </a:t>
            </a:r>
            <a:r>
              <a:rPr dirty="0" sz="1000">
                <a:latin typeface="Arial MT"/>
                <a:cs typeface="Arial MT"/>
              </a:rPr>
              <a:t>this slide</a:t>
            </a:r>
            <a:r>
              <a:rPr dirty="0" sz="1000" spc="-5">
                <a:latin typeface="Arial MT"/>
                <a:cs typeface="Arial MT"/>
              </a:rPr>
              <a:t> master</a:t>
            </a:r>
            <a:r>
              <a:rPr dirty="0" sz="1000">
                <a:latin typeface="Arial MT"/>
                <a:cs typeface="Arial MT"/>
              </a:rPr>
              <a:t> to you’re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your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requirements.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dirty="0" sz="1000" spc="-5" b="1">
                <a:latin typeface="Arial"/>
                <a:cs typeface="Arial"/>
              </a:rPr>
              <a:t>Applying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a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slide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master</a:t>
            </a:r>
            <a:endParaRPr sz="1000">
              <a:latin typeface="Arial"/>
              <a:cs typeface="Arial"/>
            </a:endParaRPr>
          </a:p>
          <a:p>
            <a:pPr marL="469265" indent="-229235">
              <a:lnSpc>
                <a:spcPts val="1175"/>
              </a:lnSpc>
              <a:spcBef>
                <a:spcPts val="115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apply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 slide</a:t>
            </a:r>
            <a:r>
              <a:rPr dirty="0" sz="1000" spc="-5">
                <a:latin typeface="Arial MT"/>
                <a:cs typeface="Arial MT"/>
              </a:rPr>
              <a:t> masters</a:t>
            </a:r>
            <a:r>
              <a:rPr dirty="0" sz="1000">
                <a:latin typeface="Arial MT"/>
                <a:cs typeface="Arial MT"/>
              </a:rPr>
              <a:t> 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all </a:t>
            </a:r>
            <a:r>
              <a:rPr dirty="0" sz="1000" spc="-5">
                <a:latin typeface="Arial MT"/>
                <a:cs typeface="Arial MT"/>
              </a:rPr>
              <a:t>slides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your presentation</a:t>
            </a:r>
            <a:endParaRPr sz="1000">
              <a:latin typeface="Arial MT"/>
              <a:cs typeface="Arial MT"/>
            </a:endParaRPr>
          </a:p>
          <a:p>
            <a:pPr algn="just" marL="469265">
              <a:lnSpc>
                <a:spcPts val="1175"/>
              </a:lnSpc>
            </a:pPr>
            <a:r>
              <a:rPr dirty="0" sz="1000">
                <a:latin typeface="Wingdings"/>
                <a:cs typeface="Wingdings"/>
              </a:rPr>
              <a:t></a:t>
            </a:r>
            <a:r>
              <a:rPr dirty="0" sz="1000" spc="1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list.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75"/>
              </a:lnSpc>
              <a:spcBef>
                <a:spcPts val="117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apply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different</a:t>
            </a:r>
            <a:r>
              <a:rPr dirty="0" sz="1000" spc="-5">
                <a:latin typeface="Arial MT"/>
                <a:cs typeface="Arial MT"/>
              </a:rPr>
              <a:t> slide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master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one or </a:t>
            </a:r>
            <a:r>
              <a:rPr dirty="0" sz="1000">
                <a:latin typeface="Arial MT"/>
                <a:cs typeface="Arial MT"/>
              </a:rPr>
              <a:t>more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selected </a:t>
            </a:r>
            <a:r>
              <a:rPr dirty="0" sz="1000">
                <a:latin typeface="Arial MT"/>
                <a:cs typeface="Arial MT"/>
              </a:rPr>
              <a:t>Slides:</a:t>
            </a:r>
            <a:endParaRPr sz="1000">
              <a:latin typeface="Arial MT"/>
              <a:cs typeface="Arial MT"/>
            </a:endParaRPr>
          </a:p>
          <a:p>
            <a:pPr lvl="1" marL="617220" indent="-148590">
              <a:lnSpc>
                <a:spcPts val="1150"/>
              </a:lnSpc>
              <a:buAutoNum type="arabicParenR"/>
              <a:tabLst>
                <a:tab pos="617855" algn="l"/>
              </a:tabLst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Slide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Pane, select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slides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 want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change.</a:t>
            </a:r>
            <a:endParaRPr sz="1000">
              <a:latin typeface="Arial MT"/>
              <a:cs typeface="Arial MT"/>
            </a:endParaRPr>
          </a:p>
          <a:p>
            <a:pPr lvl="1" marL="469265" marR="266065">
              <a:lnSpc>
                <a:spcPts val="1150"/>
              </a:lnSpc>
              <a:spcBef>
                <a:spcPts val="50"/>
              </a:spcBef>
              <a:buAutoNum type="arabicParenR"/>
              <a:tabLst>
                <a:tab pos="617855" algn="l"/>
              </a:tabLst>
            </a:pPr>
            <a:r>
              <a:rPr dirty="0" sz="1000" spc="-5">
                <a:latin typeface="Arial MT"/>
                <a:cs typeface="Arial MT"/>
              </a:rPr>
              <a:t>In the Tasks Pane, right-click on the slide master you want to apply to the selected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slides,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 Apply 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Selected Slides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 the pop-up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menu.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dirty="0" sz="1200" spc="-10" b="1">
                <a:latin typeface="Arial"/>
                <a:cs typeface="Arial"/>
              </a:rPr>
              <a:t>Exercise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  <a:spcBef>
                <a:spcPts val="1105"/>
              </a:spcBef>
            </a:pPr>
            <a:r>
              <a:rPr dirty="0" sz="1000" b="1">
                <a:solidFill>
                  <a:srgbClr val="333333"/>
                </a:solidFill>
                <a:latin typeface="Arial"/>
                <a:cs typeface="Arial"/>
              </a:rPr>
              <a:t>Task</a:t>
            </a:r>
            <a:r>
              <a:rPr dirty="0" sz="1000" spc="-50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Arial"/>
                <a:cs typeface="Arial"/>
              </a:rPr>
              <a:t>1: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spc="-5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Creating</a:t>
            </a:r>
            <a:r>
              <a:rPr dirty="0" u="heavy" sz="1000" spc="-20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1000" spc="-20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slide: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800"/>
              </a:lnSpc>
              <a:spcBef>
                <a:spcPts val="20"/>
              </a:spcBef>
            </a:pPr>
            <a:r>
              <a:rPr dirty="0" sz="1000">
                <a:latin typeface="Arial MT"/>
                <a:cs typeface="Arial MT"/>
              </a:rPr>
              <a:t>Open the </a:t>
            </a:r>
            <a:r>
              <a:rPr dirty="0" sz="1000" spc="-5">
                <a:latin typeface="Arial MT"/>
                <a:cs typeface="Arial MT"/>
              </a:rPr>
              <a:t>PowerPoint program. The PowerPoint dialog </a:t>
            </a:r>
            <a:r>
              <a:rPr dirty="0" sz="1000">
                <a:latin typeface="Arial MT"/>
                <a:cs typeface="Arial MT"/>
              </a:rPr>
              <a:t>box </a:t>
            </a:r>
            <a:r>
              <a:rPr dirty="0" sz="1000" spc="-5">
                <a:latin typeface="Arial MT"/>
                <a:cs typeface="Arial MT"/>
              </a:rPr>
              <a:t>appears. </a:t>
            </a:r>
            <a:r>
              <a:rPr dirty="0" sz="1000">
                <a:latin typeface="Arial MT"/>
                <a:cs typeface="Arial MT"/>
              </a:rPr>
              <a:t>In the </a:t>
            </a:r>
            <a:r>
              <a:rPr dirty="0" sz="1000" spc="-5">
                <a:latin typeface="Arial MT"/>
                <a:cs typeface="Arial MT"/>
              </a:rPr>
              <a:t>PowerPoint </a:t>
            </a:r>
            <a:r>
              <a:rPr dirty="0" sz="1000">
                <a:latin typeface="Arial MT"/>
                <a:cs typeface="Arial MT"/>
              </a:rPr>
              <a:t> dialog </a:t>
            </a:r>
            <a:r>
              <a:rPr dirty="0" sz="1000" spc="-5">
                <a:latin typeface="Arial MT"/>
                <a:cs typeface="Arial MT"/>
              </a:rPr>
              <a:t>box, </a:t>
            </a:r>
            <a:r>
              <a:rPr dirty="0" sz="1000">
                <a:latin typeface="Arial MT"/>
                <a:cs typeface="Arial MT"/>
              </a:rPr>
              <a:t>click the </a:t>
            </a:r>
            <a:r>
              <a:rPr dirty="0" sz="1000" spc="-5">
                <a:latin typeface="Arial MT"/>
                <a:cs typeface="Arial MT"/>
              </a:rPr>
              <a:t>Blank </a:t>
            </a:r>
            <a:r>
              <a:rPr dirty="0" sz="1000">
                <a:latin typeface="Arial MT"/>
                <a:cs typeface="Arial MT"/>
              </a:rPr>
              <a:t>Presentation option button. The </a:t>
            </a:r>
            <a:r>
              <a:rPr dirty="0" sz="1000" spc="-5">
                <a:latin typeface="Arial MT"/>
                <a:cs typeface="Arial MT"/>
              </a:rPr>
              <a:t>New </a:t>
            </a:r>
            <a:r>
              <a:rPr dirty="0" sz="1000">
                <a:latin typeface="Arial MT"/>
                <a:cs typeface="Arial MT"/>
              </a:rPr>
              <a:t>Slide </a:t>
            </a:r>
            <a:r>
              <a:rPr dirty="0" sz="1000" spc="-5">
                <a:latin typeface="Arial MT"/>
                <a:cs typeface="Arial MT"/>
              </a:rPr>
              <a:t>dialog </a:t>
            </a:r>
            <a:r>
              <a:rPr dirty="0" sz="1000">
                <a:latin typeface="Arial MT"/>
                <a:cs typeface="Arial MT"/>
              </a:rPr>
              <a:t>box </a:t>
            </a:r>
            <a:r>
              <a:rPr dirty="0" sz="1000" spc="-5">
                <a:latin typeface="Arial MT"/>
                <a:cs typeface="Arial MT"/>
              </a:rPr>
              <a:t>appears.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 asks you to </a:t>
            </a:r>
            <a:r>
              <a:rPr dirty="0" sz="1000" spc="-5">
                <a:latin typeface="Arial MT"/>
                <a:cs typeface="Arial MT"/>
              </a:rPr>
              <a:t>choose an 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uto Layout format. Click the Title Slide layout. It's the first in the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list. The name Title Slide appears in the preview box. Click OK.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Title Slide appears,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ready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 you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work with.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2: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Adding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text</a:t>
            </a:r>
            <a:r>
              <a:rPr dirty="0" u="heavy" sz="10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slide:</a:t>
            </a:r>
            <a:endParaRPr sz="1000">
              <a:latin typeface="Arial"/>
              <a:cs typeface="Arial"/>
            </a:endParaRPr>
          </a:p>
          <a:p>
            <a:pPr algn="just" marL="469265" marR="6985">
              <a:lnSpc>
                <a:spcPts val="1150"/>
              </a:lnSpc>
              <a:spcBef>
                <a:spcPts val="50"/>
              </a:spcBef>
            </a:pP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Title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Slide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layout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contains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boxes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title</a:t>
            </a:r>
            <a:r>
              <a:rPr dirty="0" sz="1000" spc="1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subtitle.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Try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typing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into </a:t>
            </a:r>
            <a:r>
              <a:rPr dirty="0" sz="1000">
                <a:latin typeface="Arial MT"/>
                <a:cs typeface="Arial MT"/>
              </a:rPr>
              <a:t> these </a:t>
            </a:r>
            <a:r>
              <a:rPr dirty="0" sz="1000" spc="-5">
                <a:latin typeface="Arial MT"/>
                <a:cs typeface="Arial MT"/>
              </a:rPr>
              <a:t>boxes. </a:t>
            </a:r>
            <a:r>
              <a:rPr dirty="0" sz="1000">
                <a:latin typeface="Arial MT"/>
                <a:cs typeface="Arial MT"/>
              </a:rPr>
              <a:t>Click in the </a:t>
            </a:r>
            <a:r>
              <a:rPr dirty="0" sz="1000" spc="-5">
                <a:latin typeface="Arial MT"/>
                <a:cs typeface="Arial MT"/>
              </a:rPr>
              <a:t>Title </a:t>
            </a:r>
            <a:r>
              <a:rPr dirty="0" sz="1000">
                <a:latin typeface="Arial MT"/>
                <a:cs typeface="Arial MT"/>
              </a:rPr>
              <a:t>text box. A thick </a:t>
            </a:r>
            <a:r>
              <a:rPr dirty="0" sz="1000" spc="-5">
                <a:latin typeface="Arial MT"/>
                <a:cs typeface="Arial MT"/>
              </a:rPr>
              <a:t>gray border appears around </a:t>
            </a:r>
            <a:r>
              <a:rPr dirty="0" sz="1000">
                <a:latin typeface="Arial MT"/>
                <a:cs typeface="Arial MT"/>
              </a:rPr>
              <a:t>the text box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indicating that it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selected. Type</a:t>
            </a:r>
            <a:r>
              <a:rPr dirty="0" sz="1000">
                <a:latin typeface="Arial MT"/>
                <a:cs typeface="Arial MT"/>
              </a:rPr>
              <a:t> a</a:t>
            </a:r>
            <a:r>
              <a:rPr dirty="0" sz="1000" spc="-5">
                <a:latin typeface="Arial MT"/>
                <a:cs typeface="Arial MT"/>
              </a:rPr>
              <a:t> title.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Subtitle text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box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type</a:t>
            </a:r>
            <a:r>
              <a:rPr dirty="0" sz="1000">
                <a:latin typeface="Arial MT"/>
                <a:cs typeface="Arial MT"/>
              </a:rPr>
              <a:t> 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subtitle.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80"/>
              </a:lnSpc>
              <a:spcBef>
                <a:spcPts val="1065"/>
              </a:spcBef>
            </a:pPr>
            <a:r>
              <a:rPr dirty="0" sz="1000" b="1">
                <a:solidFill>
                  <a:srgbClr val="333333"/>
                </a:solidFill>
                <a:latin typeface="Arial"/>
                <a:cs typeface="Arial"/>
              </a:rPr>
              <a:t>Task</a:t>
            </a:r>
            <a:r>
              <a:rPr dirty="0" sz="1000" spc="-50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333333"/>
                </a:solidFill>
                <a:latin typeface="Arial"/>
                <a:cs typeface="Arial"/>
              </a:rPr>
              <a:t>3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:</a:t>
            </a:r>
            <a:endParaRPr sz="1000">
              <a:latin typeface="Arial MT"/>
              <a:cs typeface="Arial MT"/>
            </a:endParaRPr>
          </a:p>
          <a:p>
            <a:pPr marL="469265">
              <a:lnSpc>
                <a:spcPts val="1150"/>
              </a:lnSpc>
            </a:pPr>
            <a:r>
              <a:rPr dirty="0" u="heavy" sz="1000" spc="-5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Adding</a:t>
            </a:r>
            <a:r>
              <a:rPr dirty="0" u="heavy" sz="1000" spc="-35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another</a:t>
            </a:r>
            <a:r>
              <a:rPr dirty="0" u="heavy" sz="1000" spc="-30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slide:</a:t>
            </a:r>
            <a:endParaRPr sz="1000">
              <a:latin typeface="Arial"/>
              <a:cs typeface="Arial"/>
            </a:endParaRPr>
          </a:p>
          <a:p>
            <a:pPr marL="469265" marR="201295" indent="-635">
              <a:lnSpc>
                <a:spcPts val="1150"/>
              </a:lnSpc>
              <a:spcBef>
                <a:spcPts val="50"/>
              </a:spcBef>
            </a:pP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Click the </a:t>
            </a:r>
            <a:r>
              <a:rPr dirty="0" u="sng" sz="1000" spc="-5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 MT"/>
                <a:cs typeface="Arial MT"/>
              </a:rPr>
              <a:t>N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ew Slide button on the </a:t>
            </a:r>
            <a:r>
              <a:rPr dirty="0" sz="1000" spc="-10">
                <a:solidFill>
                  <a:srgbClr val="333333"/>
                </a:solidFill>
                <a:latin typeface="Arial MT"/>
                <a:cs typeface="Arial MT"/>
              </a:rPr>
              <a:t>Common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Tasks toolbar. The Auto Layout dialog box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will</a:t>
            </a:r>
            <a:r>
              <a:rPr dirty="0" sz="1000" spc="-1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appear. Choose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a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 layout for your next</a:t>
            </a:r>
            <a:r>
              <a:rPr dirty="0" sz="1000" spc="-1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slide.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075"/>
              </a:spcBef>
            </a:pPr>
            <a:r>
              <a:rPr dirty="0" sz="1000" b="1">
                <a:solidFill>
                  <a:srgbClr val="333333"/>
                </a:solidFill>
                <a:latin typeface="Arial"/>
                <a:cs typeface="Arial"/>
              </a:rPr>
              <a:t>Task</a:t>
            </a:r>
            <a:r>
              <a:rPr dirty="0" sz="1000" spc="-50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Arial"/>
                <a:cs typeface="Arial"/>
              </a:rPr>
              <a:t>4: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spc="-5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Moving</a:t>
            </a:r>
            <a:r>
              <a:rPr dirty="0" u="heavy" sz="1000" spc="-25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from</a:t>
            </a:r>
            <a:r>
              <a:rPr dirty="0" u="heavy" sz="1000" spc="-20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slide</a:t>
            </a:r>
            <a:r>
              <a:rPr dirty="0" u="heavy" sz="1000" spc="-20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to</a:t>
            </a:r>
            <a:r>
              <a:rPr dirty="0" u="heavy" sz="1000" spc="-25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slide: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70"/>
              </a:lnSpc>
            </a:pP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To</a:t>
            </a:r>
            <a:r>
              <a:rPr dirty="0" sz="1000" spc="-2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move</a:t>
            </a:r>
            <a:r>
              <a:rPr dirty="0" sz="1000" spc="-2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to</a:t>
            </a:r>
            <a:r>
              <a:rPr dirty="0" sz="1000" spc="-2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a</a:t>
            </a:r>
            <a:r>
              <a:rPr dirty="0" sz="1000" spc="-1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previous</a:t>
            </a:r>
            <a:r>
              <a:rPr dirty="0" sz="1000" spc="-2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slide:</a:t>
            </a:r>
            <a:endParaRPr sz="1000">
              <a:latin typeface="Arial MT"/>
              <a:cs typeface="Arial MT"/>
            </a:endParaRPr>
          </a:p>
          <a:p>
            <a:pPr marL="469265" marR="24765">
              <a:lnSpc>
                <a:spcPct val="95700"/>
              </a:lnSpc>
              <a:spcBef>
                <a:spcPts val="120"/>
              </a:spcBef>
              <a:tabLst>
                <a:tab pos="1322070" algn="l"/>
                <a:tab pos="2636520" algn="l"/>
              </a:tabLst>
            </a:pP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Click</a:t>
            </a:r>
            <a:r>
              <a:rPr dirty="0" sz="1000" spc="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the</a:t>
            </a:r>
            <a:r>
              <a:rPr dirty="0" sz="1000" spc="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upper</a:t>
            </a:r>
            <a:r>
              <a:rPr dirty="0" sz="1000" spc="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double-arrow</a:t>
            </a:r>
            <a:r>
              <a:rPr dirty="0" sz="1000" spc="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button	on the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lower right corner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of the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PowerPoint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window. The</a:t>
            </a:r>
            <a:r>
              <a:rPr dirty="0" sz="1000" spc="-1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previous slide</a:t>
            </a:r>
            <a:r>
              <a:rPr dirty="0" sz="1000" spc="-1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will appear.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To move</a:t>
            </a:r>
            <a:r>
              <a:rPr dirty="0" sz="1000" spc="1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to the next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slide: Click the lower </a:t>
            </a:r>
            <a:r>
              <a:rPr dirty="0" sz="1000" spc="-10">
                <a:solidFill>
                  <a:srgbClr val="333333"/>
                </a:solidFill>
                <a:latin typeface="Arial MT"/>
                <a:cs typeface="Arial MT"/>
              </a:rPr>
              <a:t>double-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arrow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button	on the lower right corner of the PowerPoint</a:t>
            </a:r>
            <a:r>
              <a:rPr dirty="0" sz="1000" spc="-10">
                <a:solidFill>
                  <a:srgbClr val="333333"/>
                </a:solidFill>
                <a:latin typeface="Arial MT"/>
                <a:cs typeface="Arial MT"/>
              </a:rPr>
              <a:t> window.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30"/>
              </a:lnSpc>
            </a:pPr>
            <a:r>
              <a:rPr dirty="0" sz="1000" b="1">
                <a:solidFill>
                  <a:srgbClr val="333333"/>
                </a:solidFill>
                <a:latin typeface="Arial"/>
                <a:cs typeface="Arial"/>
              </a:rPr>
              <a:t>Task</a:t>
            </a:r>
            <a:r>
              <a:rPr dirty="0" sz="1000" spc="-50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Arial"/>
                <a:cs typeface="Arial"/>
              </a:rPr>
              <a:t>5: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spc="-5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Creating </a:t>
            </a:r>
            <a:r>
              <a:rPr dirty="0" u="heavy" sz="1000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1000" spc="-5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 presentation</a:t>
            </a:r>
            <a:r>
              <a:rPr dirty="0" u="heavy" sz="1000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 using</a:t>
            </a:r>
            <a:r>
              <a:rPr dirty="0" u="heavy" sz="1000" spc="-5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 templates:</a:t>
            </a:r>
            <a:endParaRPr sz="1000">
              <a:latin typeface="Arial"/>
              <a:cs typeface="Arial"/>
            </a:endParaRPr>
          </a:p>
          <a:p>
            <a:pPr marL="469265" marR="52069">
              <a:lnSpc>
                <a:spcPct val="95700"/>
              </a:lnSpc>
              <a:spcBef>
                <a:spcPts val="25"/>
              </a:spcBef>
            </a:pP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If you have</a:t>
            </a:r>
            <a:r>
              <a:rPr dirty="0" sz="1000" spc="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just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launched</a:t>
            </a:r>
            <a:r>
              <a:rPr dirty="0" sz="1000" spc="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PowerPoint,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click</a:t>
            </a:r>
            <a:r>
              <a:rPr dirty="0" sz="1000" spc="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the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Template</a:t>
            </a:r>
            <a:r>
              <a:rPr dirty="0" sz="1000" spc="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option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button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 in</a:t>
            </a:r>
            <a:r>
              <a:rPr dirty="0" sz="1000" spc="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the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PowerPoint </a:t>
            </a:r>
            <a:r>
              <a:rPr dirty="0" sz="1000" spc="-26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dialog box to start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a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 new presentation. If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you are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10">
                <a:solidFill>
                  <a:srgbClr val="333333"/>
                </a:solidFill>
                <a:latin typeface="Arial MT"/>
                <a:cs typeface="Arial MT"/>
              </a:rPr>
              <a:t>already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 working in</a:t>
            </a:r>
            <a:r>
              <a:rPr dirty="0" sz="1000" spc="-1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PowerPoint, follow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 these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steps: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Click the </a:t>
            </a:r>
            <a:r>
              <a:rPr dirty="0" u="sng" sz="1000" spc="-5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 MT"/>
                <a:cs typeface="Arial MT"/>
              </a:rPr>
              <a:t>F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ile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menu, then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click </a:t>
            </a:r>
            <a:r>
              <a:rPr dirty="0" u="sng" sz="1000" spc="-5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 MT"/>
                <a:cs typeface="Arial MT"/>
              </a:rPr>
              <a:t>N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ew.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The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New Presentation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dialog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box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appears.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 Click the</a:t>
            </a:r>
            <a:r>
              <a:rPr dirty="0" sz="1000" spc="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Presentation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Designs</a:t>
            </a:r>
            <a:r>
              <a:rPr dirty="0" sz="1000" spc="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tab, and</a:t>
            </a:r>
            <a:r>
              <a:rPr dirty="0" sz="1000" spc="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then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click</a:t>
            </a:r>
            <a:r>
              <a:rPr dirty="0" sz="1000" spc="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an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appropriate</a:t>
            </a:r>
            <a:r>
              <a:rPr dirty="0" sz="1000" spc="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template.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 The </a:t>
            </a:r>
            <a:r>
              <a:rPr dirty="0" sz="1000" spc="-26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design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will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appear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in the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preview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box.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Click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OK. The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New Presentation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dialog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box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will </a:t>
            </a:r>
            <a:r>
              <a:rPr dirty="0" sz="1000" spc="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close.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100</a:t>
            </a:fld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28" y="962165"/>
            <a:ext cx="5508625" cy="8090534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 marL="1411605" marR="1405890">
              <a:lnSpc>
                <a:spcPts val="1380"/>
              </a:lnSpc>
              <a:spcBef>
                <a:spcPts val="195"/>
              </a:spcBef>
            </a:pPr>
            <a:r>
              <a:rPr dirty="0" sz="1200" spc="-5">
                <a:latin typeface="Arial MT"/>
                <a:cs typeface="Arial MT"/>
              </a:rPr>
              <a:t>Computer Proficiency License </a:t>
            </a:r>
            <a:r>
              <a:rPr dirty="0" sz="1200" spc="-10">
                <a:latin typeface="Arial MT"/>
                <a:cs typeface="Arial MT"/>
              </a:rPr>
              <a:t>(CS-001)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Lecture </a:t>
            </a:r>
            <a:r>
              <a:rPr dirty="0" sz="1200" spc="-10">
                <a:latin typeface="Arial MT"/>
                <a:cs typeface="Arial MT"/>
              </a:rPr>
              <a:t>36</a:t>
            </a:r>
            <a:endParaRPr sz="1200">
              <a:latin typeface="Arial MT"/>
              <a:cs typeface="Arial MT"/>
            </a:endParaRPr>
          </a:p>
          <a:p>
            <a:pPr algn="ctr">
              <a:lnSpc>
                <a:spcPts val="1340"/>
              </a:lnSpc>
            </a:pPr>
            <a:r>
              <a:rPr dirty="0" sz="1200" spc="-5">
                <a:latin typeface="Arial MT"/>
                <a:cs typeface="Arial MT"/>
              </a:rPr>
              <a:t>Formatting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15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buAutoNum type="arabicPeriod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Objectives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objective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 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provide information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about: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create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boxes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create texts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them?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font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style,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size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color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text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slide?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apply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bullets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numbering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slide?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add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relevant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pictures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adjust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them?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cut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copy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paste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slides?</a:t>
            </a:r>
            <a:endParaRPr sz="10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Symbol"/>
              <a:buChar char=""/>
            </a:pPr>
            <a:endParaRPr sz="115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buAutoNum type="arabicPeriod" startAt="2"/>
              <a:tabLst>
                <a:tab pos="182880" algn="l"/>
              </a:tabLst>
            </a:pPr>
            <a:r>
              <a:rPr dirty="0" sz="1200" b="1">
                <a:latin typeface="Arial"/>
                <a:cs typeface="Arial"/>
              </a:rPr>
              <a:t>Adding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Text: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add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title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slide: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000">
                <a:latin typeface="Wingdings"/>
                <a:cs typeface="Wingdings"/>
              </a:rPr>
              <a:t></a:t>
            </a:r>
            <a:r>
              <a:rPr dirty="0" sz="1000" spc="2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 in the box that says "click to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add title" Just type in the text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 want.</a:t>
            </a:r>
            <a:endParaRPr sz="1000">
              <a:latin typeface="Arial MT"/>
              <a:cs typeface="Arial MT"/>
            </a:endParaRPr>
          </a:p>
          <a:p>
            <a:pPr marL="181610" indent="-169545">
              <a:lnSpc>
                <a:spcPct val="100000"/>
              </a:lnSpc>
              <a:spcBef>
                <a:spcPts val="715"/>
              </a:spcBef>
              <a:buAutoNum type="arabicPeriod" startAt="3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Adding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New</a:t>
            </a:r>
            <a:r>
              <a:rPr dirty="0" sz="1200" spc="-5" b="1">
                <a:latin typeface="Arial"/>
                <a:cs typeface="Arial"/>
              </a:rPr>
              <a:t> Text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Box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insert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new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textbox: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1000" spc="-5">
                <a:latin typeface="Wingdings"/>
                <a:cs typeface="Wingdings"/>
              </a:rPr>
              <a:t>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Insert </a:t>
            </a:r>
            <a:r>
              <a:rPr dirty="0" sz="1000">
                <a:latin typeface="Arial MT"/>
                <a:cs typeface="Arial MT"/>
              </a:rPr>
              <a:t>&gt;</a:t>
            </a:r>
            <a:r>
              <a:rPr dirty="0" sz="1000" spc="-5">
                <a:latin typeface="Arial MT"/>
                <a:cs typeface="Arial MT"/>
              </a:rPr>
              <a:t> Text Box or use the button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 the Drawing toolbar.</a:t>
            </a:r>
            <a:endParaRPr sz="1000">
              <a:latin typeface="Arial MT"/>
              <a:cs typeface="Arial MT"/>
            </a:endParaRPr>
          </a:p>
          <a:p>
            <a:pPr algn="just" marL="12700" marR="144780">
              <a:lnSpc>
                <a:spcPct val="95700"/>
              </a:lnSpc>
              <a:spcBef>
                <a:spcPts val="1030"/>
              </a:spcBef>
            </a:pP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cursor will change </a:t>
            </a:r>
            <a:r>
              <a:rPr dirty="0" sz="1000">
                <a:latin typeface="Arial MT"/>
                <a:cs typeface="Arial MT"/>
              </a:rPr>
              <a:t>to a </a:t>
            </a:r>
            <a:r>
              <a:rPr dirty="0" sz="1000" spc="-5">
                <a:latin typeface="Arial MT"/>
                <a:cs typeface="Arial MT"/>
              </a:rPr>
              <a:t>cross, </a:t>
            </a:r>
            <a:r>
              <a:rPr dirty="0" sz="1000">
                <a:latin typeface="Arial MT"/>
                <a:cs typeface="Arial MT"/>
              </a:rPr>
              <a:t>letting you to click </a:t>
            </a:r>
            <a:r>
              <a:rPr dirty="0" sz="1000" spc="-5">
                <a:latin typeface="Arial MT"/>
                <a:cs typeface="Arial MT"/>
              </a:rPr>
              <a:t>where </a:t>
            </a:r>
            <a:r>
              <a:rPr dirty="0" sz="1000">
                <a:latin typeface="Arial MT"/>
                <a:cs typeface="Arial MT"/>
              </a:rPr>
              <a:t>you want the new </a:t>
            </a:r>
            <a:r>
              <a:rPr dirty="0" sz="1000" spc="-5">
                <a:latin typeface="Arial MT"/>
                <a:cs typeface="Arial MT"/>
              </a:rPr>
              <a:t>textbox </a:t>
            </a:r>
            <a:r>
              <a:rPr dirty="0" sz="1000">
                <a:latin typeface="Arial MT"/>
                <a:cs typeface="Arial MT"/>
              </a:rPr>
              <a:t>and drag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mouse diagonally to create it. Type the text immediately, if the textbox is left blank and then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de-selected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textbox will be deleted automatically.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buAutoNum type="arabicPeriod" startAt="4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Deleting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Text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Box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dirty="0" sz="1000" spc="-5">
                <a:latin typeface="Wingdings"/>
                <a:cs typeface="Wingdings"/>
              </a:rPr>
              <a:t></a:t>
            </a:r>
            <a:r>
              <a:rPr dirty="0" sz="1000" spc="-5">
                <a:latin typeface="Arial MT"/>
                <a:cs typeface="Arial MT"/>
              </a:rPr>
              <a:t>Click the border of the text box that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-5">
                <a:latin typeface="Arial MT"/>
                <a:cs typeface="Arial MT"/>
              </a:rPr>
              <a:t> want to delete, and then press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DELETE.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Arial MT"/>
              <a:cs typeface="Arial MT"/>
            </a:endParaRPr>
          </a:p>
          <a:p>
            <a:pPr algn="just" marL="12700" marR="5080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Make sure that the pointer is not inside the text box, but rather on the border of the text box. If the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pointer is not on the border, pressing DELETE will delete the text inside the text box and not the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box.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buAutoNum type="arabicPeriod" startAt="5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Rotating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Text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Box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rotate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Box:</a:t>
            </a:r>
            <a:endParaRPr sz="1000">
              <a:latin typeface="Arial MT"/>
              <a:cs typeface="Arial MT"/>
            </a:endParaRPr>
          </a:p>
          <a:p>
            <a:pPr algn="just" marL="12700">
              <a:lnSpc>
                <a:spcPts val="1175"/>
              </a:lnSpc>
              <a:spcBef>
                <a:spcPts val="1100"/>
              </a:spcBef>
            </a:pPr>
            <a:r>
              <a:rPr dirty="0" sz="1000" spc="-5">
                <a:latin typeface="Wingdings"/>
                <a:cs typeface="Wingdings"/>
              </a:rPr>
              <a:t>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box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want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rotate.</a:t>
            </a:r>
            <a:endParaRPr sz="1000">
              <a:latin typeface="Arial MT"/>
              <a:cs typeface="Arial MT"/>
            </a:endParaRPr>
          </a:p>
          <a:p>
            <a:pPr algn="just" marL="12700" marR="5080">
              <a:lnSpc>
                <a:spcPts val="1150"/>
              </a:lnSpc>
              <a:spcBef>
                <a:spcPts val="55"/>
              </a:spcBef>
            </a:pPr>
            <a:r>
              <a:rPr dirty="0" sz="1000" spc="-5">
                <a:latin typeface="Arial MT"/>
                <a:cs typeface="Arial MT"/>
              </a:rPr>
              <a:t>You find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green circle on the top of text box; it is actually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rotate tool of text box, when you take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mouse over the circle its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shape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circle. Then rotate the text box as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 want.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buAutoNum type="arabicPeriod" startAt="6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Border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and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Fill</a:t>
            </a:r>
            <a:r>
              <a:rPr dirty="0" sz="1200" spc="-5" b="1">
                <a:latin typeface="Arial"/>
                <a:cs typeface="Arial"/>
              </a:rPr>
              <a:t> Color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to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Text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Box</a:t>
            </a:r>
            <a:endParaRPr sz="1200">
              <a:latin typeface="Arial"/>
              <a:cs typeface="Arial"/>
            </a:endParaRPr>
          </a:p>
          <a:p>
            <a:pPr marL="126364" indent="-114300">
              <a:lnSpc>
                <a:spcPts val="1175"/>
              </a:lnSpc>
              <a:spcBef>
                <a:spcPts val="1155"/>
              </a:spcBef>
              <a:buSzPct val="90000"/>
              <a:buAutoNum type="arabicPlain"/>
              <a:tabLst>
                <a:tab pos="127000" algn="l"/>
              </a:tabLst>
            </a:pPr>
            <a:r>
              <a:rPr dirty="0" sz="1000" spc="-5">
                <a:latin typeface="Arial MT"/>
                <a:cs typeface="Arial MT"/>
              </a:rPr>
              <a:t>Right-click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text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box</a:t>
            </a:r>
            <a:endParaRPr sz="1000">
              <a:latin typeface="Arial MT"/>
              <a:cs typeface="Arial MT"/>
            </a:endParaRPr>
          </a:p>
          <a:p>
            <a:pPr marL="160655" indent="-148590">
              <a:lnSpc>
                <a:spcPts val="1150"/>
              </a:lnSpc>
              <a:buSzPct val="90000"/>
              <a:buAutoNum type="arabicPlain"/>
              <a:tabLst>
                <a:tab pos="161290" algn="l"/>
              </a:tabLst>
            </a:pPr>
            <a:r>
              <a:rPr dirty="0" sz="1000" spc="-5">
                <a:latin typeface="Arial MT"/>
                <a:cs typeface="Arial MT"/>
              </a:rPr>
              <a:t>Select </a:t>
            </a:r>
            <a:r>
              <a:rPr dirty="0" sz="1000" spc="-5" b="1">
                <a:latin typeface="Arial"/>
                <a:cs typeface="Arial"/>
              </a:rPr>
              <a:t>F</a:t>
            </a:r>
            <a:r>
              <a:rPr dirty="0" sz="1000" spc="-5">
                <a:latin typeface="Arial MT"/>
                <a:cs typeface="Arial MT"/>
              </a:rPr>
              <a:t>ormat Text Box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 b="1">
                <a:latin typeface="Arial"/>
                <a:cs typeface="Arial"/>
              </a:rPr>
              <a:t>or </a:t>
            </a:r>
            <a:r>
              <a:rPr dirty="0" sz="1000" spc="-5">
                <a:latin typeface="Arial MT"/>
                <a:cs typeface="Arial MT"/>
              </a:rPr>
              <a:t>select </a:t>
            </a:r>
            <a:r>
              <a:rPr dirty="0" sz="1000" spc="-5" b="1">
                <a:latin typeface="Arial"/>
                <a:cs typeface="Arial"/>
              </a:rPr>
              <a:t>F</a:t>
            </a:r>
            <a:r>
              <a:rPr dirty="0" sz="1000" spc="-5">
                <a:latin typeface="Arial MT"/>
                <a:cs typeface="Arial MT"/>
              </a:rPr>
              <a:t>ormat </a:t>
            </a:r>
            <a:r>
              <a:rPr dirty="0" sz="1000">
                <a:latin typeface="Arial MT"/>
                <a:cs typeface="Arial MT"/>
              </a:rPr>
              <a:t>menu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&gt;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 b="1">
                <a:latin typeface="Arial"/>
                <a:cs typeface="Arial"/>
              </a:rPr>
              <a:t>T</a:t>
            </a:r>
            <a:r>
              <a:rPr dirty="0" sz="1000" spc="-5">
                <a:latin typeface="Arial MT"/>
                <a:cs typeface="Arial MT"/>
              </a:rPr>
              <a:t>ext Box.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 your desired fill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color and border from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dialogue box.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7.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Change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Font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Style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and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Size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100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1993" y="1520011"/>
            <a:ext cx="2855165" cy="158975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72616" y="5463946"/>
            <a:ext cx="210901" cy="22232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3007" y="6478862"/>
            <a:ext cx="188821" cy="19948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132541" y="1109872"/>
            <a:ext cx="5484495" cy="7917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also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size.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Font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font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size: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Wingdings"/>
                <a:cs typeface="Wingdings"/>
              </a:rPr>
              <a:t>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&gt;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Font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 MT"/>
              <a:cs typeface="Arial MT"/>
            </a:endParaRPr>
          </a:p>
          <a:p>
            <a:pPr marL="12700" marR="3187065">
              <a:lnSpc>
                <a:spcPts val="1150"/>
              </a:lnSpc>
              <a:spcBef>
                <a:spcPts val="5"/>
              </a:spcBef>
            </a:pPr>
            <a:r>
              <a:rPr dirty="0" sz="1000" spc="-5">
                <a:latin typeface="Arial MT"/>
                <a:cs typeface="Arial MT"/>
              </a:rPr>
              <a:t>This dialogue box will appear, select text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size.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Arial MT"/>
              <a:cs typeface="Arial MT"/>
            </a:endParaRPr>
          </a:p>
          <a:p>
            <a:pPr marL="12700" marR="3423920">
              <a:lnSpc>
                <a:spcPts val="1380"/>
              </a:lnSpc>
              <a:buAutoNum type="arabicPeriod" startAt="8"/>
              <a:tabLst>
                <a:tab pos="182880" algn="l"/>
              </a:tabLst>
            </a:pPr>
            <a:r>
              <a:rPr dirty="0" sz="1200" b="1">
                <a:latin typeface="Arial"/>
                <a:cs typeface="Arial"/>
              </a:rPr>
              <a:t>Bold,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Underline,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Italic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and </a:t>
            </a:r>
            <a:r>
              <a:rPr dirty="0" sz="1200" spc="-3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Shadow</a:t>
            </a:r>
            <a:endParaRPr sz="1200">
              <a:latin typeface="Arial"/>
              <a:cs typeface="Arial"/>
            </a:endParaRPr>
          </a:p>
          <a:p>
            <a:pPr marL="240665" marR="4286250" indent="-228600">
              <a:lnSpc>
                <a:spcPts val="2300"/>
              </a:lnSpc>
              <a:spcBef>
                <a:spcPts val="215"/>
              </a:spcBef>
            </a:pPr>
            <a:r>
              <a:rPr dirty="0" sz="1000" spc="-5">
                <a:latin typeface="Arial MT"/>
                <a:cs typeface="Arial MT"/>
              </a:rPr>
              <a:t>To change font style: </a:t>
            </a:r>
            <a:r>
              <a:rPr dirty="0" sz="1000" spc="-2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1-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text.</a:t>
            </a:r>
            <a:endParaRPr sz="1000">
              <a:latin typeface="Arial MT"/>
              <a:cs typeface="Arial MT"/>
            </a:endParaRPr>
          </a:p>
          <a:p>
            <a:pPr marL="240665">
              <a:lnSpc>
                <a:spcPts val="885"/>
              </a:lnSpc>
            </a:pPr>
            <a:r>
              <a:rPr dirty="0" sz="1000">
                <a:latin typeface="Arial MT"/>
                <a:cs typeface="Arial MT"/>
              </a:rPr>
              <a:t>2-  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&gt;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&gt;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Style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buAutoNum type="arabicPeriod" startAt="9"/>
              <a:tabLst>
                <a:tab pos="182880" algn="l"/>
              </a:tabLst>
            </a:pPr>
            <a:r>
              <a:rPr dirty="0" sz="1200" b="1">
                <a:latin typeface="Arial"/>
                <a:cs typeface="Arial"/>
              </a:rPr>
              <a:t>Text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Alignment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1230"/>
              </a:spcBef>
            </a:pPr>
            <a:r>
              <a:rPr dirty="0" sz="1000" spc="-5">
                <a:latin typeface="Arial MT"/>
                <a:cs typeface="Arial MT"/>
              </a:rPr>
              <a:t>Alignment means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display text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 the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slide.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PowerPoint offers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four types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paragraph </a:t>
            </a:r>
            <a:r>
              <a:rPr dirty="0" sz="1000" spc="-5">
                <a:latin typeface="Arial MT"/>
                <a:cs typeface="Arial MT"/>
              </a:rPr>
              <a:t> alignment: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Left, Right, Centre 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Justify.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215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apply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alignment: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>
                <a:latin typeface="Wingdings"/>
                <a:cs typeface="Wingdings"/>
              </a:rPr>
              <a:t></a:t>
            </a:r>
            <a:r>
              <a:rPr dirty="0" sz="1000" spc="15">
                <a:latin typeface="Times New Roman"/>
                <a:cs typeface="Times New Roman"/>
              </a:rPr>
              <a:t> </a:t>
            </a:r>
            <a:r>
              <a:rPr dirty="0" sz="1000">
                <a:latin typeface="Arial MT"/>
                <a:cs typeface="Arial MT"/>
              </a:rPr>
              <a:t>C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lick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&gt;</a:t>
            </a:r>
            <a:r>
              <a:rPr dirty="0" sz="1000" spc="-10">
                <a:latin typeface="Arial MT"/>
                <a:cs typeface="Arial MT"/>
              </a:rPr>
              <a:t> Alignment</a:t>
            </a:r>
            <a:endParaRPr sz="100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spcBef>
                <a:spcPts val="1085"/>
              </a:spcBef>
              <a:buAutoNum type="arabicPeriod" startAt="10"/>
              <a:tabLst>
                <a:tab pos="267335" algn="l"/>
              </a:tabLst>
            </a:pPr>
            <a:r>
              <a:rPr dirty="0" sz="1200" spc="-5" b="1">
                <a:latin typeface="Arial"/>
                <a:cs typeface="Arial"/>
              </a:rPr>
              <a:t>Bullets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and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Numbering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add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bullets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numbering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two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ways: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Bullets</a:t>
            </a:r>
            <a:r>
              <a:rPr dirty="0" sz="1200" spc="-5">
                <a:latin typeface="Arial MT"/>
                <a:cs typeface="Arial MT"/>
              </a:rPr>
              <a:t>:</a:t>
            </a:r>
            <a:endParaRPr sz="1200">
              <a:latin typeface="Arial MT"/>
              <a:cs typeface="Arial MT"/>
            </a:endParaRPr>
          </a:p>
          <a:p>
            <a:pPr marL="12700" marR="351155">
              <a:lnSpc>
                <a:spcPts val="1150"/>
              </a:lnSpc>
              <a:spcBef>
                <a:spcPts val="1185"/>
              </a:spcBef>
              <a:buAutoNum type="arabicPlain"/>
              <a:tabLst>
                <a:tab pos="161290" algn="l"/>
              </a:tabLst>
            </a:pPr>
            <a:r>
              <a:rPr dirty="0" sz="1000" spc="-5">
                <a:latin typeface="Arial MT"/>
                <a:cs typeface="Arial MT"/>
              </a:rPr>
              <a:t>This button is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toggle. Press it once to add bullets and then press it again to remove the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bullets.</a:t>
            </a:r>
            <a:endParaRPr sz="1000">
              <a:latin typeface="Arial MT"/>
              <a:cs typeface="Arial MT"/>
            </a:endParaRPr>
          </a:p>
          <a:p>
            <a:pPr marL="160655" indent="-148590">
              <a:lnSpc>
                <a:spcPts val="1115"/>
              </a:lnSpc>
              <a:buAutoNum type="arabicPlain"/>
              <a:tabLst>
                <a:tab pos="161290" algn="l"/>
              </a:tabLst>
            </a:pP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&gt;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Bullets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numbering.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Numbering:</a:t>
            </a:r>
            <a:endParaRPr sz="1200">
              <a:latin typeface="Arial"/>
              <a:cs typeface="Arial"/>
            </a:endParaRPr>
          </a:p>
          <a:p>
            <a:pPr marL="12700" marR="118745">
              <a:lnSpc>
                <a:spcPts val="1150"/>
              </a:lnSpc>
              <a:spcBef>
                <a:spcPts val="1400"/>
              </a:spcBef>
              <a:buAutoNum type="arabicPlain"/>
              <a:tabLst>
                <a:tab pos="161290" algn="l"/>
              </a:tabLst>
            </a:pPr>
            <a:r>
              <a:rPr dirty="0" sz="1000" spc="-5">
                <a:latin typeface="Arial MT"/>
                <a:cs typeface="Arial MT"/>
              </a:rPr>
              <a:t>This </a:t>
            </a:r>
            <a:r>
              <a:rPr dirty="0" sz="1000">
                <a:latin typeface="Arial MT"/>
                <a:cs typeface="Arial MT"/>
              </a:rPr>
              <a:t>button is a toggle. Press it </a:t>
            </a:r>
            <a:r>
              <a:rPr dirty="0" sz="1000" spc="-5">
                <a:latin typeface="Arial MT"/>
                <a:cs typeface="Arial MT"/>
              </a:rPr>
              <a:t>once </a:t>
            </a:r>
            <a:r>
              <a:rPr dirty="0" sz="1000">
                <a:latin typeface="Arial MT"/>
                <a:cs typeface="Arial MT"/>
              </a:rPr>
              <a:t>to add </a:t>
            </a:r>
            <a:r>
              <a:rPr dirty="0" sz="1000" spc="-5">
                <a:latin typeface="Arial MT"/>
                <a:cs typeface="Arial MT"/>
              </a:rPr>
              <a:t>numbering and </a:t>
            </a:r>
            <a:r>
              <a:rPr dirty="0" sz="1000">
                <a:latin typeface="Arial MT"/>
                <a:cs typeface="Arial MT"/>
              </a:rPr>
              <a:t>then </a:t>
            </a:r>
            <a:r>
              <a:rPr dirty="0" sz="1000" spc="-5">
                <a:latin typeface="Arial MT"/>
                <a:cs typeface="Arial MT"/>
              </a:rPr>
              <a:t>press </a:t>
            </a:r>
            <a:r>
              <a:rPr dirty="0" sz="1000">
                <a:latin typeface="Arial MT"/>
                <a:cs typeface="Arial MT"/>
              </a:rPr>
              <a:t>it </a:t>
            </a:r>
            <a:r>
              <a:rPr dirty="0" sz="1000" spc="-5">
                <a:latin typeface="Arial MT"/>
                <a:cs typeface="Arial MT"/>
              </a:rPr>
              <a:t>again </a:t>
            </a:r>
            <a:r>
              <a:rPr dirty="0" sz="1000">
                <a:latin typeface="Arial MT"/>
                <a:cs typeface="Arial MT"/>
              </a:rPr>
              <a:t>to remove the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numbering.</a:t>
            </a:r>
            <a:endParaRPr sz="1000">
              <a:latin typeface="Arial MT"/>
              <a:cs typeface="Arial MT"/>
            </a:endParaRPr>
          </a:p>
          <a:p>
            <a:pPr marL="160655" indent="-148590">
              <a:lnSpc>
                <a:spcPts val="1115"/>
              </a:lnSpc>
              <a:buAutoNum type="arabicPlain"/>
              <a:tabLst>
                <a:tab pos="161290" algn="l"/>
              </a:tabLst>
            </a:pP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&gt;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Bullets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numbering.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buAutoNum type="arabicPeriod" startAt="11"/>
              <a:tabLst>
                <a:tab pos="267335" algn="l"/>
              </a:tabLst>
            </a:pPr>
            <a:r>
              <a:rPr dirty="0" sz="1200" spc="-5" b="1">
                <a:latin typeface="Arial"/>
                <a:cs typeface="Arial"/>
              </a:rPr>
              <a:t>Making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Sub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Points</a:t>
            </a:r>
            <a:endParaRPr sz="1200">
              <a:latin typeface="Arial"/>
              <a:cs typeface="Arial"/>
            </a:endParaRPr>
          </a:p>
          <a:p>
            <a:pPr marL="12700" marR="1966595">
              <a:lnSpc>
                <a:spcPts val="1150"/>
              </a:lnSpc>
              <a:spcBef>
                <a:spcPts val="1180"/>
              </a:spcBef>
            </a:pP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-5">
                <a:latin typeface="Arial MT"/>
                <a:cs typeface="Arial MT"/>
              </a:rPr>
              <a:t> also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make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sub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point </a:t>
            </a:r>
            <a:r>
              <a:rPr dirty="0" sz="1000">
                <a:latin typeface="Arial MT"/>
                <a:cs typeface="Arial MT"/>
              </a:rPr>
              <a:t>by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adding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bullets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numbering.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make</a:t>
            </a:r>
            <a:r>
              <a:rPr dirty="0" sz="1000" spc="-5">
                <a:latin typeface="Arial MT"/>
                <a:cs typeface="Arial MT"/>
              </a:rPr>
              <a:t> sub </a:t>
            </a:r>
            <a:r>
              <a:rPr dirty="0" sz="1000">
                <a:latin typeface="Arial MT"/>
                <a:cs typeface="Arial MT"/>
              </a:rPr>
              <a:t>points: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ts val="1090"/>
              </a:lnSpc>
              <a:buAutoNum type="arabicPlain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lines</a:t>
            </a:r>
            <a:endParaRPr sz="1000">
              <a:latin typeface="Arial MT"/>
              <a:cs typeface="Arial MT"/>
            </a:endParaRPr>
          </a:p>
          <a:p>
            <a:pPr lvl="1" marL="469900" indent="-229870">
              <a:lnSpc>
                <a:spcPts val="1175"/>
              </a:lnSpc>
              <a:buAutoNum type="arabicPlain"/>
              <a:tabLst>
                <a:tab pos="470534" algn="l"/>
              </a:tabLst>
            </a:pPr>
            <a:r>
              <a:rPr dirty="0" sz="1000">
                <a:latin typeface="Arial MT"/>
                <a:cs typeface="Arial MT"/>
              </a:rPr>
              <a:t>Press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Tab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key.</a:t>
            </a:r>
            <a:endParaRPr sz="100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spcBef>
                <a:spcPts val="1085"/>
              </a:spcBef>
              <a:buAutoNum type="arabicPeriod" startAt="12"/>
              <a:tabLst>
                <a:tab pos="267335" algn="l"/>
              </a:tabLst>
            </a:pPr>
            <a:r>
              <a:rPr dirty="0" sz="1200" spc="-5" b="1">
                <a:latin typeface="Arial"/>
                <a:cs typeface="Arial"/>
              </a:rPr>
              <a:t>Increasing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and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Decreasing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Font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Size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size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86047" y="9222042"/>
            <a:ext cx="254000" cy="2260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200">
                <a:latin typeface="Times New Roman"/>
                <a:cs typeface="Times New Roman"/>
              </a:rPr>
              <a:t>113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2067" y="1423316"/>
            <a:ext cx="178162" cy="1774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1361" y="2210580"/>
            <a:ext cx="167503" cy="16750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41918" y="3046573"/>
            <a:ext cx="211662" cy="22232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132541" y="1109872"/>
            <a:ext cx="5217160" cy="794639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240665" marR="3948429" indent="-228600">
              <a:lnSpc>
                <a:spcPts val="1150"/>
              </a:lnSpc>
              <a:spcBef>
                <a:spcPts val="180"/>
              </a:spcBef>
            </a:pPr>
            <a:r>
              <a:rPr dirty="0" sz="1000" spc="-5">
                <a:latin typeface="Arial MT"/>
                <a:cs typeface="Arial MT"/>
              </a:rPr>
              <a:t>To increase Font size: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1-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</a:t>
            </a:r>
            <a:endParaRPr sz="1000">
              <a:latin typeface="Arial MT"/>
              <a:cs typeface="Arial MT"/>
            </a:endParaRPr>
          </a:p>
          <a:p>
            <a:pPr marL="240665">
              <a:lnSpc>
                <a:spcPct val="100000"/>
              </a:lnSpc>
              <a:spcBef>
                <a:spcPts val="384"/>
              </a:spcBef>
              <a:tabLst>
                <a:tab pos="682625" algn="l"/>
              </a:tabLst>
            </a:pPr>
            <a:r>
              <a:rPr dirty="0" sz="1000" spc="-5">
                <a:latin typeface="Arial MT"/>
                <a:cs typeface="Arial MT"/>
              </a:rPr>
              <a:t>2-	Press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increase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font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size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 marL="240665" marR="3948429" indent="-228600">
              <a:lnSpc>
                <a:spcPts val="1150"/>
              </a:lnSpc>
              <a:spcBef>
                <a:spcPts val="830"/>
              </a:spcBef>
            </a:pPr>
            <a:r>
              <a:rPr dirty="0" sz="1000" spc="-5">
                <a:latin typeface="Arial MT"/>
                <a:cs typeface="Arial MT"/>
              </a:rPr>
              <a:t>To increase Font size: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1-Select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</a:t>
            </a:r>
            <a:endParaRPr sz="1000">
              <a:latin typeface="Arial MT"/>
              <a:cs typeface="Arial MT"/>
            </a:endParaRPr>
          </a:p>
          <a:p>
            <a:pPr marL="240665">
              <a:lnSpc>
                <a:spcPct val="100000"/>
              </a:lnSpc>
              <a:spcBef>
                <a:spcPts val="295"/>
              </a:spcBef>
              <a:tabLst>
                <a:tab pos="556260" algn="l"/>
              </a:tabLst>
            </a:pPr>
            <a:r>
              <a:rPr dirty="0" sz="1000">
                <a:latin typeface="Arial MT"/>
                <a:cs typeface="Arial MT"/>
              </a:rPr>
              <a:t>2-	</a:t>
            </a: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decrease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font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size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>
              <a:latin typeface="Arial MT"/>
              <a:cs typeface="Arial MT"/>
            </a:endParaRPr>
          </a:p>
          <a:p>
            <a:pPr marL="266700" indent="-254635">
              <a:lnSpc>
                <a:spcPts val="1410"/>
              </a:lnSpc>
              <a:buAutoNum type="arabicPeriod" startAt="13"/>
              <a:tabLst>
                <a:tab pos="267335" algn="l"/>
              </a:tabLst>
            </a:pPr>
            <a:r>
              <a:rPr dirty="0" sz="1200" spc="-5" b="1">
                <a:latin typeface="Arial"/>
                <a:cs typeface="Arial"/>
              </a:rPr>
              <a:t>Changing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Font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Color</a:t>
            </a:r>
            <a:endParaRPr sz="1200">
              <a:latin typeface="Arial"/>
              <a:cs typeface="Arial"/>
            </a:endParaRPr>
          </a:p>
          <a:p>
            <a:pPr marL="240665">
              <a:lnSpc>
                <a:spcPts val="1410"/>
              </a:lnSpc>
            </a:pPr>
            <a:r>
              <a:rPr dirty="0" sz="1200" b="1">
                <a:latin typeface="Arial"/>
                <a:cs typeface="Arial"/>
              </a:rPr>
              <a:t>We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can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also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change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font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color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.Any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of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two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methods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can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be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chosen:</a:t>
            </a:r>
            <a:endParaRPr sz="1200">
              <a:latin typeface="Arial"/>
              <a:cs typeface="Arial"/>
            </a:endParaRPr>
          </a:p>
          <a:p>
            <a:pPr marL="240665" marR="2195830">
              <a:lnSpc>
                <a:spcPts val="1160"/>
              </a:lnSpc>
              <a:spcBef>
                <a:spcPts val="825"/>
              </a:spcBef>
              <a:tabLst>
                <a:tab pos="654050" algn="l"/>
              </a:tabLst>
            </a:pPr>
            <a:r>
              <a:rPr dirty="0" sz="1200" spc="-5">
                <a:latin typeface="Arial MT"/>
                <a:cs typeface="Arial MT"/>
              </a:rPr>
              <a:t>1-	</a:t>
            </a:r>
            <a:r>
              <a:rPr dirty="0" sz="950" spc="-5">
                <a:latin typeface="Arial MT"/>
                <a:cs typeface="Arial MT"/>
              </a:rPr>
              <a:t>Press</a:t>
            </a:r>
            <a:r>
              <a:rPr dirty="0" sz="950">
                <a:latin typeface="Arial MT"/>
                <a:cs typeface="Arial MT"/>
              </a:rPr>
              <a:t> </a:t>
            </a:r>
            <a:r>
              <a:rPr dirty="0" sz="950" spc="-5">
                <a:latin typeface="Arial MT"/>
                <a:cs typeface="Arial MT"/>
              </a:rPr>
              <a:t>this</a:t>
            </a:r>
            <a:r>
              <a:rPr dirty="0" sz="950" spc="10">
                <a:latin typeface="Arial MT"/>
                <a:cs typeface="Arial MT"/>
              </a:rPr>
              <a:t> </a:t>
            </a:r>
            <a:r>
              <a:rPr dirty="0" sz="950" spc="-5">
                <a:latin typeface="Arial MT"/>
                <a:cs typeface="Arial MT"/>
              </a:rPr>
              <a:t>once</a:t>
            </a:r>
            <a:r>
              <a:rPr dirty="0" sz="950" spc="5">
                <a:latin typeface="Arial MT"/>
                <a:cs typeface="Arial MT"/>
              </a:rPr>
              <a:t> </a:t>
            </a:r>
            <a:r>
              <a:rPr dirty="0" sz="950" spc="-5">
                <a:latin typeface="Arial MT"/>
                <a:cs typeface="Arial MT"/>
              </a:rPr>
              <a:t>to</a:t>
            </a:r>
            <a:r>
              <a:rPr dirty="0" sz="950" spc="5">
                <a:latin typeface="Arial MT"/>
                <a:cs typeface="Arial MT"/>
              </a:rPr>
              <a:t> </a:t>
            </a:r>
            <a:r>
              <a:rPr dirty="0" sz="950" spc="-5">
                <a:latin typeface="Arial MT"/>
                <a:cs typeface="Arial MT"/>
              </a:rPr>
              <a:t>change</a:t>
            </a:r>
            <a:r>
              <a:rPr dirty="0" sz="950" spc="5">
                <a:latin typeface="Arial MT"/>
                <a:cs typeface="Arial MT"/>
              </a:rPr>
              <a:t> </a:t>
            </a:r>
            <a:r>
              <a:rPr dirty="0" sz="950" spc="-5">
                <a:latin typeface="Arial MT"/>
                <a:cs typeface="Arial MT"/>
              </a:rPr>
              <a:t>the</a:t>
            </a:r>
            <a:r>
              <a:rPr dirty="0" sz="950" spc="5">
                <a:latin typeface="Arial MT"/>
                <a:cs typeface="Arial MT"/>
              </a:rPr>
              <a:t> </a:t>
            </a:r>
            <a:r>
              <a:rPr dirty="0" sz="950" spc="-5">
                <a:latin typeface="Arial MT"/>
                <a:cs typeface="Arial MT"/>
              </a:rPr>
              <a:t>selecting</a:t>
            </a:r>
            <a:r>
              <a:rPr dirty="0" sz="950" spc="10">
                <a:latin typeface="Arial MT"/>
                <a:cs typeface="Arial MT"/>
              </a:rPr>
              <a:t> </a:t>
            </a:r>
            <a:r>
              <a:rPr dirty="0" sz="950" spc="-5">
                <a:latin typeface="Arial MT"/>
                <a:cs typeface="Arial MT"/>
              </a:rPr>
              <a:t>text. </a:t>
            </a:r>
            <a:r>
              <a:rPr dirty="0" sz="950" spc="-250">
                <a:latin typeface="Arial MT"/>
                <a:cs typeface="Arial MT"/>
              </a:rPr>
              <a:t> </a:t>
            </a:r>
            <a:r>
              <a:rPr dirty="0" sz="950" spc="-5">
                <a:latin typeface="Arial MT"/>
                <a:cs typeface="Arial MT"/>
              </a:rPr>
              <a:t>2-</a:t>
            </a:r>
            <a:r>
              <a:rPr dirty="0" sz="950">
                <a:latin typeface="Arial MT"/>
                <a:cs typeface="Arial MT"/>
              </a:rPr>
              <a:t> </a:t>
            </a:r>
            <a:r>
              <a:rPr dirty="0" sz="950" spc="-5">
                <a:latin typeface="Arial MT"/>
                <a:cs typeface="Arial MT"/>
              </a:rPr>
              <a:t>Click</a:t>
            </a:r>
            <a:r>
              <a:rPr dirty="0" sz="950">
                <a:latin typeface="Arial MT"/>
                <a:cs typeface="Arial MT"/>
              </a:rPr>
              <a:t> </a:t>
            </a:r>
            <a:r>
              <a:rPr dirty="0" sz="950" spc="-5">
                <a:latin typeface="Arial MT"/>
                <a:cs typeface="Arial MT"/>
              </a:rPr>
              <a:t>Format</a:t>
            </a:r>
            <a:r>
              <a:rPr dirty="0" sz="950">
                <a:latin typeface="Arial MT"/>
                <a:cs typeface="Arial MT"/>
              </a:rPr>
              <a:t> </a:t>
            </a:r>
            <a:r>
              <a:rPr dirty="0" sz="950" spc="-5">
                <a:latin typeface="Arial MT"/>
                <a:cs typeface="Arial MT"/>
              </a:rPr>
              <a:t>&gt;</a:t>
            </a:r>
            <a:r>
              <a:rPr dirty="0" sz="950">
                <a:latin typeface="Arial MT"/>
                <a:cs typeface="Arial MT"/>
              </a:rPr>
              <a:t> </a:t>
            </a:r>
            <a:r>
              <a:rPr dirty="0" sz="950" spc="-5">
                <a:latin typeface="Arial MT"/>
                <a:cs typeface="Arial MT"/>
              </a:rPr>
              <a:t>Font</a:t>
            </a:r>
            <a:r>
              <a:rPr dirty="0" sz="950">
                <a:latin typeface="Arial MT"/>
                <a:cs typeface="Arial MT"/>
              </a:rPr>
              <a:t> </a:t>
            </a:r>
            <a:r>
              <a:rPr dirty="0" sz="950" spc="-5">
                <a:latin typeface="Arial MT"/>
                <a:cs typeface="Arial MT"/>
              </a:rPr>
              <a:t>&gt;</a:t>
            </a:r>
            <a:r>
              <a:rPr dirty="0" sz="950">
                <a:latin typeface="Arial MT"/>
                <a:cs typeface="Arial MT"/>
              </a:rPr>
              <a:t> </a:t>
            </a:r>
            <a:r>
              <a:rPr dirty="0" sz="950" spc="-5">
                <a:latin typeface="Arial MT"/>
                <a:cs typeface="Arial MT"/>
              </a:rPr>
              <a:t>Font</a:t>
            </a:r>
            <a:r>
              <a:rPr dirty="0" sz="950">
                <a:latin typeface="Arial MT"/>
                <a:cs typeface="Arial MT"/>
              </a:rPr>
              <a:t> </a:t>
            </a:r>
            <a:r>
              <a:rPr dirty="0" sz="950" spc="-5">
                <a:latin typeface="Arial MT"/>
                <a:cs typeface="Arial MT"/>
              </a:rPr>
              <a:t>color</a:t>
            </a:r>
            <a:endParaRPr sz="95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0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buAutoNum type="arabicPeriod" startAt="14"/>
              <a:tabLst>
                <a:tab pos="267335" algn="l"/>
              </a:tabLst>
            </a:pPr>
            <a:r>
              <a:rPr dirty="0" sz="1200" spc="-5" b="1">
                <a:latin typeface="Arial"/>
                <a:cs typeface="Arial"/>
              </a:rPr>
              <a:t>Adding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Pictures</a:t>
            </a:r>
            <a:endParaRPr sz="1200">
              <a:latin typeface="Arial"/>
              <a:cs typeface="Arial"/>
            </a:endParaRPr>
          </a:p>
          <a:p>
            <a:pPr marL="12700" marR="2882265">
              <a:lnSpc>
                <a:spcPct val="191300"/>
              </a:lnSpc>
              <a:spcBef>
                <a:spcPts val="5"/>
              </a:spcBef>
            </a:pP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add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picture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images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slides.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insert picture:</a:t>
            </a:r>
            <a:endParaRPr sz="1000">
              <a:latin typeface="Arial MT"/>
              <a:cs typeface="Arial MT"/>
            </a:endParaRPr>
          </a:p>
          <a:p>
            <a:pPr lvl="1" marL="469900" indent="-229870">
              <a:lnSpc>
                <a:spcPts val="1175"/>
              </a:lnSpc>
              <a:spcBef>
                <a:spcPts val="1095"/>
              </a:spcBef>
              <a:buAutoNum type="arabicParenR"/>
              <a:tabLst>
                <a:tab pos="470534" algn="l"/>
              </a:tabLst>
            </a:pPr>
            <a:r>
              <a:rPr dirty="0" sz="1000" spc="-5">
                <a:latin typeface="Arial MT"/>
                <a:cs typeface="Arial MT"/>
              </a:rPr>
              <a:t>Using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Clip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Placeholder.</a:t>
            </a:r>
            <a:endParaRPr sz="1000">
              <a:latin typeface="Arial MT"/>
              <a:cs typeface="Arial MT"/>
            </a:endParaRPr>
          </a:p>
          <a:p>
            <a:pPr lvl="1" marL="469900" indent="-229870">
              <a:lnSpc>
                <a:spcPts val="1150"/>
              </a:lnSpc>
              <a:buAutoNum type="arabicParenR"/>
              <a:tabLst>
                <a:tab pos="470534" algn="l"/>
              </a:tabLst>
            </a:pPr>
            <a:r>
              <a:rPr dirty="0" sz="1000" spc="-5">
                <a:latin typeface="Arial MT"/>
                <a:cs typeface="Arial MT"/>
              </a:rPr>
              <a:t>Using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Content placeholder.</a:t>
            </a:r>
            <a:endParaRPr sz="1000">
              <a:latin typeface="Arial MT"/>
              <a:cs typeface="Arial MT"/>
            </a:endParaRPr>
          </a:p>
          <a:p>
            <a:pPr lvl="1" marL="388620" indent="-148590">
              <a:lnSpc>
                <a:spcPts val="1150"/>
              </a:lnSpc>
              <a:buAutoNum type="arabicParenR"/>
              <a:tabLst>
                <a:tab pos="389255" algn="l"/>
              </a:tabLst>
            </a:pPr>
            <a:r>
              <a:rPr dirty="0" sz="1000">
                <a:latin typeface="Arial MT"/>
                <a:cs typeface="Arial MT"/>
              </a:rPr>
              <a:t>Using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Clip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Task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Pane.</a:t>
            </a:r>
            <a:endParaRPr sz="1000">
              <a:latin typeface="Arial MT"/>
              <a:cs typeface="Arial MT"/>
            </a:endParaRPr>
          </a:p>
          <a:p>
            <a:pPr lvl="1" marL="388620" indent="-148590">
              <a:lnSpc>
                <a:spcPts val="1175"/>
              </a:lnSpc>
              <a:buAutoNum type="arabicParenR"/>
              <a:tabLst>
                <a:tab pos="389255" algn="l"/>
              </a:tabLst>
            </a:pPr>
            <a:r>
              <a:rPr dirty="0" sz="1000">
                <a:latin typeface="Arial MT"/>
                <a:cs typeface="Arial MT"/>
              </a:rPr>
              <a:t>Using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Insert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&gt;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Picture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&gt;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From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File.</a:t>
            </a:r>
            <a:endParaRPr sz="10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Arial MT"/>
              <a:buAutoNum type="arabicParenR"/>
            </a:pPr>
            <a:endParaRPr sz="110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buAutoNum type="arabicPeriod" startAt="15"/>
              <a:tabLst>
                <a:tab pos="267335" algn="l"/>
              </a:tabLst>
            </a:pPr>
            <a:r>
              <a:rPr dirty="0" sz="1200" b="1">
                <a:latin typeface="Arial"/>
                <a:cs typeface="Arial"/>
              </a:rPr>
              <a:t>Copy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and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Paste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Objects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20400"/>
              </a:lnSpc>
              <a:spcBef>
                <a:spcPts val="900"/>
              </a:spcBef>
            </a:pP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 copy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paste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between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different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slides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presentations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using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clipboard.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Copy Text: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25"/>
              </a:lnSpc>
              <a:buAutoNum type="arabicPlain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</a:t>
            </a:r>
            <a:endParaRPr sz="1000">
              <a:latin typeface="Arial MT"/>
              <a:cs typeface="Arial MT"/>
            </a:endParaRPr>
          </a:p>
          <a:p>
            <a:pPr marL="469900" indent="-229870">
              <a:lnSpc>
                <a:spcPts val="1175"/>
              </a:lnSpc>
              <a:buAutoNum type="arabicPlain"/>
              <a:tabLst>
                <a:tab pos="470534" algn="l"/>
              </a:tabLst>
            </a:pP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Edit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Copy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Ctrl+C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0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Paste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Text: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50"/>
              </a:lnSpc>
              <a:buAutoNum type="arabicPlain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Location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paste.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75"/>
              </a:lnSpc>
              <a:buAutoNum type="arabicPlain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Edit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Paste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Ctrl+V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buAutoNum type="arabicPeriod" startAt="16"/>
              <a:tabLst>
                <a:tab pos="267335" algn="l"/>
              </a:tabLst>
            </a:pPr>
            <a:r>
              <a:rPr dirty="0" sz="1200" spc="-5" b="1">
                <a:latin typeface="Arial"/>
                <a:cs typeface="Arial"/>
              </a:rPr>
              <a:t>Cut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and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Paste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Objects</a:t>
            </a:r>
            <a:endParaRPr sz="1200">
              <a:latin typeface="Arial"/>
              <a:cs typeface="Arial"/>
            </a:endParaRPr>
          </a:p>
          <a:p>
            <a:pPr marL="12700" marR="104775">
              <a:lnSpc>
                <a:spcPct val="120900"/>
              </a:lnSpc>
              <a:spcBef>
                <a:spcPts val="894"/>
              </a:spcBef>
            </a:pPr>
            <a:r>
              <a:rPr dirty="0" sz="1000">
                <a:latin typeface="Arial MT"/>
                <a:cs typeface="Arial MT"/>
              </a:rPr>
              <a:t>You can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cut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paste</a:t>
            </a:r>
            <a:r>
              <a:rPr dirty="0" sz="1000">
                <a:latin typeface="Arial MT"/>
                <a:cs typeface="Arial MT"/>
              </a:rPr>
              <a:t> data</a:t>
            </a:r>
            <a:r>
              <a:rPr dirty="0" sz="1000" spc="-5">
                <a:latin typeface="Arial MT"/>
                <a:cs typeface="Arial MT"/>
              </a:rPr>
              <a:t> between</a:t>
            </a:r>
            <a:r>
              <a:rPr dirty="0" sz="1000">
                <a:latin typeface="Arial MT"/>
                <a:cs typeface="Arial MT"/>
              </a:rPr>
              <a:t> different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slides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presentations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using</a:t>
            </a:r>
            <a:r>
              <a:rPr dirty="0" sz="1000">
                <a:latin typeface="Arial MT"/>
                <a:cs typeface="Arial MT"/>
              </a:rPr>
              <a:t> the</a:t>
            </a:r>
            <a:r>
              <a:rPr dirty="0" sz="1000" spc="-5">
                <a:latin typeface="Arial MT"/>
                <a:cs typeface="Arial MT"/>
              </a:rPr>
              <a:t> clipboard.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Cut Text: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ts val="1120"/>
              </a:lnSpc>
              <a:buAutoNum type="arabicPlain" startAt="3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ts val="1175"/>
              </a:lnSpc>
              <a:buAutoNum type="arabicPlain" startAt="3"/>
              <a:tabLst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Edit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Cut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Press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Ctrl+X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Paste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Text: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50"/>
              </a:lnSpc>
              <a:buAutoNum type="arabicPlain" startAt="3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Location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paste.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75"/>
              </a:lnSpc>
              <a:buAutoNum type="arabicPlain" startAt="3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Edit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Paste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Ctrl+V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200" spc="-10" b="1">
                <a:latin typeface="Arial"/>
                <a:cs typeface="Arial"/>
              </a:rPr>
              <a:t>Exercise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114</a:t>
            </a:fld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964449"/>
            <a:ext cx="5508625" cy="5430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1: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Adding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Text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Presentation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Slide:</a:t>
            </a:r>
            <a:endParaRPr sz="1000">
              <a:latin typeface="Arial"/>
              <a:cs typeface="Arial"/>
            </a:endParaRPr>
          </a:p>
          <a:p>
            <a:pPr marL="469265" marR="27940">
              <a:lnSpc>
                <a:spcPts val="1150"/>
              </a:lnSpc>
              <a:spcBef>
                <a:spcPts val="50"/>
              </a:spcBef>
            </a:pP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new presentation.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slide will appear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containing two text boxes. Each text box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some instructions written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into it. Left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 in the text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box and add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 which you want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through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keyboard.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07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2: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Adding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new</a:t>
            </a:r>
            <a:r>
              <a:rPr dirty="0" u="heavy" sz="1000" spc="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Slide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into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Presentation:</a:t>
            </a:r>
            <a:endParaRPr sz="1000">
              <a:latin typeface="Arial"/>
              <a:cs typeface="Arial"/>
            </a:endParaRPr>
          </a:p>
          <a:p>
            <a:pPr marL="469265" marR="285115">
              <a:lnSpc>
                <a:spcPts val="1150"/>
              </a:lnSpc>
              <a:spcBef>
                <a:spcPts val="50"/>
              </a:spcBef>
            </a:pPr>
            <a:r>
              <a:rPr dirty="0" sz="1000">
                <a:latin typeface="Arial MT"/>
                <a:cs typeface="Arial MT"/>
              </a:rPr>
              <a:t>Open the </a:t>
            </a:r>
            <a:r>
              <a:rPr dirty="0" sz="1000" spc="-5">
                <a:latin typeface="Arial MT"/>
                <a:cs typeface="Arial MT"/>
              </a:rPr>
              <a:t>presentation </a:t>
            </a:r>
            <a:r>
              <a:rPr dirty="0" sz="1000">
                <a:latin typeface="Arial MT"/>
                <a:cs typeface="Arial MT"/>
              </a:rPr>
              <a:t>in which you want to enter the new slide. </a:t>
            </a:r>
            <a:r>
              <a:rPr dirty="0" sz="1000" spc="-5">
                <a:latin typeface="Arial MT"/>
                <a:cs typeface="Arial MT"/>
              </a:rPr>
              <a:t>Click on </a:t>
            </a:r>
            <a:r>
              <a:rPr dirty="0" sz="1000">
                <a:latin typeface="Arial MT"/>
                <a:cs typeface="Arial MT"/>
              </a:rPr>
              <a:t>“New </a:t>
            </a:r>
            <a:r>
              <a:rPr dirty="0" sz="1000" spc="-5">
                <a:latin typeface="Arial MT"/>
                <a:cs typeface="Arial MT"/>
              </a:rPr>
              <a:t>Slide”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 formatting toolbar.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new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slide will be inserted into that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presentation.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07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3: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Adding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Text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Box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Presentation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Slide: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800"/>
              </a:lnSpc>
              <a:spcBef>
                <a:spcPts val="20"/>
              </a:spcBef>
            </a:pPr>
            <a:r>
              <a:rPr dirty="0" sz="1000">
                <a:latin typeface="Arial MT"/>
                <a:cs typeface="Arial MT"/>
              </a:rPr>
              <a:t>Open </a:t>
            </a:r>
            <a:r>
              <a:rPr dirty="0" sz="1000" spc="-5">
                <a:latin typeface="Arial MT"/>
                <a:cs typeface="Arial MT"/>
              </a:rPr>
              <a:t>the slide where </a:t>
            </a:r>
            <a:r>
              <a:rPr dirty="0" sz="1000">
                <a:latin typeface="Arial MT"/>
                <a:cs typeface="Arial MT"/>
              </a:rPr>
              <a:t>you want to enter the text box. Click </a:t>
            </a:r>
            <a:r>
              <a:rPr dirty="0" sz="1000" spc="-5">
                <a:latin typeface="Arial MT"/>
                <a:cs typeface="Arial MT"/>
              </a:rPr>
              <a:t>on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Insert menu </a:t>
            </a:r>
            <a:r>
              <a:rPr dirty="0" sz="1000">
                <a:latin typeface="Arial MT"/>
                <a:cs typeface="Arial MT"/>
              </a:rPr>
              <a:t>from </a:t>
            </a:r>
            <a:r>
              <a:rPr dirty="0" sz="1000" spc="-5">
                <a:latin typeface="Arial MT"/>
                <a:cs typeface="Arial MT"/>
              </a:rPr>
              <a:t>Menu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bar. Click on Text box option from Insert menu list. The shape of mouse pointer will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become like</a:t>
            </a:r>
            <a:r>
              <a:rPr dirty="0" sz="1000" spc="5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. </a:t>
            </a:r>
            <a:r>
              <a:rPr dirty="0" sz="1000" spc="-5">
                <a:latin typeface="Arial MT"/>
                <a:cs typeface="Arial MT"/>
              </a:rPr>
              <a:t>Now drag this pointer where you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want to insert the text box in the </a:t>
            </a:r>
            <a:r>
              <a:rPr dirty="0" sz="1000" spc="-10">
                <a:latin typeface="Arial MT"/>
                <a:cs typeface="Arial MT"/>
              </a:rPr>
              <a:t>slide. </a:t>
            </a:r>
            <a:r>
              <a:rPr dirty="0" sz="1000" spc="-5">
                <a:latin typeface="Arial MT"/>
                <a:cs typeface="Arial MT"/>
              </a:rPr>
              <a:t> The same option of text box can also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selected from “Drawing </a:t>
            </a:r>
            <a:r>
              <a:rPr dirty="0" sz="1000" spc="-10">
                <a:latin typeface="Arial MT"/>
                <a:cs typeface="Arial MT"/>
              </a:rPr>
              <a:t>toolbar”.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4: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Duplicating</a:t>
            </a:r>
            <a:r>
              <a:rPr dirty="0" u="heavy" sz="10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heavy" sz="10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Slide:</a:t>
            </a:r>
            <a:endParaRPr sz="1000">
              <a:latin typeface="Arial"/>
              <a:cs typeface="Arial"/>
            </a:endParaRPr>
          </a:p>
          <a:p>
            <a:pPr marL="469265" marR="5080">
              <a:lnSpc>
                <a:spcPts val="1150"/>
              </a:lnSpc>
              <a:spcBef>
                <a:spcPts val="55"/>
              </a:spcBef>
            </a:pP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presentation.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Select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slide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which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want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make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duplicate.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Insert</a:t>
            </a:r>
            <a:r>
              <a:rPr dirty="0" sz="1000" spc="-5">
                <a:latin typeface="Arial MT"/>
                <a:cs typeface="Arial MT"/>
              </a:rPr>
              <a:t> menu</a:t>
            </a:r>
            <a:r>
              <a:rPr dirty="0" sz="1000">
                <a:latin typeface="Arial MT"/>
                <a:cs typeface="Arial MT"/>
              </a:rPr>
              <a:t> from</a:t>
            </a:r>
            <a:r>
              <a:rPr dirty="0" sz="1000" spc="-5">
                <a:latin typeface="Arial MT"/>
                <a:cs typeface="Arial MT"/>
              </a:rPr>
              <a:t> menu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bar.</a:t>
            </a:r>
            <a:r>
              <a:rPr dirty="0" sz="1000">
                <a:latin typeface="Arial MT"/>
                <a:cs typeface="Arial MT"/>
              </a:rPr>
              <a:t> Click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5">
                <a:latin typeface="Arial MT"/>
                <a:cs typeface="Arial MT"/>
              </a:rPr>
              <a:t>option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“Duplicate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Slide” to</a:t>
            </a:r>
            <a:r>
              <a:rPr dirty="0" sz="1000" spc="-5">
                <a:latin typeface="Arial MT"/>
                <a:cs typeface="Arial MT"/>
              </a:rPr>
              <a:t> create</a:t>
            </a:r>
            <a:r>
              <a:rPr dirty="0" sz="1000">
                <a:latin typeface="Arial MT"/>
                <a:cs typeface="Arial MT"/>
              </a:rPr>
              <a:t> its </a:t>
            </a:r>
            <a:r>
              <a:rPr dirty="0" sz="1000" spc="-5">
                <a:latin typeface="Arial MT"/>
                <a:cs typeface="Arial MT"/>
              </a:rPr>
              <a:t>duplicate.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07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5: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Password Protection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of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Presentation: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800"/>
              </a:lnSpc>
              <a:spcBef>
                <a:spcPts val="20"/>
              </a:spcBef>
            </a:pPr>
            <a:r>
              <a:rPr dirty="0" sz="1000" spc="-5">
                <a:latin typeface="Arial MT"/>
                <a:cs typeface="Arial MT"/>
              </a:rPr>
              <a:t>Open the presentation on which you want to apply password protection. Click on </a:t>
            </a:r>
            <a:r>
              <a:rPr dirty="0" sz="1000" spc="-10">
                <a:latin typeface="Arial MT"/>
                <a:cs typeface="Arial MT"/>
              </a:rPr>
              <a:t>Tool 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menu from </a:t>
            </a:r>
            <a:r>
              <a:rPr dirty="0" sz="1000" spc="-5">
                <a:latin typeface="Arial MT"/>
                <a:cs typeface="Arial MT"/>
              </a:rPr>
              <a:t>menu bar. Click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O</a:t>
            </a:r>
            <a:r>
              <a:rPr dirty="0" sz="1000" spc="-5">
                <a:latin typeface="Arial MT"/>
                <a:cs typeface="Arial MT"/>
              </a:rPr>
              <a:t>ptions link.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widow will appear titled Options. Click on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Security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tab.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Enter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password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with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which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want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presentation.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Also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enter the password for modifying the presentation. Click Ok button to implement these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6: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Automatically</a:t>
            </a:r>
            <a:r>
              <a:rPr dirty="0" u="heavy" sz="1000" spc="-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Save</a:t>
            </a:r>
            <a:r>
              <a:rPr dirty="0" u="heavy" sz="10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Presentation:</a:t>
            </a:r>
            <a:endParaRPr sz="1000">
              <a:latin typeface="Arial"/>
              <a:cs typeface="Arial"/>
            </a:endParaRPr>
          </a:p>
          <a:p>
            <a:pPr algn="just" marL="469265" marR="5715">
              <a:lnSpc>
                <a:spcPct val="95800"/>
              </a:lnSpc>
              <a:spcBef>
                <a:spcPts val="20"/>
              </a:spcBef>
            </a:pP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Tool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menu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from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Menu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bar.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Now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option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named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O</a:t>
            </a:r>
            <a:r>
              <a:rPr dirty="0" sz="1000" spc="-5">
                <a:latin typeface="Arial MT"/>
                <a:cs typeface="Arial MT"/>
              </a:rPr>
              <a:t>ptions.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window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appear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titled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Options.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Save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tab.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Check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check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box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named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“Save</a:t>
            </a:r>
            <a:r>
              <a:rPr dirty="0" sz="1000" spc="2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auto </a:t>
            </a:r>
            <a:r>
              <a:rPr dirty="0" sz="1000">
                <a:latin typeface="Arial MT"/>
                <a:cs typeface="Arial MT"/>
              </a:rPr>
              <a:t> recover </a:t>
            </a:r>
            <a:r>
              <a:rPr dirty="0" sz="1000" spc="-5">
                <a:latin typeface="Arial MT"/>
                <a:cs typeface="Arial MT"/>
              </a:rPr>
              <a:t>every” </a:t>
            </a:r>
            <a:r>
              <a:rPr dirty="0" sz="1000">
                <a:latin typeface="Arial MT"/>
                <a:cs typeface="Arial MT"/>
              </a:rPr>
              <a:t>and then </a:t>
            </a:r>
            <a:r>
              <a:rPr dirty="0" sz="1000" spc="-5">
                <a:latin typeface="Arial MT"/>
                <a:cs typeface="Arial MT"/>
              </a:rPr>
              <a:t>select </a:t>
            </a:r>
            <a:r>
              <a:rPr dirty="0" sz="1000">
                <a:latin typeface="Arial MT"/>
                <a:cs typeface="Arial MT"/>
              </a:rPr>
              <a:t>the time after </a:t>
            </a:r>
            <a:r>
              <a:rPr dirty="0" sz="1000" spc="-5">
                <a:latin typeface="Arial MT"/>
                <a:cs typeface="Arial MT"/>
              </a:rPr>
              <a:t>which </a:t>
            </a:r>
            <a:r>
              <a:rPr dirty="0" sz="1000">
                <a:latin typeface="Arial MT"/>
                <a:cs typeface="Arial MT"/>
              </a:rPr>
              <a:t>you want to save the </a:t>
            </a:r>
            <a:r>
              <a:rPr dirty="0" sz="1000" spc="-5">
                <a:latin typeface="Arial MT"/>
                <a:cs typeface="Arial MT"/>
              </a:rPr>
              <a:t>presentation.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Ok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 to implement the </a:t>
            </a:r>
            <a:r>
              <a:rPr dirty="0" sz="1000" spc="-10">
                <a:latin typeface="Arial MT"/>
                <a:cs typeface="Arial MT"/>
              </a:rPr>
              <a:t>changes.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114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0" y="1137281"/>
            <a:ext cx="5509895" cy="793877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 marL="1433830" marR="1386205">
              <a:lnSpc>
                <a:spcPts val="1380"/>
              </a:lnSpc>
              <a:spcBef>
                <a:spcPts val="195"/>
              </a:spcBef>
            </a:pPr>
            <a:r>
              <a:rPr dirty="0" sz="1200" spc="-5">
                <a:latin typeface="Arial MT"/>
                <a:cs typeface="Arial MT"/>
              </a:rPr>
              <a:t>Computer Proficiency License </a:t>
            </a:r>
            <a:r>
              <a:rPr dirty="0" sz="1200" spc="-10">
                <a:latin typeface="Arial MT"/>
                <a:cs typeface="Arial MT"/>
              </a:rPr>
              <a:t>(CS-001)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Lecture </a:t>
            </a:r>
            <a:r>
              <a:rPr dirty="0" sz="1200" spc="-10">
                <a:latin typeface="Arial MT"/>
                <a:cs typeface="Arial MT"/>
              </a:rPr>
              <a:t>37</a:t>
            </a:r>
            <a:endParaRPr sz="1200">
              <a:latin typeface="Arial MT"/>
              <a:cs typeface="Arial MT"/>
            </a:endParaRPr>
          </a:p>
          <a:p>
            <a:pPr algn="ctr">
              <a:lnSpc>
                <a:spcPts val="1340"/>
              </a:lnSpc>
            </a:pPr>
            <a:r>
              <a:rPr dirty="0" sz="1200" spc="-5">
                <a:latin typeface="Arial MT"/>
                <a:cs typeface="Arial MT"/>
              </a:rPr>
              <a:t>Charts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and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Objects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00">
              <a:latin typeface="Arial MT"/>
              <a:cs typeface="Arial MT"/>
            </a:endParaRPr>
          </a:p>
          <a:p>
            <a:pPr marL="182245" indent="-16954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Objectives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objective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 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provide information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about: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add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graph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presentation?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create </a:t>
            </a:r>
            <a:r>
              <a:rPr dirty="0" sz="1000">
                <a:latin typeface="Arial MT"/>
                <a:cs typeface="Arial MT"/>
              </a:rPr>
              <a:t>and edit </a:t>
            </a:r>
            <a:r>
              <a:rPr dirty="0" sz="1000" spc="-5">
                <a:latin typeface="Arial MT"/>
                <a:cs typeface="Arial MT"/>
              </a:rPr>
              <a:t>organizational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draw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different</a:t>
            </a:r>
            <a:r>
              <a:rPr dirty="0" sz="1000" spc="-5">
                <a:latin typeface="Arial MT"/>
                <a:cs typeface="Arial MT"/>
              </a:rPr>
              <a:t> objects 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 </a:t>
            </a:r>
            <a:r>
              <a:rPr dirty="0" sz="1000">
                <a:latin typeface="Arial MT"/>
                <a:cs typeface="Arial MT"/>
              </a:rPr>
              <a:t>them?</a:t>
            </a:r>
            <a:endParaRPr sz="10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Symbol"/>
              <a:buChar char=""/>
            </a:pPr>
            <a:endParaRPr sz="11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Creating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charts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and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graphs</a:t>
            </a:r>
            <a:endParaRPr sz="1200">
              <a:latin typeface="Arial"/>
              <a:cs typeface="Arial"/>
            </a:endParaRPr>
          </a:p>
          <a:p>
            <a:pPr marL="12700" marR="615315">
              <a:lnSpc>
                <a:spcPts val="1150"/>
              </a:lnSpc>
              <a:spcBef>
                <a:spcPts val="1175"/>
              </a:spcBef>
            </a:pPr>
            <a:r>
              <a:rPr dirty="0" sz="1000" spc="-5">
                <a:latin typeface="Arial MT"/>
                <a:cs typeface="Arial MT"/>
              </a:rPr>
              <a:t>One way to add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chart to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presentation is to apply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slide layout that contains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chart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placeholder.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There are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several</a:t>
            </a:r>
            <a:r>
              <a:rPr dirty="0" sz="1000">
                <a:latin typeface="Arial MT"/>
                <a:cs typeface="Arial MT"/>
              </a:rPr>
              <a:t> layouts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 Slide </a:t>
            </a:r>
            <a:r>
              <a:rPr dirty="0" sz="1000" spc="-5">
                <a:latin typeface="Arial MT"/>
                <a:cs typeface="Arial MT"/>
              </a:rPr>
              <a:t>Layout </a:t>
            </a:r>
            <a:r>
              <a:rPr dirty="0" sz="1000">
                <a:latin typeface="Arial MT"/>
                <a:cs typeface="Arial MT"/>
              </a:rPr>
              <a:t>task </a:t>
            </a:r>
            <a:r>
              <a:rPr dirty="0" sz="1000" spc="-5">
                <a:latin typeface="Arial MT"/>
                <a:cs typeface="Arial MT"/>
              </a:rPr>
              <a:t>pane </a:t>
            </a:r>
            <a:r>
              <a:rPr dirty="0" sz="1000">
                <a:latin typeface="Arial MT"/>
                <a:cs typeface="Arial MT"/>
              </a:rPr>
              <a:t>that can </a:t>
            </a:r>
            <a:r>
              <a:rPr dirty="0" sz="1000" spc="-5">
                <a:latin typeface="Arial MT"/>
                <a:cs typeface="Arial MT"/>
              </a:rPr>
              <a:t>be used.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75"/>
              </a:lnSpc>
              <a:spcBef>
                <a:spcPts val="1070"/>
              </a:spcBef>
              <a:buAutoNum type="arabicParenR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Use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Content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Palette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50"/>
              </a:lnSpc>
              <a:buAutoNum type="arabicParenR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Use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Placeholder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75"/>
              </a:lnSpc>
              <a:buAutoNum type="arabicParenR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Use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Insert</a:t>
            </a:r>
            <a:r>
              <a:rPr dirty="0" sz="1000" spc="2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&gt;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000" spc="-5">
                <a:latin typeface="Arial MT"/>
                <a:cs typeface="Arial MT"/>
              </a:rPr>
              <a:t>All these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methods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Microsoft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Graph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application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allow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 to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insert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directly.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 MT"/>
              <a:cs typeface="Arial MT"/>
            </a:endParaRPr>
          </a:p>
          <a:p>
            <a:pPr marL="181610" indent="-169545">
              <a:lnSpc>
                <a:spcPct val="100000"/>
              </a:lnSpc>
              <a:buAutoNum type="arabicPeriod" startAt="3"/>
              <a:tabLst>
                <a:tab pos="182245" algn="l"/>
              </a:tabLst>
            </a:pPr>
            <a:r>
              <a:rPr dirty="0" sz="1200" b="1">
                <a:latin typeface="Arial"/>
                <a:cs typeface="Arial"/>
              </a:rPr>
              <a:t>Editing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charts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 change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 values and</a:t>
            </a:r>
            <a:r>
              <a:rPr dirty="0" sz="1000" spc="-10">
                <a:latin typeface="Arial MT"/>
                <a:cs typeface="Arial MT"/>
              </a:rPr>
              <a:t> labels</a:t>
            </a:r>
            <a:r>
              <a:rPr dirty="0" sz="1000" spc="-5">
                <a:latin typeface="Arial MT"/>
                <a:cs typeface="Arial MT"/>
              </a:rPr>
              <a:t> at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any time.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095"/>
              </a:spcBef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change</a:t>
            </a:r>
            <a:r>
              <a:rPr dirty="0" sz="1000">
                <a:latin typeface="Arial MT"/>
                <a:cs typeface="Arial MT"/>
              </a:rPr>
              <a:t> 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graph</a:t>
            </a:r>
            <a:r>
              <a:rPr dirty="0" sz="1000">
                <a:latin typeface="Arial MT"/>
                <a:cs typeface="Arial MT"/>
              </a:rPr>
              <a:t> or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</a:t>
            </a:r>
            <a:r>
              <a:rPr dirty="0" sz="1000">
                <a:latin typeface="Arial MT"/>
                <a:cs typeface="Arial MT"/>
              </a:rPr>
              <a:t> just</a:t>
            </a:r>
            <a:r>
              <a:rPr dirty="0" sz="1000" spc="-5">
                <a:latin typeface="Arial MT"/>
                <a:cs typeface="Arial MT"/>
              </a:rPr>
              <a:t> change </a:t>
            </a:r>
            <a:r>
              <a:rPr dirty="0" sz="1000">
                <a:latin typeface="Arial MT"/>
                <a:cs typeface="Arial MT"/>
              </a:rPr>
              <a:t>its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data </a:t>
            </a:r>
            <a:r>
              <a:rPr dirty="0" sz="1000" spc="-5">
                <a:latin typeface="Arial MT"/>
                <a:cs typeface="Arial MT"/>
              </a:rPr>
              <a:t>values </a:t>
            </a:r>
            <a:r>
              <a:rPr dirty="0" sz="1000">
                <a:latin typeface="Arial MT"/>
                <a:cs typeface="Arial MT"/>
              </a:rPr>
              <a:t>in data</a:t>
            </a:r>
            <a:r>
              <a:rPr dirty="0" sz="1000" spc="-5">
                <a:latin typeface="Arial MT"/>
                <a:cs typeface="Arial MT"/>
              </a:rPr>
              <a:t> sheet.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delete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data, just select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 and press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delete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 delete data from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buAutoNum type="arabicPeriod" startAt="4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Formatting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charts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95800"/>
              </a:lnSpc>
              <a:spcBef>
                <a:spcPts val="1150"/>
              </a:spcBef>
            </a:pP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lines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edges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referred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as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axes.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X-axis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line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along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left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edge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chart.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x-axis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usually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indicates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categories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.The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actual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values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plotted </a:t>
            </a:r>
            <a:r>
              <a:rPr dirty="0" sz="1000">
                <a:latin typeface="Arial MT"/>
                <a:cs typeface="Arial MT"/>
              </a:rPr>
              <a:t> on the </a:t>
            </a:r>
            <a:r>
              <a:rPr dirty="0" sz="1000" spc="-5">
                <a:latin typeface="Arial MT"/>
                <a:cs typeface="Arial MT"/>
              </a:rPr>
              <a:t>y-axis. </a:t>
            </a:r>
            <a:r>
              <a:rPr dirty="0" sz="1000">
                <a:latin typeface="Arial MT"/>
                <a:cs typeface="Arial MT"/>
              </a:rPr>
              <a:t>Microsoft </a:t>
            </a:r>
            <a:r>
              <a:rPr dirty="0" sz="1000" spc="-5">
                <a:latin typeface="Arial MT"/>
                <a:cs typeface="Arial MT"/>
              </a:rPr>
              <a:t>Graph </a:t>
            </a:r>
            <a:r>
              <a:rPr dirty="0" sz="1000">
                <a:latin typeface="Arial MT"/>
                <a:cs typeface="Arial MT"/>
              </a:rPr>
              <a:t>will </a:t>
            </a:r>
            <a:r>
              <a:rPr dirty="0" sz="1000" spc="-5">
                <a:latin typeface="Arial MT"/>
                <a:cs typeface="Arial MT"/>
              </a:rPr>
              <a:t>automatically </a:t>
            </a:r>
            <a:r>
              <a:rPr dirty="0" sz="1000">
                <a:latin typeface="Arial MT"/>
                <a:cs typeface="Arial MT"/>
              </a:rPr>
              <a:t>provide </a:t>
            </a:r>
            <a:r>
              <a:rPr dirty="0" sz="1000" spc="-5">
                <a:latin typeface="Arial MT"/>
                <a:cs typeface="Arial MT"/>
              </a:rPr>
              <a:t>labels </a:t>
            </a:r>
            <a:r>
              <a:rPr dirty="0" sz="1000">
                <a:latin typeface="Arial MT"/>
                <a:cs typeface="Arial MT"/>
              </a:rPr>
              <a:t>for the </a:t>
            </a:r>
            <a:r>
              <a:rPr dirty="0" sz="1000" spc="-5">
                <a:latin typeface="Arial MT"/>
                <a:cs typeface="Arial MT"/>
              </a:rPr>
              <a:t>axes </a:t>
            </a:r>
            <a:r>
              <a:rPr dirty="0" sz="1000">
                <a:latin typeface="Arial MT"/>
                <a:cs typeface="Arial MT"/>
              </a:rPr>
              <a:t>but </a:t>
            </a:r>
            <a:r>
              <a:rPr dirty="0" sz="1000" spc="-5">
                <a:latin typeface="Arial MT"/>
                <a:cs typeface="Arial MT"/>
              </a:rPr>
              <a:t>these can </a:t>
            </a:r>
            <a:r>
              <a:rPr dirty="0" sz="1000">
                <a:latin typeface="Arial MT"/>
                <a:cs typeface="Arial MT"/>
              </a:rPr>
              <a:t>be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manually.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 MT"/>
              <a:cs typeface="Arial MT"/>
            </a:endParaRPr>
          </a:p>
          <a:p>
            <a:pPr marL="12700" marR="190500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To format or change any portion of graph, double click on it with left mouse pointer. Formatting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dialogue </a:t>
            </a:r>
            <a:r>
              <a:rPr dirty="0" sz="1000">
                <a:latin typeface="Arial MT"/>
                <a:cs typeface="Arial MT"/>
              </a:rPr>
              <a:t>box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related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particular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portion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will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-5">
                <a:latin typeface="Arial MT"/>
                <a:cs typeface="Arial MT"/>
              </a:rPr>
              <a:t> up</a:t>
            </a:r>
            <a:r>
              <a:rPr dirty="0" sz="1000">
                <a:latin typeface="Arial MT"/>
                <a:cs typeface="Arial MT"/>
              </a:rPr>
              <a:t> for</a:t>
            </a:r>
            <a:r>
              <a:rPr dirty="0" sz="1000" spc="-5">
                <a:latin typeface="Arial MT"/>
                <a:cs typeface="Arial MT"/>
              </a:rPr>
              <a:t> making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20"/>
              </a:lnSpc>
            </a:pP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color,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labels,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etc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buAutoNum type="arabicPeriod" startAt="5"/>
              <a:tabLst>
                <a:tab pos="182880" algn="l"/>
              </a:tabLst>
            </a:pPr>
            <a:r>
              <a:rPr dirty="0" sz="1200" b="1">
                <a:latin typeface="Arial"/>
                <a:cs typeface="Arial"/>
              </a:rPr>
              <a:t>Changing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chart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type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  <a:spcBef>
                <a:spcPts val="1325"/>
              </a:spcBef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type:</a:t>
            </a:r>
            <a:endParaRPr sz="1000">
              <a:latin typeface="Arial MT"/>
              <a:cs typeface="Arial MT"/>
            </a:endParaRPr>
          </a:p>
          <a:p>
            <a:pPr marL="12700" marR="2823210">
              <a:lnSpc>
                <a:spcPts val="1150"/>
              </a:lnSpc>
              <a:spcBef>
                <a:spcPts val="60"/>
              </a:spcBef>
            </a:pPr>
            <a:r>
              <a:rPr dirty="0" sz="1000" spc="-5">
                <a:latin typeface="Arial MT"/>
                <a:cs typeface="Arial MT"/>
              </a:rPr>
              <a:t>1-Right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empty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white</a:t>
            </a:r>
            <a:r>
              <a:rPr dirty="0" sz="1000" spc="-5">
                <a:latin typeface="Arial MT"/>
                <a:cs typeface="Arial MT"/>
              </a:rPr>
              <a:t> space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graph.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2-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Type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15"/>
              </a:lnSpc>
            </a:pP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dialogue </a:t>
            </a:r>
            <a:r>
              <a:rPr dirty="0" sz="1000" spc="-10">
                <a:latin typeface="Arial MT"/>
                <a:cs typeface="Arial MT"/>
              </a:rPr>
              <a:t>box </a:t>
            </a:r>
            <a:r>
              <a:rPr dirty="0" sz="1000" spc="-5">
                <a:latin typeface="Arial MT"/>
                <a:cs typeface="Arial MT"/>
              </a:rPr>
              <a:t>named as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“chart type”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 open,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desired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 type.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dirty="0" sz="1200" spc="-5" b="1">
                <a:latin typeface="Arial"/>
                <a:cs typeface="Arial"/>
              </a:rPr>
              <a:t>6.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Changing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chart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label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labels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114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963688"/>
            <a:ext cx="5507990" cy="306768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3006090">
              <a:lnSpc>
                <a:spcPts val="1150"/>
              </a:lnSpc>
              <a:spcBef>
                <a:spcPts val="180"/>
              </a:spcBef>
            </a:pPr>
            <a:r>
              <a:rPr dirty="0" sz="1000" spc="-5">
                <a:latin typeface="Arial MT"/>
                <a:cs typeface="Arial MT"/>
              </a:rPr>
              <a:t>1- Right click on empty white space of chart.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2-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Options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15"/>
              </a:lnSpc>
            </a:pP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dialogue </a:t>
            </a:r>
            <a:r>
              <a:rPr dirty="0" sz="1000">
                <a:latin typeface="Arial MT"/>
                <a:cs typeface="Arial MT"/>
              </a:rPr>
              <a:t>box </a:t>
            </a:r>
            <a:r>
              <a:rPr dirty="0" sz="1000" spc="-5">
                <a:latin typeface="Arial MT"/>
                <a:cs typeface="Arial MT"/>
              </a:rPr>
              <a:t>show</a:t>
            </a:r>
            <a:r>
              <a:rPr dirty="0" sz="1000">
                <a:latin typeface="Arial MT"/>
                <a:cs typeface="Arial MT"/>
              </a:rPr>
              <a:t> you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chart </a:t>
            </a:r>
            <a:r>
              <a:rPr dirty="0" sz="1000" spc="-5">
                <a:latin typeface="Arial MT"/>
                <a:cs typeface="Arial MT"/>
              </a:rPr>
              <a:t>options,</a:t>
            </a:r>
            <a:r>
              <a:rPr dirty="0" sz="1000">
                <a:latin typeface="Arial MT"/>
                <a:cs typeface="Arial MT"/>
              </a:rPr>
              <a:t> you can </a:t>
            </a:r>
            <a:r>
              <a:rPr dirty="0" sz="1000" spc="-5">
                <a:latin typeface="Arial MT"/>
                <a:cs typeface="Arial MT"/>
              </a:rPr>
              <a:t>change</a:t>
            </a:r>
            <a:r>
              <a:rPr dirty="0" sz="1000">
                <a:latin typeface="Arial MT"/>
                <a:cs typeface="Arial MT"/>
              </a:rPr>
              <a:t> data </a:t>
            </a:r>
            <a:r>
              <a:rPr dirty="0" sz="1000" spc="-5">
                <a:latin typeface="Arial MT"/>
                <a:cs typeface="Arial MT"/>
              </a:rPr>
              <a:t>labels,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legends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etc</a:t>
            </a:r>
            <a:r>
              <a:rPr dirty="0" sz="1000">
                <a:latin typeface="Arial MT"/>
                <a:cs typeface="Arial MT"/>
              </a:rPr>
              <a:t> from </a:t>
            </a:r>
            <a:r>
              <a:rPr dirty="0" sz="1000" spc="-5">
                <a:latin typeface="Arial MT"/>
                <a:cs typeface="Arial MT"/>
              </a:rPr>
              <a:t>here.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200" spc="-5" b="1">
                <a:latin typeface="Arial"/>
                <a:cs typeface="Arial"/>
              </a:rPr>
              <a:t>7.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Organization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chart</a:t>
            </a:r>
            <a:endParaRPr sz="1200">
              <a:latin typeface="Arial"/>
              <a:cs typeface="Arial"/>
            </a:endParaRPr>
          </a:p>
          <a:p>
            <a:pPr marL="12700" marR="233679">
              <a:lnSpc>
                <a:spcPts val="1150"/>
              </a:lnSpc>
              <a:spcBef>
                <a:spcPts val="1405"/>
              </a:spcBef>
            </a:pP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graphic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representation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data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organization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called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organizational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chart.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also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show</a:t>
            </a:r>
            <a:r>
              <a:rPr dirty="0" sz="1000" spc="-10">
                <a:latin typeface="Arial MT"/>
                <a:cs typeface="Arial MT"/>
              </a:rPr>
              <a:t> structure</a:t>
            </a:r>
            <a:r>
              <a:rPr dirty="0" sz="1000" spc="-5">
                <a:latin typeface="Arial MT"/>
                <a:cs typeface="Arial MT"/>
              </a:rPr>
              <a:t> of any project in the form of chart.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060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create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organization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chart:</a:t>
            </a:r>
            <a:endParaRPr sz="1000">
              <a:latin typeface="Arial MT"/>
              <a:cs typeface="Arial MT"/>
            </a:endParaRPr>
          </a:p>
          <a:p>
            <a:pPr marL="240665" marR="2816860">
              <a:lnSpc>
                <a:spcPts val="1150"/>
              </a:lnSpc>
              <a:spcBef>
                <a:spcPts val="55"/>
              </a:spcBef>
            </a:pPr>
            <a:r>
              <a:rPr dirty="0" sz="1000">
                <a:latin typeface="Arial MT"/>
                <a:cs typeface="Arial MT"/>
              </a:rPr>
              <a:t>1-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 slide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layout </a:t>
            </a:r>
            <a:r>
              <a:rPr dirty="0" sz="1000">
                <a:latin typeface="Arial MT"/>
                <a:cs typeface="Arial MT"/>
              </a:rPr>
              <a:t>as </a:t>
            </a:r>
            <a:r>
              <a:rPr dirty="0" sz="1000" spc="-5">
                <a:latin typeface="Arial MT"/>
                <a:cs typeface="Arial MT"/>
              </a:rPr>
              <a:t>organization chart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2-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Apply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layout with single</a:t>
            </a:r>
            <a:r>
              <a:rPr dirty="0" sz="1000" spc="-10">
                <a:latin typeface="Arial MT"/>
                <a:cs typeface="Arial MT"/>
              </a:rPr>
              <a:t> click.</a:t>
            </a:r>
            <a:endParaRPr sz="1000">
              <a:latin typeface="Arial MT"/>
              <a:cs typeface="Arial MT"/>
            </a:endParaRPr>
          </a:p>
          <a:p>
            <a:pPr marL="240665">
              <a:lnSpc>
                <a:spcPts val="1090"/>
              </a:lnSpc>
            </a:pPr>
            <a:r>
              <a:rPr dirty="0" sz="1000">
                <a:latin typeface="Arial MT"/>
                <a:cs typeface="Arial MT"/>
              </a:rPr>
              <a:t>3-  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Double 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diagram.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latin typeface="Arial MT"/>
                <a:cs typeface="Arial MT"/>
              </a:rPr>
              <a:t>It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dialogue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box,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 appropriate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diagram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type.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8.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Drawing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Objects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ts val="1150"/>
              </a:lnSpc>
              <a:spcBef>
                <a:spcPts val="1175"/>
              </a:spcBef>
            </a:pP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use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work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with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different</a:t>
            </a:r>
            <a:r>
              <a:rPr dirty="0" sz="1000" spc="1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objects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slide.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Anything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created</a:t>
            </a:r>
            <a:r>
              <a:rPr dirty="0" sz="1000" spc="1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slide</a:t>
            </a:r>
            <a:r>
              <a:rPr dirty="0" sz="1000" spc="1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called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object.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draw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any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object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empty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slide.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drawing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purpose,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drawing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tool</a:t>
            </a:r>
            <a:r>
              <a:rPr dirty="0" sz="1000" spc="2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bar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available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draw different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shapes.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5241" y="4166559"/>
            <a:ext cx="5481910" cy="22308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77374" y="5029961"/>
            <a:ext cx="290084" cy="23450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96911" y="6079139"/>
            <a:ext cx="279425" cy="18958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02483" y="7113089"/>
            <a:ext cx="279425" cy="245163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132539" y="4512467"/>
            <a:ext cx="4311015" cy="41103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2245" indent="-170180">
              <a:lnSpc>
                <a:spcPct val="100000"/>
              </a:lnSpc>
              <a:spcBef>
                <a:spcPts val="100"/>
              </a:spcBef>
              <a:buAutoNum type="arabicPeriod" startAt="9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Drawing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lines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draw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line: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855"/>
              </a:spcBef>
              <a:tabLst>
                <a:tab pos="2069464" algn="l"/>
              </a:tabLst>
            </a:pPr>
            <a:r>
              <a:rPr dirty="0" sz="1000">
                <a:latin typeface="Wingdings"/>
                <a:cs typeface="Wingdings"/>
              </a:rPr>
              <a:t></a:t>
            </a:r>
            <a:r>
              <a:rPr dirty="0" sz="1000" spc="3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line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tool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toolbar	</a:t>
            </a:r>
            <a:r>
              <a:rPr dirty="0" sz="1000">
                <a:latin typeface="Arial MT"/>
                <a:cs typeface="Arial MT"/>
              </a:rPr>
              <a:t>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>
                <a:latin typeface="Wingdings"/>
                <a:cs typeface="Wingdings"/>
              </a:rPr>
              <a:t></a:t>
            </a:r>
            <a:r>
              <a:rPr dirty="0" sz="1000" spc="2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>
                <a:latin typeface="Arial MT"/>
                <a:cs typeface="Arial MT"/>
              </a:rPr>
              <a:t>left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mouse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button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drag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mouse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shape.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 MT"/>
              <a:cs typeface="Arial MT"/>
            </a:endParaRPr>
          </a:p>
          <a:p>
            <a:pPr marL="266065" indent="-254000">
              <a:lnSpc>
                <a:spcPct val="100000"/>
              </a:lnSpc>
              <a:buAutoNum type="arabicPeriod" startAt="10"/>
              <a:tabLst>
                <a:tab pos="266700" algn="l"/>
              </a:tabLst>
            </a:pPr>
            <a:r>
              <a:rPr dirty="0" sz="1200" spc="-5" b="1">
                <a:latin typeface="Arial"/>
                <a:cs typeface="Arial"/>
              </a:rPr>
              <a:t>Drawing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arrows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draw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arrow: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500"/>
              </a:spcBef>
              <a:tabLst>
                <a:tab pos="2177415" algn="l"/>
              </a:tabLst>
            </a:pPr>
            <a:r>
              <a:rPr dirty="0" sz="1000">
                <a:latin typeface="Wingdings"/>
                <a:cs typeface="Wingdings"/>
              </a:rPr>
              <a:t></a:t>
            </a:r>
            <a:r>
              <a:rPr dirty="0" sz="1000" spc="3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arrow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tool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toolbar	</a:t>
            </a:r>
            <a:r>
              <a:rPr dirty="0" sz="1000">
                <a:latin typeface="Arial MT"/>
                <a:cs typeface="Arial MT"/>
              </a:rPr>
              <a:t>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>
                <a:latin typeface="Wingdings"/>
                <a:cs typeface="Wingdings"/>
              </a:rPr>
              <a:t></a:t>
            </a:r>
            <a:r>
              <a:rPr dirty="0" sz="1000" spc="2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>
                <a:latin typeface="Arial MT"/>
                <a:cs typeface="Arial MT"/>
              </a:rPr>
              <a:t>left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mouse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button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drag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mouse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shape.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266065" indent="-254000">
              <a:lnSpc>
                <a:spcPct val="100000"/>
              </a:lnSpc>
              <a:buAutoNum type="arabicPeriod" startAt="11"/>
              <a:tabLst>
                <a:tab pos="266700" algn="l"/>
              </a:tabLst>
            </a:pPr>
            <a:r>
              <a:rPr dirty="0" sz="1200" spc="-5" b="1">
                <a:latin typeface="Arial"/>
                <a:cs typeface="Arial"/>
              </a:rPr>
              <a:t>Drawing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rectangle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draw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rectangle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940"/>
              </a:spcBef>
              <a:tabLst>
                <a:tab pos="2383155" algn="l"/>
              </a:tabLst>
            </a:pPr>
            <a:r>
              <a:rPr dirty="0" sz="1000">
                <a:latin typeface="Wingdings"/>
                <a:cs typeface="Wingdings"/>
              </a:rPr>
              <a:t></a:t>
            </a:r>
            <a:r>
              <a:rPr dirty="0" sz="1000" spc="2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rectangle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tool from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toolbar	</a:t>
            </a:r>
            <a:r>
              <a:rPr dirty="0" sz="1000">
                <a:latin typeface="Arial MT"/>
                <a:cs typeface="Arial MT"/>
              </a:rPr>
              <a:t>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>
                <a:latin typeface="Wingdings"/>
                <a:cs typeface="Wingdings"/>
              </a:rPr>
              <a:t></a:t>
            </a:r>
            <a:r>
              <a:rPr dirty="0" sz="1000" spc="2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>
                <a:latin typeface="Arial MT"/>
                <a:cs typeface="Arial MT"/>
              </a:rPr>
              <a:t>left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mouse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button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drag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mouse</a:t>
            </a:r>
            <a:r>
              <a:rPr dirty="0" sz="1000" spc="-5">
                <a:latin typeface="Arial MT"/>
                <a:cs typeface="Arial MT"/>
              </a:rPr>
              <a:t> pointer diagonally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downward.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buAutoNum type="arabicPeriod" startAt="12"/>
              <a:tabLst>
                <a:tab pos="267335" algn="l"/>
              </a:tabLst>
            </a:pPr>
            <a:r>
              <a:rPr dirty="0" sz="1200" spc="-5" b="1">
                <a:latin typeface="Arial"/>
                <a:cs typeface="Arial"/>
              </a:rPr>
              <a:t>Changing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orders</a:t>
            </a:r>
            <a:endParaRPr sz="1200">
              <a:latin typeface="Arial"/>
              <a:cs typeface="Arial"/>
            </a:endParaRPr>
          </a:p>
          <a:p>
            <a:pPr marL="12700" marR="303530">
              <a:lnSpc>
                <a:spcPct val="191300"/>
              </a:lnSpc>
              <a:spcBef>
                <a:spcPts val="5"/>
              </a:spcBef>
            </a:pPr>
            <a:r>
              <a:rPr dirty="0" sz="1000">
                <a:latin typeface="Arial MT"/>
                <a:cs typeface="Arial MT"/>
              </a:rPr>
              <a:t>We can </a:t>
            </a:r>
            <a:r>
              <a:rPr dirty="0" sz="1000" spc="-5">
                <a:latin typeface="Arial MT"/>
                <a:cs typeface="Arial MT"/>
              </a:rPr>
              <a:t>place </a:t>
            </a:r>
            <a:r>
              <a:rPr dirty="0" sz="1000">
                <a:latin typeface="Arial MT"/>
                <a:cs typeface="Arial MT"/>
              </a:rPr>
              <a:t>object over </a:t>
            </a:r>
            <a:r>
              <a:rPr dirty="0" sz="1000" spc="-5">
                <a:latin typeface="Arial MT"/>
                <a:cs typeface="Arial MT"/>
              </a:rPr>
              <a:t>each </a:t>
            </a:r>
            <a:r>
              <a:rPr dirty="0" sz="1000">
                <a:latin typeface="Arial MT"/>
                <a:cs typeface="Arial MT"/>
              </a:rPr>
              <a:t>other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also can </a:t>
            </a:r>
            <a:r>
              <a:rPr dirty="0" sz="1000" spc="-5">
                <a:latin typeface="Arial MT"/>
                <a:cs typeface="Arial MT"/>
              </a:rPr>
              <a:t>changed their </a:t>
            </a:r>
            <a:r>
              <a:rPr dirty="0" sz="1000">
                <a:latin typeface="Arial MT"/>
                <a:cs typeface="Arial MT"/>
              </a:rPr>
              <a:t>order.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 order: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50"/>
              </a:lnSpc>
            </a:pPr>
            <a:r>
              <a:rPr dirty="0" sz="1000">
                <a:latin typeface="Wingdings"/>
                <a:cs typeface="Wingdings"/>
              </a:rPr>
              <a:t></a:t>
            </a:r>
            <a:r>
              <a:rPr dirty="0" sz="1000" spc="1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Arial MT"/>
                <a:cs typeface="Arial MT"/>
              </a:rPr>
              <a:t>Right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&gt;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Order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114</a:t>
            </a:fld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8894" y="986285"/>
            <a:ext cx="1192317" cy="96999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32537" y="2079105"/>
            <a:ext cx="5510530" cy="6978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shows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 </a:t>
            </a:r>
            <a:r>
              <a:rPr dirty="0" sz="1000" spc="-5">
                <a:latin typeface="Arial MT"/>
                <a:cs typeface="Arial MT"/>
              </a:rPr>
              <a:t>further </a:t>
            </a:r>
            <a:r>
              <a:rPr dirty="0" sz="1000">
                <a:latin typeface="Arial MT"/>
                <a:cs typeface="Arial MT"/>
              </a:rPr>
              <a:t>four </a:t>
            </a:r>
            <a:r>
              <a:rPr dirty="0" sz="1000" spc="-5">
                <a:latin typeface="Arial MT"/>
                <a:cs typeface="Arial MT"/>
              </a:rPr>
              <a:t>options. </a:t>
            </a:r>
            <a:r>
              <a:rPr dirty="0" sz="1000">
                <a:latin typeface="Arial MT"/>
                <a:cs typeface="Arial MT"/>
              </a:rPr>
              <a:t>Select</a:t>
            </a:r>
            <a:r>
              <a:rPr dirty="0" sz="1000" spc="-5">
                <a:latin typeface="Arial MT"/>
                <a:cs typeface="Arial MT"/>
              </a:rPr>
              <a:t> them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according </a:t>
            </a:r>
            <a:r>
              <a:rPr dirty="0" sz="1000">
                <a:latin typeface="Arial MT"/>
                <a:cs typeface="Arial MT"/>
              </a:rPr>
              <a:t>to your</a:t>
            </a:r>
            <a:r>
              <a:rPr dirty="0" sz="1000" spc="-5">
                <a:latin typeface="Arial MT"/>
                <a:cs typeface="Arial MT"/>
              </a:rPr>
              <a:t> need.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200" spc="-5" b="1">
                <a:latin typeface="Arial"/>
                <a:cs typeface="Arial"/>
              </a:rPr>
              <a:t>13.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Summary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  <a:spcBef>
                <a:spcPts val="1090"/>
              </a:spcBef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lesson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have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learnt: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add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graph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presentation</a:t>
            </a:r>
            <a:endParaRPr sz="1000">
              <a:latin typeface="Arial MT"/>
              <a:cs typeface="Arial MT"/>
            </a:endParaRPr>
          </a:p>
          <a:p>
            <a:pPr marL="12700" marR="2893695">
              <a:lnSpc>
                <a:spcPts val="1150"/>
              </a:lnSpc>
              <a:spcBef>
                <a:spcPts val="55"/>
              </a:spcBef>
            </a:pPr>
            <a:r>
              <a:rPr dirty="0" sz="1000" spc="-5">
                <a:latin typeface="Arial MT"/>
                <a:cs typeface="Arial MT"/>
              </a:rPr>
              <a:t>How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create </a:t>
            </a:r>
            <a:r>
              <a:rPr dirty="0" sz="1000">
                <a:latin typeface="Arial MT"/>
                <a:cs typeface="Arial MT"/>
              </a:rPr>
              <a:t>and edit </a:t>
            </a:r>
            <a:r>
              <a:rPr dirty="0" sz="1000" spc="-5">
                <a:latin typeface="Arial MT"/>
                <a:cs typeface="Arial MT"/>
              </a:rPr>
              <a:t>organizational chart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draw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different</a:t>
            </a:r>
            <a:r>
              <a:rPr dirty="0" sz="1000" spc="-5">
                <a:latin typeface="Arial MT"/>
                <a:cs typeface="Arial MT"/>
              </a:rPr>
              <a:t> objects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format </a:t>
            </a:r>
            <a:r>
              <a:rPr dirty="0" sz="1000">
                <a:latin typeface="Arial MT"/>
                <a:cs typeface="Arial MT"/>
              </a:rPr>
              <a:t>them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5" b="1">
                <a:latin typeface="Arial"/>
                <a:cs typeface="Arial"/>
              </a:rPr>
              <a:t>13.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Exercise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  <a:spcBef>
                <a:spcPts val="109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1: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50"/>
              </a:lnSpc>
            </a:pP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Adding</a:t>
            </a:r>
            <a:r>
              <a:rPr dirty="0" u="heavy" sz="10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10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shape:</a:t>
            </a:r>
            <a:endParaRPr sz="1000">
              <a:latin typeface="Arial"/>
              <a:cs typeface="Arial"/>
            </a:endParaRPr>
          </a:p>
          <a:p>
            <a:pPr algn="just" marL="469265" marR="6350">
              <a:lnSpc>
                <a:spcPct val="95700"/>
              </a:lnSpc>
              <a:spcBef>
                <a:spcPts val="25"/>
              </a:spcBef>
            </a:pPr>
            <a:r>
              <a:rPr dirty="0" sz="1000" spc="-5">
                <a:latin typeface="Arial MT"/>
                <a:cs typeface="Arial MT"/>
              </a:rPr>
              <a:t>PowerPoint lets </a:t>
            </a:r>
            <a:r>
              <a:rPr dirty="0" sz="1000">
                <a:latin typeface="Arial MT"/>
                <a:cs typeface="Arial MT"/>
              </a:rPr>
              <a:t>you add a variety of </a:t>
            </a:r>
            <a:r>
              <a:rPr dirty="0" sz="1000" spc="-5">
                <a:latin typeface="Arial MT"/>
                <a:cs typeface="Arial MT"/>
              </a:rPr>
              <a:t>shapes </a:t>
            </a:r>
            <a:r>
              <a:rPr dirty="0" sz="1000">
                <a:latin typeface="Arial MT"/>
                <a:cs typeface="Arial MT"/>
              </a:rPr>
              <a:t>to the </a:t>
            </a:r>
            <a:r>
              <a:rPr dirty="0" sz="1000" spc="-5">
                <a:latin typeface="Arial MT"/>
                <a:cs typeface="Arial MT"/>
              </a:rPr>
              <a:t>slides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your presentation. Try adding </a:t>
            </a:r>
            <a:r>
              <a:rPr dirty="0" sz="1000">
                <a:latin typeface="Arial MT"/>
                <a:cs typeface="Arial MT"/>
              </a:rPr>
              <a:t> a star </a:t>
            </a:r>
            <a:r>
              <a:rPr dirty="0" sz="1000" spc="-5">
                <a:latin typeface="Arial MT"/>
                <a:cs typeface="Arial MT"/>
              </a:rPr>
              <a:t>shape </a:t>
            </a:r>
            <a:r>
              <a:rPr dirty="0" sz="1000">
                <a:latin typeface="Arial MT"/>
                <a:cs typeface="Arial MT"/>
              </a:rPr>
              <a:t>to your </a:t>
            </a:r>
            <a:r>
              <a:rPr dirty="0" sz="1000" spc="-5">
                <a:latin typeface="Arial MT"/>
                <a:cs typeface="Arial MT"/>
              </a:rPr>
              <a:t>slide, </a:t>
            </a:r>
            <a:r>
              <a:rPr dirty="0" sz="1000">
                <a:latin typeface="Arial MT"/>
                <a:cs typeface="Arial MT"/>
              </a:rPr>
              <a:t>using </a:t>
            </a:r>
            <a:r>
              <a:rPr dirty="0" sz="1000" spc="-5">
                <a:latin typeface="Arial MT"/>
                <a:cs typeface="Arial MT"/>
              </a:rPr>
              <a:t>the </a:t>
            </a:r>
            <a:r>
              <a:rPr dirty="0" sz="1000">
                <a:latin typeface="Arial MT"/>
                <a:cs typeface="Arial MT"/>
              </a:rPr>
              <a:t>AutoShape </a:t>
            </a:r>
            <a:r>
              <a:rPr dirty="0" sz="1000" spc="-5">
                <a:latin typeface="Arial MT"/>
                <a:cs typeface="Arial MT"/>
              </a:rPr>
              <a:t>tool </a:t>
            </a:r>
            <a:r>
              <a:rPr dirty="0" sz="1000">
                <a:latin typeface="Arial MT"/>
                <a:cs typeface="Arial MT"/>
              </a:rPr>
              <a:t>on the </a:t>
            </a:r>
            <a:r>
              <a:rPr dirty="0" sz="1000" spc="-5">
                <a:latin typeface="Arial MT"/>
                <a:cs typeface="Arial MT"/>
              </a:rPr>
              <a:t>drawing toolbar. </a:t>
            </a:r>
            <a:r>
              <a:rPr dirty="0" sz="1000">
                <a:latin typeface="Arial MT"/>
                <a:cs typeface="Arial MT"/>
              </a:rPr>
              <a:t>Click </a:t>
            </a:r>
            <a:r>
              <a:rPr dirty="0" sz="1000" spc="-5">
                <a:latin typeface="Arial MT"/>
                <a:cs typeface="Arial MT"/>
              </a:rPr>
              <a:t>the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utoShapes button,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point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S</a:t>
            </a:r>
            <a:r>
              <a:rPr dirty="0" sz="1000" spc="-5">
                <a:latin typeface="Arial MT"/>
                <a:cs typeface="Arial MT"/>
              </a:rPr>
              <a:t>tars</a:t>
            </a:r>
            <a:r>
              <a:rPr dirty="0" sz="1000">
                <a:latin typeface="Arial MT"/>
                <a:cs typeface="Arial MT"/>
              </a:rPr>
              <a:t> and </a:t>
            </a:r>
            <a:r>
              <a:rPr dirty="0" sz="1000" spc="-5">
                <a:latin typeface="Arial MT"/>
                <a:cs typeface="Arial MT"/>
              </a:rPr>
              <a:t>Banners,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then click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5-point</a:t>
            </a:r>
            <a:r>
              <a:rPr dirty="0" sz="1000" spc="2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star </a:t>
            </a:r>
            <a:r>
              <a:rPr dirty="0" sz="1000" spc="-5">
                <a:latin typeface="Arial MT"/>
                <a:cs typeface="Arial MT"/>
              </a:rPr>
              <a:t>shape.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pointer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into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1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cross.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anywhere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slide.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star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predefined </a:t>
            </a:r>
            <a:r>
              <a:rPr dirty="0" sz="1000">
                <a:latin typeface="Arial MT"/>
                <a:cs typeface="Arial MT"/>
              </a:rPr>
              <a:t> size will be </a:t>
            </a:r>
            <a:r>
              <a:rPr dirty="0" sz="1000" spc="-5">
                <a:latin typeface="Arial MT"/>
                <a:cs typeface="Arial MT"/>
              </a:rPr>
              <a:t>inserted. </a:t>
            </a:r>
            <a:r>
              <a:rPr dirty="0" sz="1000">
                <a:latin typeface="Arial MT"/>
                <a:cs typeface="Arial MT"/>
              </a:rPr>
              <a:t>To make </a:t>
            </a:r>
            <a:r>
              <a:rPr dirty="0" sz="1000" spc="-5">
                <a:latin typeface="Arial MT"/>
                <a:cs typeface="Arial MT"/>
              </a:rPr>
              <a:t>the shape larger (or smaller), </a:t>
            </a:r>
            <a:r>
              <a:rPr dirty="0" sz="1000">
                <a:latin typeface="Arial MT"/>
                <a:cs typeface="Arial MT"/>
              </a:rPr>
              <a:t>drag a </a:t>
            </a:r>
            <a:r>
              <a:rPr dirty="0" sz="1000" spc="-5">
                <a:latin typeface="Arial MT"/>
                <a:cs typeface="Arial MT"/>
              </a:rPr>
              <a:t>resizing </a:t>
            </a:r>
            <a:r>
              <a:rPr dirty="0" sz="1000">
                <a:latin typeface="Arial MT"/>
                <a:cs typeface="Arial MT"/>
              </a:rPr>
              <a:t>handle. To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resize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shape proportionally, </a:t>
            </a:r>
            <a:r>
              <a:rPr dirty="0" sz="1000">
                <a:latin typeface="Arial MT"/>
                <a:cs typeface="Arial MT"/>
              </a:rPr>
              <a:t>hold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down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 SHIFT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key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-5">
                <a:latin typeface="Arial MT"/>
                <a:cs typeface="Arial MT"/>
              </a:rPr>
              <a:t> drag.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2: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50"/>
              </a:lnSpc>
            </a:pP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Adding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color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texture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shape</a:t>
            </a:r>
            <a:endParaRPr sz="1000">
              <a:latin typeface="Arial"/>
              <a:cs typeface="Arial"/>
            </a:endParaRPr>
          </a:p>
          <a:p>
            <a:pPr algn="just" marL="469265" marR="6985">
              <a:lnSpc>
                <a:spcPct val="95800"/>
              </a:lnSpc>
              <a:spcBef>
                <a:spcPts val="20"/>
              </a:spcBef>
            </a:pPr>
            <a:r>
              <a:rPr dirty="0" sz="1000">
                <a:latin typeface="Arial MT"/>
                <a:cs typeface="Arial MT"/>
              </a:rPr>
              <a:t>First, try </a:t>
            </a:r>
            <a:r>
              <a:rPr dirty="0" sz="1000" spc="-5">
                <a:latin typeface="Arial MT"/>
                <a:cs typeface="Arial MT"/>
              </a:rPr>
              <a:t>adding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color </a:t>
            </a:r>
            <a:r>
              <a:rPr dirty="0" sz="1000">
                <a:latin typeface="Arial MT"/>
                <a:cs typeface="Arial MT"/>
              </a:rPr>
              <a:t>yellow to the star. Click </a:t>
            </a:r>
            <a:r>
              <a:rPr dirty="0" sz="1000" spc="-5">
                <a:latin typeface="Arial MT"/>
                <a:cs typeface="Arial MT"/>
              </a:rPr>
              <a:t>the star shape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select </a:t>
            </a:r>
            <a:r>
              <a:rPr dirty="0" sz="1000">
                <a:latin typeface="Arial MT"/>
                <a:cs typeface="Arial MT"/>
              </a:rPr>
              <a:t>it. Click the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arrow </a:t>
            </a:r>
            <a:r>
              <a:rPr dirty="0" sz="1000" spc="-5">
                <a:latin typeface="Arial MT"/>
                <a:cs typeface="Arial MT"/>
              </a:rPr>
              <a:t>beside </a:t>
            </a:r>
            <a:r>
              <a:rPr dirty="0" sz="1000">
                <a:latin typeface="Arial MT"/>
                <a:cs typeface="Arial MT"/>
              </a:rPr>
              <a:t>the Fill </a:t>
            </a:r>
            <a:r>
              <a:rPr dirty="0" sz="1000" spc="-5">
                <a:latin typeface="Arial MT"/>
                <a:cs typeface="Arial MT"/>
              </a:rPr>
              <a:t>Color </a:t>
            </a:r>
            <a:r>
              <a:rPr dirty="0" sz="1000">
                <a:latin typeface="Arial MT"/>
                <a:cs typeface="Arial MT"/>
              </a:rPr>
              <a:t>button, and then click 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M</a:t>
            </a:r>
            <a:r>
              <a:rPr dirty="0" sz="1000" spc="-5">
                <a:latin typeface="Arial MT"/>
                <a:cs typeface="Arial MT"/>
              </a:rPr>
              <a:t>ore Fill Colors.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Colors dialog box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appears. Click the Standard tab, then under 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C</a:t>
            </a:r>
            <a:r>
              <a:rPr dirty="0" sz="1000" spc="-5">
                <a:latin typeface="Arial MT"/>
                <a:cs typeface="Arial MT"/>
              </a:rPr>
              <a:t>olors, click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shade of yellow. Click OK to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close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Colors dialog </a:t>
            </a:r>
            <a:r>
              <a:rPr dirty="0" sz="1000" spc="-10">
                <a:latin typeface="Arial MT"/>
                <a:cs typeface="Arial MT"/>
              </a:rPr>
              <a:t>box.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3: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Adding</a:t>
            </a:r>
            <a:r>
              <a:rPr dirty="0" u="heavy" sz="10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10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chart:</a:t>
            </a:r>
            <a:endParaRPr sz="1000">
              <a:latin typeface="Arial"/>
              <a:cs typeface="Arial"/>
            </a:endParaRPr>
          </a:p>
          <a:p>
            <a:pPr algn="just" marL="469265" marR="6350">
              <a:lnSpc>
                <a:spcPct val="95800"/>
              </a:lnSpc>
              <a:spcBef>
                <a:spcPts val="20"/>
              </a:spcBef>
            </a:pPr>
            <a:r>
              <a:rPr dirty="0" sz="1000">
                <a:latin typeface="Arial MT"/>
                <a:cs typeface="Arial MT"/>
              </a:rPr>
              <a:t>To add a </a:t>
            </a:r>
            <a:r>
              <a:rPr dirty="0" sz="1000" spc="-5">
                <a:latin typeface="Arial MT"/>
                <a:cs typeface="Arial MT"/>
              </a:rPr>
              <a:t>chart </a:t>
            </a:r>
            <a:r>
              <a:rPr dirty="0" sz="1000">
                <a:latin typeface="Arial MT"/>
                <a:cs typeface="Arial MT"/>
              </a:rPr>
              <a:t>to any </a:t>
            </a:r>
            <a:r>
              <a:rPr dirty="0" sz="1000" spc="-5">
                <a:latin typeface="Arial MT"/>
                <a:cs typeface="Arial MT"/>
              </a:rPr>
              <a:t>slide, </a:t>
            </a:r>
            <a:r>
              <a:rPr dirty="0" sz="1000">
                <a:latin typeface="Arial MT"/>
                <a:cs typeface="Arial MT"/>
              </a:rPr>
              <a:t>click </a:t>
            </a:r>
            <a:r>
              <a:rPr dirty="0" sz="1000" spc="-5">
                <a:latin typeface="Arial MT"/>
                <a:cs typeface="Arial MT"/>
              </a:rPr>
              <a:t>the </a:t>
            </a:r>
            <a:r>
              <a:rPr dirty="0" sz="1000">
                <a:latin typeface="Arial MT"/>
                <a:cs typeface="Arial MT"/>
              </a:rPr>
              <a:t>Insert </a:t>
            </a:r>
            <a:r>
              <a:rPr dirty="0" sz="1000" spc="-5">
                <a:latin typeface="Arial MT"/>
                <a:cs typeface="Arial MT"/>
              </a:rPr>
              <a:t>Chart button </a:t>
            </a:r>
            <a:r>
              <a:rPr dirty="0" sz="1000">
                <a:latin typeface="Arial MT"/>
                <a:cs typeface="Arial MT"/>
              </a:rPr>
              <a:t>on the </a:t>
            </a:r>
            <a:r>
              <a:rPr dirty="0" sz="1000" spc="-5">
                <a:latin typeface="Arial MT"/>
                <a:cs typeface="Arial MT"/>
              </a:rPr>
              <a:t>Standard Toolbar. When </a:t>
            </a:r>
            <a:r>
              <a:rPr dirty="0" sz="1000">
                <a:latin typeface="Arial MT"/>
                <a:cs typeface="Arial MT"/>
              </a:rPr>
              <a:t> you </a:t>
            </a:r>
            <a:r>
              <a:rPr dirty="0" sz="1000" spc="-5">
                <a:latin typeface="Arial MT"/>
                <a:cs typeface="Arial MT"/>
              </a:rPr>
              <a:t>insert </a:t>
            </a:r>
            <a:r>
              <a:rPr dirty="0" sz="1000">
                <a:latin typeface="Arial MT"/>
                <a:cs typeface="Arial MT"/>
              </a:rPr>
              <a:t>a chart, a </a:t>
            </a:r>
            <a:r>
              <a:rPr dirty="0" sz="1000" spc="-5">
                <a:latin typeface="Arial MT"/>
                <a:cs typeface="Arial MT"/>
              </a:rPr>
              <a:t>sample </a:t>
            </a:r>
            <a:r>
              <a:rPr dirty="0" sz="1000">
                <a:latin typeface="Arial MT"/>
                <a:cs typeface="Arial MT"/>
              </a:rPr>
              <a:t>data </a:t>
            </a:r>
            <a:r>
              <a:rPr dirty="0" sz="1000" spc="-5">
                <a:latin typeface="Arial MT"/>
                <a:cs typeface="Arial MT"/>
              </a:rPr>
              <a:t>sheet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corresponding bar chart </a:t>
            </a:r>
            <a:r>
              <a:rPr dirty="0" sz="1000">
                <a:latin typeface="Arial MT"/>
                <a:cs typeface="Arial MT"/>
              </a:rPr>
              <a:t>will </a:t>
            </a:r>
            <a:r>
              <a:rPr dirty="0" sz="1000" spc="-5">
                <a:latin typeface="Arial MT"/>
                <a:cs typeface="Arial MT"/>
              </a:rPr>
              <a:t>appear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5">
                <a:latin typeface="Arial MT"/>
                <a:cs typeface="Arial MT"/>
              </a:rPr>
              <a:t>your </a:t>
            </a:r>
            <a:r>
              <a:rPr dirty="0" sz="1000">
                <a:latin typeface="Arial MT"/>
                <a:cs typeface="Arial MT"/>
              </a:rPr>
              <a:t> slide.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PowerPoint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has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included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some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sample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data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first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four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columns.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bars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2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chart </a:t>
            </a:r>
            <a:r>
              <a:rPr dirty="0" sz="1000">
                <a:latin typeface="Arial MT"/>
                <a:cs typeface="Arial MT"/>
              </a:rPr>
              <a:t>are the </a:t>
            </a:r>
            <a:r>
              <a:rPr dirty="0" sz="1000" spc="-5">
                <a:latin typeface="Arial MT"/>
                <a:cs typeface="Arial MT"/>
              </a:rPr>
              <a:t>graphical representation </a:t>
            </a:r>
            <a:r>
              <a:rPr dirty="0" sz="1000">
                <a:latin typeface="Arial MT"/>
                <a:cs typeface="Arial MT"/>
              </a:rPr>
              <a:t>of the </a:t>
            </a:r>
            <a:r>
              <a:rPr dirty="0" sz="1000" spc="-5">
                <a:latin typeface="Arial MT"/>
                <a:cs typeface="Arial MT"/>
              </a:rPr>
              <a:t>numbers </a:t>
            </a:r>
            <a:r>
              <a:rPr dirty="0" sz="1000">
                <a:latin typeface="Arial MT"/>
                <a:cs typeface="Arial MT"/>
              </a:rPr>
              <a:t>in the </a:t>
            </a:r>
            <a:r>
              <a:rPr dirty="0" sz="1000" spc="-5">
                <a:latin typeface="Arial MT"/>
                <a:cs typeface="Arial MT"/>
              </a:rPr>
              <a:t>data </a:t>
            </a:r>
            <a:r>
              <a:rPr dirty="0" sz="1000">
                <a:latin typeface="Arial MT"/>
                <a:cs typeface="Arial MT"/>
              </a:rPr>
              <a:t>sheet. </a:t>
            </a:r>
            <a:r>
              <a:rPr dirty="0" sz="1000" spc="-5">
                <a:latin typeface="Arial MT"/>
                <a:cs typeface="Arial MT"/>
              </a:rPr>
              <a:t>Notice how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higher number </a:t>
            </a:r>
            <a:r>
              <a:rPr dirty="0" sz="1000">
                <a:latin typeface="Arial MT"/>
                <a:cs typeface="Arial MT"/>
              </a:rPr>
              <a:t>in the data sheet </a:t>
            </a:r>
            <a:r>
              <a:rPr dirty="0" sz="1000" spc="-5">
                <a:latin typeface="Arial MT"/>
                <a:cs typeface="Arial MT"/>
              </a:rPr>
              <a:t>results </a:t>
            </a:r>
            <a:r>
              <a:rPr dirty="0" sz="1000">
                <a:latin typeface="Arial MT"/>
                <a:cs typeface="Arial MT"/>
              </a:rPr>
              <a:t>in a taller </a:t>
            </a:r>
            <a:r>
              <a:rPr dirty="0" sz="1000" spc="-5">
                <a:latin typeface="Arial MT"/>
                <a:cs typeface="Arial MT"/>
              </a:rPr>
              <a:t>corresponding bar. </a:t>
            </a:r>
            <a:r>
              <a:rPr dirty="0" sz="1000">
                <a:latin typeface="Arial MT"/>
                <a:cs typeface="Arial MT"/>
              </a:rPr>
              <a:t>To create your own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chart, </a:t>
            </a:r>
            <a:r>
              <a:rPr dirty="0" sz="1000">
                <a:latin typeface="Arial MT"/>
                <a:cs typeface="Arial MT"/>
              </a:rPr>
              <a:t>you </a:t>
            </a:r>
            <a:r>
              <a:rPr dirty="0" sz="1000" spc="-5">
                <a:latin typeface="Arial MT"/>
                <a:cs typeface="Arial MT"/>
              </a:rPr>
              <a:t>can replace </a:t>
            </a:r>
            <a:r>
              <a:rPr dirty="0" sz="1000">
                <a:latin typeface="Arial MT"/>
                <a:cs typeface="Arial MT"/>
              </a:rPr>
              <a:t>the data in the </a:t>
            </a:r>
            <a:r>
              <a:rPr dirty="0" sz="1000" spc="-5">
                <a:latin typeface="Arial MT"/>
                <a:cs typeface="Arial MT"/>
              </a:rPr>
              <a:t>sample </a:t>
            </a:r>
            <a:r>
              <a:rPr dirty="0" sz="1000">
                <a:latin typeface="Arial MT"/>
                <a:cs typeface="Arial MT"/>
              </a:rPr>
              <a:t>data </a:t>
            </a:r>
            <a:r>
              <a:rPr dirty="0" sz="1000" spc="-5">
                <a:latin typeface="Arial MT"/>
                <a:cs typeface="Arial MT"/>
              </a:rPr>
              <a:t>sheet </a:t>
            </a:r>
            <a:r>
              <a:rPr dirty="0" sz="1000">
                <a:latin typeface="Arial MT"/>
                <a:cs typeface="Arial MT"/>
              </a:rPr>
              <a:t>with </a:t>
            </a:r>
            <a:r>
              <a:rPr dirty="0" sz="1000" spc="-5">
                <a:latin typeface="Arial MT"/>
                <a:cs typeface="Arial MT"/>
              </a:rPr>
              <a:t>your own. </a:t>
            </a:r>
            <a:r>
              <a:rPr dirty="0" sz="1000">
                <a:latin typeface="Arial MT"/>
                <a:cs typeface="Arial MT"/>
              </a:rPr>
              <a:t>Try </a:t>
            </a:r>
            <a:r>
              <a:rPr dirty="0" sz="1000" spc="-5">
                <a:latin typeface="Arial MT"/>
                <a:cs typeface="Arial MT"/>
              </a:rPr>
              <a:t>adding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number</a:t>
            </a:r>
            <a:r>
              <a:rPr dirty="0" sz="1000">
                <a:latin typeface="Arial MT"/>
                <a:cs typeface="Arial MT"/>
              </a:rPr>
              <a:t> to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>
                <a:latin typeface="Arial MT"/>
                <a:cs typeface="Arial MT"/>
              </a:rPr>
              <a:t> chart to </a:t>
            </a:r>
            <a:r>
              <a:rPr dirty="0" sz="1000" spc="-5">
                <a:latin typeface="Arial MT"/>
                <a:cs typeface="Arial MT"/>
              </a:rPr>
              <a:t>see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>
                <a:latin typeface="Arial MT"/>
                <a:cs typeface="Arial MT"/>
              </a:rPr>
              <a:t> it </a:t>
            </a:r>
            <a:r>
              <a:rPr dirty="0" sz="1000" spc="-5">
                <a:latin typeface="Arial MT"/>
                <a:cs typeface="Arial MT"/>
              </a:rPr>
              <a:t>changes</a:t>
            </a:r>
            <a:r>
              <a:rPr dirty="0" sz="1000">
                <a:latin typeface="Arial MT"/>
                <a:cs typeface="Arial MT"/>
              </a:rPr>
              <a:t> the </a:t>
            </a:r>
            <a:r>
              <a:rPr dirty="0" sz="1000" spc="-5">
                <a:latin typeface="Arial MT"/>
                <a:cs typeface="Arial MT"/>
              </a:rPr>
              <a:t>corresponding bar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 chart. On the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data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sheet,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first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row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A.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Type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number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50,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then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Enter.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corresponding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bar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increases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height.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Try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adding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other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numbers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into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data</a:t>
            </a:r>
            <a:r>
              <a:rPr dirty="0" sz="1000" spc="-5">
                <a:latin typeface="Arial MT"/>
                <a:cs typeface="Arial MT"/>
              </a:rPr>
              <a:t> sheet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how</a:t>
            </a:r>
            <a:r>
              <a:rPr dirty="0" sz="1000" spc="-5">
                <a:latin typeface="Arial MT"/>
                <a:cs typeface="Arial MT"/>
              </a:rPr>
              <a:t> they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affect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bars.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4: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50"/>
              </a:lnSpc>
            </a:pP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Adding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deleting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information: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7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default </a:t>
            </a:r>
            <a:r>
              <a:rPr dirty="0" sz="1000">
                <a:latin typeface="Arial MT"/>
                <a:cs typeface="Arial MT"/>
              </a:rPr>
              <a:t>chart </a:t>
            </a:r>
            <a:r>
              <a:rPr dirty="0" sz="1000" spc="-5">
                <a:latin typeface="Arial MT"/>
                <a:cs typeface="Arial MT"/>
              </a:rPr>
              <a:t>has four </a:t>
            </a:r>
            <a:r>
              <a:rPr dirty="0" sz="1000">
                <a:latin typeface="Arial MT"/>
                <a:cs typeface="Arial MT"/>
              </a:rPr>
              <a:t>sets of bars, and </a:t>
            </a:r>
            <a:r>
              <a:rPr dirty="0" sz="1000" spc="-5">
                <a:latin typeface="Arial MT"/>
                <a:cs typeface="Arial MT"/>
              </a:rPr>
              <a:t>its data </a:t>
            </a:r>
            <a:r>
              <a:rPr dirty="0" sz="1000">
                <a:latin typeface="Arial MT"/>
                <a:cs typeface="Arial MT"/>
              </a:rPr>
              <a:t>sheet </a:t>
            </a:r>
            <a:r>
              <a:rPr dirty="0" sz="1000" spc="-5">
                <a:latin typeface="Arial MT"/>
                <a:cs typeface="Arial MT"/>
              </a:rPr>
              <a:t>has four columns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information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filled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in.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What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if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your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presentation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requires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more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than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four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columns/bars?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It's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simple.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Fill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 additional columns on your data sheet. Go to the next empty column on the data sheet </a:t>
            </a:r>
            <a:r>
              <a:rPr dirty="0" sz="1000">
                <a:latin typeface="Arial MT"/>
                <a:cs typeface="Arial MT"/>
              </a:rPr>
              <a:t> and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inside</a:t>
            </a:r>
            <a:r>
              <a:rPr dirty="0" sz="1000">
                <a:latin typeface="Arial MT"/>
                <a:cs typeface="Arial MT"/>
              </a:rPr>
              <a:t> a cell. </a:t>
            </a:r>
            <a:r>
              <a:rPr dirty="0" sz="1000" spc="-5">
                <a:latin typeface="Arial MT"/>
                <a:cs typeface="Arial MT"/>
              </a:rPr>
              <a:t>Type</a:t>
            </a:r>
            <a:r>
              <a:rPr dirty="0" sz="1000">
                <a:latin typeface="Arial MT"/>
                <a:cs typeface="Arial MT"/>
              </a:rPr>
              <a:t> the </a:t>
            </a:r>
            <a:r>
              <a:rPr dirty="0" sz="1000" spc="-5">
                <a:latin typeface="Arial MT"/>
                <a:cs typeface="Arial MT"/>
              </a:rPr>
              <a:t>numbers</a:t>
            </a:r>
            <a:r>
              <a:rPr dirty="0" sz="1000">
                <a:latin typeface="Arial MT"/>
                <a:cs typeface="Arial MT"/>
              </a:rPr>
              <a:t> 50, 60,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70</a:t>
            </a:r>
            <a:r>
              <a:rPr dirty="0" sz="1000" spc="2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 the first three </a:t>
            </a:r>
            <a:r>
              <a:rPr dirty="0" sz="1000" spc="-5">
                <a:latin typeface="Arial MT"/>
                <a:cs typeface="Arial MT"/>
              </a:rPr>
              <a:t>rows. Notice </a:t>
            </a:r>
            <a:r>
              <a:rPr dirty="0" sz="1000">
                <a:latin typeface="Arial MT"/>
                <a:cs typeface="Arial MT"/>
              </a:rPr>
              <a:t> 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new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set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bars</a:t>
            </a:r>
            <a:r>
              <a:rPr dirty="0" sz="1000" spc="-5">
                <a:latin typeface="Arial MT"/>
                <a:cs typeface="Arial MT"/>
              </a:rPr>
              <a:t> appears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114</a:t>
            </a:fld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1110634"/>
            <a:ext cx="5508625" cy="13449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5:</a:t>
            </a:r>
            <a:endParaRPr sz="1000">
              <a:latin typeface="Arial"/>
              <a:cs typeface="Arial"/>
            </a:endParaRPr>
          </a:p>
          <a:p>
            <a:pPr algn="just" marL="469265">
              <a:lnSpc>
                <a:spcPts val="1145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Changing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type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chart: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800"/>
              </a:lnSpc>
              <a:spcBef>
                <a:spcPts val="25"/>
              </a:spcBef>
            </a:pP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default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PowerPoint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bar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chart.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If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think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your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information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would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 </a:t>
            </a:r>
            <a:r>
              <a:rPr dirty="0" sz="1000">
                <a:latin typeface="Arial MT"/>
                <a:cs typeface="Arial MT"/>
              </a:rPr>
              <a:t> better </a:t>
            </a:r>
            <a:r>
              <a:rPr dirty="0" sz="1000" spc="-5">
                <a:latin typeface="Arial MT"/>
                <a:cs typeface="Arial MT"/>
              </a:rPr>
              <a:t>as</a:t>
            </a:r>
            <a:r>
              <a:rPr dirty="0" sz="1000">
                <a:latin typeface="Arial MT"/>
                <a:cs typeface="Arial MT"/>
              </a:rPr>
              <a:t> a </a:t>
            </a:r>
            <a:r>
              <a:rPr dirty="0" sz="1000" spc="-5">
                <a:latin typeface="Arial MT"/>
                <a:cs typeface="Arial MT"/>
              </a:rPr>
              <a:t>different</a:t>
            </a:r>
            <a:r>
              <a:rPr dirty="0" sz="1000">
                <a:latin typeface="Arial MT"/>
                <a:cs typeface="Arial MT"/>
              </a:rPr>
              <a:t> type of </a:t>
            </a:r>
            <a:r>
              <a:rPr dirty="0" sz="1000" spc="-5">
                <a:latin typeface="Arial MT"/>
                <a:cs typeface="Arial MT"/>
              </a:rPr>
              <a:t>chart,</a:t>
            </a:r>
            <a:r>
              <a:rPr dirty="0" sz="1000">
                <a:latin typeface="Arial MT"/>
                <a:cs typeface="Arial MT"/>
              </a:rPr>
              <a:t> you can </a:t>
            </a:r>
            <a:r>
              <a:rPr dirty="0" sz="1000" spc="-5">
                <a:latin typeface="Arial MT"/>
                <a:cs typeface="Arial MT"/>
              </a:rPr>
              <a:t>change</a:t>
            </a:r>
            <a:r>
              <a:rPr dirty="0" sz="1000">
                <a:latin typeface="Arial MT"/>
                <a:cs typeface="Arial MT"/>
              </a:rPr>
              <a:t> the </a:t>
            </a:r>
            <a:r>
              <a:rPr dirty="0" sz="1000" spc="-5">
                <a:latin typeface="Arial MT"/>
                <a:cs typeface="Arial MT"/>
              </a:rPr>
              <a:t>chart</a:t>
            </a:r>
            <a:r>
              <a:rPr dirty="0" sz="1000">
                <a:latin typeface="Arial MT"/>
                <a:cs typeface="Arial MT"/>
              </a:rPr>
              <a:t> type. The </a:t>
            </a:r>
            <a:r>
              <a:rPr dirty="0" sz="1000" spc="-5">
                <a:latin typeface="Arial MT"/>
                <a:cs typeface="Arial MT"/>
              </a:rPr>
              <a:t>following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steps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show </a:t>
            </a:r>
            <a:r>
              <a:rPr dirty="0" sz="1000">
                <a:latin typeface="Arial MT"/>
                <a:cs typeface="Arial MT"/>
              </a:rPr>
              <a:t>you </a:t>
            </a:r>
            <a:r>
              <a:rPr dirty="0" sz="1000" spc="-5">
                <a:latin typeface="Arial MT"/>
                <a:cs typeface="Arial MT"/>
              </a:rPr>
              <a:t>how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convert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bar chart </a:t>
            </a:r>
            <a:r>
              <a:rPr dirty="0" sz="1000">
                <a:latin typeface="Arial MT"/>
                <a:cs typeface="Arial MT"/>
              </a:rPr>
              <a:t>to a pie chart: </a:t>
            </a:r>
            <a:r>
              <a:rPr dirty="0" sz="1000" spc="-5">
                <a:latin typeface="Arial MT"/>
                <a:cs typeface="Arial MT"/>
              </a:rPr>
              <a:t>Double-click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chart </a:t>
            </a:r>
            <a:r>
              <a:rPr dirty="0" sz="1000">
                <a:latin typeface="Arial MT"/>
                <a:cs typeface="Arial MT"/>
              </a:rPr>
              <a:t>you want to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change.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heavy border appears around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chart, and </a:t>
            </a:r>
            <a:r>
              <a:rPr dirty="0" sz="1000">
                <a:latin typeface="Arial MT"/>
                <a:cs typeface="Arial MT"/>
              </a:rPr>
              <a:t>the data sheet </a:t>
            </a:r>
            <a:r>
              <a:rPr dirty="0" sz="1000" spc="-5">
                <a:latin typeface="Arial MT"/>
                <a:cs typeface="Arial MT"/>
              </a:rPr>
              <a:t>appears. </a:t>
            </a:r>
            <a:r>
              <a:rPr dirty="0" sz="1000">
                <a:latin typeface="Arial MT"/>
                <a:cs typeface="Arial MT"/>
              </a:rPr>
              <a:t>Click </a:t>
            </a:r>
            <a:r>
              <a:rPr dirty="0" sz="1000" spc="-5">
                <a:latin typeface="Arial MT"/>
                <a:cs typeface="Arial MT"/>
              </a:rPr>
              <a:t>the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C</a:t>
            </a:r>
            <a:r>
              <a:rPr dirty="0" sz="1000" spc="-5">
                <a:latin typeface="Arial MT"/>
                <a:cs typeface="Arial MT"/>
              </a:rPr>
              <a:t>hart </a:t>
            </a:r>
            <a:r>
              <a:rPr dirty="0" sz="1000">
                <a:latin typeface="Arial MT"/>
                <a:cs typeface="Arial MT"/>
              </a:rPr>
              <a:t>menu, and then click </a:t>
            </a:r>
            <a:r>
              <a:rPr dirty="0" sz="1000" spc="-5">
                <a:latin typeface="Arial MT"/>
                <a:cs typeface="Arial MT"/>
              </a:rPr>
              <a:t>Chart 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T</a:t>
            </a:r>
            <a:r>
              <a:rPr dirty="0" sz="1000" spc="-5">
                <a:latin typeface="Arial MT"/>
                <a:cs typeface="Arial MT"/>
              </a:rPr>
              <a:t>ype.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Chart Type dialog box appears. In the Chart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T</a:t>
            </a:r>
            <a:r>
              <a:rPr dirty="0" sz="1000" spc="-5">
                <a:latin typeface="Arial MT"/>
                <a:cs typeface="Arial MT"/>
              </a:rPr>
              <a:t>ype </a:t>
            </a:r>
            <a:r>
              <a:rPr dirty="0" sz="1000">
                <a:latin typeface="Arial MT"/>
                <a:cs typeface="Arial MT"/>
              </a:rPr>
              <a:t>list,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>
                <a:latin typeface="Arial MT"/>
                <a:cs typeface="Arial MT"/>
              </a:rPr>
              <a:t>Pie, </a:t>
            </a:r>
            <a:r>
              <a:rPr dirty="0" sz="1000" spc="-5">
                <a:latin typeface="Arial MT"/>
                <a:cs typeface="Arial MT"/>
              </a:rPr>
              <a:t>and then click </a:t>
            </a:r>
            <a:r>
              <a:rPr dirty="0" sz="1000">
                <a:latin typeface="Arial MT"/>
                <a:cs typeface="Arial MT"/>
              </a:rPr>
              <a:t>OK. The </a:t>
            </a:r>
            <a:r>
              <a:rPr dirty="0" sz="1000" spc="-5">
                <a:latin typeface="Arial MT"/>
                <a:cs typeface="Arial MT"/>
              </a:rPr>
              <a:t>information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your data sheet </a:t>
            </a:r>
            <a:r>
              <a:rPr dirty="0" sz="1000">
                <a:latin typeface="Arial MT"/>
                <a:cs typeface="Arial MT"/>
              </a:rPr>
              <a:t>will now be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displayed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pie</a:t>
            </a:r>
            <a:r>
              <a:rPr dirty="0" sz="1000" spc="-5">
                <a:latin typeface="Arial MT"/>
                <a:cs typeface="Arial MT"/>
              </a:rPr>
              <a:t> chart.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114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963688"/>
            <a:ext cx="5442585" cy="686625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215900">
              <a:lnSpc>
                <a:spcPts val="1150"/>
              </a:lnSpc>
              <a:spcBef>
                <a:spcPts val="180"/>
              </a:spcBef>
            </a:pPr>
            <a:r>
              <a:rPr dirty="0" sz="1000" spc="-5">
                <a:latin typeface="Arial MT"/>
                <a:cs typeface="Arial MT"/>
              </a:rPr>
              <a:t>word gets inserted. If the key is pressed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it is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 the overwrite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state than any char pressed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while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cursor is placed with get overwritten.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dirty="0" sz="1000" spc="-5" b="1">
                <a:latin typeface="Arial"/>
                <a:cs typeface="Arial"/>
              </a:rPr>
              <a:t>Home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key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/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End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key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000" spc="-5">
                <a:latin typeface="Arial MT"/>
                <a:cs typeface="Arial MT"/>
              </a:rPr>
              <a:t>It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used 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go to start (home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key)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end (end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key) of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000" spc="-5" b="1">
                <a:latin typeface="Arial"/>
                <a:cs typeface="Arial"/>
              </a:rPr>
              <a:t>Page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up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key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/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Page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down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key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It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used to go to previous (page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up key) or next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(page down key)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000" spc="-5" b="1">
                <a:latin typeface="Arial"/>
                <a:cs typeface="Arial"/>
              </a:rPr>
              <a:t>Delete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key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delete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characters.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000" spc="-5" b="1">
                <a:latin typeface="Arial"/>
                <a:cs typeface="Arial"/>
              </a:rPr>
              <a:t>Backspace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key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000" spc="-5">
                <a:latin typeface="Arial MT"/>
                <a:cs typeface="Arial MT"/>
              </a:rPr>
              <a:t>The key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used to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delete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preceding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characters.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000" spc="-5" b="1">
                <a:latin typeface="Arial"/>
                <a:cs typeface="Arial"/>
              </a:rPr>
              <a:t>Special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keys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1175"/>
              </a:spcBef>
            </a:pPr>
            <a:r>
              <a:rPr dirty="0" sz="1000" spc="-5">
                <a:latin typeface="Arial MT"/>
                <a:cs typeface="Arial MT"/>
              </a:rPr>
              <a:t>Alt, Ctrl and shift keys are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non-typing keys. They don’t print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anything when pressed. These </a:t>
            </a:r>
            <a:r>
              <a:rPr dirty="0" sz="1000" spc="-10">
                <a:latin typeface="Arial MT"/>
                <a:cs typeface="Arial MT"/>
              </a:rPr>
              <a:t>when </a:t>
            </a:r>
            <a:r>
              <a:rPr dirty="0" sz="1000" spc="-5">
                <a:latin typeface="Arial MT"/>
                <a:cs typeface="Arial MT"/>
              </a:rPr>
              <a:t> pressed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with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other keys, modify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usual operation of that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15"/>
              </a:lnSpc>
            </a:pPr>
            <a:r>
              <a:rPr dirty="0" sz="1000">
                <a:latin typeface="Arial MT"/>
                <a:cs typeface="Arial MT"/>
              </a:rPr>
              <a:t>For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example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Alt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+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F4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close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active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window.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000" b="1">
                <a:latin typeface="Arial"/>
                <a:cs typeface="Arial"/>
              </a:rPr>
              <a:t>Tab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key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000">
                <a:latin typeface="Arial MT"/>
                <a:cs typeface="Arial MT"/>
              </a:rPr>
              <a:t>Tab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key</a:t>
            </a:r>
            <a:r>
              <a:rPr dirty="0" sz="1000" spc="-5">
                <a:latin typeface="Arial MT"/>
                <a:cs typeface="Arial MT"/>
              </a:rPr>
              <a:t> is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typing key</a:t>
            </a:r>
            <a:r>
              <a:rPr dirty="0" sz="1000" spc="-5">
                <a:latin typeface="Arial MT"/>
                <a:cs typeface="Arial MT"/>
              </a:rPr>
              <a:t> and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used </a:t>
            </a:r>
            <a:r>
              <a:rPr dirty="0" sz="1000">
                <a:latin typeface="Arial MT"/>
                <a:cs typeface="Arial MT"/>
              </a:rPr>
              <a:t>to put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more</a:t>
            </a:r>
            <a:r>
              <a:rPr dirty="0" sz="1000" spc="-5">
                <a:latin typeface="Arial MT"/>
                <a:cs typeface="Arial MT"/>
              </a:rPr>
              <a:t> than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one space within characters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-5">
                <a:latin typeface="Arial MT"/>
                <a:cs typeface="Arial MT"/>
              </a:rPr>
              <a:t> words.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85"/>
              </a:spcBef>
              <a:buAutoNum type="arabicPeriod" startAt="5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Summary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have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learnt: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What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keyboard?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What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use?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Keyboard</a:t>
            </a:r>
            <a:r>
              <a:rPr dirty="0" sz="1000" spc="-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types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Standard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keyboard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keys</a:t>
            </a:r>
            <a:endParaRPr sz="1000">
              <a:latin typeface="Arial MT"/>
              <a:cs typeface="Arial MT"/>
            </a:endParaRPr>
          </a:p>
          <a:p>
            <a:pPr lvl="1" marL="469265" marR="79375" indent="-228600">
              <a:lnSpc>
                <a:spcPct val="95700"/>
              </a:lnSpc>
              <a:spcBef>
                <a:spcPts val="7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Character keys, Numeric keys, Bracket keys, Punctuation keys, Backspace key, Delete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key, Tab key,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Caps lock key,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Num lock</a:t>
            </a:r>
            <a:r>
              <a:rPr dirty="0" sz="1000">
                <a:latin typeface="Arial MT"/>
                <a:cs typeface="Arial MT"/>
              </a:rPr>
              <a:t> key,</a:t>
            </a:r>
            <a:r>
              <a:rPr dirty="0" sz="1000" spc="-5">
                <a:latin typeface="Arial MT"/>
                <a:cs typeface="Arial MT"/>
              </a:rPr>
              <a:t> Scroll lock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key, Insert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key, Page </a:t>
            </a:r>
            <a:r>
              <a:rPr dirty="0" sz="1000" spc="-10">
                <a:latin typeface="Arial MT"/>
                <a:cs typeface="Arial MT"/>
              </a:rPr>
              <a:t>up/down </a:t>
            </a:r>
            <a:r>
              <a:rPr dirty="0" sz="1000" spc="-5">
                <a:latin typeface="Arial MT"/>
                <a:cs typeface="Arial MT"/>
              </a:rPr>
              <a:t> keys,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Functional keys, Special keys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90"/>
              </a:spcBef>
              <a:buAutoNum type="arabicPeriod" startAt="6"/>
              <a:tabLst>
                <a:tab pos="182880" algn="l"/>
              </a:tabLst>
            </a:pPr>
            <a:r>
              <a:rPr dirty="0" sz="1200" spc="-10" b="1">
                <a:latin typeface="Arial"/>
                <a:cs typeface="Arial"/>
              </a:rPr>
              <a:t>Exercise</a:t>
            </a:r>
            <a:endParaRPr sz="1200">
              <a:latin typeface="Arial"/>
              <a:cs typeface="Arial"/>
            </a:endParaRPr>
          </a:p>
          <a:p>
            <a:pPr marL="469265" marR="1442720" indent="-457200">
              <a:lnSpc>
                <a:spcPts val="1150"/>
              </a:lnSpc>
              <a:spcBef>
                <a:spcPts val="1410"/>
              </a:spcBef>
            </a:pPr>
            <a:r>
              <a:rPr dirty="0" sz="1000" spc="-5">
                <a:latin typeface="Arial MT"/>
                <a:cs typeface="Arial MT"/>
              </a:rPr>
              <a:t>Practice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usage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character </a:t>
            </a:r>
            <a:r>
              <a:rPr dirty="0" sz="1000">
                <a:latin typeface="Arial MT"/>
                <a:cs typeface="Arial MT"/>
              </a:rPr>
              <a:t>keys </a:t>
            </a:r>
            <a:r>
              <a:rPr dirty="0" sz="1000" spc="-5">
                <a:latin typeface="Arial MT"/>
                <a:cs typeface="Arial MT"/>
              </a:rPr>
              <a:t>placed </a:t>
            </a:r>
            <a:r>
              <a:rPr dirty="0" sz="1000">
                <a:latin typeface="Arial MT"/>
                <a:cs typeface="Arial MT"/>
              </a:rPr>
              <a:t>on the keyboard by </a:t>
            </a:r>
            <a:r>
              <a:rPr dirty="0" sz="1000" spc="-5">
                <a:latin typeface="Arial MT"/>
                <a:cs typeface="Arial MT"/>
              </a:rPr>
              <a:t>writing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quick</a:t>
            </a:r>
            <a:r>
              <a:rPr dirty="0" sz="1000" spc="-5">
                <a:latin typeface="Arial MT"/>
                <a:cs typeface="Arial MT"/>
              </a:rPr>
              <a:t> brown </a:t>
            </a:r>
            <a:r>
              <a:rPr dirty="0" sz="1000">
                <a:latin typeface="Arial MT"/>
                <a:cs typeface="Arial MT"/>
              </a:rPr>
              <a:t>fox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jumps</a:t>
            </a:r>
            <a:r>
              <a:rPr dirty="0" sz="1000" spc="-5">
                <a:latin typeface="Arial MT"/>
                <a:cs typeface="Arial MT"/>
              </a:rPr>
              <a:t> over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lazy</a:t>
            </a:r>
            <a:r>
              <a:rPr dirty="0" sz="1000" spc="-5">
                <a:latin typeface="Arial MT"/>
                <a:cs typeface="Arial MT"/>
              </a:rPr>
              <a:t> dog</a:t>
            </a:r>
            <a:endParaRPr sz="1000">
              <a:latin typeface="Arial MT"/>
              <a:cs typeface="Arial MT"/>
            </a:endParaRPr>
          </a:p>
          <a:p>
            <a:pPr marL="12700" marR="1280795">
              <a:lnSpc>
                <a:spcPts val="1150"/>
              </a:lnSpc>
              <a:spcBef>
                <a:spcPts val="1140"/>
              </a:spcBef>
            </a:pPr>
            <a:r>
              <a:rPr dirty="0" sz="1000">
                <a:latin typeface="Arial MT"/>
                <a:cs typeface="Arial MT"/>
              </a:rPr>
              <a:t>Write the </a:t>
            </a:r>
            <a:r>
              <a:rPr dirty="0" sz="1000" spc="-5">
                <a:latin typeface="Arial MT"/>
                <a:cs typeface="Arial MT"/>
              </a:rPr>
              <a:t>names and numbers </a:t>
            </a:r>
            <a:r>
              <a:rPr dirty="0" sz="1000">
                <a:latin typeface="Arial MT"/>
                <a:cs typeface="Arial MT"/>
              </a:rPr>
              <a:t>of all the functional </a:t>
            </a:r>
            <a:r>
              <a:rPr dirty="0" sz="1000" spc="-5">
                <a:latin typeface="Arial MT"/>
                <a:cs typeface="Arial MT"/>
              </a:rPr>
              <a:t>keys </a:t>
            </a:r>
            <a:r>
              <a:rPr dirty="0" sz="1000">
                <a:latin typeface="Arial MT"/>
                <a:cs typeface="Arial MT"/>
              </a:rPr>
              <a:t>on your </a:t>
            </a:r>
            <a:r>
              <a:rPr dirty="0" sz="1000" spc="-5">
                <a:latin typeface="Arial MT"/>
                <a:cs typeface="Arial MT"/>
              </a:rPr>
              <a:t>keyboard.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State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difference between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typing 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non-typing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keys.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0" y="962165"/>
            <a:ext cx="5510530" cy="786003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 marL="1433830" marR="1386840">
              <a:lnSpc>
                <a:spcPts val="1380"/>
              </a:lnSpc>
              <a:spcBef>
                <a:spcPts val="195"/>
              </a:spcBef>
            </a:pPr>
            <a:r>
              <a:rPr dirty="0" sz="1200" spc="-5">
                <a:latin typeface="Arial MT"/>
                <a:cs typeface="Arial MT"/>
              </a:rPr>
              <a:t>Computer Proficiency License </a:t>
            </a:r>
            <a:r>
              <a:rPr dirty="0" sz="1200" spc="-10">
                <a:latin typeface="Arial MT"/>
                <a:cs typeface="Arial MT"/>
              </a:rPr>
              <a:t>(CS-001)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Lecture </a:t>
            </a:r>
            <a:r>
              <a:rPr dirty="0" sz="1200" spc="-10">
                <a:latin typeface="Arial MT"/>
                <a:cs typeface="Arial MT"/>
              </a:rPr>
              <a:t>38</a:t>
            </a:r>
            <a:endParaRPr sz="1200">
              <a:latin typeface="Arial MT"/>
              <a:cs typeface="Arial MT"/>
            </a:endParaRPr>
          </a:p>
          <a:p>
            <a:pPr algn="ctr">
              <a:lnSpc>
                <a:spcPts val="1340"/>
              </a:lnSpc>
            </a:pPr>
            <a:r>
              <a:rPr dirty="0" sz="1200" spc="-10">
                <a:latin typeface="Arial MT"/>
                <a:cs typeface="Arial MT"/>
              </a:rPr>
              <a:t>Animations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150">
              <a:latin typeface="Arial MT"/>
              <a:cs typeface="Arial MT"/>
            </a:endParaRPr>
          </a:p>
          <a:p>
            <a:pPr marL="182245" indent="-169545">
              <a:lnSpc>
                <a:spcPct val="100000"/>
              </a:lnSpc>
              <a:buAutoNum type="arabicPeriod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Objectives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objective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 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provide information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about: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apply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animation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scheme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presentation slides?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What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animation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 spc="-10">
                <a:latin typeface="Arial MT"/>
                <a:cs typeface="Arial MT"/>
              </a:rPr>
              <a:t>how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related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presentation?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What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5">
                <a:latin typeface="Arial MT"/>
                <a:cs typeface="Arial MT"/>
              </a:rPr>
              <a:t> purpose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slide transition?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apply</a:t>
            </a:r>
            <a:r>
              <a:rPr dirty="0" sz="1000" spc="-5">
                <a:latin typeface="Arial MT"/>
                <a:cs typeface="Arial MT"/>
              </a:rPr>
              <a:t> animations effect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slides?</a:t>
            </a:r>
            <a:endParaRPr sz="10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Font typeface="Symbol"/>
              <a:buChar char=""/>
            </a:pPr>
            <a:endParaRPr sz="13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980"/>
              </a:spcBef>
              <a:buAutoNum type="arabicPeriod" startAt="2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Concepts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95800"/>
              </a:lnSpc>
              <a:spcBef>
                <a:spcPts val="1145"/>
              </a:spcBef>
            </a:pPr>
            <a:r>
              <a:rPr dirty="0" sz="1000">
                <a:latin typeface="Arial MT"/>
                <a:cs typeface="Arial MT"/>
              </a:rPr>
              <a:t>Moving </a:t>
            </a:r>
            <a:r>
              <a:rPr dirty="0" sz="1000" spc="-5">
                <a:latin typeface="Arial MT"/>
                <a:cs typeface="Arial MT"/>
              </a:rPr>
              <a:t>sequence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image </a:t>
            </a:r>
            <a:r>
              <a:rPr dirty="0" sz="1000">
                <a:latin typeface="Arial MT"/>
                <a:cs typeface="Arial MT"/>
              </a:rPr>
              <a:t>is called </a:t>
            </a:r>
            <a:r>
              <a:rPr dirty="0" sz="1000" spc="-5">
                <a:latin typeface="Arial MT"/>
                <a:cs typeface="Arial MT"/>
              </a:rPr>
              <a:t>animations. </a:t>
            </a:r>
            <a:r>
              <a:rPr dirty="0" sz="1000">
                <a:latin typeface="Arial MT"/>
                <a:cs typeface="Arial MT"/>
              </a:rPr>
              <a:t>An animation is based on </a:t>
            </a:r>
            <a:r>
              <a:rPr dirty="0" sz="1000" spc="-5">
                <a:latin typeface="Arial MT"/>
                <a:cs typeface="Arial MT"/>
              </a:rPr>
              <a:t>sequence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objects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appearing quickly one </a:t>
            </a:r>
            <a:r>
              <a:rPr dirty="0" sz="1000">
                <a:latin typeface="Arial MT"/>
                <a:cs typeface="Arial MT"/>
              </a:rPr>
              <a:t>after </a:t>
            </a:r>
            <a:r>
              <a:rPr dirty="0" sz="1000" spc="-5">
                <a:latin typeface="Arial MT"/>
                <a:cs typeface="Arial MT"/>
              </a:rPr>
              <a:t>another. </a:t>
            </a:r>
            <a:r>
              <a:rPr dirty="0" sz="1000">
                <a:latin typeface="Arial MT"/>
                <a:cs typeface="Arial MT"/>
              </a:rPr>
              <a:t>Examples of </a:t>
            </a:r>
            <a:r>
              <a:rPr dirty="0" sz="1000" spc="-5">
                <a:latin typeface="Arial MT"/>
                <a:cs typeface="Arial MT"/>
              </a:rPr>
              <a:t>animations </a:t>
            </a:r>
            <a:r>
              <a:rPr dirty="0" sz="1000">
                <a:latin typeface="Arial MT"/>
                <a:cs typeface="Arial MT"/>
              </a:rPr>
              <a:t>are </a:t>
            </a:r>
            <a:r>
              <a:rPr dirty="0" sz="1000" spc="-5">
                <a:latin typeface="Arial MT"/>
                <a:cs typeface="Arial MT"/>
              </a:rPr>
              <a:t>cartoons. </a:t>
            </a:r>
            <a:r>
              <a:rPr dirty="0" sz="1000">
                <a:latin typeface="Arial MT"/>
                <a:cs typeface="Arial MT"/>
              </a:rPr>
              <a:t>We </a:t>
            </a:r>
            <a:r>
              <a:rPr dirty="0" sz="1000" spc="-5">
                <a:latin typeface="Arial MT"/>
                <a:cs typeface="Arial MT"/>
              </a:rPr>
              <a:t>can animate </a:t>
            </a:r>
            <a:r>
              <a:rPr dirty="0" sz="1000">
                <a:latin typeface="Arial MT"/>
                <a:cs typeface="Arial MT"/>
              </a:rPr>
              <a:t> different </a:t>
            </a:r>
            <a:r>
              <a:rPr dirty="0" sz="1000" spc="-5">
                <a:latin typeface="Arial MT"/>
                <a:cs typeface="Arial MT"/>
              </a:rPr>
              <a:t>objects in our slides. Using animation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our slides </a:t>
            </a:r>
            <a:r>
              <a:rPr dirty="0" sz="1000">
                <a:latin typeface="Arial MT"/>
                <a:cs typeface="Arial MT"/>
              </a:rPr>
              <a:t>we can provide </a:t>
            </a:r>
            <a:r>
              <a:rPr dirty="0" sz="1000" spc="-5">
                <a:latin typeface="Arial MT"/>
                <a:cs typeface="Arial MT"/>
              </a:rPr>
              <a:t>better </a:t>
            </a:r>
            <a:r>
              <a:rPr dirty="0" sz="1000">
                <a:latin typeface="Arial MT"/>
                <a:cs typeface="Arial MT"/>
              </a:rPr>
              <a:t>control. We can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also</a:t>
            </a:r>
            <a:r>
              <a:rPr dirty="0" sz="1000" spc="-5">
                <a:latin typeface="Arial MT"/>
                <a:cs typeface="Arial MT"/>
              </a:rPr>
              <a:t> use mouse click</a:t>
            </a:r>
            <a:r>
              <a:rPr dirty="0" sz="1000">
                <a:latin typeface="Arial MT"/>
                <a:cs typeface="Arial MT"/>
              </a:rPr>
              <a:t> or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keys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keyboard</a:t>
            </a:r>
            <a:r>
              <a:rPr dirty="0" sz="1000">
                <a:latin typeface="Arial MT"/>
                <a:cs typeface="Arial MT"/>
              </a:rPr>
              <a:t> 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control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slides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our presentation.</a:t>
            </a:r>
            <a:endParaRPr sz="1000">
              <a:latin typeface="Arial MT"/>
              <a:cs typeface="Arial MT"/>
            </a:endParaRPr>
          </a:p>
          <a:p>
            <a:pPr marL="181610" indent="-169545">
              <a:lnSpc>
                <a:spcPct val="100000"/>
              </a:lnSpc>
              <a:spcBef>
                <a:spcPts val="1090"/>
              </a:spcBef>
              <a:buAutoNum type="arabicPeriod" startAt="3"/>
              <a:tabLst>
                <a:tab pos="182245" algn="l"/>
              </a:tabLst>
            </a:pPr>
            <a:r>
              <a:rPr dirty="0" sz="1200" b="1">
                <a:latin typeface="Arial"/>
                <a:cs typeface="Arial"/>
              </a:rPr>
              <a:t>Slide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transition</a:t>
            </a:r>
            <a:endParaRPr sz="1200">
              <a:latin typeface="Arial"/>
              <a:cs typeface="Arial"/>
            </a:endParaRPr>
          </a:p>
          <a:p>
            <a:pPr marL="12700" marR="144145">
              <a:lnSpc>
                <a:spcPts val="1150"/>
              </a:lnSpc>
              <a:spcBef>
                <a:spcPts val="1170"/>
              </a:spcBef>
            </a:pPr>
            <a:r>
              <a:rPr dirty="0" sz="1000">
                <a:latin typeface="Arial MT"/>
                <a:cs typeface="Arial MT"/>
              </a:rPr>
              <a:t>These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 </a:t>
            </a:r>
            <a:r>
              <a:rPr dirty="0" sz="1000" spc="-5">
                <a:latin typeface="Arial MT"/>
                <a:cs typeface="Arial MT"/>
              </a:rPr>
              <a:t>animations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affect</a:t>
            </a:r>
            <a:r>
              <a:rPr dirty="0" sz="1000">
                <a:latin typeface="Arial MT"/>
                <a:cs typeface="Arial MT"/>
              </a:rPr>
              <a:t> applied to the </a:t>
            </a:r>
            <a:r>
              <a:rPr dirty="0" sz="1000" spc="-5">
                <a:latin typeface="Arial MT"/>
                <a:cs typeface="Arial MT"/>
              </a:rPr>
              <a:t>whole</a:t>
            </a:r>
            <a:r>
              <a:rPr dirty="0" sz="1000">
                <a:latin typeface="Arial MT"/>
                <a:cs typeface="Arial MT"/>
              </a:rPr>
              <a:t> slide</a:t>
            </a:r>
            <a:r>
              <a:rPr dirty="0" sz="1000" spc="-5">
                <a:latin typeface="Arial MT"/>
                <a:cs typeface="Arial MT"/>
              </a:rPr>
              <a:t> show.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These </a:t>
            </a:r>
            <a:r>
              <a:rPr dirty="0" sz="1000">
                <a:latin typeface="Arial MT"/>
                <a:cs typeface="Arial MT"/>
              </a:rPr>
              <a:t>effects </a:t>
            </a:r>
            <a:r>
              <a:rPr dirty="0" sz="1000" spc="-5">
                <a:latin typeface="Arial MT"/>
                <a:cs typeface="Arial MT"/>
              </a:rPr>
              <a:t>are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shown when</a:t>
            </a:r>
            <a:r>
              <a:rPr dirty="0" sz="1000">
                <a:latin typeface="Arial MT"/>
                <a:cs typeface="Arial MT"/>
              </a:rPr>
              <a:t> we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 one slide to </a:t>
            </a:r>
            <a:r>
              <a:rPr dirty="0" sz="1000" spc="-10">
                <a:latin typeface="Arial MT"/>
                <a:cs typeface="Arial MT"/>
              </a:rPr>
              <a:t>another.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add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slide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transition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0"/>
              </a:spcBef>
            </a:pPr>
            <a:r>
              <a:rPr dirty="0" sz="1000" spc="-5">
                <a:latin typeface="Wingdings"/>
                <a:cs typeface="Wingdings"/>
              </a:rPr>
              <a:t>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Slide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&gt;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Slide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transition.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>
                <a:latin typeface="Wingdings"/>
                <a:cs typeface="Wingdings"/>
              </a:rPr>
              <a:t></a:t>
            </a:r>
            <a:r>
              <a:rPr dirty="0" sz="1000" spc="1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transition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style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list</a:t>
            </a:r>
            <a:endParaRPr sz="1000">
              <a:latin typeface="Arial MT"/>
              <a:cs typeface="Arial MT"/>
            </a:endParaRPr>
          </a:p>
          <a:p>
            <a:pPr marL="181610" indent="-169545">
              <a:lnSpc>
                <a:spcPct val="100000"/>
              </a:lnSpc>
              <a:spcBef>
                <a:spcPts val="1095"/>
              </a:spcBef>
              <a:buAutoNum type="arabicPeriod" startAt="4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Animation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scheme</a:t>
            </a:r>
            <a:endParaRPr sz="1200">
              <a:latin typeface="Arial"/>
              <a:cs typeface="Arial"/>
            </a:endParaRPr>
          </a:p>
          <a:p>
            <a:pPr marL="12700" marR="83185">
              <a:lnSpc>
                <a:spcPts val="1150"/>
              </a:lnSpc>
              <a:spcBef>
                <a:spcPts val="1170"/>
              </a:spcBef>
            </a:pPr>
            <a:r>
              <a:rPr dirty="0" sz="1000" spc="-5">
                <a:latin typeface="Arial MT"/>
                <a:cs typeface="Arial MT"/>
              </a:rPr>
              <a:t>Slide transition only deals with the animations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the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slides. It does not deal with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animation of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objects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5">
                <a:latin typeface="Arial MT"/>
                <a:cs typeface="Arial MT"/>
              </a:rPr>
              <a:t> the </a:t>
            </a:r>
            <a:r>
              <a:rPr dirty="0" sz="1000">
                <a:latin typeface="Arial MT"/>
                <a:cs typeface="Arial MT"/>
              </a:rPr>
              <a:t>slide.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apply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animation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box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Arial MT"/>
              <a:cs typeface="Arial MT"/>
            </a:endParaRPr>
          </a:p>
          <a:p>
            <a:pPr marL="12700" marR="3196590">
              <a:lnSpc>
                <a:spcPts val="1150"/>
              </a:lnSpc>
            </a:pPr>
            <a:r>
              <a:rPr dirty="0" sz="1000">
                <a:latin typeface="Wingdings"/>
                <a:cs typeface="Wingdings"/>
              </a:rPr>
              <a:t>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>
                <a:latin typeface="Arial MT"/>
                <a:cs typeface="Arial MT"/>
              </a:rPr>
              <a:t>Slide Show &lt; </a:t>
            </a:r>
            <a:r>
              <a:rPr dirty="0" sz="1000" spc="-5">
                <a:latin typeface="Arial MT"/>
                <a:cs typeface="Arial MT"/>
              </a:rPr>
              <a:t>Animation scheme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animation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scheme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list.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 marL="181610" indent="-169545">
              <a:lnSpc>
                <a:spcPct val="100000"/>
              </a:lnSpc>
              <a:spcBef>
                <a:spcPts val="940"/>
              </a:spcBef>
              <a:buAutoNum type="arabicPeriod" startAt="5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Custom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animation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apply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custom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animation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0"/>
              </a:spcBef>
            </a:pPr>
            <a:r>
              <a:rPr dirty="0" sz="1000">
                <a:latin typeface="Wingdings"/>
                <a:cs typeface="Wingdings"/>
              </a:rPr>
              <a:t></a:t>
            </a:r>
            <a:r>
              <a:rPr dirty="0" sz="1000" spc="1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Slideshow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Custom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animation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50"/>
              </a:lnSpc>
            </a:pPr>
            <a:r>
              <a:rPr dirty="0" sz="1000">
                <a:latin typeface="Wingdings"/>
                <a:cs typeface="Wingdings"/>
              </a:rPr>
              <a:t></a:t>
            </a:r>
            <a:r>
              <a:rPr dirty="0" sz="1000" spc="1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picture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etc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>
                <a:latin typeface="Wingdings"/>
                <a:cs typeface="Wingdings"/>
              </a:rPr>
              <a:t></a:t>
            </a:r>
            <a:r>
              <a:rPr dirty="0" sz="1000" spc="-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Arial MT"/>
                <a:cs typeface="Arial MT"/>
              </a:rPr>
              <a:t>Apply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transition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85"/>
              </a:spcBef>
              <a:buAutoNum type="arabicPeriod" startAt="6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Changing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order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114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31" y="963688"/>
            <a:ext cx="5509895" cy="788860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14604">
              <a:lnSpc>
                <a:spcPts val="1150"/>
              </a:lnSpc>
              <a:spcBef>
                <a:spcPts val="180"/>
              </a:spcBef>
            </a:pPr>
            <a:r>
              <a:rPr dirty="0" sz="1000" spc="-5">
                <a:latin typeface="Arial MT"/>
                <a:cs typeface="Arial MT"/>
              </a:rPr>
              <a:t>When ever we apply animation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slide it numbered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transition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effects. We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change</a:t>
            </a:r>
            <a:r>
              <a:rPr dirty="0" sz="1000" spc="-5">
                <a:latin typeface="Arial MT"/>
                <a:cs typeface="Arial MT"/>
              </a:rPr>
              <a:t> order of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item presented in the list. This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action will be done on mouse </a:t>
            </a:r>
            <a:r>
              <a:rPr dirty="0" sz="1000" spc="-10">
                <a:latin typeface="Arial MT"/>
                <a:cs typeface="Arial MT"/>
              </a:rPr>
              <a:t>click.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0"/>
              </a:lnSpc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order: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50"/>
              </a:lnSpc>
            </a:pPr>
            <a:r>
              <a:rPr dirty="0" sz="1000">
                <a:latin typeface="Wingdings"/>
                <a:cs typeface="Wingdings"/>
              </a:rPr>
              <a:t></a:t>
            </a:r>
            <a:r>
              <a:rPr dirty="0" sz="1000" spc="-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item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>
                <a:latin typeface="Wingdings"/>
                <a:cs typeface="Wingdings"/>
              </a:rPr>
              <a:t></a:t>
            </a:r>
            <a:r>
              <a:rPr dirty="0" sz="1000" spc="3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 “Reorder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“button</a:t>
            </a:r>
            <a:r>
              <a:rPr dirty="0" sz="1000">
                <a:latin typeface="Arial MT"/>
                <a:cs typeface="Arial MT"/>
              </a:rPr>
              <a:t> upward </a:t>
            </a:r>
            <a:r>
              <a:rPr dirty="0" sz="1000" spc="-5">
                <a:latin typeface="Arial MT"/>
                <a:cs typeface="Arial MT"/>
              </a:rPr>
              <a:t>or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downward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according</a:t>
            </a:r>
            <a:r>
              <a:rPr dirty="0" sz="1000">
                <a:latin typeface="Arial MT"/>
                <a:cs typeface="Arial MT"/>
              </a:rPr>
              <a:t> to </a:t>
            </a:r>
            <a:r>
              <a:rPr dirty="0" sz="1000" spc="-5">
                <a:latin typeface="Arial MT"/>
                <a:cs typeface="Arial MT"/>
              </a:rPr>
              <a:t>need.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 MT"/>
              <a:cs typeface="Arial MT"/>
            </a:endParaRPr>
          </a:p>
          <a:p>
            <a:pPr marL="182245" indent="-170180">
              <a:lnSpc>
                <a:spcPts val="1415"/>
              </a:lnSpc>
              <a:buAutoNum type="arabicPeriod" startAt="7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After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Previous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option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 animate list of things automatically without mouse </a:t>
            </a:r>
            <a:r>
              <a:rPr dirty="0" sz="1000" spc="-10">
                <a:latin typeface="Arial MT"/>
                <a:cs typeface="Arial MT"/>
              </a:rPr>
              <a:t>click.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Wingdings"/>
                <a:cs typeface="Wingdings"/>
              </a:rPr>
              <a:t></a:t>
            </a:r>
            <a:r>
              <a:rPr dirty="0" sz="1000" spc="-5">
                <a:latin typeface="Arial MT"/>
                <a:cs typeface="Arial MT"/>
              </a:rPr>
              <a:t>Click.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Shift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+item.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181610" indent="-169545">
              <a:lnSpc>
                <a:spcPts val="1415"/>
              </a:lnSpc>
              <a:buAutoNum type="arabicPeriod" startAt="8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with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previous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effect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latin typeface="Arial MT"/>
                <a:cs typeface="Arial MT"/>
              </a:rPr>
              <a:t>With previous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means object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start </a:t>
            </a:r>
            <a:r>
              <a:rPr dirty="0" sz="1000">
                <a:latin typeface="Arial MT"/>
                <a:cs typeface="Arial MT"/>
              </a:rPr>
              <a:t>its </a:t>
            </a:r>
            <a:r>
              <a:rPr dirty="0" sz="1000" spc="-5">
                <a:latin typeface="Arial MT"/>
                <a:cs typeface="Arial MT"/>
              </a:rPr>
              <a:t>motion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along with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its </a:t>
            </a:r>
            <a:r>
              <a:rPr dirty="0" sz="1000" spc="-10">
                <a:latin typeface="Arial MT"/>
                <a:cs typeface="Arial MT"/>
              </a:rPr>
              <a:t>preceding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object.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buAutoNum type="arabicPeriod" startAt="9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Summary: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lesson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have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learnt: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apply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animation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scheme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presentation slides?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What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animation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 spc="-10">
                <a:latin typeface="Arial MT"/>
                <a:cs typeface="Arial MT"/>
              </a:rPr>
              <a:t>how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related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presentation?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What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5">
                <a:latin typeface="Arial MT"/>
                <a:cs typeface="Arial MT"/>
              </a:rPr>
              <a:t> purpose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slide transition?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apply</a:t>
            </a:r>
            <a:r>
              <a:rPr dirty="0" sz="1000" spc="-5">
                <a:latin typeface="Arial MT"/>
                <a:cs typeface="Arial MT"/>
              </a:rPr>
              <a:t> animations effect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slides?</a:t>
            </a:r>
            <a:endParaRPr sz="10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Symbol"/>
              <a:buChar char=""/>
            </a:pPr>
            <a:endParaRPr sz="110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buAutoNum type="arabicPeriod" startAt="10"/>
              <a:tabLst>
                <a:tab pos="267335" algn="l"/>
              </a:tabLst>
            </a:pPr>
            <a:r>
              <a:rPr dirty="0" sz="1200" spc="-10" b="1">
                <a:latin typeface="Arial"/>
                <a:cs typeface="Arial"/>
              </a:rPr>
              <a:t>Exercise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  <a:spcBef>
                <a:spcPts val="110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1: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Change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Slide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Design:</a:t>
            </a:r>
            <a:endParaRPr sz="1000">
              <a:latin typeface="Arial"/>
              <a:cs typeface="Arial"/>
            </a:endParaRPr>
          </a:p>
          <a:p>
            <a:pPr algn="just" marL="469265" marR="6350">
              <a:lnSpc>
                <a:spcPts val="1150"/>
              </a:lnSpc>
              <a:spcBef>
                <a:spcPts val="50"/>
              </a:spcBef>
            </a:pPr>
            <a:r>
              <a:rPr dirty="0" sz="1000">
                <a:latin typeface="Arial MT"/>
                <a:cs typeface="Arial MT"/>
              </a:rPr>
              <a:t>Open </a:t>
            </a:r>
            <a:r>
              <a:rPr dirty="0" sz="1000" spc="-5">
                <a:latin typeface="Arial MT"/>
                <a:cs typeface="Arial MT"/>
              </a:rPr>
              <a:t>the presentation </a:t>
            </a:r>
            <a:r>
              <a:rPr dirty="0" sz="1000">
                <a:latin typeface="Arial MT"/>
                <a:cs typeface="Arial MT"/>
              </a:rPr>
              <a:t>for </a:t>
            </a:r>
            <a:r>
              <a:rPr dirty="0" sz="1000" spc="-5">
                <a:latin typeface="Arial MT"/>
                <a:cs typeface="Arial MT"/>
              </a:rPr>
              <a:t>which </a:t>
            </a:r>
            <a:r>
              <a:rPr dirty="0" sz="1000">
                <a:latin typeface="Arial MT"/>
                <a:cs typeface="Arial MT"/>
              </a:rPr>
              <a:t>you want to </a:t>
            </a:r>
            <a:r>
              <a:rPr dirty="0" sz="1000" spc="-5">
                <a:latin typeface="Arial MT"/>
                <a:cs typeface="Arial MT"/>
              </a:rPr>
              <a:t>change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slide design. </a:t>
            </a:r>
            <a:r>
              <a:rPr dirty="0" sz="1000">
                <a:latin typeface="Arial MT"/>
                <a:cs typeface="Arial MT"/>
              </a:rPr>
              <a:t>Click on </a:t>
            </a:r>
            <a:r>
              <a:rPr dirty="0" sz="1000" spc="-5">
                <a:latin typeface="Arial MT"/>
                <a:cs typeface="Arial MT"/>
              </a:rPr>
              <a:t>Design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Formatting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toolbar.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task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pane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containing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list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design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templates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opened. Click on the design template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-5">
                <a:latin typeface="Arial MT"/>
                <a:cs typeface="Arial MT"/>
              </a:rPr>
              <a:t> want to implement particular </a:t>
            </a:r>
            <a:r>
              <a:rPr dirty="0" sz="1000" spc="-10">
                <a:latin typeface="Arial MT"/>
                <a:cs typeface="Arial MT"/>
              </a:rPr>
              <a:t>design.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07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2: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Apply</a:t>
            </a:r>
            <a:r>
              <a:rPr dirty="0" u="heavy" sz="10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Animation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Scheme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on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Presentation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Slides: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800"/>
              </a:lnSpc>
              <a:spcBef>
                <a:spcPts val="20"/>
              </a:spcBef>
            </a:pP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presentation.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Design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Formatting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toolbar.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window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(task pane) will appear on the right side of the presentation slides. Click on “Animation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Scheme” option. Now click </a:t>
            </a:r>
            <a:r>
              <a:rPr dirty="0" sz="1000">
                <a:latin typeface="Arial MT"/>
                <a:cs typeface="Arial MT"/>
              </a:rPr>
              <a:t>on the </a:t>
            </a:r>
            <a:r>
              <a:rPr dirty="0" sz="1000" spc="-5">
                <a:latin typeface="Arial MT"/>
                <a:cs typeface="Arial MT"/>
              </a:rPr>
              <a:t>animation </a:t>
            </a:r>
            <a:r>
              <a:rPr dirty="0" sz="1000">
                <a:latin typeface="Arial MT"/>
                <a:cs typeface="Arial MT"/>
              </a:rPr>
              <a:t>from the </a:t>
            </a:r>
            <a:r>
              <a:rPr dirty="0" sz="1000" spc="-5">
                <a:latin typeface="Arial MT"/>
                <a:cs typeface="Arial MT"/>
              </a:rPr>
              <a:t>animation </a:t>
            </a:r>
            <a:r>
              <a:rPr dirty="0" sz="1000">
                <a:latin typeface="Arial MT"/>
                <a:cs typeface="Arial MT"/>
              </a:rPr>
              <a:t>list. </a:t>
            </a:r>
            <a:r>
              <a:rPr dirty="0" sz="1000" spc="-5">
                <a:latin typeface="Arial MT"/>
                <a:cs typeface="Arial MT"/>
              </a:rPr>
              <a:t>Now click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5">
                <a:latin typeface="Arial MT"/>
                <a:cs typeface="Arial MT"/>
              </a:rPr>
              <a:t>the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 “Apply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All”. Animation will be applied to all </a:t>
            </a:r>
            <a:r>
              <a:rPr dirty="0" sz="1000" spc="-10">
                <a:latin typeface="Arial MT"/>
                <a:cs typeface="Arial MT"/>
              </a:rPr>
              <a:t>slides.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3: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Disable</a:t>
            </a:r>
            <a:r>
              <a:rPr dirty="0" u="heavy" sz="10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Password</a:t>
            </a:r>
            <a:r>
              <a:rPr dirty="0" u="heavy" sz="10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Protection:</a:t>
            </a:r>
            <a:endParaRPr sz="1000">
              <a:latin typeface="Arial"/>
              <a:cs typeface="Arial"/>
            </a:endParaRPr>
          </a:p>
          <a:p>
            <a:pPr algn="just" marL="469265" marR="6350" indent="-635">
              <a:lnSpc>
                <a:spcPct val="957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Click </a:t>
            </a:r>
            <a:r>
              <a:rPr dirty="0" sz="1000" spc="-5">
                <a:latin typeface="Arial MT"/>
                <a:cs typeface="Arial MT"/>
              </a:rPr>
              <a:t>on </a:t>
            </a:r>
            <a:r>
              <a:rPr dirty="0" sz="1000">
                <a:latin typeface="Arial MT"/>
                <a:cs typeface="Arial MT"/>
              </a:rPr>
              <a:t>the Tools </a:t>
            </a:r>
            <a:r>
              <a:rPr dirty="0" sz="1000" spc="-5">
                <a:latin typeface="Arial MT"/>
                <a:cs typeface="Arial MT"/>
              </a:rPr>
              <a:t>menu </a:t>
            </a:r>
            <a:r>
              <a:rPr dirty="0" sz="1000">
                <a:latin typeface="Arial MT"/>
                <a:cs typeface="Arial MT"/>
              </a:rPr>
              <a:t>from </a:t>
            </a:r>
            <a:r>
              <a:rPr dirty="0" sz="1000" spc="-5">
                <a:latin typeface="Arial MT"/>
                <a:cs typeface="Arial MT"/>
              </a:rPr>
              <a:t>Menu bar. </a:t>
            </a:r>
            <a:r>
              <a:rPr dirty="0" sz="1000">
                <a:latin typeface="Arial MT"/>
                <a:cs typeface="Arial MT"/>
              </a:rPr>
              <a:t>Click </a:t>
            </a:r>
            <a:r>
              <a:rPr dirty="0" sz="1000" spc="-5">
                <a:latin typeface="Arial MT"/>
                <a:cs typeface="Arial MT"/>
              </a:rPr>
              <a:t>on option named 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O</a:t>
            </a:r>
            <a:r>
              <a:rPr dirty="0" sz="1000" spc="-5">
                <a:latin typeface="Arial MT"/>
                <a:cs typeface="Arial MT"/>
              </a:rPr>
              <a:t>ptions.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window will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appear. Click </a:t>
            </a:r>
            <a:r>
              <a:rPr dirty="0" sz="1000">
                <a:latin typeface="Arial MT"/>
                <a:cs typeface="Arial MT"/>
              </a:rPr>
              <a:t>on the Edit tab. Click on </a:t>
            </a:r>
            <a:r>
              <a:rPr dirty="0" sz="1000" spc="-5">
                <a:latin typeface="Arial MT"/>
                <a:cs typeface="Arial MT"/>
              </a:rPr>
              <a:t>the check </a:t>
            </a:r>
            <a:r>
              <a:rPr dirty="0" sz="1000">
                <a:latin typeface="Arial MT"/>
                <a:cs typeface="Arial MT"/>
              </a:rPr>
              <a:t>box named </a:t>
            </a:r>
            <a:r>
              <a:rPr dirty="0" sz="1000" spc="-5">
                <a:latin typeface="Arial MT"/>
                <a:cs typeface="Arial MT"/>
              </a:rPr>
              <a:t>Password protection </a:t>
            </a:r>
            <a:r>
              <a:rPr dirty="0" sz="1000">
                <a:latin typeface="Arial MT"/>
                <a:cs typeface="Arial MT"/>
              </a:rPr>
              <a:t>in the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option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list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Disable</a:t>
            </a:r>
            <a:r>
              <a:rPr dirty="0" sz="1000" spc="-5">
                <a:latin typeface="Arial MT"/>
                <a:cs typeface="Arial MT"/>
              </a:rPr>
              <a:t> new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features. Click </a:t>
            </a:r>
            <a:r>
              <a:rPr dirty="0" sz="1000">
                <a:latin typeface="Arial MT"/>
                <a:cs typeface="Arial MT"/>
              </a:rPr>
              <a:t>Ok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button to</a:t>
            </a:r>
            <a:r>
              <a:rPr dirty="0" sz="1000" spc="-5">
                <a:latin typeface="Arial MT"/>
                <a:cs typeface="Arial MT"/>
              </a:rPr>
              <a:t> implement </a:t>
            </a:r>
            <a:r>
              <a:rPr dirty="0" sz="1000">
                <a:latin typeface="Arial MT"/>
                <a:cs typeface="Arial MT"/>
              </a:rPr>
              <a:t>these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4: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50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Changing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Slide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Design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Color:</a:t>
            </a:r>
            <a:endParaRPr sz="1000">
              <a:latin typeface="Arial"/>
              <a:cs typeface="Arial"/>
            </a:endParaRPr>
          </a:p>
          <a:p>
            <a:pPr algn="just" marL="469265" marR="6350">
              <a:lnSpc>
                <a:spcPct val="95800"/>
              </a:lnSpc>
              <a:spcBef>
                <a:spcPts val="20"/>
              </a:spcBef>
            </a:pPr>
            <a:r>
              <a:rPr dirty="0" sz="1000">
                <a:latin typeface="Arial MT"/>
                <a:cs typeface="Arial MT"/>
              </a:rPr>
              <a:t>Open the </a:t>
            </a:r>
            <a:r>
              <a:rPr dirty="0" sz="1000" spc="-5">
                <a:latin typeface="Arial MT"/>
                <a:cs typeface="Arial MT"/>
              </a:rPr>
              <a:t>presentation for which </a:t>
            </a:r>
            <a:r>
              <a:rPr dirty="0" sz="1000">
                <a:latin typeface="Arial MT"/>
                <a:cs typeface="Arial MT"/>
              </a:rPr>
              <a:t>you want to </a:t>
            </a:r>
            <a:r>
              <a:rPr dirty="0" sz="1000" spc="-5">
                <a:latin typeface="Arial MT"/>
                <a:cs typeface="Arial MT"/>
              </a:rPr>
              <a:t>change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slide design </a:t>
            </a:r>
            <a:r>
              <a:rPr dirty="0" sz="1000">
                <a:latin typeface="Arial MT"/>
                <a:cs typeface="Arial MT"/>
              </a:rPr>
              <a:t>color. Click on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Design option </a:t>
            </a:r>
            <a:r>
              <a:rPr dirty="0" sz="1000">
                <a:latin typeface="Arial MT"/>
                <a:cs typeface="Arial MT"/>
              </a:rPr>
              <a:t>from the Formatting </a:t>
            </a:r>
            <a:r>
              <a:rPr dirty="0" sz="1000" spc="-5">
                <a:latin typeface="Arial MT"/>
                <a:cs typeface="Arial MT"/>
              </a:rPr>
              <a:t>toolbar. </a:t>
            </a:r>
            <a:r>
              <a:rPr dirty="0" sz="1000">
                <a:latin typeface="Arial MT"/>
                <a:cs typeface="Arial MT"/>
              </a:rPr>
              <a:t>A task pane will </a:t>
            </a:r>
            <a:r>
              <a:rPr dirty="0" sz="1000" spc="-5">
                <a:latin typeface="Arial MT"/>
                <a:cs typeface="Arial MT"/>
              </a:rPr>
              <a:t>be opened. </a:t>
            </a:r>
            <a:r>
              <a:rPr dirty="0" sz="1000">
                <a:latin typeface="Arial MT"/>
                <a:cs typeface="Arial MT"/>
              </a:rPr>
              <a:t>Click on </a:t>
            </a:r>
            <a:r>
              <a:rPr dirty="0" sz="1000" spc="-5">
                <a:latin typeface="Arial MT"/>
                <a:cs typeface="Arial MT"/>
              </a:rPr>
              <a:t>“Color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Scheme option”.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list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color schemes </a:t>
            </a:r>
            <a:r>
              <a:rPr dirty="0" sz="1000">
                <a:latin typeface="Arial MT"/>
                <a:cs typeface="Arial MT"/>
              </a:rPr>
              <a:t>will </a:t>
            </a:r>
            <a:r>
              <a:rPr dirty="0" sz="1000" spc="-5">
                <a:latin typeface="Arial MT"/>
                <a:cs typeface="Arial MT"/>
              </a:rPr>
              <a:t>be opened. </a:t>
            </a:r>
            <a:r>
              <a:rPr dirty="0" sz="1000">
                <a:latin typeface="Arial MT"/>
                <a:cs typeface="Arial MT"/>
              </a:rPr>
              <a:t>Click on the </a:t>
            </a:r>
            <a:r>
              <a:rPr dirty="0" sz="1000" spc="-5">
                <a:latin typeface="Arial MT"/>
                <a:cs typeface="Arial MT"/>
              </a:rPr>
              <a:t>color </a:t>
            </a:r>
            <a:r>
              <a:rPr dirty="0" sz="1000">
                <a:latin typeface="Arial MT"/>
                <a:cs typeface="Arial MT"/>
              </a:rPr>
              <a:t>scheme </a:t>
            </a:r>
            <a:r>
              <a:rPr dirty="0" sz="1000" spc="-5">
                <a:latin typeface="Arial MT"/>
                <a:cs typeface="Arial MT"/>
              </a:rPr>
              <a:t>you </a:t>
            </a:r>
            <a:r>
              <a:rPr dirty="0" sz="1000">
                <a:latin typeface="Arial MT"/>
                <a:cs typeface="Arial MT"/>
              </a:rPr>
              <a:t> want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apply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slide</a:t>
            </a:r>
            <a:r>
              <a:rPr dirty="0" sz="1000" spc="-5">
                <a:latin typeface="Arial MT"/>
                <a:cs typeface="Arial MT"/>
              </a:rPr>
              <a:t> design.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5: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75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Changing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Slide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Layout: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114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589368" y="963688"/>
            <a:ext cx="5051425" cy="46990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 indent="-635">
              <a:lnSpc>
                <a:spcPct val="95700"/>
              </a:lnSpc>
              <a:spcBef>
                <a:spcPts val="150"/>
              </a:spcBef>
            </a:pP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presentation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slide.</a:t>
            </a:r>
            <a:r>
              <a:rPr dirty="0" sz="1000">
                <a:latin typeface="Arial MT"/>
                <a:cs typeface="Arial MT"/>
              </a:rPr>
              <a:t> Click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 F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o</a:t>
            </a:r>
            <a:r>
              <a:rPr dirty="0" sz="1000">
                <a:latin typeface="Arial MT"/>
                <a:cs typeface="Arial MT"/>
              </a:rPr>
              <a:t>rmat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menu</a:t>
            </a:r>
            <a:r>
              <a:rPr dirty="0" sz="1000">
                <a:latin typeface="Arial MT"/>
                <a:cs typeface="Arial MT"/>
              </a:rPr>
              <a:t> from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Menu</a:t>
            </a:r>
            <a:r>
              <a:rPr dirty="0" sz="1000">
                <a:latin typeface="Arial MT"/>
                <a:cs typeface="Arial MT"/>
              </a:rPr>
              <a:t> Bar.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 on</a:t>
            </a:r>
            <a:r>
              <a:rPr dirty="0" sz="1000" spc="2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“Slide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Layout” option.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task pane containing different layouts will appear. Click on the layout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which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 want to implement on the slide.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114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6738" y="4149809"/>
            <a:ext cx="234504" cy="22232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1993" y="5678654"/>
            <a:ext cx="2579546" cy="154178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99766" y="7609508"/>
            <a:ext cx="245163" cy="25658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132528" y="962165"/>
            <a:ext cx="5498465" cy="816737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 marL="1411605" marR="1395730">
              <a:lnSpc>
                <a:spcPts val="1380"/>
              </a:lnSpc>
              <a:spcBef>
                <a:spcPts val="195"/>
              </a:spcBef>
            </a:pPr>
            <a:r>
              <a:rPr dirty="0" sz="1200" spc="-5">
                <a:latin typeface="Arial MT"/>
                <a:cs typeface="Arial MT"/>
              </a:rPr>
              <a:t>Computer Proficiency License </a:t>
            </a:r>
            <a:r>
              <a:rPr dirty="0" sz="1200" spc="-10">
                <a:latin typeface="Arial MT"/>
                <a:cs typeface="Arial MT"/>
              </a:rPr>
              <a:t>(CS-001)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Lecture </a:t>
            </a:r>
            <a:r>
              <a:rPr dirty="0" sz="1200" spc="-10">
                <a:latin typeface="Arial MT"/>
                <a:cs typeface="Arial MT"/>
              </a:rPr>
              <a:t>39</a:t>
            </a:r>
            <a:endParaRPr sz="1200">
              <a:latin typeface="Arial MT"/>
              <a:cs typeface="Arial MT"/>
            </a:endParaRPr>
          </a:p>
          <a:p>
            <a:pPr algn="ctr" marL="7620">
              <a:lnSpc>
                <a:spcPts val="1340"/>
              </a:lnSpc>
            </a:pPr>
            <a:r>
              <a:rPr dirty="0" sz="1200" spc="-5">
                <a:latin typeface="Arial MT"/>
                <a:cs typeface="Arial MT"/>
              </a:rPr>
              <a:t>Printing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a</a:t>
            </a:r>
            <a:r>
              <a:rPr dirty="0" sz="1200" spc="-10">
                <a:latin typeface="Arial MT"/>
                <a:cs typeface="Arial MT"/>
              </a:rPr>
              <a:t> Presentation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1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1.Objectives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objective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 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provide information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about: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remove spelling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mistake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 </a:t>
            </a:r>
            <a:r>
              <a:rPr dirty="0" sz="1000" spc="-10">
                <a:latin typeface="Arial MT"/>
                <a:cs typeface="Arial MT"/>
              </a:rPr>
              <a:t>slides?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add</a:t>
            </a:r>
            <a:r>
              <a:rPr dirty="0" sz="1000" spc="-5">
                <a:latin typeface="Arial MT"/>
                <a:cs typeface="Arial MT"/>
              </a:rPr>
              <a:t> reference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notes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our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slides?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hide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delete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slide?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change </a:t>
            </a:r>
            <a:r>
              <a:rPr dirty="0" sz="1000">
                <a:latin typeface="Arial MT"/>
                <a:cs typeface="Arial MT"/>
              </a:rPr>
              <a:t>page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setup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 </a:t>
            </a:r>
            <a:r>
              <a:rPr dirty="0" sz="1000" spc="-5">
                <a:latin typeface="Arial MT"/>
                <a:cs typeface="Arial MT"/>
              </a:rPr>
              <a:t>printing presentation?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>
                <a:latin typeface="Arial MT"/>
                <a:cs typeface="Arial MT"/>
              </a:rPr>
              <a:t> to take </a:t>
            </a:r>
            <a:r>
              <a:rPr dirty="0" sz="1000" spc="-5">
                <a:latin typeface="Arial MT"/>
                <a:cs typeface="Arial MT"/>
              </a:rPr>
              <a:t>presentation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>
                <a:latin typeface="Arial MT"/>
                <a:cs typeface="Arial MT"/>
              </a:rPr>
              <a:t> use </a:t>
            </a:r>
            <a:r>
              <a:rPr dirty="0" sz="1000" spc="-5">
                <a:latin typeface="Arial MT"/>
                <a:cs typeface="Arial MT"/>
              </a:rPr>
              <a:t>different</a:t>
            </a:r>
            <a:r>
              <a:rPr dirty="0" sz="1000">
                <a:latin typeface="Arial MT"/>
                <a:cs typeface="Arial MT"/>
              </a:rPr>
              <a:t> printing </a:t>
            </a:r>
            <a:r>
              <a:rPr dirty="0" sz="1000" spc="-5">
                <a:latin typeface="Arial MT"/>
                <a:cs typeface="Arial MT"/>
              </a:rPr>
              <a:t>options?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2.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Spelling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Check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000">
                <a:latin typeface="Arial MT"/>
                <a:cs typeface="Arial MT"/>
              </a:rPr>
              <a:t>There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three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ways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use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spell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check: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 MT"/>
              <a:cs typeface="Arial MT"/>
            </a:endParaRPr>
          </a:p>
          <a:p>
            <a:pPr marL="12700" marR="3009265">
              <a:lnSpc>
                <a:spcPts val="1150"/>
              </a:lnSpc>
            </a:pPr>
            <a:r>
              <a:rPr dirty="0" sz="1000">
                <a:latin typeface="Arial MT"/>
                <a:cs typeface="Arial MT"/>
              </a:rPr>
              <a:t>1-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Go to the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Tools menu and select Spelling. </a:t>
            </a:r>
            <a:r>
              <a:rPr dirty="0" sz="1000" spc="-26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2-By</a:t>
            </a:r>
            <a:r>
              <a:rPr dirty="0" sz="1000" spc="-1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right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 click mouse</a:t>
            </a:r>
            <a:r>
              <a:rPr dirty="0" sz="1000" spc="-1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button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3-using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If</a:t>
            </a:r>
            <a:r>
              <a:rPr dirty="0" sz="1000" spc="-1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a</a:t>
            </a:r>
            <a:r>
              <a:rPr dirty="0" sz="1000" spc="-1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misspelled</a:t>
            </a:r>
            <a:r>
              <a:rPr dirty="0" sz="1000" spc="-1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word</a:t>
            </a:r>
            <a:r>
              <a:rPr dirty="0" sz="1000" spc="-1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is</a:t>
            </a:r>
            <a:r>
              <a:rPr dirty="0" sz="1000" spc="-10">
                <a:solidFill>
                  <a:srgbClr val="333333"/>
                </a:solidFill>
                <a:latin typeface="Arial MT"/>
                <a:cs typeface="Arial MT"/>
              </a:rPr>
              <a:t> found:</a:t>
            </a:r>
            <a:endParaRPr sz="1000">
              <a:latin typeface="Arial MT"/>
              <a:cs typeface="Arial MT"/>
            </a:endParaRPr>
          </a:p>
          <a:p>
            <a:pPr marL="12700" marR="60325">
              <a:lnSpc>
                <a:spcPts val="1150"/>
              </a:lnSpc>
              <a:spcBef>
                <a:spcPts val="114"/>
              </a:spcBef>
            </a:pPr>
            <a:r>
              <a:rPr dirty="0" sz="1000" spc="-5">
                <a:solidFill>
                  <a:srgbClr val="333333"/>
                </a:solidFill>
                <a:latin typeface="Wingdings"/>
                <a:cs typeface="Wingdings"/>
              </a:rPr>
              <a:t>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Select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Change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 to use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PowerPoint's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suggested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spelling</a:t>
            </a:r>
            <a:r>
              <a:rPr dirty="0" sz="1000" spc="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or to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change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 the word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to the</a:t>
            </a:r>
            <a:r>
              <a:rPr dirty="0" sz="1000" spc="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spelling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 of </a:t>
            </a:r>
            <a:r>
              <a:rPr dirty="0" sz="1000" spc="-26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your</a:t>
            </a:r>
            <a:r>
              <a:rPr dirty="0" sz="1000" spc="-1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choice; type your own</a:t>
            </a:r>
            <a:r>
              <a:rPr dirty="0" sz="1000" spc="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spelling into the window.</a:t>
            </a:r>
            <a:endParaRPr sz="1000">
              <a:latin typeface="Arial MT"/>
              <a:cs typeface="Arial MT"/>
            </a:endParaRPr>
          </a:p>
          <a:p>
            <a:pPr marL="12700" marR="204470">
              <a:lnSpc>
                <a:spcPts val="1150"/>
              </a:lnSpc>
              <a:spcBef>
                <a:spcPts val="80"/>
              </a:spcBef>
            </a:pPr>
            <a:r>
              <a:rPr dirty="0" sz="1000" spc="-5">
                <a:solidFill>
                  <a:srgbClr val="333333"/>
                </a:solidFill>
                <a:latin typeface="Wingdings"/>
                <a:cs typeface="Wingdings"/>
              </a:rPr>
              <a:t>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Select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 Add to add the</a:t>
            </a:r>
            <a:r>
              <a:rPr dirty="0" sz="1000" spc="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word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 to your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spell-check</a:t>
            </a:r>
            <a:r>
              <a:rPr dirty="0" sz="1000" spc="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dictionary,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 so that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 PowerPoint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 won't</a:t>
            </a:r>
            <a:r>
              <a:rPr dirty="0" sz="1000" spc="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think it's </a:t>
            </a:r>
            <a:r>
              <a:rPr dirty="0" sz="1000" spc="-26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misspelled</a:t>
            </a:r>
            <a:r>
              <a:rPr dirty="0" sz="1000" spc="-1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next time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3.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Adding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Notes</a:t>
            </a:r>
            <a:endParaRPr sz="1200">
              <a:latin typeface="Arial"/>
              <a:cs typeface="Arial"/>
            </a:endParaRPr>
          </a:p>
          <a:p>
            <a:pPr marL="12700" marR="3023235">
              <a:lnSpc>
                <a:spcPct val="95700"/>
              </a:lnSpc>
              <a:spcBef>
                <a:spcPts val="1375"/>
              </a:spcBef>
            </a:pPr>
            <a:r>
              <a:rPr dirty="0" sz="1000">
                <a:latin typeface="Arial MT"/>
                <a:cs typeface="Arial MT"/>
              </a:rPr>
              <a:t>We can </a:t>
            </a:r>
            <a:r>
              <a:rPr dirty="0" sz="1000" spc="-5">
                <a:latin typeface="Arial MT"/>
                <a:cs typeface="Arial MT"/>
              </a:rPr>
              <a:t>add </a:t>
            </a:r>
            <a:r>
              <a:rPr dirty="0" sz="1000">
                <a:latin typeface="Arial MT"/>
                <a:cs typeface="Arial MT"/>
              </a:rPr>
              <a:t>short text points on </a:t>
            </a:r>
            <a:r>
              <a:rPr dirty="0" sz="1000" spc="-5">
                <a:latin typeface="Arial MT"/>
                <a:cs typeface="Arial MT"/>
              </a:rPr>
              <a:t>slide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notes </a:t>
            </a:r>
            <a:r>
              <a:rPr dirty="0" sz="1000" spc="-5">
                <a:latin typeface="Arial MT"/>
                <a:cs typeface="Arial MT"/>
              </a:rPr>
              <a:t>area. The notes </a:t>
            </a:r>
            <a:r>
              <a:rPr dirty="0" sz="1000">
                <a:latin typeface="Arial MT"/>
                <a:cs typeface="Arial MT"/>
              </a:rPr>
              <a:t>are not </a:t>
            </a:r>
            <a:r>
              <a:rPr dirty="0" sz="1000" spc="-5">
                <a:latin typeface="Arial MT"/>
                <a:cs typeface="Arial MT"/>
              </a:rPr>
              <a:t>shown during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presentation. </a:t>
            </a:r>
            <a:r>
              <a:rPr dirty="0" sz="1000">
                <a:latin typeface="Arial MT"/>
                <a:cs typeface="Arial MT"/>
              </a:rPr>
              <a:t>To use these </a:t>
            </a:r>
            <a:r>
              <a:rPr dirty="0" sz="1000" spc="-5">
                <a:latin typeface="Arial MT"/>
                <a:cs typeface="Arial MT"/>
              </a:rPr>
              <a:t>notes </a:t>
            </a:r>
            <a:r>
              <a:rPr dirty="0" sz="1000">
                <a:latin typeface="Arial MT"/>
                <a:cs typeface="Arial MT"/>
              </a:rPr>
              <a:t>we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have to take their print out separately. We </a:t>
            </a:r>
            <a:r>
              <a:rPr dirty="0" sz="1000">
                <a:latin typeface="Arial MT"/>
                <a:cs typeface="Arial MT"/>
              </a:rPr>
              <a:t> can </a:t>
            </a:r>
            <a:r>
              <a:rPr dirty="0" sz="1000" spc="-5">
                <a:latin typeface="Arial MT"/>
                <a:cs typeface="Arial MT"/>
              </a:rPr>
              <a:t>view notes pages </a:t>
            </a:r>
            <a:r>
              <a:rPr dirty="0" sz="1000">
                <a:latin typeface="Arial MT"/>
                <a:cs typeface="Arial MT"/>
              </a:rPr>
              <a:t>by </a:t>
            </a:r>
            <a:r>
              <a:rPr dirty="0" sz="1000" spc="-5">
                <a:latin typeface="Arial MT"/>
                <a:cs typeface="Arial MT"/>
              </a:rPr>
              <a:t>clicking </a:t>
            </a:r>
            <a:r>
              <a:rPr dirty="0" sz="1000">
                <a:latin typeface="Arial MT"/>
                <a:cs typeface="Arial MT"/>
              </a:rPr>
              <a:t>View &lt;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Notes Pages.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take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out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Notes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pages: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Arial MT"/>
              <a:cs typeface="Arial MT"/>
            </a:endParaRPr>
          </a:p>
          <a:p>
            <a:pPr marL="12700" marR="3013075">
              <a:lnSpc>
                <a:spcPts val="1150"/>
              </a:lnSpc>
              <a:buSzPct val="90000"/>
              <a:buAutoNum type="arabicPlain"/>
              <a:tabLst>
                <a:tab pos="126364" algn="l"/>
              </a:tabLst>
            </a:pPr>
            <a:r>
              <a:rPr dirty="0" sz="1000" spc="-5">
                <a:latin typeface="Arial MT"/>
                <a:cs typeface="Arial MT"/>
              </a:rPr>
              <a:t>Click File </a:t>
            </a:r>
            <a:r>
              <a:rPr dirty="0" sz="1000">
                <a:latin typeface="Arial MT"/>
                <a:cs typeface="Arial MT"/>
              </a:rPr>
              <a:t>&lt; </a:t>
            </a:r>
            <a:r>
              <a:rPr dirty="0" sz="1000" spc="-5">
                <a:latin typeface="Arial MT"/>
                <a:cs typeface="Arial MT"/>
              </a:rPr>
              <a:t>Print Preview. This will open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window.</a:t>
            </a:r>
            <a:endParaRPr sz="1000">
              <a:latin typeface="Arial MT"/>
              <a:cs typeface="Arial MT"/>
            </a:endParaRPr>
          </a:p>
          <a:p>
            <a:pPr marL="125730" indent="-113664">
              <a:lnSpc>
                <a:spcPts val="1115"/>
              </a:lnSpc>
              <a:buSzPct val="90000"/>
              <a:buAutoNum type="arabicPlain"/>
              <a:tabLst>
                <a:tab pos="126364" algn="l"/>
              </a:tabLst>
            </a:pP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“Notes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Pages”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What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option.</a:t>
            </a:r>
            <a:endParaRPr sz="1000">
              <a:latin typeface="Arial MT"/>
              <a:cs typeface="Arial MT"/>
            </a:endParaRPr>
          </a:p>
          <a:p>
            <a:pPr marL="160655" indent="-148590">
              <a:lnSpc>
                <a:spcPct val="100000"/>
              </a:lnSpc>
              <a:spcBef>
                <a:spcPts val="1035"/>
              </a:spcBef>
              <a:buSzPct val="90000"/>
              <a:buAutoNum type="arabicPlain"/>
              <a:tabLst>
                <a:tab pos="161290" algn="l"/>
                <a:tab pos="1047115" algn="l"/>
              </a:tabLst>
            </a:pP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	Button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4.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Hide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and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unhide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slide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1175"/>
              </a:spcBef>
            </a:pPr>
            <a:r>
              <a:rPr dirty="0" sz="1000">
                <a:latin typeface="Arial MT"/>
                <a:cs typeface="Arial MT"/>
              </a:rPr>
              <a:t>After </a:t>
            </a:r>
            <a:r>
              <a:rPr dirty="0" sz="1000" spc="-5">
                <a:latin typeface="Arial MT"/>
                <a:cs typeface="Arial MT"/>
              </a:rPr>
              <a:t>preparing presentation </a:t>
            </a:r>
            <a:r>
              <a:rPr dirty="0" sz="1000">
                <a:latin typeface="Arial MT"/>
                <a:cs typeface="Arial MT"/>
              </a:rPr>
              <a:t>we can </a:t>
            </a:r>
            <a:r>
              <a:rPr dirty="0" sz="1000" spc="-5">
                <a:latin typeface="Arial MT"/>
                <a:cs typeface="Arial MT"/>
              </a:rPr>
              <a:t>check </a:t>
            </a:r>
            <a:r>
              <a:rPr dirty="0" sz="1000">
                <a:latin typeface="Arial MT"/>
                <a:cs typeface="Arial MT"/>
              </a:rPr>
              <a:t>its </a:t>
            </a:r>
            <a:r>
              <a:rPr dirty="0" sz="1000" spc="-5">
                <a:latin typeface="Arial MT"/>
                <a:cs typeface="Arial MT"/>
              </a:rPr>
              <a:t>order and sequence. </a:t>
            </a:r>
            <a:r>
              <a:rPr dirty="0" sz="1000">
                <a:latin typeface="Arial MT"/>
                <a:cs typeface="Arial MT"/>
              </a:rPr>
              <a:t>It is also possible that that you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hide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some</a:t>
            </a:r>
            <a:r>
              <a:rPr dirty="0" sz="1000" spc="-5">
                <a:latin typeface="Arial MT"/>
                <a:cs typeface="Arial MT"/>
              </a:rPr>
              <a:t> slides </a:t>
            </a:r>
            <a:r>
              <a:rPr dirty="0" sz="1000">
                <a:latin typeface="Arial MT"/>
                <a:cs typeface="Arial MT"/>
              </a:rPr>
              <a:t>for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presentation.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065"/>
              </a:spcBef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hide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slide: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>
                <a:latin typeface="Arial MT"/>
                <a:cs typeface="Arial MT"/>
              </a:rPr>
              <a:t>1-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slide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index </a:t>
            </a:r>
            <a:r>
              <a:rPr dirty="0" sz="1000">
                <a:latin typeface="Arial MT"/>
                <a:cs typeface="Arial MT"/>
              </a:rPr>
              <a:t>area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which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-5">
                <a:latin typeface="Arial MT"/>
                <a:cs typeface="Arial MT"/>
              </a:rPr>
              <a:t> want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hide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114</a:t>
            </a:fld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786" y="1857302"/>
            <a:ext cx="3016577" cy="130347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32211" y="4924891"/>
            <a:ext cx="233742" cy="233742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2624598" y="8382312"/>
            <a:ext cx="35560" cy="9525"/>
          </a:xfrm>
          <a:custGeom>
            <a:avLst/>
            <a:gdLst/>
            <a:ahLst/>
            <a:cxnLst/>
            <a:rect l="l" t="t" r="r" b="b"/>
            <a:pathLst>
              <a:path w="35560" h="9525">
                <a:moveTo>
                  <a:pt x="35022" y="9136"/>
                </a:moveTo>
                <a:lnTo>
                  <a:pt x="0" y="9136"/>
                </a:lnTo>
                <a:lnTo>
                  <a:pt x="0" y="0"/>
                </a:lnTo>
                <a:lnTo>
                  <a:pt x="35022" y="0"/>
                </a:lnTo>
                <a:lnTo>
                  <a:pt x="35022" y="9136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132541" y="963688"/>
            <a:ext cx="5508625" cy="80283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Arial MT"/>
                <a:cs typeface="Arial MT"/>
              </a:rPr>
              <a:t>2-Right 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5">
                <a:latin typeface="Arial MT"/>
                <a:cs typeface="Arial MT"/>
              </a:rPr>
              <a:t>slide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Select “Hide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Slide” </a:t>
            </a:r>
            <a:r>
              <a:rPr dirty="0" sz="1000" spc="-5">
                <a:latin typeface="Arial MT"/>
                <a:cs typeface="Arial MT"/>
              </a:rPr>
              <a:t>option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-5">
                <a:latin typeface="Arial MT"/>
                <a:cs typeface="Arial MT"/>
              </a:rPr>
              <a:t> Click</a:t>
            </a:r>
            <a:r>
              <a:rPr dirty="0" sz="1000">
                <a:latin typeface="Arial MT"/>
                <a:cs typeface="Arial MT"/>
              </a:rPr>
              <a:t> Edit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5">
                <a:latin typeface="Arial MT"/>
                <a:cs typeface="Arial MT"/>
              </a:rPr>
              <a:t> Hide</a:t>
            </a:r>
            <a:r>
              <a:rPr dirty="0" sz="1000">
                <a:latin typeface="Arial MT"/>
                <a:cs typeface="Arial MT"/>
              </a:rPr>
              <a:t> Slide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unhide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slide:</a:t>
            </a:r>
            <a:endParaRPr sz="1000">
              <a:latin typeface="Arial MT"/>
              <a:cs typeface="Arial MT"/>
            </a:endParaRPr>
          </a:p>
          <a:p>
            <a:pPr marL="160655" indent="-148590">
              <a:lnSpc>
                <a:spcPts val="1150"/>
              </a:lnSpc>
              <a:buAutoNum type="arabicPlain"/>
              <a:tabLst>
                <a:tab pos="161290" algn="l"/>
              </a:tabLst>
            </a:pP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slide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index </a:t>
            </a:r>
            <a:r>
              <a:rPr dirty="0" sz="1000">
                <a:latin typeface="Arial MT"/>
                <a:cs typeface="Arial MT"/>
              </a:rPr>
              <a:t>area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which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-5">
                <a:latin typeface="Arial MT"/>
                <a:cs typeface="Arial MT"/>
              </a:rPr>
              <a:t> want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unhide</a:t>
            </a:r>
            <a:endParaRPr sz="1000">
              <a:latin typeface="Arial MT"/>
              <a:cs typeface="Arial MT"/>
            </a:endParaRPr>
          </a:p>
          <a:p>
            <a:pPr marL="126364" indent="-114300">
              <a:lnSpc>
                <a:spcPts val="1175"/>
              </a:lnSpc>
              <a:buAutoNum type="arabicPlain"/>
              <a:tabLst>
                <a:tab pos="127000" algn="l"/>
              </a:tabLst>
            </a:pPr>
            <a:r>
              <a:rPr dirty="0" sz="1000" spc="-5">
                <a:latin typeface="Arial MT"/>
                <a:cs typeface="Arial MT"/>
              </a:rPr>
              <a:t>Right 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5">
                <a:latin typeface="Arial MT"/>
                <a:cs typeface="Arial MT"/>
              </a:rPr>
              <a:t> slide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Select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“Hide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Slide”</a:t>
            </a:r>
            <a:r>
              <a:rPr dirty="0" sz="1000" spc="-5">
                <a:latin typeface="Arial MT"/>
                <a:cs typeface="Arial MT"/>
              </a:rPr>
              <a:t> option</a:t>
            </a:r>
            <a:r>
              <a:rPr dirty="0" sz="1000">
                <a:latin typeface="Arial MT"/>
                <a:cs typeface="Arial MT"/>
              </a:rPr>
              <a:t> or</a:t>
            </a:r>
            <a:r>
              <a:rPr dirty="0" sz="1000" spc="-5">
                <a:latin typeface="Arial MT"/>
                <a:cs typeface="Arial MT"/>
              </a:rPr>
              <a:t> Click </a:t>
            </a:r>
            <a:r>
              <a:rPr dirty="0" sz="1000">
                <a:latin typeface="Arial MT"/>
                <a:cs typeface="Arial MT"/>
              </a:rPr>
              <a:t>Edit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 </a:t>
            </a:r>
            <a:r>
              <a:rPr dirty="0" sz="1000" spc="-5">
                <a:latin typeface="Arial MT"/>
                <a:cs typeface="Arial MT"/>
              </a:rPr>
              <a:t>Hide </a:t>
            </a:r>
            <a:r>
              <a:rPr dirty="0" sz="1000">
                <a:latin typeface="Arial MT"/>
                <a:cs typeface="Arial MT"/>
              </a:rPr>
              <a:t>Slide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90"/>
              </a:spcBef>
              <a:buAutoNum type="arabicPeriod" startAt="5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Page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setup</a:t>
            </a:r>
            <a:endParaRPr sz="1200">
              <a:latin typeface="Arial"/>
              <a:cs typeface="Arial"/>
            </a:endParaRPr>
          </a:p>
          <a:p>
            <a:pPr marL="12700" marR="3112770">
              <a:lnSpc>
                <a:spcPct val="95800"/>
              </a:lnSpc>
              <a:spcBef>
                <a:spcPts val="1375"/>
              </a:spcBef>
            </a:pPr>
            <a:r>
              <a:rPr dirty="0" sz="1000" spc="-5">
                <a:latin typeface="Arial MT"/>
                <a:cs typeface="Arial MT"/>
              </a:rPr>
              <a:t>We can take the print out of our slides </a:t>
            </a:r>
            <a:r>
              <a:rPr dirty="0" sz="1000" spc="-10">
                <a:latin typeface="Arial MT"/>
                <a:cs typeface="Arial MT"/>
              </a:rPr>
              <a:t>and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notes but for this we have to change its </a:t>
            </a:r>
            <a:r>
              <a:rPr dirty="0" sz="1000">
                <a:latin typeface="Arial MT"/>
                <a:cs typeface="Arial MT"/>
              </a:rPr>
              <a:t> page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setup.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setup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landscape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portrait.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Standard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portrait.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095"/>
              </a:spcBef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setup: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latin typeface="Wingdings"/>
                <a:cs typeface="Wingdings"/>
              </a:rPr>
              <a:t>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Setup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>
                <a:latin typeface="Arial MT"/>
                <a:cs typeface="Arial MT"/>
              </a:rPr>
              <a:t>This</a:t>
            </a:r>
            <a:r>
              <a:rPr dirty="0" sz="1000" spc="-5">
                <a:latin typeface="Arial MT"/>
                <a:cs typeface="Arial MT"/>
              </a:rPr>
              <a:t> dialogue </a:t>
            </a:r>
            <a:r>
              <a:rPr dirty="0" sz="1000">
                <a:latin typeface="Arial MT"/>
                <a:cs typeface="Arial MT"/>
              </a:rPr>
              <a:t>box will </a:t>
            </a:r>
            <a:r>
              <a:rPr dirty="0" sz="1000" spc="-5">
                <a:latin typeface="Arial MT"/>
                <a:cs typeface="Arial MT"/>
              </a:rPr>
              <a:t>open,</a:t>
            </a:r>
            <a:r>
              <a:rPr dirty="0" sz="1000">
                <a:latin typeface="Arial MT"/>
                <a:cs typeface="Arial MT"/>
              </a:rPr>
              <a:t> you can </a:t>
            </a:r>
            <a:r>
              <a:rPr dirty="0" sz="1000" spc="-5">
                <a:latin typeface="Arial MT"/>
                <a:cs typeface="Arial MT"/>
              </a:rPr>
              <a:t>make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changes according</a:t>
            </a:r>
            <a:r>
              <a:rPr dirty="0" sz="1000">
                <a:latin typeface="Arial MT"/>
                <a:cs typeface="Arial MT"/>
              </a:rPr>
              <a:t> to your </a:t>
            </a:r>
            <a:r>
              <a:rPr dirty="0" sz="1000" spc="-5">
                <a:latin typeface="Arial MT"/>
                <a:cs typeface="Arial MT"/>
              </a:rPr>
              <a:t>requirement.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90"/>
              </a:spcBef>
              <a:buAutoNum type="arabicPeriod" startAt="6"/>
              <a:tabLst>
                <a:tab pos="182880" algn="l"/>
              </a:tabLst>
            </a:pPr>
            <a:r>
              <a:rPr dirty="0" sz="1200" b="1">
                <a:latin typeface="Arial"/>
                <a:cs typeface="Arial"/>
              </a:rPr>
              <a:t>Printing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slides</a:t>
            </a:r>
            <a:endParaRPr sz="1200">
              <a:latin typeface="Arial"/>
              <a:cs typeface="Arial"/>
            </a:endParaRPr>
          </a:p>
          <a:p>
            <a:pPr marL="12700" marR="5715">
              <a:lnSpc>
                <a:spcPct val="95700"/>
              </a:lnSpc>
              <a:spcBef>
                <a:spcPts val="1380"/>
              </a:spcBef>
            </a:pP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take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out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our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slides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prepared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using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Microsoft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Power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point.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created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using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software and saved 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 are called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softcopy and print out 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soft copy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called hard </a:t>
            </a:r>
            <a:r>
              <a:rPr dirty="0" sz="1000" spc="-10">
                <a:latin typeface="Arial MT"/>
                <a:cs typeface="Arial MT"/>
              </a:rPr>
              <a:t>copy. </a:t>
            </a:r>
            <a:r>
              <a:rPr dirty="0" sz="1000" spc="-5">
                <a:latin typeface="Arial MT"/>
                <a:cs typeface="Arial MT"/>
              </a:rPr>
              <a:t> Three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methods </a:t>
            </a:r>
            <a:r>
              <a:rPr dirty="0" sz="1000">
                <a:latin typeface="Arial MT"/>
                <a:cs typeface="Arial MT"/>
              </a:rPr>
              <a:t>are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there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</a:t>
            </a:r>
            <a:r>
              <a:rPr dirty="0" sz="1000" spc="-5">
                <a:latin typeface="Arial MT"/>
                <a:cs typeface="Arial MT"/>
              </a:rPr>
              <a:t> printing: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 MT"/>
              <a:cs typeface="Arial MT"/>
            </a:endParaRPr>
          </a:p>
          <a:p>
            <a:pPr marL="240665" marR="3933190">
              <a:lnSpc>
                <a:spcPts val="1150"/>
              </a:lnSpc>
            </a:pPr>
            <a:r>
              <a:rPr dirty="0" sz="1000">
                <a:latin typeface="Arial MT"/>
                <a:cs typeface="Arial MT"/>
              </a:rPr>
              <a:t>4-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Print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5-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Press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Ctrl+P</a:t>
            </a:r>
            <a:endParaRPr sz="1000">
              <a:latin typeface="Arial MT"/>
              <a:cs typeface="Arial MT"/>
            </a:endParaRPr>
          </a:p>
          <a:p>
            <a:pPr marL="240665">
              <a:lnSpc>
                <a:spcPct val="100000"/>
              </a:lnSpc>
              <a:spcBef>
                <a:spcPts val="830"/>
              </a:spcBef>
            </a:pPr>
            <a:r>
              <a:rPr dirty="0" sz="1000" spc="-5">
                <a:latin typeface="Arial MT"/>
                <a:cs typeface="Arial MT"/>
              </a:rPr>
              <a:t>6-</a:t>
            </a:r>
            <a:r>
              <a:rPr dirty="0" sz="1000" spc="5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buAutoNum type="arabicPeriod" startAt="7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Summary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  <a:spcBef>
                <a:spcPts val="1325"/>
              </a:spcBef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lesson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have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learnt:</a:t>
            </a:r>
            <a:endParaRPr sz="1000">
              <a:latin typeface="Arial MT"/>
              <a:cs typeface="Arial MT"/>
            </a:endParaRPr>
          </a:p>
          <a:p>
            <a:pPr marL="12700" marR="3046095">
              <a:lnSpc>
                <a:spcPct val="95700"/>
              </a:lnSpc>
              <a:spcBef>
                <a:spcPts val="25"/>
              </a:spcBef>
            </a:pPr>
            <a:r>
              <a:rPr dirty="0" sz="1000" spc="-5">
                <a:latin typeface="Arial MT"/>
                <a:cs typeface="Arial MT"/>
              </a:rPr>
              <a:t>How to remove spelling mistake from </a:t>
            </a:r>
            <a:r>
              <a:rPr dirty="0" sz="1000" spc="-10">
                <a:latin typeface="Arial MT"/>
                <a:cs typeface="Arial MT"/>
              </a:rPr>
              <a:t>slides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How </a:t>
            </a:r>
            <a:r>
              <a:rPr dirty="0" sz="1000">
                <a:latin typeface="Arial MT"/>
                <a:cs typeface="Arial MT"/>
              </a:rPr>
              <a:t>to add </a:t>
            </a:r>
            <a:r>
              <a:rPr dirty="0" sz="1000" spc="-5">
                <a:latin typeface="Arial MT"/>
                <a:cs typeface="Arial MT"/>
              </a:rPr>
              <a:t>reference notes </a:t>
            </a:r>
            <a:r>
              <a:rPr dirty="0" sz="1000">
                <a:latin typeface="Arial MT"/>
                <a:cs typeface="Arial MT"/>
              </a:rPr>
              <a:t>to our </a:t>
            </a:r>
            <a:r>
              <a:rPr dirty="0" sz="1000" spc="-5">
                <a:latin typeface="Arial MT"/>
                <a:cs typeface="Arial MT"/>
              </a:rPr>
              <a:t>slides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hide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delete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slide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25"/>
              </a:lnSpc>
            </a:pPr>
            <a:r>
              <a:rPr dirty="0" sz="1000" spc="-5">
                <a:latin typeface="Arial MT"/>
                <a:cs typeface="Arial MT"/>
              </a:rPr>
              <a:t>How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change</a:t>
            </a:r>
            <a:r>
              <a:rPr dirty="0" sz="1000">
                <a:latin typeface="Arial MT"/>
                <a:cs typeface="Arial MT"/>
              </a:rPr>
              <a:t> page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setup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 </a:t>
            </a:r>
            <a:r>
              <a:rPr dirty="0" sz="1000" spc="-5">
                <a:latin typeface="Arial MT"/>
                <a:cs typeface="Arial MT"/>
              </a:rPr>
              <a:t>printing presentation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latin typeface="Arial MT"/>
                <a:cs typeface="Arial MT"/>
              </a:rPr>
              <a:t>How </a:t>
            </a:r>
            <a:r>
              <a:rPr dirty="0" sz="1000">
                <a:latin typeface="Arial MT"/>
                <a:cs typeface="Arial MT"/>
              </a:rPr>
              <a:t>to take </a:t>
            </a:r>
            <a:r>
              <a:rPr dirty="0" sz="1000" spc="-5">
                <a:latin typeface="Arial MT"/>
                <a:cs typeface="Arial MT"/>
              </a:rPr>
              <a:t>presentation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>
                <a:latin typeface="Arial MT"/>
                <a:cs typeface="Arial MT"/>
              </a:rPr>
              <a:t> use </a:t>
            </a:r>
            <a:r>
              <a:rPr dirty="0" sz="1000" spc="-5">
                <a:latin typeface="Arial MT"/>
                <a:cs typeface="Arial MT"/>
              </a:rPr>
              <a:t>different</a:t>
            </a:r>
            <a:r>
              <a:rPr dirty="0" sz="1000">
                <a:latin typeface="Arial MT"/>
                <a:cs typeface="Arial MT"/>
              </a:rPr>
              <a:t> printing </a:t>
            </a:r>
            <a:r>
              <a:rPr dirty="0" sz="1000" spc="-5">
                <a:latin typeface="Arial MT"/>
                <a:cs typeface="Arial MT"/>
              </a:rPr>
              <a:t>options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buAutoNum type="arabicPeriod" startAt="8"/>
              <a:tabLst>
                <a:tab pos="182880" algn="l"/>
              </a:tabLst>
            </a:pPr>
            <a:r>
              <a:rPr dirty="0" sz="1200" spc="-10" b="1">
                <a:latin typeface="Arial"/>
                <a:cs typeface="Arial"/>
              </a:rPr>
              <a:t>Exercise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  <a:spcBef>
                <a:spcPts val="1105"/>
              </a:spcBef>
            </a:pPr>
            <a:r>
              <a:rPr dirty="0" sz="1000" b="1">
                <a:solidFill>
                  <a:srgbClr val="333333"/>
                </a:solidFill>
                <a:latin typeface="Arial"/>
                <a:cs typeface="Arial"/>
              </a:rPr>
              <a:t>Task</a:t>
            </a:r>
            <a:r>
              <a:rPr dirty="0" sz="1000" spc="-50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Arial"/>
                <a:cs typeface="Arial"/>
              </a:rPr>
              <a:t>1:</a:t>
            </a:r>
            <a:endParaRPr sz="1000">
              <a:latin typeface="Arial"/>
              <a:cs typeface="Arial"/>
            </a:endParaRPr>
          </a:p>
          <a:p>
            <a:pPr algn="just" marL="469265">
              <a:lnSpc>
                <a:spcPts val="1145"/>
              </a:lnSpc>
            </a:pPr>
            <a:r>
              <a:rPr dirty="0" u="heavy" sz="1000" spc="-5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Checking</a:t>
            </a:r>
            <a:r>
              <a:rPr dirty="0" u="heavy" sz="1000" spc="-30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your</a:t>
            </a:r>
            <a:r>
              <a:rPr dirty="0" u="heavy" sz="1000" spc="-30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spelling: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800"/>
              </a:lnSpc>
              <a:spcBef>
                <a:spcPts val="25"/>
              </a:spcBef>
            </a:pP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It's a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good idea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to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check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the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spelling in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your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presentation before the audience sees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it. Let </a:t>
            </a:r>
            <a:r>
              <a:rPr dirty="0" sz="1000" spc="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PowerPoint's spelling checker check the presentation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for you.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When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you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activate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the </a:t>
            </a:r>
            <a:r>
              <a:rPr dirty="0" sz="1000" spc="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spelling checker, it checks the spelling in all of your slides. On the Standard toolbar, click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 the Spelling button. If a spelling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error is detected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a Spelling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dialog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box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appears. The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 Spelling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Checker suggests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an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alternative spelling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in the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Change </a:t>
            </a:r>
            <a:r>
              <a:rPr dirty="0" u="sng" sz="1000" spc="-1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 MT"/>
                <a:cs typeface="Arial MT"/>
              </a:rPr>
              <a:t>T</a:t>
            </a:r>
            <a:r>
              <a:rPr dirty="0" sz="1000" spc="-10">
                <a:solidFill>
                  <a:srgbClr val="333333"/>
                </a:solidFill>
                <a:latin typeface="Arial MT"/>
                <a:cs typeface="Arial MT"/>
              </a:rPr>
              <a:t>o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box. An additional list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 of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suggestions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may also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appear below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the box. If you want to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continue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without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changing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 the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spelling,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click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Ignore.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If you want to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change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the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spelling, enter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one of the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suggested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alternatives</a:t>
            </a:r>
            <a:r>
              <a:rPr dirty="0" sz="1000" spc="-1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in the Change </a:t>
            </a:r>
            <a:r>
              <a:rPr dirty="0" u="sng" sz="1000" spc="-5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 MT"/>
                <a:cs typeface="Arial MT"/>
              </a:rPr>
              <a:t>to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 box,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and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then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 click</a:t>
            </a:r>
            <a:r>
              <a:rPr dirty="0" sz="1000" spc="-1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u="sng" sz="1000" spc="-5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 MT"/>
                <a:cs typeface="Arial MT"/>
              </a:rPr>
              <a:t>C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hange.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0"/>
              </a:spcBef>
            </a:pPr>
            <a:r>
              <a:rPr dirty="0" sz="1000" b="1">
                <a:solidFill>
                  <a:srgbClr val="333333"/>
                </a:solidFill>
                <a:latin typeface="Arial"/>
                <a:cs typeface="Arial"/>
              </a:rPr>
              <a:t>Task</a:t>
            </a:r>
            <a:r>
              <a:rPr dirty="0" sz="1000" spc="-50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Arial"/>
                <a:cs typeface="Arial"/>
              </a:rPr>
              <a:t>2:</a:t>
            </a:r>
            <a:endParaRPr sz="1000">
              <a:latin typeface="Arial"/>
              <a:cs typeface="Arial"/>
            </a:endParaRPr>
          </a:p>
          <a:p>
            <a:pPr algn="just" marL="469265">
              <a:lnSpc>
                <a:spcPts val="1175"/>
              </a:lnSpc>
            </a:pPr>
            <a:r>
              <a:rPr dirty="0" u="heavy" sz="1000" spc="-5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Turning</a:t>
            </a:r>
            <a:r>
              <a:rPr dirty="0" u="heavy" sz="1000" spc="-15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the</a:t>
            </a:r>
            <a:r>
              <a:rPr dirty="0" u="heavy" sz="1000" spc="-15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automatic</a:t>
            </a:r>
            <a:r>
              <a:rPr dirty="0" u="heavy" sz="1000" spc="-15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spelling</a:t>
            </a:r>
            <a:r>
              <a:rPr dirty="0" u="heavy" sz="1000" spc="-15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checker</a:t>
            </a:r>
            <a:r>
              <a:rPr dirty="0" u="heavy" sz="1000" spc="-15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off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114</a:t>
            </a:fld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9" y="963688"/>
            <a:ext cx="5507990" cy="90868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469265" marR="5080">
              <a:lnSpc>
                <a:spcPct val="95800"/>
              </a:lnSpc>
              <a:spcBef>
                <a:spcPts val="150"/>
              </a:spcBef>
            </a:pP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Click the </a:t>
            </a:r>
            <a:r>
              <a:rPr dirty="0" u="sng" sz="1000" spc="-5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 MT"/>
                <a:cs typeface="Arial MT"/>
              </a:rPr>
              <a:t>T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ools menu, then click Options. The Options dialog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box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appears.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Click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the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 Spelling</a:t>
            </a:r>
            <a:r>
              <a:rPr dirty="0" sz="1000" spc="7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tab.</a:t>
            </a:r>
            <a:r>
              <a:rPr dirty="0" sz="1000" spc="7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Under</a:t>
            </a:r>
            <a:r>
              <a:rPr dirty="0" sz="1000" spc="7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Check</a:t>
            </a:r>
            <a:r>
              <a:rPr dirty="0" sz="1000" spc="7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spelling</a:t>
            </a:r>
            <a:r>
              <a:rPr dirty="0" sz="1000" spc="7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as</a:t>
            </a:r>
            <a:r>
              <a:rPr dirty="0" sz="1000" spc="7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you</a:t>
            </a:r>
            <a:r>
              <a:rPr dirty="0" sz="1000" spc="7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type,</a:t>
            </a:r>
            <a:r>
              <a:rPr dirty="0" sz="1000" spc="7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click</a:t>
            </a:r>
            <a:r>
              <a:rPr dirty="0" sz="1000" spc="7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the</a:t>
            </a:r>
            <a:r>
              <a:rPr dirty="0" sz="1000" spc="7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Spelling</a:t>
            </a:r>
            <a:r>
              <a:rPr dirty="0" sz="1000" spc="7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check</a:t>
            </a:r>
            <a:r>
              <a:rPr dirty="0" sz="1000" spc="7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box</a:t>
            </a:r>
            <a:r>
              <a:rPr dirty="0" sz="1000" spc="7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to</a:t>
            </a:r>
            <a:r>
              <a:rPr dirty="0" sz="1000" spc="7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deselect </a:t>
            </a:r>
            <a:r>
              <a:rPr dirty="0" sz="1000" spc="-26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it. The check mark </a:t>
            </a:r>
            <a:r>
              <a:rPr dirty="0" sz="1000" spc="-10">
                <a:solidFill>
                  <a:srgbClr val="333333"/>
                </a:solidFill>
                <a:latin typeface="Arial MT"/>
                <a:cs typeface="Arial MT"/>
              </a:rPr>
              <a:t>disappears.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Click OK to close the Options dialog box. The automatic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spelling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checker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 is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now deactivated.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000" b="1">
                <a:solidFill>
                  <a:srgbClr val="333333"/>
                </a:solidFill>
                <a:latin typeface="Arial"/>
                <a:cs typeface="Arial"/>
              </a:rPr>
              <a:t>Task</a:t>
            </a:r>
            <a:r>
              <a:rPr dirty="0" sz="1000" spc="-50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Arial"/>
                <a:cs typeface="Arial"/>
              </a:rPr>
              <a:t>3: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114</a:t>
            </a:fld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32544" y="2569432"/>
            <a:ext cx="46291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333333"/>
                </a:solidFill>
                <a:latin typeface="Arial"/>
                <a:cs typeface="Arial"/>
              </a:rPr>
              <a:t>Task</a:t>
            </a:r>
            <a:r>
              <a:rPr dirty="0" sz="1000" spc="-5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333333"/>
                </a:solidFill>
                <a:latin typeface="Arial"/>
                <a:cs typeface="Arial"/>
              </a:rPr>
              <a:t>4</a:t>
            </a:r>
            <a:r>
              <a:rPr dirty="0" sz="1000" b="1">
                <a:solidFill>
                  <a:srgbClr val="333333"/>
                </a:solid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89357" y="1840030"/>
            <a:ext cx="5052060" cy="1636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ts val="1170"/>
              </a:lnSpc>
              <a:spcBef>
                <a:spcPts val="100"/>
              </a:spcBef>
            </a:pP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Printing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your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presentation:</a:t>
            </a:r>
            <a:endParaRPr sz="1000">
              <a:latin typeface="Arial"/>
              <a:cs typeface="Arial"/>
            </a:endParaRPr>
          </a:p>
          <a:p>
            <a:pPr algn="just" marL="12700" marR="5080">
              <a:lnSpc>
                <a:spcPct val="95800"/>
              </a:lnSpc>
              <a:spcBef>
                <a:spcPts val="20"/>
              </a:spcBef>
            </a:pPr>
            <a:r>
              <a:rPr dirty="0" sz="1000">
                <a:latin typeface="Arial MT"/>
                <a:cs typeface="Arial MT"/>
              </a:rPr>
              <a:t>Follow </a:t>
            </a:r>
            <a:r>
              <a:rPr dirty="0" sz="1000" spc="-5">
                <a:latin typeface="Arial MT"/>
                <a:cs typeface="Arial MT"/>
              </a:rPr>
              <a:t>these steps</a:t>
            </a:r>
            <a:r>
              <a:rPr dirty="0" sz="1000">
                <a:latin typeface="Arial MT"/>
                <a:cs typeface="Arial MT"/>
              </a:rPr>
              <a:t> to </a:t>
            </a:r>
            <a:r>
              <a:rPr dirty="0" sz="1000" spc="-5">
                <a:latin typeface="Arial MT"/>
                <a:cs typeface="Arial MT"/>
              </a:rPr>
              <a:t>print </a:t>
            </a:r>
            <a:r>
              <a:rPr dirty="0" sz="1000">
                <a:latin typeface="Arial MT"/>
                <a:cs typeface="Arial MT"/>
              </a:rPr>
              <a:t>your </a:t>
            </a:r>
            <a:r>
              <a:rPr dirty="0" sz="1000" spc="-5">
                <a:latin typeface="Arial MT"/>
                <a:cs typeface="Arial MT"/>
              </a:rPr>
              <a:t>presentation.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>
                <a:latin typeface="Arial MT"/>
                <a:cs typeface="Arial MT"/>
              </a:rPr>
              <a:t> the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F</a:t>
            </a:r>
            <a:r>
              <a:rPr dirty="0" sz="1000">
                <a:latin typeface="Arial MT"/>
                <a:cs typeface="Arial MT"/>
              </a:rPr>
              <a:t>ile </a:t>
            </a:r>
            <a:r>
              <a:rPr dirty="0" sz="1000" spc="-5">
                <a:latin typeface="Arial MT"/>
                <a:cs typeface="Arial MT"/>
              </a:rPr>
              <a:t>menu,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then </a:t>
            </a:r>
            <a:r>
              <a:rPr dirty="0" sz="1000">
                <a:latin typeface="Arial MT"/>
                <a:cs typeface="Arial MT"/>
              </a:rPr>
              <a:t>click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P</a:t>
            </a:r>
            <a:r>
              <a:rPr dirty="0" sz="1000">
                <a:latin typeface="Arial MT"/>
                <a:cs typeface="Arial MT"/>
              </a:rPr>
              <a:t>rint.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 Print </a:t>
            </a:r>
            <a:r>
              <a:rPr dirty="0" sz="1000" spc="-5">
                <a:latin typeface="Arial MT"/>
                <a:cs typeface="Arial MT"/>
              </a:rPr>
              <a:t>dialog </a:t>
            </a:r>
            <a:r>
              <a:rPr dirty="0" sz="1000">
                <a:latin typeface="Arial MT"/>
                <a:cs typeface="Arial MT"/>
              </a:rPr>
              <a:t>box will </a:t>
            </a:r>
            <a:r>
              <a:rPr dirty="0" sz="1000" spc="-5">
                <a:latin typeface="Arial MT"/>
                <a:cs typeface="Arial MT"/>
              </a:rPr>
              <a:t>open.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print </a:t>
            </a:r>
            <a:r>
              <a:rPr dirty="0" sz="1000">
                <a:latin typeface="Arial MT"/>
                <a:cs typeface="Arial MT"/>
              </a:rPr>
              <a:t>all the </a:t>
            </a:r>
            <a:r>
              <a:rPr dirty="0" sz="1000" spc="-5">
                <a:latin typeface="Arial MT"/>
                <a:cs typeface="Arial MT"/>
              </a:rPr>
              <a:t>slides </a:t>
            </a:r>
            <a:r>
              <a:rPr dirty="0" sz="1000">
                <a:latin typeface="Arial MT"/>
                <a:cs typeface="Arial MT"/>
              </a:rPr>
              <a:t>in your </a:t>
            </a:r>
            <a:r>
              <a:rPr dirty="0" sz="1000" spc="-5">
                <a:latin typeface="Arial MT"/>
                <a:cs typeface="Arial MT"/>
              </a:rPr>
              <a:t>presentation, </a:t>
            </a:r>
            <a:r>
              <a:rPr dirty="0" sz="1000">
                <a:latin typeface="Arial MT"/>
                <a:cs typeface="Arial MT"/>
              </a:rPr>
              <a:t>click 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all</a:t>
            </a:r>
            <a:r>
              <a:rPr dirty="0" sz="1000" spc="-5">
                <a:latin typeface="Arial MT"/>
                <a:cs typeface="Arial MT"/>
              </a:rPr>
              <a:t>. In the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 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w</a:t>
            </a:r>
            <a:r>
              <a:rPr dirty="0" sz="1000" spc="-5">
                <a:latin typeface="Arial MT"/>
                <a:cs typeface="Arial MT"/>
              </a:rPr>
              <a:t>hat </a:t>
            </a:r>
            <a:r>
              <a:rPr dirty="0" sz="1000">
                <a:latin typeface="Arial MT"/>
                <a:cs typeface="Arial MT"/>
              </a:rPr>
              <a:t>list box; </a:t>
            </a:r>
            <a:r>
              <a:rPr dirty="0" sz="1000" spc="-5">
                <a:latin typeface="Arial MT"/>
                <a:cs typeface="Arial MT"/>
              </a:rPr>
              <a:t>select </a:t>
            </a:r>
            <a:r>
              <a:rPr dirty="0" sz="1000">
                <a:latin typeface="Arial MT"/>
                <a:cs typeface="Arial MT"/>
              </a:rPr>
              <a:t>what slide </a:t>
            </a:r>
            <a:r>
              <a:rPr dirty="0" sz="1000" spc="-5">
                <a:latin typeface="Arial MT"/>
                <a:cs typeface="Arial MT"/>
              </a:rPr>
              <a:t>contents </a:t>
            </a:r>
            <a:r>
              <a:rPr dirty="0" sz="1000">
                <a:latin typeface="Arial MT"/>
                <a:cs typeface="Arial MT"/>
              </a:rPr>
              <a:t>you want </a:t>
            </a:r>
            <a:r>
              <a:rPr dirty="0" sz="1000" spc="-5">
                <a:latin typeface="Arial MT"/>
                <a:cs typeface="Arial MT"/>
              </a:rPr>
              <a:t>printed.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 the </a:t>
            </a:r>
            <a:r>
              <a:rPr dirty="0" sz="1000" spc="-5">
                <a:latin typeface="Arial MT"/>
                <a:cs typeface="Arial MT"/>
              </a:rPr>
              <a:t>Number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copies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list box, enter the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number of copies you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want printed.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 OK to print the presentation</a:t>
            </a:r>
            <a:endParaRPr sz="1000">
              <a:latin typeface="Arial MT"/>
              <a:cs typeface="Arial MT"/>
            </a:endParaRPr>
          </a:p>
          <a:p>
            <a:pPr algn="just" marL="12700">
              <a:lnSpc>
                <a:spcPts val="1170"/>
              </a:lnSpc>
              <a:spcBef>
                <a:spcPts val="1110"/>
              </a:spcBef>
            </a:pPr>
            <a:r>
              <a:rPr dirty="0" u="heavy" sz="1000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Selecting</a:t>
            </a:r>
            <a:r>
              <a:rPr dirty="0" u="heavy" sz="1000" spc="-15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1000" spc="-15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10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new</a:t>
            </a:r>
            <a:r>
              <a:rPr dirty="0" u="heavy" sz="1000" spc="5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bullet</a:t>
            </a:r>
            <a:r>
              <a:rPr dirty="0" u="heavy" sz="1000" spc="-10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 style </a:t>
            </a:r>
            <a:r>
              <a:rPr dirty="0" u="heavy" sz="1000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for</a:t>
            </a:r>
            <a:r>
              <a:rPr dirty="0" u="heavy" sz="1000" spc="-15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points:</a:t>
            </a:r>
            <a:endParaRPr sz="1000">
              <a:latin typeface="Arial"/>
              <a:cs typeface="Arial"/>
            </a:endParaRPr>
          </a:p>
          <a:p>
            <a:pPr algn="just" marL="12700" marR="5080">
              <a:lnSpc>
                <a:spcPct val="95800"/>
              </a:lnSpc>
              <a:spcBef>
                <a:spcPts val="20"/>
              </a:spcBef>
            </a:pP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Click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anywhere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in the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bulleted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text to select it. Click the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F</a:t>
            </a:r>
            <a:r>
              <a:rPr dirty="0" u="sng" sz="1000" spc="-5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 MT"/>
                <a:cs typeface="Arial MT"/>
              </a:rPr>
              <a:t>o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rmat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menu, then click </a:t>
            </a:r>
            <a:r>
              <a:rPr dirty="0" u="sng" sz="1000" spc="-1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 MT"/>
                <a:cs typeface="Arial MT"/>
              </a:rPr>
              <a:t>B</a:t>
            </a:r>
            <a:r>
              <a:rPr dirty="0" sz="1000" spc="-10">
                <a:solidFill>
                  <a:srgbClr val="333333"/>
                </a:solidFill>
                <a:latin typeface="Arial MT"/>
                <a:cs typeface="Arial MT"/>
              </a:rPr>
              <a:t>ullet.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 The Bullet dialog box will appear. Click the square bullet in the symbol grid. If you want,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select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a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new color for the bullet in the color list box. Click OK. The new bullet style will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appear</a:t>
            </a:r>
            <a:r>
              <a:rPr dirty="0" sz="1000" spc="-1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in your bulleted text.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2533" y="3591199"/>
            <a:ext cx="5507990" cy="7607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100"/>
              </a:spcBef>
            </a:pPr>
            <a:r>
              <a:rPr dirty="0" sz="1000" b="1">
                <a:solidFill>
                  <a:srgbClr val="333333"/>
                </a:solidFill>
                <a:latin typeface="Arial"/>
                <a:cs typeface="Arial"/>
              </a:rPr>
              <a:t>Task</a:t>
            </a:r>
            <a:r>
              <a:rPr dirty="0" sz="1000" spc="-50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Arial"/>
                <a:cs typeface="Arial"/>
              </a:rPr>
              <a:t>5:</a:t>
            </a:r>
            <a:endParaRPr sz="1000">
              <a:latin typeface="Arial"/>
              <a:cs typeface="Arial"/>
            </a:endParaRPr>
          </a:p>
          <a:p>
            <a:pPr algn="just" marL="469265">
              <a:lnSpc>
                <a:spcPts val="1145"/>
              </a:lnSpc>
            </a:pPr>
            <a:r>
              <a:rPr dirty="0" u="heavy" sz="1000" spc="-5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Hiding</a:t>
            </a:r>
            <a:r>
              <a:rPr dirty="0" u="heavy" sz="1000" spc="-25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and</a:t>
            </a:r>
            <a:r>
              <a:rPr dirty="0" u="heavy" sz="1000" spc="-25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unhide</a:t>
            </a:r>
            <a:r>
              <a:rPr dirty="0" u="heavy" sz="1000" spc="-20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Slide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700"/>
              </a:lnSpc>
              <a:spcBef>
                <a:spcPts val="25"/>
              </a:spcBef>
            </a:pP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Right click on the slide in slide pane. Click hide slide in the opened menu. Slide will be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 hiding.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To unhide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the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slide.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Right Click slide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in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slide pane and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click hide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slide so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slide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will </a:t>
            </a:r>
            <a:r>
              <a:rPr dirty="0" sz="1000" spc="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333333"/>
                </a:solidFill>
                <a:latin typeface="Arial MT"/>
                <a:cs typeface="Arial MT"/>
              </a:rPr>
              <a:t>be</a:t>
            </a:r>
            <a:r>
              <a:rPr dirty="0" sz="1000" spc="-1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333333"/>
                </a:solidFill>
                <a:latin typeface="Arial MT"/>
                <a:cs typeface="Arial MT"/>
              </a:rPr>
              <a:t>unhide.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26197" y="6582409"/>
            <a:ext cx="5520055" cy="1080135"/>
          </a:xfrm>
          <a:custGeom>
            <a:avLst/>
            <a:gdLst/>
            <a:ahLst/>
            <a:cxnLst/>
            <a:rect l="l" t="t" r="r" b="b"/>
            <a:pathLst>
              <a:path w="5520055" h="1080134">
                <a:moveTo>
                  <a:pt x="5519991" y="788035"/>
                </a:moveTo>
                <a:lnTo>
                  <a:pt x="0" y="788035"/>
                </a:lnTo>
                <a:lnTo>
                  <a:pt x="0" y="934212"/>
                </a:lnTo>
                <a:lnTo>
                  <a:pt x="0" y="1079639"/>
                </a:lnTo>
                <a:lnTo>
                  <a:pt x="5519991" y="1079639"/>
                </a:lnTo>
                <a:lnTo>
                  <a:pt x="5519991" y="934212"/>
                </a:lnTo>
                <a:lnTo>
                  <a:pt x="5519991" y="788035"/>
                </a:lnTo>
                <a:close/>
              </a:path>
              <a:path w="5520055" h="1080134">
                <a:moveTo>
                  <a:pt x="5519991" y="146202"/>
                </a:moveTo>
                <a:lnTo>
                  <a:pt x="0" y="146202"/>
                </a:lnTo>
                <a:lnTo>
                  <a:pt x="0" y="496417"/>
                </a:lnTo>
                <a:lnTo>
                  <a:pt x="0" y="641832"/>
                </a:lnTo>
                <a:lnTo>
                  <a:pt x="0" y="788022"/>
                </a:lnTo>
                <a:lnTo>
                  <a:pt x="5519991" y="788022"/>
                </a:lnTo>
                <a:lnTo>
                  <a:pt x="5519991" y="641845"/>
                </a:lnTo>
                <a:lnTo>
                  <a:pt x="5519991" y="496417"/>
                </a:lnTo>
                <a:lnTo>
                  <a:pt x="5519991" y="146202"/>
                </a:lnTo>
                <a:close/>
              </a:path>
              <a:path w="5520055" h="1080134">
                <a:moveTo>
                  <a:pt x="5519991" y="0"/>
                </a:moveTo>
                <a:lnTo>
                  <a:pt x="0" y="0"/>
                </a:lnTo>
                <a:lnTo>
                  <a:pt x="0" y="146189"/>
                </a:lnTo>
                <a:lnTo>
                  <a:pt x="5519991" y="146189"/>
                </a:lnTo>
                <a:lnTo>
                  <a:pt x="55199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32539" y="962165"/>
            <a:ext cx="5508625" cy="808164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 marL="1433830" marR="1384935">
              <a:lnSpc>
                <a:spcPts val="1380"/>
              </a:lnSpc>
              <a:spcBef>
                <a:spcPts val="195"/>
              </a:spcBef>
            </a:pPr>
            <a:r>
              <a:rPr dirty="0" sz="1200" spc="-5">
                <a:latin typeface="Arial MT"/>
                <a:cs typeface="Arial MT"/>
              </a:rPr>
              <a:t>Computer Proficiency License </a:t>
            </a:r>
            <a:r>
              <a:rPr dirty="0" sz="1200" spc="-10">
                <a:latin typeface="Arial MT"/>
                <a:cs typeface="Arial MT"/>
              </a:rPr>
              <a:t>(CS-001)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Lecture </a:t>
            </a:r>
            <a:r>
              <a:rPr dirty="0" sz="1200" spc="-10">
                <a:latin typeface="Arial MT"/>
                <a:cs typeface="Arial MT"/>
              </a:rPr>
              <a:t>40</a:t>
            </a:r>
            <a:endParaRPr sz="1200">
              <a:latin typeface="Arial MT"/>
              <a:cs typeface="Arial MT"/>
            </a:endParaRPr>
          </a:p>
          <a:p>
            <a:pPr algn="ctr">
              <a:lnSpc>
                <a:spcPts val="1340"/>
              </a:lnSpc>
            </a:pPr>
            <a:r>
              <a:rPr dirty="0" sz="1200">
                <a:latin typeface="Arial MT"/>
                <a:cs typeface="Arial MT"/>
              </a:rPr>
              <a:t>Internet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150">
              <a:latin typeface="Arial MT"/>
              <a:cs typeface="Arial MT"/>
            </a:endParaRPr>
          </a:p>
          <a:p>
            <a:pPr marL="182245" indent="-169545">
              <a:lnSpc>
                <a:spcPct val="100000"/>
              </a:lnSpc>
              <a:buAutoNum type="arabicPeriod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Objectives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objective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 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provide information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about: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Difference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between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internet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www?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What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webpage, web browser and website?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What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meaning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search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engine, ISP, FTP, HTTP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URL?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close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web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browser?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change </a:t>
            </a:r>
            <a:r>
              <a:rPr dirty="0" sz="1000">
                <a:latin typeface="Arial MT"/>
                <a:cs typeface="Arial MT"/>
              </a:rPr>
              <a:t>home</a:t>
            </a:r>
            <a:r>
              <a:rPr dirty="0" sz="1000" spc="-5">
                <a:latin typeface="Arial MT"/>
                <a:cs typeface="Arial MT"/>
              </a:rPr>
              <a:t> page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open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web</a:t>
            </a:r>
            <a:r>
              <a:rPr dirty="0" sz="1000" spc="-5">
                <a:latin typeface="Arial MT"/>
                <a:cs typeface="Arial MT"/>
              </a:rPr>
              <a:t> page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new window?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What is the purpose of refresh, stop 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history in the web </a:t>
            </a:r>
            <a:r>
              <a:rPr dirty="0" sz="1000" spc="-10">
                <a:latin typeface="Arial MT"/>
                <a:cs typeface="Arial MT"/>
              </a:rPr>
              <a:t>page?</a:t>
            </a:r>
            <a:endParaRPr sz="1000">
              <a:latin typeface="Arial MT"/>
              <a:cs typeface="Arial MT"/>
            </a:endParaRPr>
          </a:p>
          <a:p>
            <a:pPr marL="181610" indent="-169545">
              <a:lnSpc>
                <a:spcPct val="100000"/>
              </a:lnSpc>
              <a:spcBef>
                <a:spcPts val="1095"/>
              </a:spcBef>
              <a:buAutoNum type="arabicPeriod" startAt="2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Internet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and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WWW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95700"/>
              </a:lnSpc>
              <a:spcBef>
                <a:spcPts val="1375"/>
              </a:spcBef>
            </a:pPr>
            <a:r>
              <a:rPr dirty="0" sz="1000" spc="-5" b="1">
                <a:latin typeface="Arial"/>
                <a:cs typeface="Arial"/>
              </a:rPr>
              <a:t>WWW</a:t>
            </a:r>
            <a:r>
              <a:rPr dirty="0" sz="1000" spc="-5">
                <a:latin typeface="Arial MT"/>
                <a:cs typeface="Arial MT"/>
              </a:rPr>
              <a:t>: stands </a:t>
            </a:r>
            <a:r>
              <a:rPr dirty="0" sz="1000">
                <a:latin typeface="Arial MT"/>
                <a:cs typeface="Arial MT"/>
              </a:rPr>
              <a:t>for World Wide Web, It </a:t>
            </a:r>
            <a:r>
              <a:rPr dirty="0" sz="1000" spc="-5">
                <a:latin typeface="Arial MT"/>
                <a:cs typeface="Arial MT"/>
              </a:rPr>
              <a:t>was introduced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1991 and is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application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internet.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World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Wide</a:t>
            </a:r>
            <a:r>
              <a:rPr dirty="0" sz="1000">
                <a:latin typeface="Arial MT"/>
                <a:cs typeface="Arial MT"/>
              </a:rPr>
              <a:t> Web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means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collection</a:t>
            </a:r>
            <a:r>
              <a:rPr dirty="0" sz="1000">
                <a:latin typeface="Arial MT"/>
                <a:cs typeface="Arial MT"/>
              </a:rPr>
              <a:t> of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online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documents,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which</a:t>
            </a:r>
            <a:r>
              <a:rPr dirty="0" sz="1000">
                <a:latin typeface="Arial MT"/>
                <a:cs typeface="Arial MT"/>
              </a:rPr>
              <a:t> are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stored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computers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as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services</a:t>
            </a:r>
            <a:r>
              <a:rPr dirty="0" sz="1000" spc="-5">
                <a:latin typeface="Arial MT"/>
                <a:cs typeface="Arial MT"/>
              </a:rPr>
              <a:t> connected to internet and is the way to collect information from internet</a:t>
            </a:r>
            <a:endParaRPr sz="1000">
              <a:latin typeface="Arial MT"/>
              <a:cs typeface="Arial MT"/>
            </a:endParaRPr>
          </a:p>
          <a:p>
            <a:pPr algn="just" marL="12700" marR="5715" indent="34925">
              <a:lnSpc>
                <a:spcPts val="1150"/>
              </a:lnSpc>
              <a:spcBef>
                <a:spcPts val="30"/>
              </a:spcBef>
            </a:pPr>
            <a:r>
              <a:rPr dirty="0" sz="1000">
                <a:latin typeface="Arial MT"/>
                <a:cs typeface="Arial MT"/>
              </a:rPr>
              <a:t>All of the </a:t>
            </a:r>
            <a:r>
              <a:rPr dirty="0" sz="1000" spc="-5">
                <a:latin typeface="Arial MT"/>
                <a:cs typeface="Arial MT"/>
              </a:rPr>
              <a:t>websites </a:t>
            </a:r>
            <a:r>
              <a:rPr dirty="0" sz="1000">
                <a:latin typeface="Arial MT"/>
                <a:cs typeface="Arial MT"/>
              </a:rPr>
              <a:t>in the </a:t>
            </a:r>
            <a:r>
              <a:rPr dirty="0" sz="1000" spc="-5">
                <a:latin typeface="Arial MT"/>
                <a:cs typeface="Arial MT"/>
              </a:rPr>
              <a:t>world, taken together, </a:t>
            </a:r>
            <a:r>
              <a:rPr dirty="0" sz="1000">
                <a:latin typeface="Arial MT"/>
                <a:cs typeface="Arial MT"/>
              </a:rPr>
              <a:t>make </a:t>
            </a:r>
            <a:r>
              <a:rPr dirty="0" sz="1000" spc="-5">
                <a:latin typeface="Arial MT"/>
                <a:cs typeface="Arial MT"/>
              </a:rPr>
              <a:t>up </a:t>
            </a:r>
            <a:r>
              <a:rPr dirty="0" sz="1000">
                <a:latin typeface="Arial MT"/>
                <a:cs typeface="Arial MT"/>
              </a:rPr>
              <a:t>the World Wide Web. We can get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information </a:t>
            </a:r>
            <a:r>
              <a:rPr dirty="0" sz="1000">
                <a:latin typeface="Arial MT"/>
                <a:cs typeface="Arial MT"/>
              </a:rPr>
              <a:t>from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World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Wide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Web</a:t>
            </a:r>
            <a:r>
              <a:rPr dirty="0" sz="1000" spc="-5">
                <a:latin typeface="Arial MT"/>
                <a:cs typeface="Arial MT"/>
              </a:rPr>
              <a:t> through browsers.</a:t>
            </a:r>
            <a:endParaRPr sz="1000">
              <a:latin typeface="Arial MT"/>
              <a:cs typeface="Arial MT"/>
            </a:endParaRPr>
          </a:p>
          <a:p>
            <a:pPr algn="just" marL="12700" marR="5080">
              <a:lnSpc>
                <a:spcPct val="95800"/>
              </a:lnSpc>
              <a:spcBef>
                <a:spcPts val="1120"/>
              </a:spcBef>
            </a:pPr>
            <a:r>
              <a:rPr dirty="0" sz="1000" spc="-5" b="1">
                <a:latin typeface="Arial"/>
                <a:cs typeface="Arial"/>
              </a:rPr>
              <a:t>Internet: </a:t>
            </a:r>
            <a:r>
              <a:rPr dirty="0" sz="1000">
                <a:latin typeface="Arial MT"/>
                <a:cs typeface="Arial MT"/>
              </a:rPr>
              <a:t>The Internet </a:t>
            </a:r>
            <a:r>
              <a:rPr dirty="0" sz="1000" spc="-5">
                <a:latin typeface="Arial MT"/>
                <a:cs typeface="Arial MT"/>
              </a:rPr>
              <a:t>is the worldwide network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interconnected computers, including both </a:t>
            </a:r>
            <a:r>
              <a:rPr dirty="0" sz="1000">
                <a:latin typeface="Arial MT"/>
                <a:cs typeface="Arial MT"/>
              </a:rPr>
              <a:t>web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servers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computers </a:t>
            </a:r>
            <a:r>
              <a:rPr dirty="0" sz="1000">
                <a:latin typeface="Arial MT"/>
                <a:cs typeface="Arial MT"/>
              </a:rPr>
              <a:t>like the one </a:t>
            </a:r>
            <a:r>
              <a:rPr dirty="0" sz="1000" spc="-5">
                <a:latin typeface="Arial MT"/>
                <a:cs typeface="Arial MT"/>
              </a:rPr>
              <a:t>on </a:t>
            </a:r>
            <a:r>
              <a:rPr dirty="0" sz="1000">
                <a:latin typeface="Arial MT"/>
                <a:cs typeface="Arial MT"/>
              </a:rPr>
              <a:t>your </a:t>
            </a:r>
            <a:r>
              <a:rPr dirty="0" sz="1000" spc="-5">
                <a:latin typeface="Arial MT"/>
                <a:cs typeface="Arial MT"/>
              </a:rPr>
              <a:t>desk </a:t>
            </a:r>
            <a:r>
              <a:rPr dirty="0" sz="1000">
                <a:latin typeface="Arial MT"/>
                <a:cs typeface="Arial MT"/>
              </a:rPr>
              <a:t>that run web </a:t>
            </a:r>
            <a:r>
              <a:rPr dirty="0" sz="1000" spc="-5">
                <a:latin typeface="Arial MT"/>
                <a:cs typeface="Arial MT"/>
              </a:rPr>
              <a:t>browser </a:t>
            </a:r>
            <a:r>
              <a:rPr dirty="0" sz="1000">
                <a:latin typeface="Arial MT"/>
                <a:cs typeface="Arial MT"/>
              </a:rPr>
              <a:t>software and share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information, Instant messaging </a:t>
            </a:r>
            <a:r>
              <a:rPr dirty="0" sz="1000">
                <a:latin typeface="Arial MT"/>
                <a:cs typeface="Arial MT"/>
              </a:rPr>
              <a:t>, </a:t>
            </a:r>
            <a:r>
              <a:rPr dirty="0" sz="1000" spc="-5">
                <a:latin typeface="Arial MT"/>
                <a:cs typeface="Arial MT"/>
              </a:rPr>
              <a:t>email etc. The Internet also carries other kinds of network traffic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unrelated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web.</a:t>
            </a:r>
            <a:endParaRPr sz="1000">
              <a:latin typeface="Arial MT"/>
              <a:cs typeface="Arial MT"/>
            </a:endParaRPr>
          </a:p>
          <a:p>
            <a:pPr marL="181610" indent="-169545">
              <a:lnSpc>
                <a:spcPct val="100000"/>
              </a:lnSpc>
              <a:spcBef>
                <a:spcPts val="1085"/>
              </a:spcBef>
              <a:buAutoNum type="arabicPeriod" startAt="3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Web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page,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web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site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and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web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server</a:t>
            </a:r>
            <a:endParaRPr sz="1200">
              <a:latin typeface="Arial"/>
              <a:cs typeface="Arial"/>
            </a:endParaRPr>
          </a:p>
          <a:p>
            <a:pPr algn="just" marL="12700" marR="5715">
              <a:lnSpc>
                <a:spcPct val="95800"/>
              </a:lnSpc>
              <a:spcBef>
                <a:spcPts val="1145"/>
              </a:spcBef>
            </a:pPr>
            <a:r>
              <a:rPr dirty="0" sz="1000" spc="-5" b="1">
                <a:latin typeface="Arial"/>
                <a:cs typeface="Arial"/>
              </a:rPr>
              <a:t>Website: </a:t>
            </a:r>
            <a:r>
              <a:rPr dirty="0" sz="1000" spc="-5">
                <a:latin typeface="Arial MT"/>
                <a:cs typeface="Arial MT"/>
              </a:rPr>
              <a:t>website is the way to get information on internet and it provide lot of information related </a:t>
            </a:r>
            <a:r>
              <a:rPr dirty="0" sz="1000">
                <a:latin typeface="Arial MT"/>
                <a:cs typeface="Arial MT"/>
              </a:rPr>
              <a:t> to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any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topic.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website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collection</a:t>
            </a:r>
            <a:r>
              <a:rPr dirty="0" sz="1000">
                <a:latin typeface="Arial MT"/>
                <a:cs typeface="Arial MT"/>
              </a:rPr>
              <a:t> of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web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maintained</a:t>
            </a:r>
            <a:r>
              <a:rPr dirty="0" sz="1000">
                <a:latin typeface="Arial MT"/>
                <a:cs typeface="Arial MT"/>
              </a:rPr>
              <a:t> by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single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person</a:t>
            </a:r>
            <a:r>
              <a:rPr dirty="0" sz="1000" spc="2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or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organization.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website has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distinct domain name, such as </a:t>
            </a:r>
            <a:r>
              <a:rPr dirty="0" sz="1000" spc="-5">
                <a:latin typeface="Arial MT"/>
                <a:cs typeface="Arial MT"/>
                <a:hlinkClick r:id="rId2"/>
              </a:rPr>
              <a:t>www.vu.edu.pk.</a:t>
            </a:r>
            <a:r>
              <a:rPr dirty="0" sz="1000" spc="-5">
                <a:latin typeface="Arial MT"/>
                <a:cs typeface="Arial MT"/>
              </a:rPr>
              <a:t> Everything on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  <a:hlinkClick r:id="rId2"/>
              </a:rPr>
              <a:t>www.vu.edu.pk,</a:t>
            </a:r>
            <a:r>
              <a:rPr dirty="0" sz="1000" spc="-10">
                <a:latin typeface="Arial MT"/>
                <a:cs typeface="Arial MT"/>
                <a:hlinkClick r:id="rId2"/>
              </a:rPr>
              <a:t> </a:t>
            </a:r>
            <a:r>
              <a:rPr dirty="0" sz="1000" spc="-5">
                <a:latin typeface="Arial MT"/>
                <a:cs typeface="Arial MT"/>
              </a:rPr>
              <a:t>such as this page, is considered to be part of the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  <a:hlinkClick r:id="rId2"/>
              </a:rPr>
              <a:t>www.vu.edu.pk </a:t>
            </a:r>
            <a:r>
              <a:rPr dirty="0" sz="1000" spc="-5">
                <a:latin typeface="Arial MT"/>
                <a:cs typeface="Arial MT"/>
              </a:rPr>
              <a:t>website.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Arial MT"/>
              <a:cs typeface="Arial MT"/>
            </a:endParaRPr>
          </a:p>
          <a:p>
            <a:pPr algn="just" marL="12700" marR="69850">
              <a:lnSpc>
                <a:spcPts val="1190"/>
              </a:lnSpc>
            </a:pPr>
            <a:r>
              <a:rPr dirty="0" sz="1200" spc="-5" b="1">
                <a:latin typeface="Arial"/>
                <a:cs typeface="Arial"/>
              </a:rPr>
              <a:t>Web Page: </a:t>
            </a:r>
            <a:r>
              <a:rPr dirty="0" sz="1000" spc="-5">
                <a:latin typeface="Arial MT"/>
                <a:cs typeface="Arial MT"/>
              </a:rPr>
              <a:t>every website is made up of one or more web pages. Web page contains text with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hyperlinks, </a:t>
            </a:r>
            <a:r>
              <a:rPr dirty="0" sz="1000">
                <a:latin typeface="Arial MT"/>
                <a:cs typeface="Arial MT"/>
              </a:rPr>
              <a:t>tables,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other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formatting</a:t>
            </a:r>
            <a:r>
              <a:rPr dirty="0" sz="1000">
                <a:latin typeface="Arial MT"/>
                <a:cs typeface="Arial MT"/>
              </a:rPr>
              <a:t> and </a:t>
            </a:r>
            <a:r>
              <a:rPr dirty="0" sz="1000" spc="-5">
                <a:latin typeface="Arial MT"/>
                <a:cs typeface="Arial MT"/>
              </a:rPr>
              <a:t>also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contains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images, sound,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movies</a:t>
            </a:r>
            <a:r>
              <a:rPr dirty="0" sz="1000">
                <a:latin typeface="Arial MT"/>
                <a:cs typeface="Arial MT"/>
              </a:rPr>
              <a:t> etc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Arial MT"/>
              <a:cs typeface="Arial MT"/>
            </a:endParaRPr>
          </a:p>
          <a:p>
            <a:pPr algn="just" marL="12700" marR="5715">
              <a:lnSpc>
                <a:spcPct val="95700"/>
              </a:lnSpc>
              <a:spcBef>
                <a:spcPts val="5"/>
              </a:spcBef>
            </a:pPr>
            <a:r>
              <a:rPr dirty="0" sz="1200" spc="-5" b="1">
                <a:latin typeface="Arial"/>
                <a:cs typeface="Arial"/>
              </a:rPr>
              <a:t>Web Server: </a:t>
            </a:r>
            <a:r>
              <a:rPr dirty="0" sz="1000" spc="-5">
                <a:latin typeface="Arial MT"/>
                <a:cs typeface="Arial MT"/>
              </a:rPr>
              <a:t>web servers are the computers that </a:t>
            </a:r>
            <a:r>
              <a:rPr dirty="0" sz="1000">
                <a:latin typeface="Arial MT"/>
                <a:cs typeface="Arial MT"/>
              </a:rPr>
              <a:t>actually run </a:t>
            </a:r>
            <a:r>
              <a:rPr dirty="0" sz="1000" spc="-5">
                <a:latin typeface="Arial MT"/>
                <a:cs typeface="Arial MT"/>
              </a:rPr>
              <a:t>websites and </a:t>
            </a:r>
            <a:r>
              <a:rPr dirty="0" sz="1000">
                <a:latin typeface="Arial MT"/>
                <a:cs typeface="Arial MT"/>
              </a:rPr>
              <a:t>are </a:t>
            </a:r>
            <a:r>
              <a:rPr dirty="0" sz="1000" spc="-5">
                <a:latin typeface="Arial MT"/>
                <a:cs typeface="Arial MT"/>
              </a:rPr>
              <a:t>connected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internet. Each </a:t>
            </a:r>
            <a:r>
              <a:rPr dirty="0" sz="1000" spc="-5">
                <a:latin typeface="Arial MT"/>
                <a:cs typeface="Arial MT"/>
              </a:rPr>
              <a:t>website </a:t>
            </a:r>
            <a:r>
              <a:rPr dirty="0" sz="1000" spc="-10">
                <a:latin typeface="Arial MT"/>
                <a:cs typeface="Arial MT"/>
              </a:rPr>
              <a:t>has </a:t>
            </a:r>
            <a:r>
              <a:rPr dirty="0" sz="1000">
                <a:latin typeface="Arial MT"/>
                <a:cs typeface="Arial MT"/>
              </a:rPr>
              <a:t>its </a:t>
            </a:r>
            <a:r>
              <a:rPr dirty="0" sz="1000" spc="-5">
                <a:latin typeface="Arial MT"/>
                <a:cs typeface="Arial MT"/>
              </a:rPr>
              <a:t>own web server and </a:t>
            </a:r>
            <a:r>
              <a:rPr dirty="0" sz="1000">
                <a:latin typeface="Arial MT"/>
                <a:cs typeface="Arial MT"/>
              </a:rPr>
              <a:t>it </a:t>
            </a:r>
            <a:r>
              <a:rPr dirty="0" sz="1000" spc="-5">
                <a:latin typeface="Arial MT"/>
                <a:cs typeface="Arial MT"/>
              </a:rPr>
              <a:t>stores </a:t>
            </a:r>
            <a:r>
              <a:rPr dirty="0" sz="1000">
                <a:latin typeface="Arial MT"/>
                <a:cs typeface="Arial MT"/>
              </a:rPr>
              <a:t>all web </a:t>
            </a:r>
            <a:r>
              <a:rPr dirty="0" sz="1000" spc="-5">
                <a:latin typeface="Arial MT"/>
                <a:cs typeface="Arial MT"/>
              </a:rPr>
              <a:t>pages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5">
                <a:latin typeface="Arial MT"/>
                <a:cs typeface="Arial MT"/>
              </a:rPr>
              <a:t>server. web </a:t>
            </a:r>
            <a:r>
              <a:rPr dirty="0" sz="1000">
                <a:latin typeface="Arial MT"/>
                <a:cs typeface="Arial MT"/>
              </a:rPr>
              <a:t>server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control web site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>
                <a:latin typeface="Arial MT"/>
                <a:cs typeface="Arial MT"/>
              </a:rPr>
              <a:t> it </a:t>
            </a:r>
            <a:r>
              <a:rPr dirty="0" sz="1000" spc="-5">
                <a:latin typeface="Arial MT"/>
                <a:cs typeface="Arial MT"/>
              </a:rPr>
              <a:t>has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special </a:t>
            </a:r>
            <a:r>
              <a:rPr dirty="0" sz="1000">
                <a:latin typeface="Arial MT"/>
                <a:cs typeface="Arial MT"/>
              </a:rPr>
              <a:t>software to </a:t>
            </a:r>
            <a:r>
              <a:rPr dirty="0" sz="1000" spc="-5">
                <a:latin typeface="Arial MT"/>
                <a:cs typeface="Arial MT"/>
              </a:rPr>
              <a:t>store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collection</a:t>
            </a:r>
            <a:r>
              <a:rPr dirty="0" sz="1000">
                <a:latin typeface="Arial MT"/>
                <a:cs typeface="Arial MT"/>
              </a:rPr>
              <a:t> of </a:t>
            </a:r>
            <a:r>
              <a:rPr dirty="0" sz="1000" spc="-5">
                <a:latin typeface="Arial MT"/>
                <a:cs typeface="Arial MT"/>
              </a:rPr>
              <a:t>websites.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most</a:t>
            </a:r>
            <a:r>
              <a:rPr dirty="0" sz="1000" spc="2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common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web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server software is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Apache, followed by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Microsoft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Internet Information Server.</a:t>
            </a:r>
            <a:endParaRPr sz="1000">
              <a:latin typeface="Arial MT"/>
              <a:cs typeface="Arial MT"/>
            </a:endParaRPr>
          </a:p>
          <a:p>
            <a:pPr algn="just" marL="12700" marR="5080">
              <a:lnSpc>
                <a:spcPct val="95800"/>
              </a:lnSpc>
              <a:spcBef>
                <a:spcPts val="1145"/>
              </a:spcBef>
              <a:buAutoNum type="arabicPeriod" startAt="4"/>
              <a:tabLst>
                <a:tab pos="196850" algn="l"/>
              </a:tabLst>
            </a:pPr>
            <a:r>
              <a:rPr dirty="0" sz="1200" spc="-5" b="1">
                <a:latin typeface="Arial"/>
                <a:cs typeface="Arial"/>
              </a:rPr>
              <a:t>Hyper text </a:t>
            </a:r>
            <a:r>
              <a:rPr dirty="0" sz="1200" b="1">
                <a:latin typeface="Arial"/>
                <a:cs typeface="Arial"/>
              </a:rPr>
              <a:t>link: </a:t>
            </a:r>
            <a:r>
              <a:rPr dirty="0" sz="1000" spc="-5">
                <a:latin typeface="Arial MT"/>
                <a:cs typeface="Arial MT"/>
              </a:rPr>
              <a:t>Hyper text was first introduced by Ted Nansen. In hypertext, text is not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represented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sequence. </a:t>
            </a:r>
            <a:r>
              <a:rPr dirty="0" sz="1000">
                <a:latin typeface="Arial MT"/>
                <a:cs typeface="Arial MT"/>
              </a:rPr>
              <a:t>It is non </a:t>
            </a:r>
            <a:r>
              <a:rPr dirty="0" sz="1000" spc="-5">
                <a:latin typeface="Arial MT"/>
                <a:cs typeface="Arial MT"/>
              </a:rPr>
              <a:t>sequential writing.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connect </a:t>
            </a:r>
            <a:r>
              <a:rPr dirty="0" sz="1000">
                <a:latin typeface="Arial MT"/>
                <a:cs typeface="Arial MT"/>
              </a:rPr>
              <a:t>non </a:t>
            </a:r>
            <a:r>
              <a:rPr dirty="0" sz="1000" spc="-5">
                <a:latin typeface="Arial MT"/>
                <a:cs typeface="Arial MT"/>
              </a:rPr>
              <a:t>sequential pages links </a:t>
            </a:r>
            <a:r>
              <a:rPr dirty="0" sz="1000">
                <a:latin typeface="Arial MT"/>
                <a:cs typeface="Arial MT"/>
              </a:rPr>
              <a:t>are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created. Links are basically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connection </a:t>
            </a:r>
            <a:r>
              <a:rPr dirty="0" sz="1000">
                <a:latin typeface="Arial MT"/>
                <a:cs typeface="Arial MT"/>
              </a:rPr>
              <a:t>to next </a:t>
            </a:r>
            <a:r>
              <a:rPr dirty="0" sz="1000" spc="-5">
                <a:latin typeface="Arial MT"/>
                <a:cs typeface="Arial MT"/>
              </a:rPr>
              <a:t>pages or area. </a:t>
            </a:r>
            <a:r>
              <a:rPr dirty="0" sz="1000">
                <a:latin typeface="Arial MT"/>
                <a:cs typeface="Arial MT"/>
              </a:rPr>
              <a:t>It </a:t>
            </a:r>
            <a:r>
              <a:rPr dirty="0" sz="1000" spc="-5">
                <a:latin typeface="Arial MT"/>
                <a:cs typeface="Arial MT"/>
              </a:rPr>
              <a:t>means hyper link </a:t>
            </a:r>
            <a:r>
              <a:rPr dirty="0" sz="1000">
                <a:latin typeface="Arial MT"/>
                <a:cs typeface="Arial MT"/>
              </a:rPr>
              <a:t>are </a:t>
            </a:r>
            <a:r>
              <a:rPr dirty="0" sz="1000" spc="-5">
                <a:latin typeface="Arial MT"/>
                <a:cs typeface="Arial MT"/>
              </a:rPr>
              <a:t>links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which lead us </a:t>
            </a:r>
            <a:r>
              <a:rPr dirty="0" sz="1000">
                <a:latin typeface="Arial MT"/>
                <a:cs typeface="Arial MT"/>
              </a:rPr>
              <a:t>to next </a:t>
            </a:r>
            <a:r>
              <a:rPr dirty="0" sz="1000" spc="-5">
                <a:latin typeface="Arial MT"/>
                <a:cs typeface="Arial MT"/>
              </a:rPr>
              <a:t>page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5">
                <a:latin typeface="Arial MT"/>
                <a:cs typeface="Arial MT"/>
              </a:rPr>
              <a:t>mouse </a:t>
            </a:r>
            <a:r>
              <a:rPr dirty="0" sz="1000">
                <a:latin typeface="Arial MT"/>
                <a:cs typeface="Arial MT"/>
              </a:rPr>
              <a:t>click. </a:t>
            </a:r>
            <a:r>
              <a:rPr dirty="0" sz="1000" spc="-5">
                <a:latin typeface="Arial MT"/>
                <a:cs typeface="Arial MT"/>
              </a:rPr>
              <a:t>Numerous </a:t>
            </a:r>
            <a:r>
              <a:rPr dirty="0" sz="1000">
                <a:latin typeface="Arial MT"/>
                <a:cs typeface="Arial MT"/>
              </a:rPr>
              <a:t>type </a:t>
            </a:r>
            <a:r>
              <a:rPr dirty="0" sz="1000" spc="-5">
                <a:latin typeface="Arial MT"/>
                <a:cs typeface="Arial MT"/>
              </a:rPr>
              <a:t>of </a:t>
            </a:r>
            <a:r>
              <a:rPr dirty="0" sz="1000">
                <a:latin typeface="Arial MT"/>
                <a:cs typeface="Arial MT"/>
              </a:rPr>
              <a:t>material </a:t>
            </a:r>
            <a:r>
              <a:rPr dirty="0" sz="1000" spc="-5">
                <a:latin typeface="Arial MT"/>
                <a:cs typeface="Arial MT"/>
              </a:rPr>
              <a:t>can </a:t>
            </a:r>
            <a:r>
              <a:rPr dirty="0" sz="1000">
                <a:latin typeface="Arial MT"/>
                <a:cs typeface="Arial MT"/>
              </a:rPr>
              <a:t>be </a:t>
            </a:r>
            <a:r>
              <a:rPr dirty="0" sz="1000" spc="-5">
                <a:latin typeface="Arial MT"/>
                <a:cs typeface="Arial MT"/>
              </a:rPr>
              <a:t>accessed </a:t>
            </a:r>
            <a:r>
              <a:rPr dirty="0" sz="1000">
                <a:latin typeface="Arial MT"/>
                <a:cs typeface="Arial MT"/>
              </a:rPr>
              <a:t>by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hyperlinks.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When</a:t>
            </a:r>
            <a:r>
              <a:rPr dirty="0" sz="1000">
                <a:latin typeface="Arial MT"/>
                <a:cs typeface="Arial MT"/>
              </a:rPr>
              <a:t> links </a:t>
            </a:r>
            <a:r>
              <a:rPr dirty="0" sz="1000" spc="-5">
                <a:latin typeface="Arial MT"/>
                <a:cs typeface="Arial MT"/>
              </a:rPr>
              <a:t>are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created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picture,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graphics,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audio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video then </a:t>
            </a:r>
            <a:r>
              <a:rPr dirty="0" sz="1000" spc="-5">
                <a:latin typeface="Arial MT"/>
                <a:cs typeface="Arial MT"/>
              </a:rPr>
              <a:t>these</a:t>
            </a:r>
            <a:r>
              <a:rPr dirty="0" sz="1000" spc="2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called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hypermedia</a:t>
            </a:r>
            <a:r>
              <a:rPr dirty="0" sz="1000" spc="-5">
                <a:latin typeface="Arial MT"/>
                <a:cs typeface="Arial MT"/>
              </a:rPr>
              <a:t> links.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AutoNum type="arabicPeriod" startAt="4"/>
            </a:pPr>
            <a:endParaRPr sz="1150">
              <a:latin typeface="Arial MT"/>
              <a:cs typeface="Arial MT"/>
            </a:endParaRPr>
          </a:p>
          <a:p>
            <a:pPr algn="just" marL="12700" marR="5080">
              <a:lnSpc>
                <a:spcPts val="1190"/>
              </a:lnSpc>
              <a:buAutoNum type="arabicPeriod" startAt="4"/>
              <a:tabLst>
                <a:tab pos="194310" algn="l"/>
              </a:tabLst>
            </a:pPr>
            <a:r>
              <a:rPr dirty="0" sz="1200" spc="-5" b="1">
                <a:latin typeface="Arial"/>
                <a:cs typeface="Arial"/>
              </a:rPr>
              <a:t>Web Browser: </a:t>
            </a:r>
            <a:r>
              <a:rPr dirty="0" sz="1000" spc="-5">
                <a:latin typeface="Arial MT"/>
                <a:cs typeface="Arial MT"/>
              </a:rPr>
              <a:t>Browse means </a:t>
            </a:r>
            <a:r>
              <a:rPr dirty="0" sz="1000">
                <a:latin typeface="Arial MT"/>
                <a:cs typeface="Arial MT"/>
              </a:rPr>
              <a:t>to see </a:t>
            </a:r>
            <a:r>
              <a:rPr dirty="0" sz="1000" spc="-5">
                <a:latin typeface="Arial MT"/>
                <a:cs typeface="Arial MT"/>
              </a:rPr>
              <a:t>through </a:t>
            </a:r>
            <a:r>
              <a:rPr dirty="0" sz="1000">
                <a:latin typeface="Arial MT"/>
                <a:cs typeface="Arial MT"/>
              </a:rPr>
              <a:t>some </a:t>
            </a:r>
            <a:r>
              <a:rPr dirty="0" sz="1000" spc="-5">
                <a:latin typeface="Arial MT"/>
                <a:cs typeface="Arial MT"/>
              </a:rPr>
              <a:t>object </a:t>
            </a:r>
            <a:r>
              <a:rPr dirty="0" sz="1000">
                <a:latin typeface="Arial MT"/>
                <a:cs typeface="Arial MT"/>
              </a:rPr>
              <a:t>or thing. When we visit </a:t>
            </a:r>
            <a:r>
              <a:rPr dirty="0" sz="1000" spc="-5">
                <a:latin typeface="Arial MT"/>
                <a:cs typeface="Arial MT"/>
              </a:rPr>
              <a:t>some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website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means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browsing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that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site.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see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some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website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internet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need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some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114</a:t>
            </a:fld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26197" y="4721593"/>
            <a:ext cx="5520055" cy="2480945"/>
          </a:xfrm>
          <a:custGeom>
            <a:avLst/>
            <a:gdLst/>
            <a:ahLst/>
            <a:cxnLst/>
            <a:rect l="l" t="t" r="r" b="b"/>
            <a:pathLst>
              <a:path w="5520055" h="2480945">
                <a:moveTo>
                  <a:pt x="5519991" y="1605000"/>
                </a:moveTo>
                <a:lnTo>
                  <a:pt x="0" y="1605000"/>
                </a:lnTo>
                <a:lnTo>
                  <a:pt x="0" y="1897367"/>
                </a:lnTo>
                <a:lnTo>
                  <a:pt x="0" y="2188959"/>
                </a:lnTo>
                <a:lnTo>
                  <a:pt x="0" y="2335149"/>
                </a:lnTo>
                <a:lnTo>
                  <a:pt x="0" y="2480576"/>
                </a:lnTo>
                <a:lnTo>
                  <a:pt x="5519991" y="2480576"/>
                </a:lnTo>
                <a:lnTo>
                  <a:pt x="5519991" y="2335149"/>
                </a:lnTo>
                <a:lnTo>
                  <a:pt x="5519991" y="2188972"/>
                </a:lnTo>
                <a:lnTo>
                  <a:pt x="5519991" y="1897367"/>
                </a:lnTo>
                <a:lnTo>
                  <a:pt x="5519991" y="1605000"/>
                </a:lnTo>
                <a:close/>
              </a:path>
              <a:path w="5520055" h="2480945">
                <a:moveTo>
                  <a:pt x="5519991" y="875601"/>
                </a:moveTo>
                <a:lnTo>
                  <a:pt x="0" y="875601"/>
                </a:lnTo>
                <a:lnTo>
                  <a:pt x="0" y="1167206"/>
                </a:lnTo>
                <a:lnTo>
                  <a:pt x="0" y="1459560"/>
                </a:lnTo>
                <a:lnTo>
                  <a:pt x="0" y="1604987"/>
                </a:lnTo>
                <a:lnTo>
                  <a:pt x="5519991" y="1604987"/>
                </a:lnTo>
                <a:lnTo>
                  <a:pt x="5519991" y="1459572"/>
                </a:lnTo>
                <a:lnTo>
                  <a:pt x="5519991" y="1167206"/>
                </a:lnTo>
                <a:lnTo>
                  <a:pt x="5519991" y="875601"/>
                </a:lnTo>
                <a:close/>
              </a:path>
              <a:path w="5520055" h="2480945">
                <a:moveTo>
                  <a:pt x="5519991" y="0"/>
                </a:moveTo>
                <a:lnTo>
                  <a:pt x="0" y="0"/>
                </a:lnTo>
                <a:lnTo>
                  <a:pt x="0" y="146189"/>
                </a:lnTo>
                <a:lnTo>
                  <a:pt x="0" y="291617"/>
                </a:lnTo>
                <a:lnTo>
                  <a:pt x="0" y="583984"/>
                </a:lnTo>
                <a:lnTo>
                  <a:pt x="0" y="875588"/>
                </a:lnTo>
                <a:lnTo>
                  <a:pt x="5519991" y="875588"/>
                </a:lnTo>
                <a:lnTo>
                  <a:pt x="5519991" y="583984"/>
                </a:lnTo>
                <a:lnTo>
                  <a:pt x="5519991" y="291617"/>
                </a:lnTo>
                <a:lnTo>
                  <a:pt x="5519991" y="146189"/>
                </a:lnTo>
                <a:lnTo>
                  <a:pt x="55199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32528" y="963688"/>
            <a:ext cx="5509260" cy="776605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5800"/>
              </a:lnSpc>
              <a:spcBef>
                <a:spcPts val="150"/>
              </a:spcBef>
            </a:pPr>
            <a:r>
              <a:rPr dirty="0" sz="1000" spc="-5">
                <a:latin typeface="Arial MT"/>
                <a:cs typeface="Arial MT"/>
              </a:rPr>
              <a:t>browser. Browsers are those programs </a:t>
            </a:r>
            <a:r>
              <a:rPr dirty="0" sz="1000">
                <a:latin typeface="Arial MT"/>
                <a:cs typeface="Arial MT"/>
              </a:rPr>
              <a:t>that let you explore </a:t>
            </a:r>
            <a:r>
              <a:rPr dirty="0" sz="1000" spc="-5">
                <a:latin typeface="Arial MT"/>
                <a:cs typeface="Arial MT"/>
              </a:rPr>
              <a:t>information </a:t>
            </a:r>
            <a:r>
              <a:rPr dirty="0" sz="1000">
                <a:latin typeface="Arial MT"/>
                <a:cs typeface="Arial MT"/>
              </a:rPr>
              <a:t>on www or </a:t>
            </a:r>
            <a:r>
              <a:rPr dirty="0" sz="1000" spc="-5">
                <a:latin typeface="Arial MT"/>
                <a:cs typeface="Arial MT"/>
              </a:rPr>
              <a:t>programs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view a </a:t>
            </a:r>
            <a:r>
              <a:rPr dirty="0" sz="1000" spc="-5">
                <a:latin typeface="Arial MT"/>
                <a:cs typeface="Arial MT"/>
              </a:rPr>
              <a:t>website</a:t>
            </a:r>
            <a:r>
              <a:rPr dirty="0" sz="1000">
                <a:latin typeface="Arial MT"/>
                <a:cs typeface="Arial MT"/>
              </a:rPr>
              <a:t> is </a:t>
            </a:r>
            <a:r>
              <a:rPr dirty="0" sz="1000" spc="-5">
                <a:latin typeface="Arial MT"/>
                <a:cs typeface="Arial MT"/>
              </a:rPr>
              <a:t>called </a:t>
            </a:r>
            <a:r>
              <a:rPr dirty="0" sz="1000">
                <a:latin typeface="Arial MT"/>
                <a:cs typeface="Arial MT"/>
              </a:rPr>
              <a:t>web </a:t>
            </a:r>
            <a:r>
              <a:rPr dirty="0" sz="1000" spc="-5">
                <a:latin typeface="Arial MT"/>
                <a:cs typeface="Arial MT"/>
              </a:rPr>
              <a:t>browser.</a:t>
            </a:r>
            <a:r>
              <a:rPr dirty="0" sz="1000">
                <a:latin typeface="Arial MT"/>
                <a:cs typeface="Arial MT"/>
              </a:rPr>
              <a:t> Many of </a:t>
            </a:r>
            <a:r>
              <a:rPr dirty="0" sz="1000" spc="-5">
                <a:latin typeface="Arial MT"/>
                <a:cs typeface="Arial MT"/>
              </a:rPr>
              <a:t>web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browser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available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>
                <a:latin typeface="Arial MT"/>
                <a:cs typeface="Arial MT"/>
              </a:rPr>
              <a:t> the </a:t>
            </a:r>
            <a:r>
              <a:rPr dirty="0" sz="1000" spc="-5">
                <a:latin typeface="Arial MT"/>
                <a:cs typeface="Arial MT"/>
              </a:rPr>
              <a:t>market </a:t>
            </a:r>
            <a:r>
              <a:rPr dirty="0" sz="1000">
                <a:latin typeface="Arial MT"/>
                <a:cs typeface="Arial MT"/>
              </a:rPr>
              <a:t>like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internet explorer, mosaic etc. purpose of all these browsers are only to browse WebPages but all </a:t>
            </a:r>
            <a:r>
              <a:rPr dirty="0" sz="1000">
                <a:latin typeface="Arial MT"/>
                <a:cs typeface="Arial MT"/>
              </a:rPr>
              <a:t> 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web</a:t>
            </a:r>
            <a:r>
              <a:rPr dirty="0" sz="1000" spc="-5">
                <a:latin typeface="Arial MT"/>
                <a:cs typeface="Arial MT"/>
              </a:rPr>
              <a:t> browser provides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different</a:t>
            </a:r>
            <a:r>
              <a:rPr dirty="0" sz="1000" spc="-5">
                <a:latin typeface="Arial MT"/>
                <a:cs typeface="Arial MT"/>
              </a:rPr>
              <a:t> features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along </a:t>
            </a: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like</a:t>
            </a:r>
            <a:r>
              <a:rPr dirty="0" sz="1000" spc="-5">
                <a:latin typeface="Arial MT"/>
                <a:cs typeface="Arial MT"/>
              </a:rPr>
              <a:t> bookmark </a:t>
            </a:r>
            <a:r>
              <a:rPr dirty="0" sz="1000">
                <a:latin typeface="Arial MT"/>
                <a:cs typeface="Arial MT"/>
              </a:rPr>
              <a:t>,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history </a:t>
            </a:r>
            <a:r>
              <a:rPr dirty="0" sz="1000" spc="-5">
                <a:latin typeface="Arial MT"/>
                <a:cs typeface="Arial MT"/>
              </a:rPr>
              <a:t>etc.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181610" indent="-169545">
              <a:lnSpc>
                <a:spcPct val="100000"/>
              </a:lnSpc>
              <a:buAutoNum type="arabicPeriod" startAt="6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Http,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Ftp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and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URL</a:t>
            </a:r>
            <a:endParaRPr sz="1200">
              <a:latin typeface="Arial"/>
              <a:cs typeface="Arial"/>
            </a:endParaRPr>
          </a:p>
          <a:p>
            <a:pPr marL="12700" marR="482600">
              <a:lnSpc>
                <a:spcPts val="1150"/>
              </a:lnSpc>
              <a:spcBef>
                <a:spcPts val="1400"/>
              </a:spcBef>
            </a:pPr>
            <a:r>
              <a:rPr dirty="0" sz="1000">
                <a:latin typeface="Arial MT"/>
                <a:cs typeface="Arial MT"/>
              </a:rPr>
              <a:t>Data is </a:t>
            </a:r>
            <a:r>
              <a:rPr dirty="0" sz="1000" spc="-5">
                <a:latin typeface="Arial MT"/>
                <a:cs typeface="Arial MT"/>
              </a:rPr>
              <a:t>transferred</a:t>
            </a:r>
            <a:r>
              <a:rPr dirty="0" sz="1000">
                <a:latin typeface="Arial MT"/>
                <a:cs typeface="Arial MT"/>
              </a:rPr>
              <a:t> from </a:t>
            </a:r>
            <a:r>
              <a:rPr dirty="0" sz="1000" spc="-10">
                <a:latin typeface="Arial MT"/>
                <a:cs typeface="Arial MT"/>
              </a:rPr>
              <a:t>one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</a:t>
            </a:r>
            <a:r>
              <a:rPr dirty="0" sz="1000">
                <a:latin typeface="Arial MT"/>
                <a:cs typeface="Arial MT"/>
              </a:rPr>
              <a:t> 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other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through</a:t>
            </a:r>
            <a:r>
              <a:rPr dirty="0" sz="1000">
                <a:latin typeface="Arial MT"/>
                <a:cs typeface="Arial MT"/>
              </a:rPr>
              <a:t> some</a:t>
            </a:r>
            <a:r>
              <a:rPr dirty="0" sz="1000" spc="-5">
                <a:latin typeface="Arial MT"/>
                <a:cs typeface="Arial MT"/>
              </a:rPr>
              <a:t> rules,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these rules </a:t>
            </a:r>
            <a:r>
              <a:rPr dirty="0" sz="1000" spc="-5">
                <a:latin typeface="Arial MT"/>
                <a:cs typeface="Arial MT"/>
              </a:rPr>
              <a:t>are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called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protocol.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Different protocols are used on internet like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HTTP, FTP and TCP/IP etc.</a:t>
            </a:r>
            <a:endParaRPr sz="1000">
              <a:latin typeface="Arial MT"/>
              <a:cs typeface="Arial MT"/>
            </a:endParaRPr>
          </a:p>
          <a:p>
            <a:pPr marL="12700" marR="9525">
              <a:lnSpc>
                <a:spcPts val="1150"/>
              </a:lnSpc>
              <a:spcBef>
                <a:spcPts val="1145"/>
              </a:spcBef>
            </a:pPr>
            <a:r>
              <a:rPr dirty="0" sz="1000" b="1">
                <a:latin typeface="Arial"/>
                <a:cs typeface="Arial"/>
              </a:rPr>
              <a:t>HTTP: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stands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 </a:t>
            </a:r>
            <a:r>
              <a:rPr dirty="0" sz="1000" spc="-5">
                <a:latin typeface="Arial MT"/>
                <a:cs typeface="Arial MT"/>
              </a:rPr>
              <a:t>hypertext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transfer </a:t>
            </a:r>
            <a:r>
              <a:rPr dirty="0" sz="1000" spc="-5">
                <a:latin typeface="Arial MT"/>
                <a:cs typeface="Arial MT"/>
              </a:rPr>
              <a:t>protocol.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 </a:t>
            </a:r>
            <a:r>
              <a:rPr dirty="0" sz="1000" spc="-5">
                <a:latin typeface="Arial MT"/>
                <a:cs typeface="Arial MT"/>
              </a:rPr>
              <a:t>protocol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transfer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WebPages</a:t>
            </a:r>
            <a:r>
              <a:rPr dirty="0" sz="1000">
                <a:latin typeface="Arial MT"/>
                <a:cs typeface="Arial MT"/>
              </a:rPr>
              <a:t> from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web </a:t>
            </a:r>
            <a:r>
              <a:rPr dirty="0" sz="1000" spc="-5">
                <a:latin typeface="Arial MT"/>
                <a:cs typeface="Arial MT"/>
              </a:rPr>
              <a:t>server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web browser. Basic purpose of http is to transfer those pages which contain hyper text links. All </a:t>
            </a:r>
            <a:r>
              <a:rPr dirty="0" sz="1000">
                <a:latin typeface="Arial MT"/>
                <a:cs typeface="Arial MT"/>
              </a:rPr>
              <a:t> web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pages </a:t>
            </a:r>
            <a:r>
              <a:rPr dirty="0" sz="1000">
                <a:latin typeface="Arial MT"/>
                <a:cs typeface="Arial MT"/>
              </a:rPr>
              <a:t>URL</a:t>
            </a:r>
            <a:r>
              <a:rPr dirty="0" sz="1000" spc="-5">
                <a:latin typeface="Arial MT"/>
                <a:cs typeface="Arial MT"/>
              </a:rPr>
              <a:t> start </a:t>
            </a:r>
            <a:r>
              <a:rPr dirty="0" sz="1000">
                <a:latin typeface="Arial MT"/>
                <a:cs typeface="Arial MT"/>
              </a:rPr>
              <a:t>with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http.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example: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 spc="-5" b="1">
                <a:latin typeface="Arial"/>
                <a:cs typeface="Arial"/>
              </a:rPr>
              <a:t>http:// vu.edu.pk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Arial"/>
              <a:cs typeface="Arial"/>
            </a:endParaRPr>
          </a:p>
          <a:p>
            <a:pPr marL="12700" marR="5715">
              <a:lnSpc>
                <a:spcPct val="95700"/>
              </a:lnSpc>
            </a:pPr>
            <a:r>
              <a:rPr dirty="0" sz="1200" b="1">
                <a:latin typeface="Arial"/>
                <a:cs typeface="Arial"/>
              </a:rPr>
              <a:t>FTP: </a:t>
            </a:r>
            <a:r>
              <a:rPr dirty="0" sz="1000" spc="-5">
                <a:latin typeface="Arial MT"/>
                <a:cs typeface="Arial MT"/>
              </a:rPr>
              <a:t>stands for file transfer protocol. Using this protocol we can access files from the ftpserver. </a:t>
            </a:r>
            <a:r>
              <a:rPr dirty="0" sz="1000">
                <a:latin typeface="Arial MT"/>
                <a:cs typeface="Arial MT"/>
              </a:rPr>
              <a:t> Ftp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server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those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computers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internet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which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store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different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type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files.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These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servers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maintained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by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universities,</a:t>
            </a:r>
            <a:r>
              <a:rPr dirty="0" sz="1000">
                <a:latin typeface="Arial MT"/>
                <a:cs typeface="Arial MT"/>
              </a:rPr>
              <a:t> college </a:t>
            </a:r>
            <a:r>
              <a:rPr dirty="0" sz="1000" spc="-5">
                <a:latin typeface="Arial MT"/>
                <a:cs typeface="Arial MT"/>
              </a:rPr>
              <a:t>or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agencies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etc.</a:t>
            </a:r>
            <a:r>
              <a:rPr dirty="0" sz="1000">
                <a:latin typeface="Arial MT"/>
                <a:cs typeface="Arial MT"/>
              </a:rPr>
              <a:t> Some files on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ftp can </a:t>
            </a:r>
            <a:r>
              <a:rPr dirty="0" sz="1000" spc="-5">
                <a:latin typeface="Arial MT"/>
                <a:cs typeface="Arial MT"/>
              </a:rPr>
              <a:t>only</a:t>
            </a:r>
            <a:r>
              <a:rPr dirty="0" sz="1000">
                <a:latin typeface="Arial MT"/>
                <a:cs typeface="Arial MT"/>
              </a:rPr>
              <a:t> be </a:t>
            </a:r>
            <a:r>
              <a:rPr dirty="0" sz="1000" spc="-5">
                <a:latin typeface="Arial MT"/>
                <a:cs typeface="Arial MT"/>
              </a:rPr>
              <a:t>accessed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by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some specific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users,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copy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these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types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files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have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enter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their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password.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anonymous 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ftp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sites,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files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accesses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without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any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password.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These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have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any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extension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like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.doc,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.jpeg,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.txt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etc.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buAutoNum type="arabicPeriod" startAt="7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Understand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makeup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&amp;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structure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of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URL</a:t>
            </a:r>
            <a:endParaRPr sz="1200">
              <a:latin typeface="Arial"/>
              <a:cs typeface="Arial"/>
            </a:endParaRPr>
          </a:p>
          <a:p>
            <a:pPr algn="just" marL="12700" marR="6350">
              <a:lnSpc>
                <a:spcPct val="95700"/>
              </a:lnSpc>
              <a:spcBef>
                <a:spcPts val="1380"/>
              </a:spcBef>
            </a:pPr>
            <a:r>
              <a:rPr dirty="0" sz="1000">
                <a:latin typeface="Arial MT"/>
                <a:cs typeface="Arial MT"/>
              </a:rPr>
              <a:t>URL </a:t>
            </a:r>
            <a:r>
              <a:rPr dirty="0" sz="1000" spc="-5">
                <a:latin typeface="Arial MT"/>
                <a:cs typeface="Arial MT"/>
              </a:rPr>
              <a:t>stands for </a:t>
            </a:r>
            <a:r>
              <a:rPr dirty="0" sz="1000">
                <a:latin typeface="Arial MT"/>
                <a:cs typeface="Arial MT"/>
              </a:rPr>
              <a:t>Uniform </a:t>
            </a:r>
            <a:r>
              <a:rPr dirty="0" sz="1000" spc="-5">
                <a:latin typeface="Arial MT"/>
                <a:cs typeface="Arial MT"/>
              </a:rPr>
              <a:t>Resource Locator. </a:t>
            </a:r>
            <a:r>
              <a:rPr dirty="0" sz="1000">
                <a:latin typeface="Arial MT"/>
                <a:cs typeface="Arial MT"/>
              </a:rPr>
              <a:t>A URL </a:t>
            </a:r>
            <a:r>
              <a:rPr dirty="0" sz="1000" spc="-5">
                <a:latin typeface="Arial MT"/>
                <a:cs typeface="Arial MT"/>
              </a:rPr>
              <a:t>can </a:t>
            </a:r>
            <a:r>
              <a:rPr dirty="0" sz="1000">
                <a:latin typeface="Arial MT"/>
                <a:cs typeface="Arial MT"/>
              </a:rPr>
              <a:t>be </a:t>
            </a:r>
            <a:r>
              <a:rPr dirty="0" sz="1000" spc="-5">
                <a:latin typeface="Arial MT"/>
                <a:cs typeface="Arial MT"/>
              </a:rPr>
              <a:t>thought </a:t>
            </a:r>
            <a:r>
              <a:rPr dirty="0" sz="1000">
                <a:latin typeface="Arial MT"/>
                <a:cs typeface="Arial MT"/>
              </a:rPr>
              <a:t>of as the </a:t>
            </a:r>
            <a:r>
              <a:rPr dirty="0" sz="1000" spc="-5">
                <a:latin typeface="Arial MT"/>
                <a:cs typeface="Arial MT"/>
              </a:rPr>
              <a:t>"unique address" </a:t>
            </a:r>
            <a:r>
              <a:rPr dirty="0" sz="1000">
                <a:latin typeface="Arial MT"/>
                <a:cs typeface="Arial MT"/>
              </a:rPr>
              <a:t>of a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web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sometimes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referred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informally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as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"web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address."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URLs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used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write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links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linking one page to another; for an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example, http://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vu.edu.pk.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000" b="1">
                <a:latin typeface="Arial"/>
                <a:cs typeface="Arial"/>
              </a:rPr>
              <a:t>Structure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of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URL: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URL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</a:t>
            </a:r>
            <a:r>
              <a:rPr dirty="0" sz="1000" spc="-10">
                <a:latin typeface="Arial MT"/>
                <a:cs typeface="Arial MT"/>
              </a:rPr>
              <a:t>made </a:t>
            </a:r>
            <a:r>
              <a:rPr dirty="0" sz="1000" spc="-5">
                <a:latin typeface="Arial MT"/>
                <a:cs typeface="Arial MT"/>
              </a:rPr>
              <a:t>up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several</a:t>
            </a:r>
            <a:r>
              <a:rPr dirty="0" sz="1000" spc="-10">
                <a:latin typeface="Arial MT"/>
                <a:cs typeface="Arial MT"/>
              </a:rPr>
              <a:t> parts.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000" spc="-5">
                <a:latin typeface="Arial MT"/>
                <a:cs typeface="Arial MT"/>
              </a:rPr>
              <a:t>For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example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http://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vu.edu.pk/cgi-bin/neomail.pl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 MT"/>
              <a:cs typeface="Arial MT"/>
            </a:endParaRPr>
          </a:p>
          <a:p>
            <a:pPr marL="12700" marR="86995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The first part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the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protocol, which tells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web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browser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what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sort 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server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 will be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talking to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order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fetch the URL. In this example, the protocol is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 b="1">
                <a:latin typeface="Arial"/>
                <a:cs typeface="Arial"/>
              </a:rPr>
              <a:t>http</a:t>
            </a:r>
            <a:r>
              <a:rPr dirty="0" sz="1000" spc="-5">
                <a:latin typeface="Arial MT"/>
                <a:cs typeface="Arial MT"/>
              </a:rPr>
              <a:t>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Second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part is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its </a:t>
            </a:r>
            <a:r>
              <a:rPr dirty="0" sz="1000" spc="-5">
                <a:latin typeface="Arial MT"/>
                <a:cs typeface="Arial MT"/>
              </a:rPr>
              <a:t>name,</a:t>
            </a:r>
            <a:r>
              <a:rPr dirty="0" sz="1000">
                <a:latin typeface="Arial MT"/>
                <a:cs typeface="Arial MT"/>
              </a:rPr>
              <a:t> which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tells </a:t>
            </a:r>
            <a:r>
              <a:rPr dirty="0" sz="1000" spc="-5">
                <a:latin typeface="Arial MT"/>
                <a:cs typeface="Arial MT"/>
              </a:rPr>
              <a:t>about</a:t>
            </a:r>
            <a:r>
              <a:rPr dirty="0" sz="1000">
                <a:latin typeface="Arial MT"/>
                <a:cs typeface="Arial MT"/>
              </a:rPr>
              <a:t> the</a:t>
            </a:r>
            <a:r>
              <a:rPr dirty="0" sz="1000" spc="-5">
                <a:latin typeface="Arial MT"/>
                <a:cs typeface="Arial MT"/>
              </a:rPr>
              <a:t> organization,</a:t>
            </a:r>
            <a:r>
              <a:rPr dirty="0" sz="1000">
                <a:latin typeface="Arial MT"/>
                <a:cs typeface="Arial MT"/>
              </a:rPr>
              <a:t> it is</a:t>
            </a:r>
            <a:r>
              <a:rPr dirty="0" sz="1000" spc="-5">
                <a:latin typeface="Arial MT"/>
                <a:cs typeface="Arial MT"/>
              </a:rPr>
              <a:t> associated</a:t>
            </a:r>
            <a:r>
              <a:rPr dirty="0" sz="1000">
                <a:latin typeface="Arial MT"/>
                <a:cs typeface="Arial MT"/>
              </a:rPr>
              <a:t> like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 b="1">
                <a:latin typeface="Arial"/>
                <a:cs typeface="Arial"/>
              </a:rPr>
              <a:t>vu.edu.pk</a:t>
            </a:r>
            <a:r>
              <a:rPr dirty="0" sz="1000" spc="-5">
                <a:latin typeface="Arial MT"/>
                <a:cs typeface="Arial MT"/>
              </a:rPr>
              <a:t>.</a:t>
            </a:r>
            <a:endParaRPr sz="1000">
              <a:latin typeface="Arial MT"/>
              <a:cs typeface="Arial MT"/>
            </a:endParaRPr>
          </a:p>
          <a:p>
            <a:pPr marL="12700" marR="123189">
              <a:lnSpc>
                <a:spcPts val="1150"/>
              </a:lnSpc>
              <a:spcBef>
                <a:spcPts val="1175"/>
              </a:spcBef>
            </a:pPr>
            <a:r>
              <a:rPr dirty="0" sz="1000">
                <a:latin typeface="Arial MT"/>
                <a:cs typeface="Arial MT"/>
              </a:rPr>
              <a:t>The third </a:t>
            </a:r>
            <a:r>
              <a:rPr dirty="0" sz="1000" spc="-5">
                <a:latin typeface="Arial MT"/>
                <a:cs typeface="Arial MT"/>
              </a:rPr>
              <a:t>part </a:t>
            </a:r>
            <a:r>
              <a:rPr dirty="0" sz="1000">
                <a:latin typeface="Arial MT"/>
                <a:cs typeface="Arial MT"/>
              </a:rPr>
              <a:t>of the example URL is the path at </a:t>
            </a:r>
            <a:r>
              <a:rPr dirty="0" sz="1000" spc="-5">
                <a:latin typeface="Arial MT"/>
                <a:cs typeface="Arial MT"/>
              </a:rPr>
              <a:t>which </a:t>
            </a:r>
            <a:r>
              <a:rPr dirty="0" sz="1000">
                <a:latin typeface="Arial MT"/>
                <a:cs typeface="Arial MT"/>
              </a:rPr>
              <a:t>this </a:t>
            </a:r>
            <a:r>
              <a:rPr dirty="0" sz="1000" spc="-5">
                <a:latin typeface="Arial MT"/>
                <a:cs typeface="Arial MT"/>
              </a:rPr>
              <a:t>particular </a:t>
            </a:r>
            <a:r>
              <a:rPr dirty="0" sz="1000">
                <a:latin typeface="Arial MT"/>
                <a:cs typeface="Arial MT"/>
              </a:rPr>
              <a:t>web </a:t>
            </a:r>
            <a:r>
              <a:rPr dirty="0" sz="1000" spc="-5">
                <a:latin typeface="Arial MT"/>
                <a:cs typeface="Arial MT"/>
              </a:rPr>
              <a:t>page is </a:t>
            </a:r>
            <a:r>
              <a:rPr dirty="0" sz="1000">
                <a:latin typeface="Arial MT"/>
                <a:cs typeface="Arial MT"/>
              </a:rPr>
              <a:t>located </a:t>
            </a:r>
            <a:r>
              <a:rPr dirty="0" sz="1000" spc="-5">
                <a:latin typeface="Arial MT"/>
                <a:cs typeface="Arial MT"/>
              </a:rPr>
              <a:t>on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web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server. http:// vu.edu.pk/cgi-bin/neomail.pl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60"/>
              </a:spcBef>
              <a:buAutoNum type="arabicPeriod" startAt="8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Search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Engines</a:t>
            </a:r>
            <a:endParaRPr sz="1200">
              <a:latin typeface="Arial"/>
              <a:cs typeface="Arial"/>
            </a:endParaRPr>
          </a:p>
          <a:p>
            <a:pPr algn="just" marL="12700" marR="6985">
              <a:lnSpc>
                <a:spcPts val="1150"/>
              </a:lnSpc>
              <a:spcBef>
                <a:spcPts val="1405"/>
              </a:spcBef>
            </a:pPr>
            <a:r>
              <a:rPr dirty="0" sz="1000" spc="-5">
                <a:latin typeface="Arial MT"/>
                <a:cs typeface="Arial MT"/>
              </a:rPr>
              <a:t>Search means to find some thing. Search engines are program that searches documents for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specified keywords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returns </a:t>
            </a:r>
            <a:r>
              <a:rPr dirty="0" sz="1000">
                <a:latin typeface="Arial MT"/>
                <a:cs typeface="Arial MT"/>
              </a:rPr>
              <a:t>a list </a:t>
            </a:r>
            <a:r>
              <a:rPr dirty="0" sz="1000" spc="-5">
                <a:latin typeface="Arial MT"/>
                <a:cs typeface="Arial MT"/>
              </a:rPr>
              <a:t>of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documents where </a:t>
            </a:r>
            <a:r>
              <a:rPr dirty="0" sz="1000">
                <a:latin typeface="Arial MT"/>
                <a:cs typeface="Arial MT"/>
              </a:rPr>
              <a:t>the keywords were found. Like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Google,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AltaVista etc</a:t>
            </a:r>
            <a:endParaRPr sz="1000">
              <a:latin typeface="Arial MT"/>
              <a:cs typeface="Arial MT"/>
            </a:endParaRPr>
          </a:p>
          <a:p>
            <a:pPr algn="just" marL="12700" marR="6350">
              <a:lnSpc>
                <a:spcPct val="95800"/>
              </a:lnSpc>
              <a:spcBef>
                <a:spcPts val="1120"/>
              </a:spcBef>
            </a:pPr>
            <a:r>
              <a:rPr dirty="0" sz="1000">
                <a:latin typeface="Arial MT"/>
                <a:cs typeface="Arial MT"/>
              </a:rPr>
              <a:t>Search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engines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used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software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called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spider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search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documents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internet.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Documents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sent to search indexing software. Indexing software extract information from documents </a:t>
            </a:r>
            <a:r>
              <a:rPr dirty="0" sz="1000" spc="-10">
                <a:latin typeface="Arial MT"/>
                <a:cs typeface="Arial MT"/>
              </a:rPr>
              <a:t>storing </a:t>
            </a:r>
            <a:r>
              <a:rPr dirty="0" sz="1000" spc="-5">
                <a:latin typeface="Arial MT"/>
                <a:cs typeface="Arial MT"/>
              </a:rPr>
              <a:t>in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database, then database is search fro that documents that match to our word search. Search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engines assembles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web</a:t>
            </a:r>
            <a:r>
              <a:rPr dirty="0" sz="1000" spc="-5">
                <a:latin typeface="Arial MT"/>
                <a:cs typeface="Arial MT"/>
              </a:rPr>
              <a:t> page </a:t>
            </a:r>
            <a:r>
              <a:rPr dirty="0" sz="1000">
                <a:latin typeface="Arial MT"/>
                <a:cs typeface="Arial MT"/>
              </a:rPr>
              <a:t>that</a:t>
            </a:r>
            <a:r>
              <a:rPr dirty="0" sz="1000" spc="-5">
                <a:latin typeface="Arial MT"/>
                <a:cs typeface="Arial MT"/>
              </a:rPr>
              <a:t> shows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result </a:t>
            </a:r>
            <a:r>
              <a:rPr dirty="0" sz="1000">
                <a:latin typeface="Arial MT"/>
                <a:cs typeface="Arial MT"/>
              </a:rPr>
              <a:t>as</a:t>
            </a:r>
            <a:r>
              <a:rPr dirty="0" sz="1000" spc="-5">
                <a:latin typeface="Arial MT"/>
                <a:cs typeface="Arial MT"/>
              </a:rPr>
              <a:t> hyper </a:t>
            </a:r>
            <a:r>
              <a:rPr dirty="0" sz="1000">
                <a:latin typeface="Arial MT"/>
                <a:cs typeface="Arial MT"/>
              </a:rPr>
              <a:t>text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link.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114</a:t>
            </a:fld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0083" y="3932054"/>
            <a:ext cx="234504" cy="22232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32528" y="1138043"/>
            <a:ext cx="5508625" cy="47771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9.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ISP,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How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to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connect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internet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95700"/>
              </a:lnSpc>
              <a:spcBef>
                <a:spcPts val="1375"/>
              </a:spcBef>
            </a:pPr>
            <a:r>
              <a:rPr dirty="0" sz="1000" spc="-5">
                <a:latin typeface="Arial MT"/>
                <a:cs typeface="Arial MT"/>
              </a:rPr>
              <a:t>ISP stands for internet service provider. ISP are always connected to internet, is basically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company </a:t>
            </a:r>
            <a:r>
              <a:rPr dirty="0" sz="1000">
                <a:latin typeface="Arial MT"/>
                <a:cs typeface="Arial MT"/>
              </a:rPr>
              <a:t>or </a:t>
            </a:r>
            <a:r>
              <a:rPr dirty="0" sz="1000" spc="-5">
                <a:latin typeface="Arial MT"/>
                <a:cs typeface="Arial MT"/>
              </a:rPr>
              <a:t>organization which facilitate user </a:t>
            </a:r>
            <a:r>
              <a:rPr dirty="0" sz="1000">
                <a:latin typeface="Arial MT"/>
                <a:cs typeface="Arial MT"/>
              </a:rPr>
              <a:t>by taking </a:t>
            </a:r>
            <a:r>
              <a:rPr dirty="0" sz="1000" spc="-5">
                <a:latin typeface="Arial MT"/>
                <a:cs typeface="Arial MT"/>
              </a:rPr>
              <a:t>some fee. User can connect </a:t>
            </a:r>
            <a:r>
              <a:rPr dirty="0" sz="1000">
                <a:latin typeface="Arial MT"/>
                <a:cs typeface="Arial MT"/>
              </a:rPr>
              <a:t>to internet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through ISP’s. Most of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ISP’s let you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connect to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internet through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dialing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local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phone </a:t>
            </a:r>
            <a:r>
              <a:rPr dirty="0" sz="1000" spc="-10">
                <a:latin typeface="Arial MT"/>
                <a:cs typeface="Arial MT"/>
              </a:rPr>
              <a:t>number.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Arial MT"/>
              <a:cs typeface="Arial MT"/>
            </a:endParaRPr>
          </a:p>
          <a:p>
            <a:pPr marL="12700" marR="7620">
              <a:lnSpc>
                <a:spcPts val="1150"/>
              </a:lnSpc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connect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through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internet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need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computer,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modem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telephone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line.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steps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involved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connect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internet are:</a:t>
            </a:r>
            <a:endParaRPr sz="1000">
              <a:latin typeface="Arial MT"/>
              <a:cs typeface="Arial MT"/>
            </a:endParaRPr>
          </a:p>
          <a:p>
            <a:pPr marL="126364" indent="-114300">
              <a:lnSpc>
                <a:spcPts val="1090"/>
              </a:lnSpc>
              <a:buSzPct val="90000"/>
              <a:buAutoNum type="arabicPlain"/>
              <a:tabLst>
                <a:tab pos="127000" algn="l"/>
              </a:tabLst>
            </a:pPr>
            <a:r>
              <a:rPr dirty="0" sz="1000" spc="-5">
                <a:latin typeface="Arial MT"/>
                <a:cs typeface="Arial MT"/>
              </a:rPr>
              <a:t>Connect telephone</a:t>
            </a:r>
            <a:r>
              <a:rPr dirty="0" sz="1000">
                <a:latin typeface="Arial MT"/>
                <a:cs typeface="Arial MT"/>
              </a:rPr>
              <a:t> to </a:t>
            </a:r>
            <a:r>
              <a:rPr dirty="0" sz="1000" spc="-5">
                <a:latin typeface="Arial MT"/>
                <a:cs typeface="Arial MT"/>
              </a:rPr>
              <a:t>computer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through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modem</a:t>
            </a:r>
            <a:endParaRPr sz="1000">
              <a:latin typeface="Arial MT"/>
              <a:cs typeface="Arial MT"/>
            </a:endParaRPr>
          </a:p>
          <a:p>
            <a:pPr marL="160655" indent="-148590">
              <a:lnSpc>
                <a:spcPts val="1150"/>
              </a:lnSpc>
              <a:buSzPct val="90000"/>
              <a:buAutoNum type="arabicPlain"/>
              <a:tabLst>
                <a:tab pos="161290" algn="l"/>
              </a:tabLst>
            </a:pPr>
            <a:r>
              <a:rPr dirty="0" sz="1000" spc="-5">
                <a:latin typeface="Arial MT"/>
                <a:cs typeface="Arial MT"/>
              </a:rPr>
              <a:t>Run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software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internet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connect</a:t>
            </a:r>
            <a:endParaRPr sz="1000">
              <a:latin typeface="Arial MT"/>
              <a:cs typeface="Arial MT"/>
            </a:endParaRPr>
          </a:p>
          <a:p>
            <a:pPr marL="160655" indent="-148590">
              <a:lnSpc>
                <a:spcPts val="1175"/>
              </a:lnSpc>
              <a:buSzPct val="90000"/>
              <a:buAutoNum type="arabicPlain"/>
              <a:tabLst>
                <a:tab pos="161290" algn="l"/>
              </a:tabLst>
            </a:pPr>
            <a:r>
              <a:rPr dirty="0" sz="1000" spc="-5">
                <a:latin typeface="Arial MT"/>
                <a:cs typeface="Arial MT"/>
              </a:rPr>
              <a:t>Enter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username,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password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ISP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number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Arial MT"/>
              <a:cs typeface="Arial MT"/>
            </a:endParaRPr>
          </a:p>
          <a:p>
            <a:pPr marL="12700" marR="5080">
              <a:lnSpc>
                <a:spcPts val="1150"/>
              </a:lnSpc>
            </a:pPr>
            <a:r>
              <a:rPr dirty="0" sz="1000" b="1">
                <a:latin typeface="Arial"/>
                <a:cs typeface="Arial"/>
              </a:rPr>
              <a:t>ISDN:</a:t>
            </a:r>
            <a:r>
              <a:rPr dirty="0" sz="1000" spc="105" b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stands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integrated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service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digital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network.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digital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phone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line.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transfer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speed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faster than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modem. Now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day we can connect to internet by cable, DSL etc.</a:t>
            </a:r>
            <a:endParaRPr sz="1000">
              <a:latin typeface="Arial MT"/>
              <a:cs typeface="Arial MT"/>
            </a:endParaRPr>
          </a:p>
          <a:p>
            <a:pPr marL="266065" indent="-254000">
              <a:lnSpc>
                <a:spcPct val="100000"/>
              </a:lnSpc>
              <a:spcBef>
                <a:spcPts val="1060"/>
              </a:spcBef>
              <a:buAutoNum type="arabicPeriod" startAt="10"/>
              <a:tabLst>
                <a:tab pos="266700" algn="l"/>
              </a:tabLst>
            </a:pPr>
            <a:r>
              <a:rPr dirty="0" sz="1200" spc="-5" b="1">
                <a:latin typeface="Arial"/>
                <a:cs typeface="Arial"/>
              </a:rPr>
              <a:t>First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step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with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the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web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browser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internet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explorer: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3466465" algn="l"/>
              </a:tabLst>
            </a:pPr>
            <a:r>
              <a:rPr dirty="0" sz="1000">
                <a:latin typeface="Wingdings"/>
                <a:cs typeface="Wingdings"/>
              </a:rPr>
              <a:t></a:t>
            </a:r>
            <a:r>
              <a:rPr dirty="0" sz="1000" spc="2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Start</a:t>
            </a:r>
            <a:r>
              <a:rPr dirty="0" sz="1000">
                <a:latin typeface="Arial MT"/>
                <a:cs typeface="Arial MT"/>
              </a:rPr>
              <a:t> &lt; </a:t>
            </a:r>
            <a:r>
              <a:rPr dirty="0" sz="1000" spc="-5">
                <a:latin typeface="Arial MT"/>
                <a:cs typeface="Arial MT"/>
              </a:rPr>
              <a:t>Programs</a:t>
            </a:r>
            <a:r>
              <a:rPr dirty="0" sz="1000">
                <a:latin typeface="Arial MT"/>
                <a:cs typeface="Arial MT"/>
              </a:rPr>
              <a:t> &lt;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Internet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Explorer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	from</a:t>
            </a:r>
            <a:r>
              <a:rPr dirty="0" sz="1000" spc="-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desktop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Arial MT"/>
              <a:cs typeface="Arial MT"/>
            </a:endParaRPr>
          </a:p>
          <a:p>
            <a:pPr marL="266065" indent="-254000">
              <a:lnSpc>
                <a:spcPct val="100000"/>
              </a:lnSpc>
              <a:buAutoNum type="arabicPeriod" startAt="11"/>
              <a:tabLst>
                <a:tab pos="266700" algn="l"/>
              </a:tabLst>
            </a:pPr>
            <a:r>
              <a:rPr dirty="0" sz="1200" spc="-5" b="1">
                <a:latin typeface="Arial"/>
                <a:cs typeface="Arial"/>
              </a:rPr>
              <a:t>Basic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layout and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closing a </a:t>
            </a:r>
            <a:r>
              <a:rPr dirty="0" sz="1200" b="1">
                <a:latin typeface="Arial"/>
                <a:cs typeface="Arial"/>
              </a:rPr>
              <a:t>web</a:t>
            </a:r>
            <a:r>
              <a:rPr dirty="0" sz="1200" spc="-10" b="1">
                <a:latin typeface="Arial"/>
                <a:cs typeface="Arial"/>
              </a:rPr>
              <a:t> browser</a:t>
            </a:r>
            <a:endParaRPr sz="1200">
              <a:latin typeface="Arial"/>
              <a:cs typeface="Arial"/>
            </a:endParaRPr>
          </a:p>
          <a:p>
            <a:pPr marL="12700" marR="5715">
              <a:lnSpc>
                <a:spcPts val="1150"/>
              </a:lnSpc>
              <a:spcBef>
                <a:spcPts val="1405"/>
              </a:spcBef>
            </a:pPr>
            <a:r>
              <a:rPr dirty="0" sz="1000">
                <a:latin typeface="Arial MT"/>
                <a:cs typeface="Arial MT"/>
              </a:rPr>
              <a:t>All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browser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contain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menu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bar,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title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bar,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tool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bar,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status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bar,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scroll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bar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etc.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Basic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component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Internet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Explorer are title bar, menu bar, status bar, tool bar, scroll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bar etc</a:t>
            </a:r>
            <a:endParaRPr sz="1000">
              <a:latin typeface="Arial MT"/>
              <a:cs typeface="Arial MT"/>
            </a:endParaRPr>
          </a:p>
          <a:p>
            <a:pPr marL="12700" marR="5080">
              <a:lnSpc>
                <a:spcPts val="1150"/>
              </a:lnSpc>
              <a:spcBef>
                <a:spcPts val="1145"/>
              </a:spcBef>
            </a:pPr>
            <a:r>
              <a:rPr dirty="0" sz="1000" b="1">
                <a:latin typeface="Arial"/>
                <a:cs typeface="Arial"/>
              </a:rPr>
              <a:t>Tool</a:t>
            </a:r>
            <a:r>
              <a:rPr dirty="0" sz="1000" spc="4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Bar:</a:t>
            </a:r>
            <a:r>
              <a:rPr dirty="0" sz="1000" spc="40" b="1">
                <a:latin typeface="Arial"/>
                <a:cs typeface="Arial"/>
              </a:rPr>
              <a:t> </a:t>
            </a:r>
            <a:r>
              <a:rPr dirty="0" sz="1000" spc="-10">
                <a:latin typeface="Arial MT"/>
                <a:cs typeface="Arial MT"/>
              </a:rPr>
              <a:t>The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most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upper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bar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window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called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title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bar.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right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side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title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bar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there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three</a:t>
            </a:r>
            <a:r>
              <a:rPr dirty="0" sz="1000" spc="-5">
                <a:latin typeface="Arial MT"/>
                <a:cs typeface="Arial MT"/>
              </a:rPr>
              <a:t> buttons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minimize,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restore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close internet explorer.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0"/>
              </a:lnSpc>
            </a:pPr>
            <a:r>
              <a:rPr dirty="0" sz="1000">
                <a:latin typeface="Arial MT"/>
                <a:cs typeface="Arial MT"/>
              </a:rPr>
              <a:t>Minimize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button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used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minimize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window.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Restore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restore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down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close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close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internet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explorer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58132" y="6196391"/>
            <a:ext cx="3655372" cy="24516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132541" y="6594073"/>
            <a:ext cx="5508625" cy="32448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180"/>
              </a:spcBef>
            </a:pPr>
            <a:r>
              <a:rPr dirty="0" sz="1000" b="1">
                <a:latin typeface="Arial"/>
                <a:cs typeface="Arial"/>
              </a:rPr>
              <a:t>Menu</a:t>
            </a:r>
            <a:r>
              <a:rPr dirty="0" sz="1000" spc="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bar</a:t>
            </a:r>
            <a:r>
              <a:rPr dirty="0" sz="1000">
                <a:latin typeface="Arial MT"/>
                <a:cs typeface="Arial MT"/>
              </a:rPr>
              <a:t>: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There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another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bar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after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title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bar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called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menu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bar.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Menu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bar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contains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different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use features like file, edit, view etc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31207" y="7200648"/>
            <a:ext cx="2909223" cy="20024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132527" y="7524477"/>
            <a:ext cx="5509260" cy="13455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 MT"/>
                <a:cs typeface="Arial MT"/>
              </a:rPr>
              <a:t>For</a:t>
            </a:r>
            <a:r>
              <a:rPr dirty="0" sz="1000" spc="-5">
                <a:latin typeface="Arial MT"/>
                <a:cs typeface="Arial MT"/>
              </a:rPr>
              <a:t> using any </a:t>
            </a:r>
            <a:r>
              <a:rPr dirty="0" sz="1000">
                <a:latin typeface="Arial MT"/>
                <a:cs typeface="Arial MT"/>
              </a:rPr>
              <a:t>main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menu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-5">
                <a:latin typeface="Arial MT"/>
                <a:cs typeface="Arial MT"/>
              </a:rPr>
              <a:t> just </a:t>
            </a:r>
            <a:r>
              <a:rPr dirty="0" sz="1000">
                <a:latin typeface="Arial MT"/>
                <a:cs typeface="Arial MT"/>
              </a:rPr>
              <a:t>move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 mouse</a:t>
            </a:r>
            <a:r>
              <a:rPr dirty="0" sz="1000" spc="-5">
                <a:latin typeface="Arial MT"/>
                <a:cs typeface="Arial MT"/>
              </a:rPr>
              <a:t> cursor </a:t>
            </a:r>
            <a:r>
              <a:rPr dirty="0" sz="1000">
                <a:latin typeface="Arial MT"/>
                <a:cs typeface="Arial MT"/>
              </a:rPr>
              <a:t>over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-5">
                <a:latin typeface="Arial MT"/>
                <a:cs typeface="Arial MT"/>
              </a:rPr>
              <a:t> and</a:t>
            </a:r>
            <a:r>
              <a:rPr dirty="0" sz="1000">
                <a:latin typeface="Arial MT"/>
                <a:cs typeface="Arial MT"/>
              </a:rPr>
              <a:t> it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will</a:t>
            </a:r>
            <a:r>
              <a:rPr dirty="0" sz="1000" spc="-5">
                <a:latin typeface="Arial MT"/>
                <a:cs typeface="Arial MT"/>
              </a:rPr>
              <a:t> show submenu.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 MT"/>
              <a:cs typeface="Arial MT"/>
            </a:endParaRPr>
          </a:p>
          <a:p>
            <a:pPr marL="12700" marR="368300">
              <a:lnSpc>
                <a:spcPts val="1150"/>
              </a:lnSpc>
            </a:pPr>
            <a:r>
              <a:rPr dirty="0" sz="1000" spc="-5" b="1">
                <a:latin typeface="Arial"/>
                <a:cs typeface="Arial"/>
              </a:rPr>
              <a:t>Toolbar: </a:t>
            </a:r>
            <a:r>
              <a:rPr dirty="0" sz="1000" spc="-5">
                <a:latin typeface="Arial MT"/>
                <a:cs typeface="Arial MT"/>
              </a:rPr>
              <a:t>The </a:t>
            </a:r>
            <a:r>
              <a:rPr dirty="0" sz="1000">
                <a:latin typeface="Arial MT"/>
                <a:cs typeface="Arial MT"/>
              </a:rPr>
              <a:t>strip next to menu</a:t>
            </a:r>
            <a:r>
              <a:rPr dirty="0" sz="1000" spc="-5">
                <a:latin typeface="Arial MT"/>
                <a:cs typeface="Arial MT"/>
              </a:rPr>
              <a:t> bar</a:t>
            </a:r>
            <a:r>
              <a:rPr dirty="0" sz="1000">
                <a:latin typeface="Arial MT"/>
                <a:cs typeface="Arial MT"/>
              </a:rPr>
              <a:t> is </a:t>
            </a:r>
            <a:r>
              <a:rPr dirty="0" sz="1000" spc="-5">
                <a:latin typeface="Arial MT"/>
                <a:cs typeface="Arial MT"/>
              </a:rPr>
              <a:t>toolbar.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Toolbar</a:t>
            </a:r>
            <a:r>
              <a:rPr dirty="0" sz="1000">
                <a:latin typeface="Arial MT"/>
                <a:cs typeface="Arial MT"/>
              </a:rPr>
              <a:t> is</a:t>
            </a:r>
            <a:r>
              <a:rPr dirty="0" sz="1000" spc="-5">
                <a:latin typeface="Arial MT"/>
                <a:cs typeface="Arial MT"/>
              </a:rPr>
              <a:t> shortcut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 menu </a:t>
            </a:r>
            <a:r>
              <a:rPr dirty="0" sz="1000" spc="-5">
                <a:latin typeface="Arial MT"/>
                <a:cs typeface="Arial MT"/>
              </a:rPr>
              <a:t>bar</a:t>
            </a:r>
            <a:r>
              <a:rPr dirty="0" sz="1000">
                <a:latin typeface="Arial MT"/>
                <a:cs typeface="Arial MT"/>
              </a:rPr>
              <a:t> sub </a:t>
            </a:r>
            <a:r>
              <a:rPr dirty="0" sz="1000" spc="-5">
                <a:latin typeface="Arial MT"/>
                <a:cs typeface="Arial MT"/>
              </a:rPr>
              <a:t>options.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 also called it standard toolbar </a:t>
            </a:r>
            <a:r>
              <a:rPr dirty="0" sz="1000" spc="-10">
                <a:latin typeface="Arial MT"/>
                <a:cs typeface="Arial MT"/>
              </a:rPr>
              <a:t>because</a:t>
            </a:r>
            <a:r>
              <a:rPr dirty="0" sz="1000" spc="-5">
                <a:latin typeface="Arial MT"/>
                <a:cs typeface="Arial MT"/>
              </a:rPr>
              <a:t> it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has buttons to perform important tasks.</a:t>
            </a:r>
            <a:endParaRPr sz="1000">
              <a:latin typeface="Arial MT"/>
              <a:cs typeface="Arial MT"/>
            </a:endParaRPr>
          </a:p>
          <a:p>
            <a:pPr marL="12700" marR="5080">
              <a:lnSpc>
                <a:spcPts val="1150"/>
              </a:lnSpc>
              <a:spcBef>
                <a:spcPts val="5"/>
              </a:spcBef>
            </a:pP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these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options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by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clicking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icons.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knowing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purpose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these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icons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just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take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mouse</a:t>
            </a:r>
            <a:r>
              <a:rPr dirty="0" sz="1000" spc="-5">
                <a:latin typeface="Arial MT"/>
                <a:cs typeface="Arial MT"/>
              </a:rPr>
              <a:t> pointer</a:t>
            </a:r>
            <a:r>
              <a:rPr dirty="0" sz="1000">
                <a:latin typeface="Arial MT"/>
                <a:cs typeface="Arial MT"/>
              </a:rPr>
              <a:t> over there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>
                <a:latin typeface="Arial MT"/>
                <a:cs typeface="Arial MT"/>
              </a:rPr>
              <a:t> wait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 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while you will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see </a:t>
            </a:r>
            <a:r>
              <a:rPr dirty="0" sz="1000" spc="-5">
                <a:latin typeface="Arial MT"/>
                <a:cs typeface="Arial MT"/>
              </a:rPr>
              <a:t>name </a:t>
            </a:r>
            <a:r>
              <a:rPr dirty="0" sz="1000">
                <a:latin typeface="Arial MT"/>
                <a:cs typeface="Arial MT"/>
              </a:rPr>
              <a:t>of icon in form of label. This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label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15"/>
              </a:lnSpc>
            </a:pP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called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tool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tip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 b="1">
                <a:latin typeface="Arial"/>
                <a:cs typeface="Arial"/>
              </a:rPr>
              <a:t>Address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bar: </a:t>
            </a:r>
            <a:r>
              <a:rPr dirty="0" sz="1000" spc="-5">
                <a:latin typeface="Arial MT"/>
                <a:cs typeface="Arial MT"/>
              </a:rPr>
              <a:t>displays URL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 web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page.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59655" y="8860449"/>
            <a:ext cx="3653089" cy="268004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114</a:t>
            </a:fld>
          </a:p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1138805"/>
            <a:ext cx="5146675" cy="615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latin typeface="Arial"/>
                <a:cs typeface="Arial"/>
              </a:rPr>
              <a:t>Status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indicator: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basically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graphical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icon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which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shows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that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status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internet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explorer.</a:t>
            </a:r>
            <a:endParaRPr sz="1000">
              <a:latin typeface="Arial MT"/>
              <a:cs typeface="Arial MT"/>
            </a:endParaRPr>
          </a:p>
          <a:p>
            <a:pPr marL="12700" marR="5080">
              <a:lnSpc>
                <a:spcPts val="1150"/>
              </a:lnSpc>
              <a:spcBef>
                <a:spcPts val="1175"/>
              </a:spcBef>
            </a:pPr>
            <a:r>
              <a:rPr dirty="0" sz="1000" b="1">
                <a:latin typeface="Arial"/>
                <a:cs typeface="Arial"/>
              </a:rPr>
              <a:t>Progress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Bar:</a:t>
            </a:r>
            <a:r>
              <a:rPr dirty="0" sz="1000" spc="55" b="1"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standard </a:t>
            </a:r>
            <a:r>
              <a:rPr dirty="0" sz="1000" spc="-5">
                <a:latin typeface="Arial MT"/>
                <a:cs typeface="Arial MT"/>
              </a:rPr>
              <a:t>Windows control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that displays the percentage of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completion of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particular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process as</a:t>
            </a:r>
            <a:r>
              <a:rPr dirty="0" sz="1000">
                <a:latin typeface="Arial MT"/>
                <a:cs typeface="Arial MT"/>
              </a:rPr>
              <a:t> a</a:t>
            </a:r>
            <a:r>
              <a:rPr dirty="0" sz="1000" spc="-5">
                <a:latin typeface="Arial MT"/>
                <a:cs typeface="Arial MT"/>
              </a:rPr>
              <a:t> graphical </a:t>
            </a:r>
            <a:r>
              <a:rPr dirty="0" sz="1000">
                <a:latin typeface="Arial MT"/>
                <a:cs typeface="Arial MT"/>
              </a:rPr>
              <a:t>bar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0382" y="1891563"/>
            <a:ext cx="2451635" cy="19948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3066" y="6379883"/>
            <a:ext cx="211662" cy="17816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60918" y="7927764"/>
            <a:ext cx="189582" cy="21166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132540" y="2214631"/>
            <a:ext cx="5448300" cy="6896734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180"/>
              </a:spcBef>
            </a:pPr>
            <a:r>
              <a:rPr dirty="0" sz="1000" spc="-5" b="1">
                <a:latin typeface="Arial"/>
                <a:cs typeface="Arial"/>
              </a:rPr>
              <a:t>Browser pan: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area</a:t>
            </a:r>
            <a:r>
              <a:rPr dirty="0" sz="1000">
                <a:latin typeface="Arial MT"/>
                <a:cs typeface="Arial MT"/>
              </a:rPr>
              <a:t> in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middle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 screen </a:t>
            </a:r>
            <a:r>
              <a:rPr dirty="0" sz="1000" spc="-5">
                <a:latin typeface="Arial MT"/>
                <a:cs typeface="Arial MT"/>
              </a:rPr>
              <a:t>shows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some</a:t>
            </a:r>
            <a:r>
              <a:rPr dirty="0" sz="1000">
                <a:latin typeface="Arial MT"/>
                <a:cs typeface="Arial MT"/>
              </a:rPr>
              <a:t> text, hyperlinks</a:t>
            </a:r>
            <a:r>
              <a:rPr dirty="0" sz="1000" spc="-5">
                <a:latin typeface="Arial MT"/>
                <a:cs typeface="Arial MT"/>
              </a:rPr>
              <a:t> and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graphics </a:t>
            </a:r>
            <a:r>
              <a:rPr dirty="0" sz="1000">
                <a:latin typeface="Arial MT"/>
                <a:cs typeface="Arial MT"/>
              </a:rPr>
              <a:t>are </a:t>
            </a:r>
            <a:r>
              <a:rPr dirty="0" sz="1000" spc="-5">
                <a:latin typeface="Arial MT"/>
                <a:cs typeface="Arial MT"/>
              </a:rPr>
              <a:t>called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content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-5">
                <a:latin typeface="Arial MT"/>
                <a:cs typeface="Arial MT"/>
              </a:rPr>
              <a:t> browser pan.</a:t>
            </a:r>
            <a:endParaRPr sz="1000">
              <a:latin typeface="Arial MT"/>
              <a:cs typeface="Arial MT"/>
            </a:endParaRPr>
          </a:p>
          <a:p>
            <a:pPr marL="12700" marR="2711450">
              <a:lnSpc>
                <a:spcPts val="1150"/>
              </a:lnSpc>
              <a:spcBef>
                <a:spcPts val="1145"/>
              </a:spcBef>
            </a:pP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close Browser there </a:t>
            </a:r>
            <a:r>
              <a:rPr dirty="0" sz="1000">
                <a:latin typeface="Arial MT"/>
                <a:cs typeface="Arial MT"/>
              </a:rPr>
              <a:t>are several </a:t>
            </a:r>
            <a:r>
              <a:rPr dirty="0" sz="1000" spc="-5">
                <a:latin typeface="Arial MT"/>
                <a:cs typeface="Arial MT"/>
              </a:rPr>
              <a:t>methods </a:t>
            </a:r>
            <a:r>
              <a:rPr dirty="0" sz="1000">
                <a:latin typeface="Arial MT"/>
                <a:cs typeface="Arial MT"/>
              </a:rPr>
              <a:t>like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1-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 File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Close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15"/>
              </a:lnSpc>
            </a:pPr>
            <a:r>
              <a:rPr dirty="0" sz="1000">
                <a:latin typeface="Arial MT"/>
                <a:cs typeface="Arial MT"/>
              </a:rPr>
              <a:t>2-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Cross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button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(</a:t>
            </a:r>
            <a:r>
              <a:rPr dirty="0" sz="1000" spc="-5" b="1">
                <a:latin typeface="Arial"/>
                <a:cs typeface="Arial"/>
              </a:rPr>
              <a:t>X</a:t>
            </a:r>
            <a:r>
              <a:rPr dirty="0" sz="1000" spc="-5">
                <a:latin typeface="Arial MT"/>
                <a:cs typeface="Arial MT"/>
              </a:rPr>
              <a:t>)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title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bar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266065" indent="-254000">
              <a:lnSpc>
                <a:spcPct val="100000"/>
              </a:lnSpc>
              <a:buAutoNum type="arabicPeriod" startAt="12"/>
              <a:tabLst>
                <a:tab pos="266700" algn="l"/>
              </a:tabLst>
            </a:pPr>
            <a:r>
              <a:rPr dirty="0" sz="1200" spc="-5" b="1">
                <a:latin typeface="Arial"/>
                <a:cs typeface="Arial"/>
              </a:rPr>
              <a:t>How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to change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home page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in </a:t>
            </a:r>
            <a:r>
              <a:rPr dirty="0" sz="1200" b="1">
                <a:latin typeface="Arial"/>
                <a:cs typeface="Arial"/>
              </a:rPr>
              <a:t>web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browser</a:t>
            </a:r>
            <a:endParaRPr sz="1200">
              <a:latin typeface="Arial"/>
              <a:cs typeface="Arial"/>
            </a:endParaRPr>
          </a:p>
          <a:p>
            <a:pPr marL="12700" marR="26034">
              <a:lnSpc>
                <a:spcPts val="1150"/>
              </a:lnSpc>
              <a:spcBef>
                <a:spcPts val="1180"/>
              </a:spcBef>
            </a:pPr>
            <a:r>
              <a:rPr dirty="0" sz="1000" spc="-5">
                <a:latin typeface="Arial MT"/>
                <a:cs typeface="Arial MT"/>
              </a:rPr>
              <a:t>When </a:t>
            </a:r>
            <a:r>
              <a:rPr dirty="0" sz="1000">
                <a:latin typeface="Arial MT"/>
                <a:cs typeface="Arial MT"/>
              </a:rPr>
              <a:t>we start internet </a:t>
            </a:r>
            <a:r>
              <a:rPr dirty="0" sz="1000" spc="-5">
                <a:latin typeface="Arial MT"/>
                <a:cs typeface="Arial MT"/>
              </a:rPr>
              <a:t>explorer, </a:t>
            </a:r>
            <a:r>
              <a:rPr dirty="0" sz="1000">
                <a:latin typeface="Arial MT"/>
                <a:cs typeface="Arial MT"/>
              </a:rPr>
              <a:t>the first page we see on the </a:t>
            </a:r>
            <a:r>
              <a:rPr dirty="0" sz="1000" spc="-5">
                <a:latin typeface="Arial MT"/>
                <a:cs typeface="Arial MT"/>
              </a:rPr>
              <a:t>screen </a:t>
            </a:r>
            <a:r>
              <a:rPr dirty="0" sz="1000">
                <a:latin typeface="Arial MT"/>
                <a:cs typeface="Arial MT"/>
              </a:rPr>
              <a:t>is </a:t>
            </a:r>
            <a:r>
              <a:rPr dirty="0" sz="1000" spc="-5">
                <a:latin typeface="Arial MT"/>
                <a:cs typeface="Arial MT"/>
              </a:rPr>
              <a:t>called home </a:t>
            </a:r>
            <a:r>
              <a:rPr dirty="0" sz="1000">
                <a:latin typeface="Arial MT"/>
                <a:cs typeface="Arial MT"/>
              </a:rPr>
              <a:t>page </a:t>
            </a:r>
            <a:r>
              <a:rPr dirty="0" sz="1000" spc="-5">
                <a:latin typeface="Arial MT"/>
                <a:cs typeface="Arial MT"/>
              </a:rPr>
              <a:t>or start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page.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0"/>
              </a:lnSpc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home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page: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>
                <a:latin typeface="Wingdings"/>
                <a:cs typeface="Wingdings"/>
              </a:rPr>
              <a:t></a:t>
            </a:r>
            <a:r>
              <a:rPr dirty="0" sz="1000" spc="2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 Tools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Internet</a:t>
            </a:r>
            <a:r>
              <a:rPr dirty="0" sz="1000" spc="-5">
                <a:latin typeface="Arial MT"/>
                <a:cs typeface="Arial MT"/>
              </a:rPr>
              <a:t> Options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 </a:t>
            </a:r>
            <a:r>
              <a:rPr dirty="0" sz="1000" spc="-5">
                <a:latin typeface="Arial MT"/>
                <a:cs typeface="Arial MT"/>
              </a:rPr>
              <a:t>General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5">
                <a:latin typeface="Arial MT"/>
                <a:cs typeface="Arial MT"/>
              </a:rPr>
              <a:t> Address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buAutoNum type="arabicPeriod" startAt="13"/>
              <a:tabLst>
                <a:tab pos="267335" algn="l"/>
              </a:tabLst>
            </a:pPr>
            <a:r>
              <a:rPr dirty="0" sz="1200" spc="-5" b="1">
                <a:latin typeface="Arial"/>
                <a:cs typeface="Arial"/>
              </a:rPr>
              <a:t>Display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web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page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in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new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window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  <a:spcBef>
                <a:spcPts val="1325"/>
              </a:spcBef>
            </a:pPr>
            <a:r>
              <a:rPr dirty="0" sz="1000" spc="-5">
                <a:latin typeface="Arial MT"/>
                <a:cs typeface="Arial MT"/>
              </a:rPr>
              <a:t>We want to open web </a:t>
            </a:r>
            <a:r>
              <a:rPr dirty="0" sz="1000" spc="-10">
                <a:latin typeface="Arial MT"/>
                <a:cs typeface="Arial MT"/>
              </a:rPr>
              <a:t>page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without closing other or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copy</a:t>
            </a:r>
            <a:r>
              <a:rPr dirty="0" sz="1000">
                <a:latin typeface="Arial MT"/>
                <a:cs typeface="Arial MT"/>
              </a:rPr>
              <a:t> a</a:t>
            </a:r>
            <a:r>
              <a:rPr dirty="0" sz="1000" spc="-5">
                <a:latin typeface="Arial MT"/>
                <a:cs typeface="Arial MT"/>
              </a:rPr>
              <a:t> web </a:t>
            </a:r>
            <a:r>
              <a:rPr dirty="0" sz="1000" spc="-10">
                <a:latin typeface="Arial MT"/>
                <a:cs typeface="Arial MT"/>
              </a:rPr>
              <a:t>page</a:t>
            </a:r>
            <a:r>
              <a:rPr dirty="0" sz="1000" spc="-5">
                <a:latin typeface="Arial MT"/>
                <a:cs typeface="Arial MT"/>
              </a:rPr>
              <a:t> then: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>
                <a:latin typeface="Wingdings"/>
                <a:cs typeface="Wingdings"/>
              </a:rPr>
              <a:t></a:t>
            </a:r>
            <a:r>
              <a:rPr dirty="0" sz="1000" spc="1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Window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 MT"/>
              <a:cs typeface="Arial MT"/>
            </a:endParaRPr>
          </a:p>
          <a:p>
            <a:pPr marL="266065" indent="-254000">
              <a:lnSpc>
                <a:spcPct val="100000"/>
              </a:lnSpc>
              <a:buAutoNum type="arabicPeriod" startAt="14"/>
              <a:tabLst>
                <a:tab pos="266700" algn="l"/>
              </a:tabLst>
            </a:pPr>
            <a:r>
              <a:rPr dirty="0" sz="1200" spc="-5" b="1">
                <a:latin typeface="Arial"/>
                <a:cs typeface="Arial"/>
              </a:rPr>
              <a:t>Stop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web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page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from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downloading</a:t>
            </a:r>
            <a:endParaRPr sz="1200">
              <a:latin typeface="Arial"/>
              <a:cs typeface="Arial"/>
            </a:endParaRPr>
          </a:p>
          <a:p>
            <a:pPr marL="12700" marR="118110">
              <a:lnSpc>
                <a:spcPct val="95700"/>
              </a:lnSpc>
              <a:spcBef>
                <a:spcPts val="1150"/>
              </a:spcBef>
            </a:pPr>
            <a:r>
              <a:rPr dirty="0" sz="1000" spc="-5">
                <a:latin typeface="Arial MT"/>
                <a:cs typeface="Arial MT"/>
              </a:rPr>
              <a:t>In many situations, we stop web page from opening for example when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web page take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lot of </a:t>
            </a:r>
            <a:r>
              <a:rPr dirty="0" sz="1000">
                <a:latin typeface="Arial MT"/>
                <a:cs typeface="Arial MT"/>
              </a:rPr>
              <a:t> time to open, click on </a:t>
            </a:r>
            <a:r>
              <a:rPr dirty="0" sz="1000" spc="-5">
                <a:latin typeface="Arial MT"/>
                <a:cs typeface="Arial MT"/>
              </a:rPr>
              <a:t>wrong </a:t>
            </a:r>
            <a:r>
              <a:rPr dirty="0" sz="1000">
                <a:latin typeface="Arial MT"/>
                <a:cs typeface="Arial MT"/>
              </a:rPr>
              <a:t>link , some portion of </a:t>
            </a:r>
            <a:r>
              <a:rPr dirty="0" sz="1000" spc="-5">
                <a:latin typeface="Arial MT"/>
                <a:cs typeface="Arial MT"/>
              </a:rPr>
              <a:t>web </a:t>
            </a:r>
            <a:r>
              <a:rPr dirty="0" sz="1000">
                <a:latin typeface="Arial MT"/>
                <a:cs typeface="Arial MT"/>
              </a:rPr>
              <a:t>page </a:t>
            </a:r>
            <a:r>
              <a:rPr dirty="0" sz="1000" spc="-5">
                <a:latin typeface="Arial MT"/>
                <a:cs typeface="Arial MT"/>
              </a:rPr>
              <a:t>open </a:t>
            </a:r>
            <a:r>
              <a:rPr dirty="0" sz="1000">
                <a:latin typeface="Arial MT"/>
                <a:cs typeface="Arial MT"/>
              </a:rPr>
              <a:t>and we just </a:t>
            </a:r>
            <a:r>
              <a:rPr dirty="0" sz="1000" spc="-5">
                <a:latin typeface="Arial MT"/>
                <a:cs typeface="Arial MT"/>
              </a:rPr>
              <a:t>stop </a:t>
            </a:r>
            <a:r>
              <a:rPr dirty="0" sz="1000">
                <a:latin typeface="Arial MT"/>
                <a:cs typeface="Arial MT"/>
              </a:rPr>
              <a:t>for </a:t>
            </a:r>
            <a:r>
              <a:rPr dirty="0" sz="1000" spc="-5">
                <a:latin typeface="Arial MT"/>
                <a:cs typeface="Arial MT"/>
              </a:rPr>
              <a:t>further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processing.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Arial MT"/>
              <a:cs typeface="Arial MT"/>
            </a:endParaRPr>
          </a:p>
          <a:p>
            <a:pPr marL="240665" marR="2945130" indent="-228600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We can stop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web page either of two ways: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1-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View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Stop</a:t>
            </a:r>
            <a:endParaRPr sz="1000">
              <a:latin typeface="Arial MT"/>
              <a:cs typeface="Arial MT"/>
            </a:endParaRPr>
          </a:p>
          <a:p>
            <a:pPr marL="240665">
              <a:lnSpc>
                <a:spcPct val="100000"/>
              </a:lnSpc>
              <a:spcBef>
                <a:spcPts val="384"/>
              </a:spcBef>
            </a:pPr>
            <a:r>
              <a:rPr dirty="0" sz="1000" spc="-5">
                <a:latin typeface="Arial MT"/>
                <a:cs typeface="Arial MT"/>
              </a:rPr>
              <a:t>2-</a:t>
            </a:r>
            <a:r>
              <a:rPr dirty="0" sz="1000" spc="5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Stop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endParaRPr sz="1000">
              <a:latin typeface="Arial MT"/>
              <a:cs typeface="Arial MT"/>
            </a:endParaRPr>
          </a:p>
          <a:p>
            <a:pPr marL="266065" indent="-254000">
              <a:lnSpc>
                <a:spcPct val="100000"/>
              </a:lnSpc>
              <a:spcBef>
                <a:spcPts val="1085"/>
              </a:spcBef>
              <a:buAutoNum type="arabicPeriod" startAt="15"/>
              <a:tabLst>
                <a:tab pos="266700" algn="l"/>
              </a:tabLst>
            </a:pPr>
            <a:r>
              <a:rPr dirty="0" sz="1200" spc="-5" b="1">
                <a:latin typeface="Arial"/>
                <a:cs typeface="Arial"/>
              </a:rPr>
              <a:t>Refresh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web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page</a:t>
            </a:r>
            <a:endParaRPr sz="1200">
              <a:latin typeface="Arial"/>
              <a:cs typeface="Arial"/>
            </a:endParaRPr>
          </a:p>
          <a:p>
            <a:pPr marL="12700" marR="69215">
              <a:lnSpc>
                <a:spcPts val="1150"/>
              </a:lnSpc>
              <a:spcBef>
                <a:spcPts val="1180"/>
              </a:spcBef>
            </a:pPr>
            <a:r>
              <a:rPr dirty="0" sz="1000" spc="-5">
                <a:latin typeface="Arial MT"/>
                <a:cs typeface="Arial MT"/>
              </a:rPr>
              <a:t>Refresh means </a:t>
            </a:r>
            <a:r>
              <a:rPr dirty="0" sz="1000">
                <a:latin typeface="Arial MT"/>
                <a:cs typeface="Arial MT"/>
              </a:rPr>
              <a:t>to view </a:t>
            </a:r>
            <a:r>
              <a:rPr dirty="0" sz="1000" spc="-5">
                <a:latin typeface="Arial MT"/>
                <a:cs typeface="Arial MT"/>
              </a:rPr>
              <a:t>web </a:t>
            </a:r>
            <a:r>
              <a:rPr dirty="0" sz="1000">
                <a:latin typeface="Arial MT"/>
                <a:cs typeface="Arial MT"/>
              </a:rPr>
              <a:t>page with latest </a:t>
            </a:r>
            <a:r>
              <a:rPr dirty="0" sz="1000" spc="-5">
                <a:latin typeface="Arial MT"/>
                <a:cs typeface="Arial MT"/>
              </a:rPr>
              <a:t>changes. Using </a:t>
            </a:r>
            <a:r>
              <a:rPr dirty="0" sz="1000">
                <a:latin typeface="Arial MT"/>
                <a:cs typeface="Arial MT"/>
              </a:rPr>
              <a:t>this option we do not have to enter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URL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address bar again.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refresh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three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ways:</a:t>
            </a:r>
            <a:endParaRPr sz="1000">
              <a:latin typeface="Arial MT"/>
              <a:cs typeface="Arial MT"/>
            </a:endParaRPr>
          </a:p>
          <a:p>
            <a:pPr marL="12700" marR="4447540">
              <a:lnSpc>
                <a:spcPct val="156900"/>
              </a:lnSpc>
              <a:spcBef>
                <a:spcPts val="415"/>
              </a:spcBef>
            </a:pPr>
            <a:r>
              <a:rPr dirty="0" sz="1000" spc="-5">
                <a:latin typeface="Arial MT"/>
                <a:cs typeface="Arial MT"/>
              </a:rPr>
              <a:t>1- Press F5 key </a:t>
            </a:r>
            <a:r>
              <a:rPr dirty="0" sz="1000">
                <a:latin typeface="Arial MT"/>
                <a:cs typeface="Arial MT"/>
              </a:rPr>
              <a:t> 2-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Refresh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45"/>
              </a:lnSpc>
            </a:pPr>
            <a:r>
              <a:rPr dirty="0" sz="1000">
                <a:latin typeface="Arial MT"/>
                <a:cs typeface="Arial MT"/>
              </a:rPr>
              <a:t>3-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View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Refresh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16.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Display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previously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visited</a:t>
            </a:r>
            <a:r>
              <a:rPr dirty="0" sz="1200" spc="-10" b="1">
                <a:latin typeface="Arial"/>
                <a:cs typeface="Arial"/>
              </a:rPr>
              <a:t> sites</a:t>
            </a:r>
            <a:endParaRPr sz="1200">
              <a:latin typeface="Arial"/>
              <a:cs typeface="Arial"/>
            </a:endParaRPr>
          </a:p>
          <a:p>
            <a:pPr marL="12700" marR="240029">
              <a:lnSpc>
                <a:spcPts val="1150"/>
              </a:lnSpc>
              <a:spcBef>
                <a:spcPts val="1175"/>
              </a:spcBef>
            </a:pPr>
            <a:r>
              <a:rPr dirty="0" sz="1000" spc="-5">
                <a:latin typeface="Arial MT"/>
                <a:cs typeface="Arial MT"/>
              </a:rPr>
              <a:t>When</a:t>
            </a:r>
            <a:r>
              <a:rPr dirty="0" sz="1000">
                <a:latin typeface="Arial MT"/>
                <a:cs typeface="Arial MT"/>
              </a:rPr>
              <a:t> we </a:t>
            </a:r>
            <a:r>
              <a:rPr dirty="0" sz="1000" spc="-5">
                <a:latin typeface="Arial MT"/>
                <a:cs typeface="Arial MT"/>
              </a:rPr>
              <a:t>visit</a:t>
            </a:r>
            <a:r>
              <a:rPr dirty="0" sz="1000">
                <a:latin typeface="Arial MT"/>
                <a:cs typeface="Arial MT"/>
              </a:rPr>
              <a:t> some </a:t>
            </a:r>
            <a:r>
              <a:rPr dirty="0" sz="1000" spc="-5">
                <a:latin typeface="Arial MT"/>
                <a:cs typeface="Arial MT"/>
              </a:rPr>
              <a:t>sites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browser,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browser keep</a:t>
            </a:r>
            <a:r>
              <a:rPr dirty="0" sz="1000">
                <a:latin typeface="Arial MT"/>
                <a:cs typeface="Arial MT"/>
              </a:rPr>
              <a:t> its </a:t>
            </a:r>
            <a:r>
              <a:rPr dirty="0" sz="1000" spc="-5">
                <a:latin typeface="Arial MT"/>
                <a:cs typeface="Arial MT"/>
              </a:rPr>
              <a:t>address</a:t>
            </a:r>
            <a:r>
              <a:rPr dirty="0" sz="1000">
                <a:latin typeface="Arial MT"/>
                <a:cs typeface="Arial MT"/>
              </a:rPr>
              <a:t> of sites</a:t>
            </a:r>
            <a:r>
              <a:rPr dirty="0" sz="1000" spc="-5">
                <a:latin typeface="Arial MT"/>
                <a:cs typeface="Arial MT"/>
              </a:rPr>
              <a:t> which</a:t>
            </a:r>
            <a:r>
              <a:rPr dirty="0" sz="1000">
                <a:latin typeface="Arial MT"/>
                <a:cs typeface="Arial MT"/>
              </a:rPr>
              <a:t> we </a:t>
            </a:r>
            <a:r>
              <a:rPr dirty="0" sz="1000" spc="-5">
                <a:latin typeface="Arial MT"/>
                <a:cs typeface="Arial MT"/>
              </a:rPr>
              <a:t>opened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before.</a:t>
            </a:r>
            <a:r>
              <a:rPr dirty="0" sz="1000" spc="-5">
                <a:latin typeface="Arial MT"/>
                <a:cs typeface="Arial MT"/>
              </a:rPr>
              <a:t> Browser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saves these sites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history.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114</a:t>
            </a:fld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2472" y="3920634"/>
            <a:ext cx="1256272" cy="11024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28266" y="7214353"/>
            <a:ext cx="1256272" cy="99892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32541" y="962165"/>
            <a:ext cx="5259070" cy="679450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 marL="1411605" marR="1156335">
              <a:lnSpc>
                <a:spcPts val="1380"/>
              </a:lnSpc>
              <a:spcBef>
                <a:spcPts val="195"/>
              </a:spcBef>
            </a:pPr>
            <a:r>
              <a:rPr dirty="0" sz="1200" spc="-5">
                <a:latin typeface="Arial MT"/>
                <a:cs typeface="Arial MT"/>
              </a:rPr>
              <a:t>Computer Proficiency License </a:t>
            </a:r>
            <a:r>
              <a:rPr dirty="0" sz="1200" spc="-10">
                <a:latin typeface="Arial MT"/>
                <a:cs typeface="Arial MT"/>
              </a:rPr>
              <a:t>(CS-001)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Lecture </a:t>
            </a:r>
            <a:r>
              <a:rPr dirty="0" sz="1200" spc="-10">
                <a:latin typeface="Arial MT"/>
                <a:cs typeface="Arial MT"/>
              </a:rPr>
              <a:t>03</a:t>
            </a:r>
            <a:endParaRPr sz="1200">
              <a:latin typeface="Arial MT"/>
              <a:cs typeface="Arial MT"/>
            </a:endParaRPr>
          </a:p>
          <a:p>
            <a:pPr algn="ctr" marL="247650">
              <a:lnSpc>
                <a:spcPts val="1340"/>
              </a:lnSpc>
            </a:pPr>
            <a:r>
              <a:rPr dirty="0" sz="1200" spc="-5">
                <a:latin typeface="Arial MT"/>
                <a:cs typeface="Arial MT"/>
              </a:rPr>
              <a:t>Input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Devices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150">
              <a:latin typeface="Arial MT"/>
              <a:cs typeface="Arial MT"/>
            </a:endParaRPr>
          </a:p>
          <a:p>
            <a:pPr marL="182245" indent="-170180">
              <a:lnSpc>
                <a:spcPts val="1410"/>
              </a:lnSpc>
              <a:buAutoNum type="arabicPeriod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Objectives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0"/>
              </a:lnSpc>
            </a:pPr>
            <a:r>
              <a:rPr dirty="0" sz="1000" spc="-5">
                <a:latin typeface="Arial MT"/>
                <a:cs typeface="Arial MT"/>
              </a:rPr>
              <a:t>The objective of this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 is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provide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answers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the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following </a:t>
            </a:r>
            <a:r>
              <a:rPr dirty="0" sz="1000" spc="-10">
                <a:latin typeface="Arial MT"/>
                <a:cs typeface="Arial MT"/>
              </a:rPr>
              <a:t>question: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What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mouse?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What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its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different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forms?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Some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other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pointing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devices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than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mouse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Input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devices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image,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sound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video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85"/>
              </a:spcBef>
              <a:buAutoNum type="arabicPeriod" startAt="2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Pointing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devices</a:t>
            </a:r>
            <a:endParaRPr sz="1200">
              <a:latin typeface="Arial"/>
              <a:cs typeface="Arial"/>
            </a:endParaRPr>
          </a:p>
          <a:p>
            <a:pPr marL="12700" marR="12700">
              <a:lnSpc>
                <a:spcPts val="1150"/>
              </a:lnSpc>
              <a:spcBef>
                <a:spcPts val="1180"/>
              </a:spcBef>
            </a:pPr>
            <a:r>
              <a:rPr dirty="0" sz="1000">
                <a:latin typeface="Arial MT"/>
                <a:cs typeface="Arial MT"/>
              </a:rPr>
              <a:t>Devices</a:t>
            </a:r>
            <a:r>
              <a:rPr dirty="0" sz="1000" spc="-5">
                <a:latin typeface="Arial MT"/>
                <a:cs typeface="Arial MT"/>
              </a:rPr>
              <a:t> used </a:t>
            </a:r>
            <a:r>
              <a:rPr dirty="0" sz="1000">
                <a:latin typeface="Arial MT"/>
                <a:cs typeface="Arial MT"/>
              </a:rPr>
              <a:t>to point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things at the </a:t>
            </a:r>
            <a:r>
              <a:rPr dirty="0" sz="1000" spc="-5">
                <a:latin typeface="Arial MT"/>
                <a:cs typeface="Arial MT"/>
              </a:rPr>
              <a:t>computer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screen </a:t>
            </a:r>
            <a:r>
              <a:rPr dirty="0" sz="1000" spc="-5">
                <a:latin typeface="Arial MT"/>
                <a:cs typeface="Arial MT"/>
              </a:rPr>
              <a:t>are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called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pointing devices.</a:t>
            </a:r>
            <a:r>
              <a:rPr dirty="0" sz="1000">
                <a:latin typeface="Arial MT"/>
                <a:cs typeface="Arial MT"/>
              </a:rPr>
              <a:t> For </a:t>
            </a:r>
            <a:r>
              <a:rPr dirty="0" sz="1000" spc="-5">
                <a:latin typeface="Arial MT"/>
                <a:cs typeface="Arial MT"/>
              </a:rPr>
              <a:t>example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mouse,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track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etc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Mouse</a:t>
            </a:r>
            <a:endParaRPr sz="1200">
              <a:latin typeface="Arial"/>
              <a:cs typeface="Arial"/>
            </a:endParaRPr>
          </a:p>
          <a:p>
            <a:pPr marL="12700" marR="1409700">
              <a:lnSpc>
                <a:spcPts val="1150"/>
              </a:lnSpc>
              <a:spcBef>
                <a:spcPts val="1180"/>
              </a:spcBef>
            </a:pPr>
            <a:r>
              <a:rPr dirty="0" sz="1000" spc="-5">
                <a:latin typeface="Arial MT"/>
                <a:cs typeface="Arial MT"/>
              </a:rPr>
              <a:t>Mouse is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pointing device that works by detecting motion relative to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its</a:t>
            </a:r>
            <a:r>
              <a:rPr dirty="0" sz="1000" spc="-5">
                <a:latin typeface="Arial MT"/>
                <a:cs typeface="Arial MT"/>
              </a:rPr>
              <a:t> supporting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surface. Furthermore:</a:t>
            </a:r>
            <a:endParaRPr sz="1000">
              <a:latin typeface="Arial MT"/>
              <a:cs typeface="Arial MT"/>
            </a:endParaRPr>
          </a:p>
          <a:p>
            <a:pPr marL="12700" marR="1444625">
              <a:lnSpc>
                <a:spcPct val="95700"/>
              </a:lnSpc>
              <a:spcBef>
                <a:spcPts val="1120"/>
              </a:spcBef>
            </a:pPr>
            <a:r>
              <a:rPr dirty="0" sz="1000" spc="-5">
                <a:latin typeface="Arial MT"/>
                <a:cs typeface="Arial MT"/>
              </a:rPr>
              <a:t>There are </a:t>
            </a:r>
            <a:r>
              <a:rPr dirty="0" sz="1000" spc="-10">
                <a:latin typeface="Arial MT"/>
                <a:cs typeface="Arial MT"/>
              </a:rPr>
              <a:t>many </a:t>
            </a:r>
            <a:r>
              <a:rPr dirty="0" sz="1000" spc="-5">
                <a:latin typeface="Arial MT"/>
                <a:cs typeface="Arial MT"/>
              </a:rPr>
              <a:t>types of computer mouse available in the market.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They usually have different shapes or buttons, but they work </a:t>
            </a:r>
            <a:r>
              <a:rPr dirty="0" sz="1000" spc="-10">
                <a:latin typeface="Arial MT"/>
                <a:cs typeface="Arial MT"/>
              </a:rPr>
              <a:t>almost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same</a:t>
            </a:r>
            <a:r>
              <a:rPr dirty="0" sz="1000" spc="-5">
                <a:latin typeface="Arial MT"/>
                <a:cs typeface="Arial MT"/>
              </a:rPr>
              <a:t> fashion.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000" b="1">
                <a:latin typeface="Arial"/>
                <a:cs typeface="Arial"/>
              </a:rPr>
              <a:t>Mouse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Buttons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  <a:spcBef>
                <a:spcPts val="1095"/>
              </a:spcBef>
            </a:pPr>
            <a:r>
              <a:rPr dirty="0" sz="1000">
                <a:latin typeface="Arial MT"/>
                <a:cs typeface="Arial MT"/>
              </a:rPr>
              <a:t>There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two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buttons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standard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mouse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tabLst>
                <a:tab pos="2035175" algn="l"/>
              </a:tabLst>
            </a:pPr>
            <a:r>
              <a:rPr dirty="0" sz="1000" spc="-5">
                <a:latin typeface="Arial MT"/>
                <a:cs typeface="Arial MT"/>
              </a:rPr>
              <a:t>1-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Right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mouse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	2-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Left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mouse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button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5"/>
              </a:spcBef>
            </a:pPr>
            <a:r>
              <a:rPr dirty="0" sz="1000" spc="-5" b="1">
                <a:latin typeface="Arial"/>
                <a:cs typeface="Arial"/>
              </a:rPr>
              <a:t>Mouse Pad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>
                <a:latin typeface="Arial MT"/>
                <a:cs typeface="Arial MT"/>
              </a:rPr>
              <a:t> a</a:t>
            </a:r>
            <a:r>
              <a:rPr dirty="0" sz="1000" spc="-5">
                <a:latin typeface="Arial MT"/>
                <a:cs typeface="Arial MT"/>
              </a:rPr>
              <a:t> surface used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sense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mouse</a:t>
            </a:r>
            <a:r>
              <a:rPr dirty="0" sz="1000" spc="-5">
                <a:latin typeface="Arial MT"/>
                <a:cs typeface="Arial MT"/>
              </a:rPr>
              <a:t> motion.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 spc="-5" b="1">
                <a:latin typeface="Arial"/>
                <a:cs typeface="Arial"/>
              </a:rPr>
              <a:t>Mouse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Pointer/Arrow/Cursor </a:t>
            </a:r>
            <a:r>
              <a:rPr dirty="0" sz="1000" spc="-5">
                <a:latin typeface="Arial MT"/>
                <a:cs typeface="Arial MT"/>
              </a:rPr>
              <a:t>shows the position and motion of mouse on </a:t>
            </a:r>
            <a:r>
              <a:rPr dirty="0" sz="1000" spc="-10">
                <a:latin typeface="Arial MT"/>
                <a:cs typeface="Arial MT"/>
              </a:rPr>
              <a:t>screen.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Track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Pad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1175"/>
              </a:spcBef>
            </a:pPr>
            <a:r>
              <a:rPr dirty="0" sz="1000" spc="-5">
                <a:latin typeface="Arial MT"/>
                <a:cs typeface="Arial MT"/>
              </a:rPr>
              <a:t>Track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pad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(also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known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as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touchpad)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pointing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device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consisting</a:t>
            </a:r>
            <a:r>
              <a:rPr dirty="0" sz="1000">
                <a:latin typeface="Arial MT"/>
                <a:cs typeface="Arial MT"/>
              </a:rPr>
              <a:t> of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sensitive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surface</a:t>
            </a:r>
            <a:r>
              <a:rPr dirty="0" sz="1000">
                <a:latin typeface="Arial MT"/>
                <a:cs typeface="Arial MT"/>
              </a:rPr>
              <a:t> that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translates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motion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 a</a:t>
            </a:r>
            <a:r>
              <a:rPr dirty="0" sz="1000" spc="-5">
                <a:latin typeface="Arial MT"/>
                <a:cs typeface="Arial MT"/>
              </a:rPr>
              <a:t> user’s finger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relative</a:t>
            </a:r>
            <a:r>
              <a:rPr dirty="0" sz="1000" spc="-5">
                <a:latin typeface="Arial MT"/>
                <a:cs typeface="Arial MT"/>
              </a:rPr>
              <a:t> position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5">
                <a:latin typeface="Arial MT"/>
                <a:cs typeface="Arial MT"/>
              </a:rPr>
              <a:t> screen.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dirty="0" sz="1200" spc="-5" b="1">
                <a:latin typeface="Arial"/>
                <a:cs typeface="Arial"/>
              </a:rPr>
              <a:t>Track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Ball</a:t>
            </a:r>
            <a:endParaRPr sz="1200">
              <a:latin typeface="Arial"/>
              <a:cs typeface="Arial"/>
            </a:endParaRPr>
          </a:p>
          <a:p>
            <a:pPr marL="12700" marR="1697989">
              <a:lnSpc>
                <a:spcPts val="1150"/>
              </a:lnSpc>
              <a:spcBef>
                <a:spcPts val="1295"/>
              </a:spcBef>
            </a:pPr>
            <a:r>
              <a:rPr dirty="0" sz="1000" spc="-5">
                <a:latin typeface="Arial MT"/>
                <a:cs typeface="Arial MT"/>
              </a:rPr>
              <a:t>Trackball is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pointing device with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ball placed in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socket with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sensors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detect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rotation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ball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2-D.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32541" y="8395492"/>
            <a:ext cx="1616710" cy="558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Arial"/>
                <a:cs typeface="Arial"/>
              </a:rPr>
              <a:t>3.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Other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input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devices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dirty="0" sz="1200" spc="-5" b="1">
                <a:latin typeface="Arial"/>
                <a:cs typeface="Arial"/>
              </a:rPr>
              <a:t>Microphone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1993" y="1863392"/>
            <a:ext cx="2922166" cy="321681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32541" y="1109872"/>
            <a:ext cx="5507990" cy="7555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100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view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history: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>
                <a:latin typeface="Wingdings"/>
                <a:cs typeface="Wingdings"/>
              </a:rPr>
              <a:t></a:t>
            </a:r>
            <a:r>
              <a:rPr dirty="0" sz="1000" spc="2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 Ctrl+H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Tool</a:t>
            </a:r>
            <a:r>
              <a:rPr dirty="0" sz="1000">
                <a:latin typeface="Arial MT"/>
                <a:cs typeface="Arial MT"/>
              </a:rPr>
              <a:t> &lt; </a:t>
            </a:r>
            <a:r>
              <a:rPr dirty="0" sz="1000" spc="-5">
                <a:latin typeface="Arial MT"/>
                <a:cs typeface="Arial MT"/>
              </a:rPr>
              <a:t>History </a:t>
            </a:r>
            <a:r>
              <a:rPr dirty="0" sz="1000">
                <a:latin typeface="Arial MT"/>
                <a:cs typeface="Arial MT"/>
              </a:rPr>
              <a:t>or </a:t>
            </a:r>
            <a:r>
              <a:rPr dirty="0" sz="1000" spc="-5">
                <a:latin typeface="Arial MT"/>
                <a:cs typeface="Arial MT"/>
              </a:rPr>
              <a:t>History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buAutoNum type="arabicPeriod" startAt="17"/>
              <a:tabLst>
                <a:tab pos="267335" algn="l"/>
              </a:tabLst>
            </a:pPr>
            <a:r>
              <a:rPr dirty="0" sz="1200" b="1">
                <a:latin typeface="Arial"/>
                <a:cs typeface="Arial"/>
              </a:rPr>
              <a:t>Changing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number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of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days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in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history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list</a:t>
            </a:r>
            <a:endParaRPr sz="1200">
              <a:latin typeface="Arial"/>
              <a:cs typeface="Arial"/>
            </a:endParaRPr>
          </a:p>
          <a:p>
            <a:pPr marL="12700" marR="3068320">
              <a:lnSpc>
                <a:spcPts val="1150"/>
              </a:lnSpc>
              <a:spcBef>
                <a:spcPts val="1405"/>
              </a:spcBef>
            </a:pP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number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days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that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our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history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should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kept.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change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history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days:</a:t>
            </a:r>
            <a:endParaRPr sz="1000">
              <a:latin typeface="Arial MT"/>
              <a:cs typeface="Arial MT"/>
            </a:endParaRPr>
          </a:p>
          <a:p>
            <a:pPr marL="12700" marR="3694429">
              <a:lnSpc>
                <a:spcPts val="2520"/>
              </a:lnSpc>
              <a:spcBef>
                <a:spcPts val="50"/>
              </a:spcBef>
            </a:pPr>
            <a:r>
              <a:rPr dirty="0" sz="1000" spc="-5">
                <a:latin typeface="Wingdings"/>
                <a:cs typeface="Wingdings"/>
              </a:rPr>
              <a:t>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Tools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Internet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Options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10">
                <a:latin typeface="Arial MT"/>
                <a:cs typeface="Arial MT"/>
              </a:rPr>
              <a:t> dialogue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box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 open.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850"/>
              </a:lnSpc>
            </a:pPr>
            <a:r>
              <a:rPr dirty="0" sz="1000">
                <a:latin typeface="Arial MT"/>
                <a:cs typeface="Arial MT"/>
              </a:rPr>
              <a:t>Select</a:t>
            </a:r>
            <a:r>
              <a:rPr dirty="0" sz="1000" spc="-5">
                <a:latin typeface="Arial MT"/>
                <a:cs typeface="Arial MT"/>
              </a:rPr>
              <a:t> history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section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change days.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Arial MT"/>
              <a:cs typeface="Arial MT"/>
            </a:endParaRPr>
          </a:p>
          <a:p>
            <a:pPr marL="12700" marR="3030220">
              <a:lnSpc>
                <a:spcPts val="1380"/>
              </a:lnSpc>
              <a:buAutoNum type="arabicPeriod" startAt="18"/>
              <a:tabLst>
                <a:tab pos="267335" algn="l"/>
              </a:tabLst>
            </a:pPr>
            <a:r>
              <a:rPr dirty="0" sz="1200" b="1">
                <a:latin typeface="Arial"/>
                <a:cs typeface="Arial"/>
              </a:rPr>
              <a:t>Deleting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single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entry,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clear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list </a:t>
            </a:r>
            <a:r>
              <a:rPr dirty="0" sz="1200" spc="-3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of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history</a:t>
            </a:r>
            <a:endParaRPr sz="1200">
              <a:latin typeface="Arial"/>
              <a:cs typeface="Arial"/>
            </a:endParaRPr>
          </a:p>
          <a:p>
            <a:pPr marL="12700" marR="3028315">
              <a:lnSpc>
                <a:spcPts val="1150"/>
              </a:lnSpc>
              <a:spcBef>
                <a:spcPts val="1135"/>
              </a:spcBef>
            </a:pPr>
            <a:r>
              <a:rPr dirty="0" sz="1000" spc="-5">
                <a:latin typeface="Arial MT"/>
                <a:cs typeface="Arial MT"/>
              </a:rPr>
              <a:t>It is possible to delete </a:t>
            </a:r>
            <a:r>
              <a:rPr dirty="0" sz="1000" spc="-10">
                <a:latin typeface="Arial MT"/>
                <a:cs typeface="Arial MT"/>
              </a:rPr>
              <a:t>history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item or </a:t>
            </a:r>
            <a:r>
              <a:rPr dirty="0" sz="1000" spc="-10">
                <a:latin typeface="Arial MT"/>
                <a:cs typeface="Arial MT"/>
              </a:rPr>
              <a:t>history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list.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delete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single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item: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Arial MT"/>
              <a:cs typeface="Arial MT"/>
            </a:endParaRPr>
          </a:p>
          <a:p>
            <a:pPr marL="12700" marR="4274820">
              <a:lnSpc>
                <a:spcPts val="1150"/>
              </a:lnSpc>
              <a:spcBef>
                <a:spcPts val="5"/>
              </a:spcBef>
            </a:pPr>
            <a:r>
              <a:rPr dirty="0" sz="1000" spc="-5">
                <a:latin typeface="Arial MT"/>
                <a:cs typeface="Arial MT"/>
              </a:rPr>
              <a:t>1- Right Click on Item </a:t>
            </a:r>
            <a:r>
              <a:rPr dirty="0" sz="1000" spc="-2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2-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10">
                <a:latin typeface="Arial MT"/>
                <a:cs typeface="Arial MT"/>
              </a:rPr>
              <a:t> delete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delete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list:</a:t>
            </a:r>
            <a:endParaRPr sz="1000">
              <a:latin typeface="Arial MT"/>
              <a:cs typeface="Arial MT"/>
            </a:endParaRPr>
          </a:p>
          <a:p>
            <a:pPr marL="160655" indent="-148590">
              <a:lnSpc>
                <a:spcPts val="1175"/>
              </a:lnSpc>
              <a:spcBef>
                <a:spcPts val="1095"/>
              </a:spcBef>
              <a:buAutoNum type="arabicPlain"/>
              <a:tabLst>
                <a:tab pos="161290" algn="l"/>
              </a:tabLst>
            </a:pP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Tools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Internet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Options</a:t>
            </a:r>
            <a:endParaRPr sz="1000">
              <a:latin typeface="Arial MT"/>
              <a:cs typeface="Arial MT"/>
            </a:endParaRPr>
          </a:p>
          <a:p>
            <a:pPr marL="160655" indent="-148590">
              <a:lnSpc>
                <a:spcPts val="1175"/>
              </a:lnSpc>
              <a:buAutoNum type="arabicPlain"/>
              <a:tabLst>
                <a:tab pos="161290" algn="l"/>
              </a:tabLst>
            </a:pP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History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section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delete</a:t>
            </a:r>
            <a:r>
              <a:rPr dirty="0" sz="1000" spc="-10">
                <a:latin typeface="Arial MT"/>
                <a:cs typeface="Arial MT"/>
              </a:rPr>
              <a:t> history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buAutoNum type="arabicPeriod" startAt="19"/>
              <a:tabLst>
                <a:tab pos="267335" algn="l"/>
              </a:tabLst>
            </a:pPr>
            <a:r>
              <a:rPr dirty="0" sz="1200" spc="-5" b="1">
                <a:latin typeface="Arial"/>
                <a:cs typeface="Arial"/>
              </a:rPr>
              <a:t>Summary: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lesson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have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learnt: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Difference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between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internet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www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What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webpage, web browser and website?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What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meaning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search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engine, ISP, FTP, HTTP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URL?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close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web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browser?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change </a:t>
            </a:r>
            <a:r>
              <a:rPr dirty="0" sz="1000">
                <a:latin typeface="Arial MT"/>
                <a:cs typeface="Arial MT"/>
              </a:rPr>
              <a:t>home</a:t>
            </a:r>
            <a:r>
              <a:rPr dirty="0" sz="1000" spc="-5">
                <a:latin typeface="Arial MT"/>
                <a:cs typeface="Arial MT"/>
              </a:rPr>
              <a:t> page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open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web</a:t>
            </a:r>
            <a:r>
              <a:rPr dirty="0" sz="1000" spc="-5">
                <a:latin typeface="Arial MT"/>
                <a:cs typeface="Arial MT"/>
              </a:rPr>
              <a:t> page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new window?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What is the purpose of refresh, stop 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history in the web </a:t>
            </a:r>
            <a:r>
              <a:rPr dirty="0" sz="1000" spc="-10">
                <a:latin typeface="Arial MT"/>
                <a:cs typeface="Arial MT"/>
              </a:rPr>
              <a:t>page?</a:t>
            </a:r>
            <a:endParaRPr sz="10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Font typeface="Symbol"/>
              <a:buChar char=""/>
            </a:pPr>
            <a:endParaRPr sz="1150">
              <a:latin typeface="Arial MT"/>
              <a:cs typeface="Arial MT"/>
            </a:endParaRPr>
          </a:p>
          <a:p>
            <a:pPr marL="266700" indent="-254635">
              <a:lnSpc>
                <a:spcPts val="1415"/>
              </a:lnSpc>
              <a:buAutoNum type="arabicPeriod" startAt="20"/>
              <a:tabLst>
                <a:tab pos="267335" algn="l"/>
              </a:tabLst>
            </a:pPr>
            <a:r>
              <a:rPr dirty="0" sz="1200" spc="-10" b="1">
                <a:latin typeface="Arial"/>
                <a:cs typeface="Arial"/>
              </a:rPr>
              <a:t>Exercise</a:t>
            </a:r>
            <a:endParaRPr sz="1200">
              <a:latin typeface="Arial"/>
              <a:cs typeface="Arial"/>
            </a:endParaRPr>
          </a:p>
          <a:p>
            <a:pPr marL="12700" marR="6350">
              <a:lnSpc>
                <a:spcPts val="1150"/>
              </a:lnSpc>
              <a:spcBef>
                <a:spcPts val="55"/>
              </a:spcBef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coming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exercise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review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your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Internet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skills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start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browser,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any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web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close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browser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00"/>
              </a:lnSpc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1: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Starting</a:t>
            </a:r>
            <a:r>
              <a:rPr dirty="0" u="heavy" sz="1000" spc="-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browser:</a:t>
            </a:r>
            <a:endParaRPr sz="1000">
              <a:latin typeface="Arial"/>
              <a:cs typeface="Arial"/>
            </a:endParaRPr>
          </a:p>
          <a:p>
            <a:pPr marL="469265" marR="5080">
              <a:lnSpc>
                <a:spcPts val="1150"/>
              </a:lnSpc>
              <a:spcBef>
                <a:spcPts val="50"/>
              </a:spcBef>
            </a:pPr>
            <a:r>
              <a:rPr dirty="0" sz="1000">
                <a:latin typeface="Arial MT"/>
                <a:cs typeface="Arial MT"/>
              </a:rPr>
              <a:t>Start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Launch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internet</a:t>
            </a:r>
            <a:r>
              <a:rPr dirty="0" sz="1000" spc="1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explorer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browser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button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Quick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Launch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toolbar.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If necessary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 connect to dial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up your ISP.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07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2: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75"/>
              </a:lnSpc>
            </a:pP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View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a</a:t>
            </a:r>
            <a:r>
              <a:rPr dirty="0" u="heavy" sz="10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Web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Page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114</a:t>
            </a:fld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4" y="963688"/>
            <a:ext cx="5508625" cy="222123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469265" marR="5080">
              <a:lnSpc>
                <a:spcPct val="95700"/>
              </a:lnSpc>
              <a:spcBef>
                <a:spcPts val="150"/>
              </a:spcBef>
            </a:pPr>
            <a:r>
              <a:rPr dirty="0" sz="1000">
                <a:latin typeface="Arial MT"/>
                <a:cs typeface="Arial MT"/>
              </a:rPr>
              <a:t>First of all </a:t>
            </a:r>
            <a:r>
              <a:rPr dirty="0" sz="1000" spc="-5">
                <a:latin typeface="Arial MT"/>
                <a:cs typeface="Arial MT"/>
              </a:rPr>
              <a:t>connect </a:t>
            </a:r>
            <a:r>
              <a:rPr dirty="0" sz="1000">
                <a:latin typeface="Arial MT"/>
                <a:cs typeface="Arial MT"/>
              </a:rPr>
              <a:t>internet and </a:t>
            </a:r>
            <a:r>
              <a:rPr dirty="0" sz="1000" spc="-5">
                <a:latin typeface="Arial MT"/>
                <a:cs typeface="Arial MT"/>
              </a:rPr>
              <a:t>start browser.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address bar </a:t>
            </a:r>
            <a:r>
              <a:rPr dirty="0" sz="1000">
                <a:latin typeface="Arial MT"/>
                <a:cs typeface="Arial MT"/>
              </a:rPr>
              <a:t>type web </a:t>
            </a:r>
            <a:r>
              <a:rPr dirty="0" sz="1000" spc="-5">
                <a:latin typeface="Arial MT"/>
                <a:cs typeface="Arial MT"/>
              </a:rPr>
              <a:t>page address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 Go </a:t>
            </a:r>
            <a:r>
              <a:rPr dirty="0" sz="1000" spc="-5">
                <a:latin typeface="Arial MT"/>
                <a:cs typeface="Arial MT"/>
              </a:rPr>
              <a:t>or press </a:t>
            </a:r>
            <a:r>
              <a:rPr dirty="0" sz="1000">
                <a:latin typeface="Arial MT"/>
                <a:cs typeface="Arial MT"/>
              </a:rPr>
              <a:t>Enter. </a:t>
            </a:r>
            <a:r>
              <a:rPr dirty="0" sz="1000" spc="-5">
                <a:latin typeface="Arial MT"/>
                <a:cs typeface="Arial MT"/>
              </a:rPr>
              <a:t>Another </a:t>
            </a:r>
            <a:r>
              <a:rPr dirty="0" sz="1000">
                <a:latin typeface="Arial MT"/>
                <a:cs typeface="Arial MT"/>
              </a:rPr>
              <a:t>way is t click the address </a:t>
            </a:r>
            <a:r>
              <a:rPr dirty="0" sz="1000" spc="-5">
                <a:latin typeface="Arial MT"/>
                <a:cs typeface="Arial MT"/>
              </a:rPr>
              <a:t>bar </a:t>
            </a:r>
            <a:r>
              <a:rPr dirty="0" sz="1000">
                <a:latin typeface="Arial MT"/>
                <a:cs typeface="Arial MT"/>
              </a:rPr>
              <a:t>drop </a:t>
            </a:r>
            <a:r>
              <a:rPr dirty="0" sz="1000" spc="-5">
                <a:latin typeface="Arial MT"/>
                <a:cs typeface="Arial MT"/>
              </a:rPr>
              <a:t>down arrow and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selects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web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page</a:t>
            </a:r>
            <a:r>
              <a:rPr dirty="0" sz="1000" spc="-5">
                <a:latin typeface="Arial MT"/>
                <a:cs typeface="Arial MT"/>
              </a:rPr>
              <a:t> address </a:t>
            </a:r>
            <a:r>
              <a:rPr dirty="0" sz="1000">
                <a:latin typeface="Arial MT"/>
                <a:cs typeface="Arial MT"/>
              </a:rPr>
              <a:t>you've</a:t>
            </a:r>
            <a:r>
              <a:rPr dirty="0" sz="1000" spc="-5">
                <a:latin typeface="Arial MT"/>
                <a:cs typeface="Arial MT"/>
              </a:rPr>
              <a:t> opened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current session.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1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3:</a:t>
            </a:r>
            <a:endParaRPr sz="1000">
              <a:latin typeface="Arial"/>
              <a:cs typeface="Arial"/>
            </a:endParaRPr>
          </a:p>
          <a:p>
            <a:pPr algn="just" marL="469265">
              <a:lnSpc>
                <a:spcPts val="1145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Enter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Address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using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Auto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complete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ts val="1150"/>
              </a:lnSpc>
              <a:spcBef>
                <a:spcPts val="50"/>
              </a:spcBef>
            </a:pPr>
            <a:r>
              <a:rPr dirty="0" sz="1000">
                <a:latin typeface="Arial MT"/>
                <a:cs typeface="Arial MT"/>
              </a:rPr>
              <a:t>In the browser </a:t>
            </a:r>
            <a:r>
              <a:rPr dirty="0" sz="1000" spc="-5">
                <a:latin typeface="Arial MT"/>
                <a:cs typeface="Arial MT"/>
              </a:rPr>
              <a:t>begin </a:t>
            </a:r>
            <a:r>
              <a:rPr dirty="0" sz="1000">
                <a:latin typeface="Arial MT"/>
                <a:cs typeface="Arial MT"/>
              </a:rPr>
              <a:t>to type an </a:t>
            </a:r>
            <a:r>
              <a:rPr dirty="0" sz="1000" spc="-5">
                <a:latin typeface="Arial MT"/>
                <a:cs typeface="Arial MT"/>
              </a:rPr>
              <a:t>address </a:t>
            </a:r>
            <a:r>
              <a:rPr dirty="0" sz="1000">
                <a:latin typeface="Arial MT"/>
                <a:cs typeface="Arial MT"/>
              </a:rPr>
              <a:t>that you have </a:t>
            </a:r>
            <a:r>
              <a:rPr dirty="0" sz="1000" spc="-5">
                <a:latin typeface="Arial MT"/>
                <a:cs typeface="Arial MT"/>
              </a:rPr>
              <a:t>recently </a:t>
            </a:r>
            <a:r>
              <a:rPr dirty="0" sz="1000">
                <a:latin typeface="Arial MT"/>
                <a:cs typeface="Arial MT"/>
              </a:rPr>
              <a:t>entered. Auto </a:t>
            </a:r>
            <a:r>
              <a:rPr dirty="0" sz="1000" spc="-5">
                <a:latin typeface="Arial MT"/>
                <a:cs typeface="Arial MT"/>
              </a:rPr>
              <a:t>complete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remembers previously </a:t>
            </a:r>
            <a:r>
              <a:rPr dirty="0" sz="1000">
                <a:latin typeface="Arial MT"/>
                <a:cs typeface="Arial MT"/>
              </a:rPr>
              <a:t>entered </a:t>
            </a:r>
            <a:r>
              <a:rPr dirty="0" sz="1000" spc="-5">
                <a:latin typeface="Arial MT"/>
                <a:cs typeface="Arial MT"/>
              </a:rPr>
              <a:t>addresses and </a:t>
            </a:r>
            <a:r>
              <a:rPr dirty="0" sz="1000">
                <a:latin typeface="Arial MT"/>
                <a:cs typeface="Arial MT"/>
              </a:rPr>
              <a:t>tries </a:t>
            </a:r>
            <a:r>
              <a:rPr dirty="0" sz="1000" spc="-5">
                <a:latin typeface="Arial MT"/>
                <a:cs typeface="Arial MT"/>
              </a:rPr>
              <a:t>to complete</a:t>
            </a:r>
            <a:r>
              <a:rPr dirty="0" sz="1000">
                <a:latin typeface="Arial MT"/>
                <a:cs typeface="Arial MT"/>
              </a:rPr>
              <a:t> 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address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07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4:</a:t>
            </a:r>
            <a:endParaRPr sz="1000">
              <a:latin typeface="Arial"/>
              <a:cs typeface="Arial"/>
            </a:endParaRPr>
          </a:p>
          <a:p>
            <a:pPr algn="just" marL="469265">
              <a:lnSpc>
                <a:spcPts val="1145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Browse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Folders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Open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files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from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Address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bar:</a:t>
            </a:r>
            <a:endParaRPr sz="1000">
              <a:latin typeface="Arial"/>
              <a:cs typeface="Arial"/>
            </a:endParaRPr>
          </a:p>
          <a:p>
            <a:pPr algn="just" marL="469265" marR="5715">
              <a:lnSpc>
                <a:spcPct val="95800"/>
              </a:lnSpc>
              <a:spcBef>
                <a:spcPts val="25"/>
              </a:spcBef>
            </a:pPr>
            <a:r>
              <a:rPr dirty="0" sz="1000" spc="-5">
                <a:latin typeface="Arial MT"/>
                <a:cs typeface="Arial MT"/>
              </a:rPr>
              <a:t>Type location of hard disk you want to open in the address bar like C:\ or d:\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 e:\.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any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folder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drive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types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like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c:\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my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documents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etc.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Then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Go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address </a:t>
            </a:r>
            <a:r>
              <a:rPr dirty="0" sz="1000" spc="-2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bar or press Enter. Menus and toolbar change to the ones used in windows explorer.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If </a:t>
            </a:r>
            <a:r>
              <a:rPr dirty="0" sz="1000">
                <a:latin typeface="Arial MT"/>
                <a:cs typeface="Arial MT"/>
              </a:rPr>
              <a:t> you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want</a:t>
            </a:r>
            <a:r>
              <a:rPr dirty="0" sz="1000" spc="-5">
                <a:latin typeface="Arial MT"/>
                <a:cs typeface="Arial MT"/>
              </a:rPr>
              <a:t> click </a:t>
            </a:r>
            <a:r>
              <a:rPr dirty="0" sz="1000">
                <a:latin typeface="Arial MT"/>
                <a:cs typeface="Arial MT"/>
              </a:rPr>
              <a:t>Views</a:t>
            </a:r>
            <a:r>
              <a:rPr dirty="0" sz="1000" spc="-5">
                <a:latin typeface="Arial MT"/>
                <a:cs typeface="Arial MT"/>
              </a:rPr>
              <a:t> button</a:t>
            </a:r>
            <a:r>
              <a:rPr dirty="0" sz="1000">
                <a:latin typeface="Arial MT"/>
                <a:cs typeface="Arial MT"/>
              </a:rPr>
              <a:t> on</a:t>
            </a:r>
            <a:r>
              <a:rPr dirty="0" sz="1000" spc="-5">
                <a:latin typeface="Arial MT"/>
                <a:cs typeface="Arial MT"/>
              </a:rPr>
              <a:t> toolbar and select</a:t>
            </a:r>
            <a:r>
              <a:rPr dirty="0" sz="1000">
                <a:latin typeface="Arial MT"/>
                <a:cs typeface="Arial MT"/>
              </a:rPr>
              <a:t> 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view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option</a:t>
            </a:r>
            <a:r>
              <a:rPr dirty="0" sz="1000" spc="-5">
                <a:latin typeface="Arial MT"/>
                <a:cs typeface="Arial MT"/>
              </a:rPr>
              <a:t> you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want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use.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114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99853" y="3597810"/>
            <a:ext cx="1827305" cy="91365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59880" y="5676370"/>
            <a:ext cx="300744" cy="36774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6639" y="6363132"/>
            <a:ext cx="290084" cy="26800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41365" y="6948632"/>
            <a:ext cx="234504" cy="25734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132539" y="962165"/>
            <a:ext cx="5492750" cy="8090534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 marL="1433830" marR="1369060">
              <a:lnSpc>
                <a:spcPts val="1380"/>
              </a:lnSpc>
              <a:spcBef>
                <a:spcPts val="195"/>
              </a:spcBef>
            </a:pPr>
            <a:r>
              <a:rPr dirty="0" sz="1200" spc="-5">
                <a:latin typeface="Arial MT"/>
                <a:cs typeface="Arial MT"/>
              </a:rPr>
              <a:t>Computer Proficiency License </a:t>
            </a:r>
            <a:r>
              <a:rPr dirty="0" sz="1200" spc="-10">
                <a:latin typeface="Arial MT"/>
                <a:cs typeface="Arial MT"/>
              </a:rPr>
              <a:t>(CS-001)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Lecture </a:t>
            </a:r>
            <a:r>
              <a:rPr dirty="0" sz="1200" spc="-10">
                <a:latin typeface="Arial MT"/>
                <a:cs typeface="Arial MT"/>
              </a:rPr>
              <a:t>41</a:t>
            </a:r>
            <a:endParaRPr sz="1200">
              <a:latin typeface="Arial MT"/>
              <a:cs typeface="Arial MT"/>
            </a:endParaRPr>
          </a:p>
          <a:p>
            <a:pPr algn="ctr" marL="13335">
              <a:lnSpc>
                <a:spcPts val="1340"/>
              </a:lnSpc>
            </a:pPr>
            <a:r>
              <a:rPr dirty="0" sz="1200" spc="-5">
                <a:latin typeface="Arial MT"/>
                <a:cs typeface="Arial MT"/>
              </a:rPr>
              <a:t>Web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Navigation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150">
              <a:latin typeface="Arial MT"/>
              <a:cs typeface="Arial MT"/>
            </a:endParaRPr>
          </a:p>
          <a:p>
            <a:pPr marL="182245" indent="-169545">
              <a:lnSpc>
                <a:spcPct val="100000"/>
              </a:lnSpc>
              <a:buAutoNum type="arabicPeriod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Objectives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objective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 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provide information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about: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go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any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URL?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activate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hyperlink/image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link?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move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backward</a:t>
            </a:r>
            <a:r>
              <a:rPr dirty="0" sz="1000" spc="-5">
                <a:latin typeface="Arial MT"/>
                <a:cs typeface="Arial MT"/>
              </a:rPr>
              <a:t> and forward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visited websites?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place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bookmark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 </a:t>
            </a:r>
            <a:r>
              <a:rPr dirty="0" sz="1000">
                <a:latin typeface="Arial MT"/>
                <a:cs typeface="Arial MT"/>
              </a:rPr>
              <a:t>web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 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how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view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create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book </a:t>
            </a:r>
            <a:r>
              <a:rPr dirty="0" sz="1000">
                <a:latin typeface="Arial MT"/>
                <a:cs typeface="Arial MT"/>
              </a:rPr>
              <a:t>mark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folder</a:t>
            </a:r>
            <a:r>
              <a:rPr dirty="0" sz="1000" spc="-5">
                <a:latin typeface="Arial MT"/>
                <a:cs typeface="Arial MT"/>
              </a:rPr>
              <a:t> 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add web page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delete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book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mark?</a:t>
            </a:r>
            <a:endParaRPr sz="10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Font typeface="Symbol"/>
              <a:buChar char=""/>
            </a:pPr>
            <a:endParaRPr sz="1150">
              <a:latin typeface="Arial MT"/>
              <a:cs typeface="Arial MT"/>
            </a:endParaRPr>
          </a:p>
          <a:p>
            <a:pPr marL="181610" indent="-169545">
              <a:lnSpc>
                <a:spcPts val="1415"/>
              </a:lnSpc>
              <a:buAutoNum type="arabicPeriod" startAt="2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Go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to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URL</a:t>
            </a:r>
            <a:endParaRPr sz="1200">
              <a:latin typeface="Arial"/>
              <a:cs typeface="Arial"/>
            </a:endParaRPr>
          </a:p>
          <a:p>
            <a:pPr marL="12700" marR="2008505">
              <a:lnSpc>
                <a:spcPts val="1150"/>
              </a:lnSpc>
              <a:spcBef>
                <a:spcPts val="50"/>
              </a:spcBef>
            </a:pPr>
            <a:r>
              <a:rPr dirty="0" sz="1000" spc="-5">
                <a:latin typeface="Arial MT"/>
                <a:cs typeface="Arial MT"/>
              </a:rPr>
              <a:t>To visit any website, we should know its URL, URL is typed in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address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bar of browser.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0"/>
              </a:lnSpc>
            </a:pPr>
            <a:r>
              <a:rPr dirty="0" sz="1000">
                <a:latin typeface="Arial MT"/>
                <a:cs typeface="Arial MT"/>
              </a:rPr>
              <a:t>There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several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ways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web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page:</a:t>
            </a:r>
            <a:endParaRPr sz="1000">
              <a:latin typeface="Arial MT"/>
              <a:cs typeface="Arial MT"/>
            </a:endParaRPr>
          </a:p>
          <a:p>
            <a:pPr marL="12700" marR="3963035">
              <a:lnSpc>
                <a:spcPts val="1150"/>
              </a:lnSpc>
              <a:spcBef>
                <a:spcPts val="60"/>
              </a:spcBef>
            </a:pPr>
            <a:r>
              <a:rPr dirty="0" sz="1000" spc="-5">
                <a:latin typeface="Arial MT"/>
                <a:cs typeface="Arial MT"/>
              </a:rPr>
              <a:t>1-write URL in address bar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2-Click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Open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0"/>
              </a:lnSpc>
            </a:pPr>
            <a:r>
              <a:rPr dirty="0" sz="1000">
                <a:latin typeface="Arial MT"/>
                <a:cs typeface="Arial MT"/>
              </a:rPr>
              <a:t>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will</a:t>
            </a:r>
            <a:r>
              <a:rPr dirty="0" sz="1000" spc="-5">
                <a:latin typeface="Arial MT"/>
                <a:cs typeface="Arial MT"/>
              </a:rPr>
              <a:t> open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dialogue box, </a:t>
            </a:r>
            <a:r>
              <a:rPr dirty="0" sz="1000">
                <a:latin typeface="Arial MT"/>
                <a:cs typeface="Arial MT"/>
              </a:rPr>
              <a:t>enter</a:t>
            </a:r>
            <a:r>
              <a:rPr dirty="0" sz="1000" spc="-5">
                <a:latin typeface="Arial MT"/>
                <a:cs typeface="Arial MT"/>
              </a:rPr>
              <a:t> desired </a:t>
            </a:r>
            <a:r>
              <a:rPr dirty="0" sz="1000">
                <a:latin typeface="Arial MT"/>
                <a:cs typeface="Arial MT"/>
              </a:rPr>
              <a:t>URL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ok.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>
                <a:latin typeface="Arial MT"/>
                <a:cs typeface="Arial MT"/>
              </a:rPr>
              <a:t>3-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CTRL+O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 MT"/>
              <a:cs typeface="Arial MT"/>
            </a:endParaRPr>
          </a:p>
          <a:p>
            <a:pPr marL="181610" indent="-169545">
              <a:lnSpc>
                <a:spcPct val="100000"/>
              </a:lnSpc>
              <a:buAutoNum type="arabicPeriod" startAt="3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Navigating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backward and forward in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web</a:t>
            </a:r>
            <a:r>
              <a:rPr dirty="0" sz="1200" spc="-5" b="1">
                <a:latin typeface="Arial"/>
                <a:cs typeface="Arial"/>
              </a:rPr>
              <a:t> page</a:t>
            </a:r>
            <a:endParaRPr sz="1200">
              <a:latin typeface="Arial"/>
              <a:cs typeface="Arial"/>
            </a:endParaRPr>
          </a:p>
          <a:p>
            <a:pPr marL="12700" marR="2539365">
              <a:lnSpc>
                <a:spcPct val="191300"/>
              </a:lnSpc>
            </a:pPr>
            <a:r>
              <a:rPr dirty="0" sz="1000" spc="-5">
                <a:latin typeface="Arial MT"/>
                <a:cs typeface="Arial MT"/>
              </a:rPr>
              <a:t>We can move backward and forward in any website.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move backward:</a:t>
            </a:r>
            <a:endParaRPr sz="1000">
              <a:latin typeface="Arial MT"/>
              <a:cs typeface="Arial MT"/>
            </a:endParaRPr>
          </a:p>
          <a:p>
            <a:pPr marL="12700" marR="4057015">
              <a:lnSpc>
                <a:spcPct val="191300"/>
              </a:lnSpc>
              <a:spcBef>
                <a:spcPts val="815"/>
              </a:spcBef>
            </a:pPr>
            <a:r>
              <a:rPr dirty="0" sz="1000">
                <a:latin typeface="Wingdings"/>
                <a:cs typeface="Wingdings"/>
              </a:rPr>
              <a:t>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 Backward button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forward:</a:t>
            </a:r>
            <a:endParaRPr sz="1000">
              <a:latin typeface="Arial MT"/>
              <a:cs typeface="Arial MT"/>
            </a:endParaRPr>
          </a:p>
          <a:p>
            <a:pPr marL="12700" marR="4190365">
              <a:lnSpc>
                <a:spcPct val="190800"/>
              </a:lnSpc>
              <a:spcBef>
                <a:spcPts val="30"/>
              </a:spcBef>
            </a:pPr>
            <a:r>
              <a:rPr dirty="0" sz="1000">
                <a:latin typeface="Wingdings"/>
                <a:cs typeface="Wingdings"/>
              </a:rPr>
              <a:t>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forward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button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move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home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page: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dirty="0" sz="1000">
                <a:latin typeface="Wingdings"/>
                <a:cs typeface="Wingdings"/>
              </a:rPr>
              <a:t></a:t>
            </a:r>
            <a:r>
              <a:rPr dirty="0" sz="1000" spc="-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Home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095"/>
              </a:spcBef>
            </a:pP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-5">
                <a:latin typeface="Arial MT"/>
                <a:cs typeface="Arial MT"/>
              </a:rPr>
              <a:t> also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move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visited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web</a:t>
            </a:r>
            <a:r>
              <a:rPr dirty="0" sz="1000" spc="-5">
                <a:latin typeface="Arial MT"/>
                <a:cs typeface="Arial MT"/>
              </a:rPr>
              <a:t> pages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clicking</a:t>
            </a:r>
            <a:r>
              <a:rPr dirty="0" sz="1000" spc="-5">
                <a:latin typeface="Arial MT"/>
                <a:cs typeface="Arial MT"/>
              </a:rPr>
              <a:t> View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5">
                <a:latin typeface="Arial MT"/>
                <a:cs typeface="Arial MT"/>
              </a:rPr>
              <a:t> Go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“site </a:t>
            </a:r>
            <a:r>
              <a:rPr dirty="0" sz="1000">
                <a:latin typeface="Arial MT"/>
                <a:cs typeface="Arial MT"/>
              </a:rPr>
              <a:t>name”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 move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backward </a:t>
            </a:r>
            <a:r>
              <a:rPr dirty="0" sz="1000" spc="-1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forward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using key board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e.g. ALT+LEFT 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ALT+RIGHT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95"/>
              </a:spcBef>
              <a:buAutoNum type="arabicPeriod" startAt="4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Activate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hyperlink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1405"/>
              </a:spcBef>
            </a:pPr>
            <a:r>
              <a:rPr dirty="0" sz="1000" spc="-5">
                <a:latin typeface="Arial MT"/>
                <a:cs typeface="Arial MT"/>
              </a:rPr>
              <a:t>When </a:t>
            </a:r>
            <a:r>
              <a:rPr dirty="0" sz="1000">
                <a:latin typeface="Arial MT"/>
                <a:cs typeface="Arial MT"/>
              </a:rPr>
              <a:t>we click with </a:t>
            </a:r>
            <a:r>
              <a:rPr dirty="0" sz="1000" spc="-5">
                <a:latin typeface="Arial MT"/>
                <a:cs typeface="Arial MT"/>
              </a:rPr>
              <a:t>mouse </a:t>
            </a:r>
            <a:r>
              <a:rPr dirty="0" sz="1000">
                <a:latin typeface="Arial MT"/>
                <a:cs typeface="Arial MT"/>
              </a:rPr>
              <a:t>on hyper </a:t>
            </a:r>
            <a:r>
              <a:rPr dirty="0" sz="1000" spc="-5">
                <a:latin typeface="Arial MT"/>
                <a:cs typeface="Arial MT"/>
              </a:rPr>
              <a:t>link </a:t>
            </a:r>
            <a:r>
              <a:rPr dirty="0" sz="1000">
                <a:latin typeface="Arial MT"/>
                <a:cs typeface="Arial MT"/>
              </a:rPr>
              <a:t>it is activated </a:t>
            </a:r>
            <a:r>
              <a:rPr dirty="0" sz="1000" spc="-5">
                <a:latin typeface="Arial MT"/>
                <a:cs typeface="Arial MT"/>
              </a:rPr>
              <a:t>means </a:t>
            </a:r>
            <a:r>
              <a:rPr dirty="0" sz="1000">
                <a:latin typeface="Arial MT"/>
                <a:cs typeface="Arial MT"/>
              </a:rPr>
              <a:t>it moves you to </a:t>
            </a:r>
            <a:r>
              <a:rPr dirty="0" sz="1000" spc="-5">
                <a:latin typeface="Arial MT"/>
                <a:cs typeface="Arial MT"/>
              </a:rPr>
              <a:t>next </a:t>
            </a:r>
            <a:r>
              <a:rPr dirty="0" sz="1000">
                <a:latin typeface="Arial MT"/>
                <a:cs typeface="Arial MT"/>
              </a:rPr>
              <a:t>page you </a:t>
            </a:r>
            <a:r>
              <a:rPr dirty="0" sz="1000" spc="-5">
                <a:latin typeface="Arial MT"/>
                <a:cs typeface="Arial MT"/>
              </a:rPr>
              <a:t>click.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Some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links bring to download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file, broadcast TV or radio.</a:t>
            </a:r>
            <a:endParaRPr sz="1000">
              <a:latin typeface="Arial MT"/>
              <a:cs typeface="Arial MT"/>
            </a:endParaRPr>
          </a:p>
          <a:p>
            <a:pPr marL="12700" marR="3124200">
              <a:lnSpc>
                <a:spcPts val="1150"/>
              </a:lnSpc>
              <a:spcBef>
                <a:spcPts val="1145"/>
              </a:spcBef>
            </a:pP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web page can have three types of links: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1-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Image</a:t>
            </a:r>
            <a:r>
              <a:rPr dirty="0" sz="1000" spc="-5">
                <a:latin typeface="Arial MT"/>
                <a:cs typeface="Arial MT"/>
              </a:rPr>
              <a:t> maps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links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15"/>
              </a:lnSpc>
            </a:pPr>
            <a:r>
              <a:rPr dirty="0" sz="1000" spc="-5">
                <a:latin typeface="Arial MT"/>
                <a:cs typeface="Arial MT"/>
              </a:rPr>
              <a:t>2-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links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114</a:t>
            </a:fld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7232" y="3919111"/>
            <a:ext cx="2187437" cy="258183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32541" y="963688"/>
            <a:ext cx="5507355" cy="81165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 MT"/>
                <a:cs typeface="Arial MT"/>
              </a:rPr>
              <a:t>3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–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Picture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links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 MT"/>
              <a:cs typeface="Arial MT"/>
            </a:endParaRPr>
          </a:p>
          <a:p>
            <a:pPr marL="12700" marR="1586230">
              <a:lnSpc>
                <a:spcPts val="1150"/>
              </a:lnSpc>
            </a:pPr>
            <a:r>
              <a:rPr dirty="0" sz="1000">
                <a:latin typeface="Arial MT"/>
                <a:cs typeface="Arial MT"/>
              </a:rPr>
              <a:t>Some links are </a:t>
            </a:r>
            <a:r>
              <a:rPr dirty="0" sz="1000" spc="-5">
                <a:latin typeface="Arial MT"/>
                <a:cs typeface="Arial MT"/>
              </a:rPr>
              <a:t>opened </a:t>
            </a:r>
            <a:r>
              <a:rPr dirty="0" sz="1000">
                <a:latin typeface="Arial MT"/>
                <a:cs typeface="Arial MT"/>
              </a:rPr>
              <a:t>in same </a:t>
            </a:r>
            <a:r>
              <a:rPr dirty="0" sz="1000" spc="-5">
                <a:latin typeface="Arial MT"/>
                <a:cs typeface="Arial MT"/>
              </a:rPr>
              <a:t>window </a:t>
            </a:r>
            <a:r>
              <a:rPr dirty="0" sz="1000">
                <a:latin typeface="Arial MT"/>
                <a:cs typeface="Arial MT"/>
              </a:rPr>
              <a:t>or </a:t>
            </a:r>
            <a:r>
              <a:rPr dirty="0" sz="1000" spc="-5">
                <a:latin typeface="Arial MT"/>
                <a:cs typeface="Arial MT"/>
              </a:rPr>
              <a:t>some </a:t>
            </a:r>
            <a:r>
              <a:rPr dirty="0" sz="1000">
                <a:latin typeface="Arial MT"/>
                <a:cs typeface="Arial MT"/>
              </a:rPr>
              <a:t>are in other </a:t>
            </a:r>
            <a:r>
              <a:rPr dirty="0" sz="1000" spc="-5">
                <a:latin typeface="Arial MT"/>
                <a:cs typeface="Arial MT"/>
              </a:rPr>
              <a:t>window.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-5">
                <a:latin typeface="Arial MT"/>
                <a:cs typeface="Arial MT"/>
              </a:rPr>
              <a:t> link in </a:t>
            </a:r>
            <a:r>
              <a:rPr dirty="0" sz="1000">
                <a:latin typeface="Arial MT"/>
                <a:cs typeface="Arial MT"/>
              </a:rPr>
              <a:t>other</a:t>
            </a:r>
            <a:r>
              <a:rPr dirty="0" sz="1000" spc="-5">
                <a:latin typeface="Arial MT"/>
                <a:cs typeface="Arial MT"/>
              </a:rPr>
              <a:t> window: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5"/>
              </a:lnSpc>
            </a:pPr>
            <a:r>
              <a:rPr dirty="0" sz="1000">
                <a:latin typeface="Wingdings"/>
                <a:cs typeface="Wingdings"/>
              </a:rPr>
              <a:t>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>
                <a:latin typeface="Arial MT"/>
                <a:cs typeface="Arial MT"/>
              </a:rPr>
              <a:t>Right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link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>
                <a:latin typeface="Wingdings"/>
                <a:cs typeface="Wingdings"/>
              </a:rPr>
              <a:t></a:t>
            </a:r>
            <a:r>
              <a:rPr dirty="0" sz="1000" spc="1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new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window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0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5.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Book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mark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web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page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ts val="1150"/>
              </a:lnSpc>
              <a:spcBef>
                <a:spcPts val="1170"/>
              </a:spcBef>
            </a:pPr>
            <a:r>
              <a:rPr dirty="0" sz="1000" spc="-5">
                <a:latin typeface="Arial MT"/>
                <a:cs typeface="Arial MT"/>
              </a:rPr>
              <a:t>When </a:t>
            </a:r>
            <a:r>
              <a:rPr dirty="0" sz="1000">
                <a:latin typeface="Arial MT"/>
                <a:cs typeface="Arial MT"/>
              </a:rPr>
              <a:t>we </a:t>
            </a:r>
            <a:r>
              <a:rPr dirty="0" sz="1000" spc="-5">
                <a:latin typeface="Arial MT"/>
                <a:cs typeface="Arial MT"/>
              </a:rPr>
              <a:t>visit </a:t>
            </a:r>
            <a:r>
              <a:rPr dirty="0" sz="1000">
                <a:latin typeface="Arial MT"/>
                <a:cs typeface="Arial MT"/>
              </a:rPr>
              <a:t>some site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we </a:t>
            </a:r>
            <a:r>
              <a:rPr dirty="0" sz="1000" spc="-5">
                <a:latin typeface="Arial MT"/>
                <a:cs typeface="Arial MT"/>
              </a:rPr>
              <a:t>like </a:t>
            </a:r>
            <a:r>
              <a:rPr dirty="0" sz="1000">
                <a:latin typeface="Arial MT"/>
                <a:cs typeface="Arial MT"/>
              </a:rPr>
              <a:t>it, we can save </a:t>
            </a:r>
            <a:r>
              <a:rPr dirty="0" sz="1000" spc="-5">
                <a:latin typeface="Arial MT"/>
                <a:cs typeface="Arial MT"/>
              </a:rPr>
              <a:t>it. </a:t>
            </a:r>
            <a:r>
              <a:rPr dirty="0" sz="1000">
                <a:latin typeface="Arial MT"/>
                <a:cs typeface="Arial MT"/>
              </a:rPr>
              <a:t>For saving any site it </a:t>
            </a:r>
            <a:r>
              <a:rPr dirty="0" sz="1000" spc="-5">
                <a:latin typeface="Arial MT"/>
                <a:cs typeface="Arial MT"/>
              </a:rPr>
              <a:t>mean </a:t>
            </a:r>
            <a:r>
              <a:rPr dirty="0" sz="1000">
                <a:latin typeface="Arial MT"/>
                <a:cs typeface="Arial MT"/>
              </a:rPr>
              <a:t>we are </a:t>
            </a:r>
            <a:r>
              <a:rPr dirty="0" sz="1000" spc="-5">
                <a:latin typeface="Arial MT"/>
                <a:cs typeface="Arial MT"/>
              </a:rPr>
              <a:t>making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bookmark means </a:t>
            </a:r>
            <a:r>
              <a:rPr dirty="0" sz="1000">
                <a:latin typeface="Arial MT"/>
                <a:cs typeface="Arial MT"/>
              </a:rPr>
              <a:t>we </a:t>
            </a:r>
            <a:r>
              <a:rPr dirty="0" sz="1000" spc="-5">
                <a:latin typeface="Arial MT"/>
                <a:cs typeface="Arial MT"/>
              </a:rPr>
              <a:t>are putting mark on </a:t>
            </a:r>
            <a:r>
              <a:rPr dirty="0" sz="1000">
                <a:latin typeface="Arial MT"/>
                <a:cs typeface="Arial MT"/>
              </a:rPr>
              <a:t>this site </a:t>
            </a:r>
            <a:r>
              <a:rPr dirty="0" sz="1000" spc="-5">
                <a:latin typeface="Arial MT"/>
                <a:cs typeface="Arial MT"/>
              </a:rPr>
              <a:t>that </a:t>
            </a:r>
            <a:r>
              <a:rPr dirty="0" sz="1000">
                <a:latin typeface="Arial MT"/>
                <a:cs typeface="Arial MT"/>
              </a:rPr>
              <a:t>we can </a:t>
            </a:r>
            <a:r>
              <a:rPr dirty="0" sz="1000" spc="-5">
                <a:latin typeface="Arial MT"/>
                <a:cs typeface="Arial MT"/>
              </a:rPr>
              <a:t>open </a:t>
            </a:r>
            <a:r>
              <a:rPr dirty="0" sz="1000">
                <a:latin typeface="Arial MT"/>
                <a:cs typeface="Arial MT"/>
              </a:rPr>
              <a:t>it </a:t>
            </a:r>
            <a:r>
              <a:rPr dirty="0" sz="1000" spc="-5">
                <a:latin typeface="Arial MT"/>
                <a:cs typeface="Arial MT"/>
              </a:rPr>
              <a:t>again. </a:t>
            </a:r>
            <a:r>
              <a:rPr dirty="0" sz="1000">
                <a:latin typeface="Arial MT"/>
                <a:cs typeface="Arial MT"/>
              </a:rPr>
              <a:t>We can </a:t>
            </a:r>
            <a:r>
              <a:rPr dirty="0" sz="1000" spc="-5">
                <a:latin typeface="Arial MT"/>
                <a:cs typeface="Arial MT"/>
              </a:rPr>
              <a:t>make list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those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sites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which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like,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some</a:t>
            </a:r>
            <a:r>
              <a:rPr dirty="0" sz="1000" spc="-5">
                <a:latin typeface="Arial MT"/>
                <a:cs typeface="Arial MT"/>
              </a:rPr>
              <a:t> browser </a:t>
            </a:r>
            <a:r>
              <a:rPr dirty="0" sz="1000">
                <a:latin typeface="Arial MT"/>
                <a:cs typeface="Arial MT"/>
              </a:rPr>
              <a:t>say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Book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mark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some browser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say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favorite.</a:t>
            </a:r>
            <a:endParaRPr sz="1000">
              <a:latin typeface="Arial MT"/>
              <a:cs typeface="Arial MT"/>
            </a:endParaRPr>
          </a:p>
          <a:p>
            <a:pPr marL="12700" marR="2524760">
              <a:lnSpc>
                <a:spcPts val="1150"/>
              </a:lnSpc>
              <a:spcBef>
                <a:spcPts val="1150"/>
              </a:spcBef>
            </a:pPr>
            <a:r>
              <a:rPr dirty="0" sz="1000" spc="-5">
                <a:latin typeface="Arial MT"/>
                <a:cs typeface="Arial MT"/>
              </a:rPr>
              <a:t>To put site in favorite, we can have several methods: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1-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 Favorite </a:t>
            </a:r>
            <a:r>
              <a:rPr dirty="0" sz="1000">
                <a:latin typeface="Arial MT"/>
                <a:cs typeface="Arial MT"/>
              </a:rPr>
              <a:t>button</a:t>
            </a:r>
            <a:r>
              <a:rPr dirty="0" sz="1000" spc="-5">
                <a:latin typeface="Arial MT"/>
                <a:cs typeface="Arial MT"/>
              </a:rPr>
              <a:t> from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toolbar</a:t>
            </a:r>
            <a:endParaRPr sz="1000">
              <a:latin typeface="Arial MT"/>
              <a:cs typeface="Arial MT"/>
            </a:endParaRPr>
          </a:p>
          <a:p>
            <a:pPr algn="just" marL="12700">
              <a:lnSpc>
                <a:spcPts val="1115"/>
              </a:lnSpc>
            </a:pPr>
            <a:r>
              <a:rPr dirty="0" sz="1000" spc="-5">
                <a:latin typeface="Arial MT"/>
                <a:cs typeface="Arial MT"/>
              </a:rPr>
              <a:t>2-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Favorite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Add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favorites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12700" marR="1981835">
              <a:lnSpc>
                <a:spcPct val="95800"/>
              </a:lnSpc>
            </a:pPr>
            <a:r>
              <a:rPr dirty="0" sz="1200" spc="-5" b="1">
                <a:latin typeface="Arial"/>
                <a:cs typeface="Arial"/>
              </a:rPr>
              <a:t>6. creating a book mark folder and add page in it </a:t>
            </a:r>
            <a:r>
              <a:rPr dirty="0" sz="1200" spc="-320" b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When list of favorites grow long, we can make it short by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making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folder and also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 organize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them.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20"/>
              </a:lnSpc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organize: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latin typeface="Arial MT"/>
                <a:cs typeface="Arial MT"/>
              </a:rPr>
              <a:t>1-Click</a:t>
            </a:r>
            <a:r>
              <a:rPr dirty="0" sz="1000">
                <a:latin typeface="Arial MT"/>
                <a:cs typeface="Arial MT"/>
              </a:rPr>
              <a:t> on </a:t>
            </a:r>
            <a:r>
              <a:rPr dirty="0" sz="1000" spc="-5">
                <a:latin typeface="Arial MT"/>
                <a:cs typeface="Arial MT"/>
              </a:rPr>
              <a:t>Favorite</a:t>
            </a:r>
            <a:r>
              <a:rPr dirty="0" sz="1000">
                <a:latin typeface="Arial MT"/>
                <a:cs typeface="Arial MT"/>
              </a:rPr>
              <a:t> &lt; </a:t>
            </a:r>
            <a:r>
              <a:rPr dirty="0" sz="1000" spc="-5">
                <a:latin typeface="Arial MT"/>
                <a:cs typeface="Arial MT"/>
              </a:rPr>
              <a:t>Organize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Favorite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 marL="12700" marR="2877820">
              <a:lnSpc>
                <a:spcPts val="1150"/>
              </a:lnSpc>
              <a:spcBef>
                <a:spcPts val="1060"/>
              </a:spcBef>
            </a:pP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dialogue</a:t>
            </a:r>
            <a:r>
              <a:rPr dirty="0" sz="1000" spc="-10">
                <a:latin typeface="Arial MT"/>
                <a:cs typeface="Arial MT"/>
              </a:rPr>
              <a:t> box </a:t>
            </a:r>
            <a:r>
              <a:rPr dirty="0" sz="1000">
                <a:latin typeface="Arial MT"/>
                <a:cs typeface="Arial MT"/>
              </a:rPr>
              <a:t>will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open,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Folder.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create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folder.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070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add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folder:</a:t>
            </a:r>
            <a:endParaRPr sz="1000">
              <a:latin typeface="Arial MT"/>
              <a:cs typeface="Arial MT"/>
            </a:endParaRPr>
          </a:p>
          <a:p>
            <a:pPr marL="12700" marR="3599179">
              <a:lnSpc>
                <a:spcPts val="1150"/>
              </a:lnSpc>
              <a:spcBef>
                <a:spcPts val="55"/>
              </a:spcBef>
              <a:buSzPct val="90000"/>
              <a:buAutoNum type="arabicPlain"/>
              <a:tabLst>
                <a:tab pos="126364" algn="l"/>
              </a:tabLst>
            </a:pPr>
            <a:r>
              <a:rPr dirty="0" sz="1000" spc="-5">
                <a:latin typeface="Arial MT"/>
                <a:cs typeface="Arial MT"/>
              </a:rPr>
              <a:t>Click Favorite </a:t>
            </a:r>
            <a:r>
              <a:rPr dirty="0" sz="1000">
                <a:latin typeface="Arial MT"/>
                <a:cs typeface="Arial MT"/>
              </a:rPr>
              <a:t>&lt; </a:t>
            </a:r>
            <a:r>
              <a:rPr dirty="0" sz="1000" spc="-5">
                <a:latin typeface="Arial MT"/>
                <a:cs typeface="Arial MT"/>
              </a:rPr>
              <a:t>Add to Favorite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dialogue</a:t>
            </a:r>
            <a:r>
              <a:rPr dirty="0" sz="1000" spc="-10">
                <a:latin typeface="Arial MT"/>
                <a:cs typeface="Arial MT"/>
              </a:rPr>
              <a:t> box </a:t>
            </a:r>
            <a:r>
              <a:rPr dirty="0" sz="1000" spc="-5">
                <a:latin typeface="Arial MT"/>
                <a:cs typeface="Arial MT"/>
              </a:rPr>
              <a:t>will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open.</a:t>
            </a:r>
            <a:endParaRPr sz="1000">
              <a:latin typeface="Arial MT"/>
              <a:cs typeface="Arial MT"/>
            </a:endParaRPr>
          </a:p>
          <a:p>
            <a:pPr marL="160020" indent="-147955">
              <a:lnSpc>
                <a:spcPts val="1090"/>
              </a:lnSpc>
              <a:buSzPct val="90000"/>
              <a:buAutoNum type="arabicPlain"/>
              <a:tabLst>
                <a:tab pos="160655" algn="l"/>
              </a:tabLst>
            </a:pP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Folder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Create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option.</a:t>
            </a:r>
            <a:endParaRPr sz="1000">
              <a:latin typeface="Arial MT"/>
              <a:cs typeface="Arial MT"/>
            </a:endParaRPr>
          </a:p>
          <a:p>
            <a:pPr marL="160020" indent="-147955">
              <a:lnSpc>
                <a:spcPts val="1175"/>
              </a:lnSpc>
              <a:buSzPct val="90000"/>
              <a:buAutoNum type="arabicPlain"/>
              <a:tabLst>
                <a:tab pos="160655" algn="l"/>
              </a:tabLst>
            </a:pPr>
            <a:r>
              <a:rPr dirty="0" sz="1000" spc="-5">
                <a:latin typeface="Arial MT"/>
                <a:cs typeface="Arial MT"/>
              </a:rPr>
              <a:t>Add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buAutoNum type="arabicPeriod" startAt="7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Delete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book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mark</a:t>
            </a:r>
            <a:endParaRPr sz="1200">
              <a:latin typeface="Arial"/>
              <a:cs typeface="Arial"/>
            </a:endParaRPr>
          </a:p>
          <a:p>
            <a:pPr marL="12700" marR="2432685">
              <a:lnSpc>
                <a:spcPct val="191300"/>
              </a:lnSpc>
              <a:spcBef>
                <a:spcPts val="5"/>
              </a:spcBef>
            </a:pPr>
            <a:r>
              <a:rPr dirty="0" sz="1000">
                <a:latin typeface="Arial MT"/>
                <a:cs typeface="Arial MT"/>
              </a:rPr>
              <a:t>We can </a:t>
            </a:r>
            <a:r>
              <a:rPr dirty="0" sz="1000" spc="-5">
                <a:latin typeface="Arial MT"/>
                <a:cs typeface="Arial MT"/>
              </a:rPr>
              <a:t>delete </a:t>
            </a:r>
            <a:r>
              <a:rPr dirty="0" sz="1000">
                <a:latin typeface="Arial MT"/>
                <a:cs typeface="Arial MT"/>
              </a:rPr>
              <a:t>web </a:t>
            </a:r>
            <a:r>
              <a:rPr dirty="0" sz="1000" spc="-5">
                <a:latin typeface="Arial MT"/>
                <a:cs typeface="Arial MT"/>
              </a:rPr>
              <a:t>pages </a:t>
            </a:r>
            <a:r>
              <a:rPr dirty="0" sz="1000">
                <a:latin typeface="Arial MT"/>
                <a:cs typeface="Arial MT"/>
              </a:rPr>
              <a:t>or </a:t>
            </a:r>
            <a:r>
              <a:rPr dirty="0" sz="1000" spc="-5">
                <a:latin typeface="Arial MT"/>
                <a:cs typeface="Arial MT"/>
              </a:rPr>
              <a:t>folders from </a:t>
            </a:r>
            <a:r>
              <a:rPr dirty="0" sz="1000">
                <a:latin typeface="Arial MT"/>
                <a:cs typeface="Arial MT"/>
              </a:rPr>
              <a:t>favorites list.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delete folder: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25"/>
              </a:lnSpc>
            </a:pPr>
            <a:r>
              <a:rPr dirty="0" sz="1000" spc="-5">
                <a:latin typeface="Wingdings"/>
                <a:cs typeface="Wingdings"/>
              </a:rPr>
              <a:t>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favorite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organize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favorites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50"/>
              </a:lnSpc>
            </a:pPr>
            <a:r>
              <a:rPr dirty="0" sz="1000" spc="-5">
                <a:latin typeface="Wingdings"/>
                <a:cs typeface="Wingdings"/>
              </a:rPr>
              <a:t>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Folder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/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>
                <a:latin typeface="Wingdings"/>
                <a:cs typeface="Wingdings"/>
              </a:rPr>
              <a:t></a:t>
            </a:r>
            <a:r>
              <a:rPr dirty="0" sz="1000" spc="1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delete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delete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folder.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buAutoNum type="arabicPeriod" startAt="8"/>
              <a:tabLst>
                <a:tab pos="182880" algn="l"/>
              </a:tabLst>
            </a:pPr>
            <a:r>
              <a:rPr dirty="0" sz="1200" b="1">
                <a:latin typeface="Arial"/>
                <a:cs typeface="Arial"/>
              </a:rPr>
              <a:t>Display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book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marked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page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on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toolbar</a:t>
            </a:r>
            <a:endParaRPr sz="1200">
              <a:latin typeface="Arial"/>
              <a:cs typeface="Arial"/>
            </a:endParaRPr>
          </a:p>
          <a:p>
            <a:pPr algn="just" marL="12700">
              <a:lnSpc>
                <a:spcPts val="1175"/>
              </a:lnSpc>
              <a:spcBef>
                <a:spcPts val="1100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display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favorites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 tool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shortcut:</a:t>
            </a:r>
            <a:endParaRPr sz="1000">
              <a:latin typeface="Arial MT"/>
              <a:cs typeface="Arial MT"/>
            </a:endParaRPr>
          </a:p>
          <a:p>
            <a:pPr algn="just" marL="12700">
              <a:lnSpc>
                <a:spcPts val="1175"/>
              </a:lnSpc>
            </a:pPr>
            <a:r>
              <a:rPr dirty="0" sz="1000" spc="-5">
                <a:latin typeface="Wingdings"/>
                <a:cs typeface="Wingdings"/>
              </a:rPr>
              <a:t>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View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Toolbar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Links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 MT"/>
              <a:cs typeface="Arial MT"/>
            </a:endParaRPr>
          </a:p>
          <a:p>
            <a:pPr algn="just" marL="1270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9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Viewing favorite list on </a:t>
            </a:r>
            <a:r>
              <a:rPr dirty="0" sz="1200" spc="-10" b="1">
                <a:latin typeface="Arial"/>
                <a:cs typeface="Arial"/>
              </a:rPr>
              <a:t>screen</a:t>
            </a:r>
            <a:endParaRPr sz="1200">
              <a:latin typeface="Arial"/>
              <a:cs typeface="Arial"/>
            </a:endParaRPr>
          </a:p>
          <a:p>
            <a:pPr marL="12700" marR="2305685">
              <a:lnSpc>
                <a:spcPts val="1150"/>
              </a:lnSpc>
              <a:spcBef>
                <a:spcPts val="1170"/>
              </a:spcBef>
            </a:pP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-5">
                <a:latin typeface="Arial MT"/>
                <a:cs typeface="Arial MT"/>
              </a:rPr>
              <a:t> also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see</a:t>
            </a:r>
            <a:r>
              <a:rPr dirty="0" sz="1000" spc="-5">
                <a:latin typeface="Arial MT"/>
                <a:cs typeface="Arial MT"/>
              </a:rPr>
              <a:t> favorites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item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left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side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screen.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view on left side of </a:t>
            </a:r>
            <a:r>
              <a:rPr dirty="0" sz="1000" spc="-10">
                <a:latin typeface="Arial MT"/>
                <a:cs typeface="Arial MT"/>
              </a:rPr>
              <a:t>screen:</a:t>
            </a:r>
            <a:endParaRPr sz="1000">
              <a:latin typeface="Arial MT"/>
              <a:cs typeface="Arial MT"/>
            </a:endParaRPr>
          </a:p>
          <a:p>
            <a:pPr algn="just" marL="12700">
              <a:lnSpc>
                <a:spcPts val="1120"/>
              </a:lnSpc>
            </a:pPr>
            <a:r>
              <a:rPr dirty="0" sz="1000" spc="-5">
                <a:latin typeface="Wingdings"/>
                <a:cs typeface="Wingdings"/>
              </a:rPr>
              <a:t>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Favorites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button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from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toolbar.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133</a:t>
            </a:fld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1138043"/>
            <a:ext cx="5509260" cy="775080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6700" indent="-254635">
              <a:lnSpc>
                <a:spcPct val="100000"/>
              </a:lnSpc>
              <a:spcBef>
                <a:spcPts val="100"/>
              </a:spcBef>
              <a:buAutoNum type="arabicPeriod" startAt="10"/>
              <a:tabLst>
                <a:tab pos="267335" algn="l"/>
              </a:tabLst>
            </a:pPr>
            <a:r>
              <a:rPr dirty="0" sz="1200" spc="-5" b="1">
                <a:latin typeface="Arial"/>
                <a:cs typeface="Arial"/>
              </a:rPr>
              <a:t>Summary: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lesson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have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learnt: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go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any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URL?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activate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hyperlink/image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link?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move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backward</a:t>
            </a:r>
            <a:r>
              <a:rPr dirty="0" sz="1000" spc="-5">
                <a:latin typeface="Arial MT"/>
                <a:cs typeface="Arial MT"/>
              </a:rPr>
              <a:t> and forward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visited websites?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place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bookmark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 </a:t>
            </a:r>
            <a:r>
              <a:rPr dirty="0" sz="1000">
                <a:latin typeface="Arial MT"/>
                <a:cs typeface="Arial MT"/>
              </a:rPr>
              <a:t>web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 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how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view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create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book </a:t>
            </a:r>
            <a:r>
              <a:rPr dirty="0" sz="1000">
                <a:latin typeface="Arial MT"/>
                <a:cs typeface="Arial MT"/>
              </a:rPr>
              <a:t>mark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folder</a:t>
            </a:r>
            <a:r>
              <a:rPr dirty="0" sz="1000" spc="-5">
                <a:latin typeface="Arial MT"/>
                <a:cs typeface="Arial MT"/>
              </a:rPr>
              <a:t> 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add web page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delete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book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mark?</a:t>
            </a:r>
            <a:endParaRPr sz="10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Font typeface="Symbol"/>
              <a:buChar char=""/>
            </a:pPr>
            <a:endParaRPr sz="13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Symbol"/>
              <a:buChar char=""/>
            </a:pPr>
            <a:endParaRPr sz="1000">
              <a:latin typeface="Arial MT"/>
              <a:cs typeface="Arial MT"/>
            </a:endParaRPr>
          </a:p>
          <a:p>
            <a:pPr marL="266700" indent="-254635">
              <a:lnSpc>
                <a:spcPts val="1415"/>
              </a:lnSpc>
              <a:buAutoNum type="arabicPeriod" startAt="11"/>
              <a:tabLst>
                <a:tab pos="267335" algn="l"/>
              </a:tabLst>
            </a:pPr>
            <a:r>
              <a:rPr dirty="0" sz="1200" spc="-10" b="1">
                <a:latin typeface="Arial"/>
                <a:cs typeface="Arial"/>
              </a:rPr>
              <a:t>Exercise</a:t>
            </a:r>
            <a:endParaRPr sz="1200">
              <a:latin typeface="Arial"/>
              <a:cs typeface="Arial"/>
            </a:endParaRPr>
          </a:p>
          <a:p>
            <a:pPr marL="12700" marR="6350">
              <a:lnSpc>
                <a:spcPts val="1150"/>
              </a:lnSpc>
              <a:spcBef>
                <a:spcPts val="55"/>
              </a:spcBef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coming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exercise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learn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retrace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your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steps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return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web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page.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Also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save your favorite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web pages list separately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1: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Arial"/>
              <a:cs typeface="Arial"/>
            </a:endParaRPr>
          </a:p>
          <a:p>
            <a:pPr marL="469265">
              <a:lnSpc>
                <a:spcPts val="1170"/>
              </a:lnSpc>
            </a:pP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Move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back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1000" spc="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browser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715">
              <a:lnSpc>
                <a:spcPts val="1150"/>
              </a:lnSpc>
              <a:spcBef>
                <a:spcPts val="50"/>
              </a:spcBef>
            </a:pPr>
            <a:r>
              <a:rPr dirty="0" sz="1000">
                <a:latin typeface="Arial MT"/>
                <a:cs typeface="Arial MT"/>
              </a:rPr>
              <a:t>In a </a:t>
            </a:r>
            <a:r>
              <a:rPr dirty="0" sz="1000" spc="-5">
                <a:latin typeface="Arial MT"/>
                <a:cs typeface="Arial MT"/>
              </a:rPr>
              <a:t>browser </a:t>
            </a:r>
            <a:r>
              <a:rPr dirty="0" sz="1000">
                <a:latin typeface="Arial MT"/>
                <a:cs typeface="Arial MT"/>
              </a:rPr>
              <a:t>you </a:t>
            </a:r>
            <a:r>
              <a:rPr dirty="0" sz="1000" spc="-5">
                <a:latin typeface="Arial MT"/>
                <a:cs typeface="Arial MT"/>
              </a:rPr>
              <a:t>can move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previous </a:t>
            </a:r>
            <a:r>
              <a:rPr dirty="0" sz="1000">
                <a:latin typeface="Arial MT"/>
                <a:cs typeface="Arial MT"/>
              </a:rPr>
              <a:t>web </a:t>
            </a:r>
            <a:r>
              <a:rPr dirty="0" sz="1000" spc="-5">
                <a:latin typeface="Arial MT"/>
                <a:cs typeface="Arial MT"/>
              </a:rPr>
              <a:t>page </a:t>
            </a:r>
            <a:r>
              <a:rPr dirty="0" sz="1000">
                <a:latin typeface="Arial MT"/>
                <a:cs typeface="Arial MT"/>
              </a:rPr>
              <a:t>by </a:t>
            </a:r>
            <a:r>
              <a:rPr dirty="0" sz="1000" spc="-5">
                <a:latin typeface="Arial MT"/>
                <a:cs typeface="Arial MT"/>
              </a:rPr>
              <a:t>clicking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5">
                <a:latin typeface="Arial MT"/>
                <a:cs typeface="Arial MT"/>
              </a:rPr>
              <a:t>Back </a:t>
            </a:r>
            <a:r>
              <a:rPr dirty="0" sz="1000">
                <a:latin typeface="Arial MT"/>
                <a:cs typeface="Arial MT"/>
              </a:rPr>
              <a:t>icon </a:t>
            </a:r>
            <a:r>
              <a:rPr dirty="0" sz="1000" spc="-5">
                <a:latin typeface="Arial MT"/>
                <a:cs typeface="Arial MT"/>
              </a:rPr>
              <a:t>on toolbar, </a:t>
            </a:r>
            <a:r>
              <a:rPr dirty="0" sz="1000">
                <a:latin typeface="Arial MT"/>
                <a:cs typeface="Arial MT"/>
              </a:rPr>
              <a:t>by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choosing </a:t>
            </a:r>
            <a:r>
              <a:rPr dirty="0" sz="1000">
                <a:latin typeface="Arial MT"/>
                <a:cs typeface="Arial MT"/>
              </a:rPr>
              <a:t>Back from go </a:t>
            </a:r>
            <a:r>
              <a:rPr dirty="0" sz="1000" spc="-5">
                <a:latin typeface="Arial MT"/>
                <a:cs typeface="Arial MT"/>
              </a:rPr>
              <a:t>menu </a:t>
            </a:r>
            <a:r>
              <a:rPr dirty="0" sz="1000">
                <a:latin typeface="Arial MT"/>
                <a:cs typeface="Arial MT"/>
              </a:rPr>
              <a:t>within </a:t>
            </a:r>
            <a:r>
              <a:rPr dirty="0" sz="1000" spc="-5">
                <a:latin typeface="Arial MT"/>
                <a:cs typeface="Arial MT"/>
              </a:rPr>
              <a:t>view </a:t>
            </a:r>
            <a:r>
              <a:rPr dirty="0" sz="1000">
                <a:latin typeface="Arial MT"/>
                <a:cs typeface="Arial MT"/>
              </a:rPr>
              <a:t>menu, by </a:t>
            </a:r>
            <a:r>
              <a:rPr dirty="0" sz="1000" spc="-5">
                <a:latin typeface="Arial MT"/>
                <a:cs typeface="Arial MT"/>
              </a:rPr>
              <a:t>pressing </a:t>
            </a:r>
            <a:r>
              <a:rPr dirty="0" sz="1000">
                <a:latin typeface="Arial MT"/>
                <a:cs typeface="Arial MT"/>
              </a:rPr>
              <a:t>Alt + Left </a:t>
            </a:r>
            <a:r>
              <a:rPr dirty="0" sz="1000" spc="-5">
                <a:latin typeface="Arial MT"/>
                <a:cs typeface="Arial MT"/>
              </a:rPr>
              <a:t>arrow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keyboard </a:t>
            </a:r>
            <a:r>
              <a:rPr dirty="0" sz="1000">
                <a:latin typeface="Arial MT"/>
                <a:cs typeface="Arial MT"/>
              </a:rPr>
              <a:t> or</a:t>
            </a:r>
            <a:r>
              <a:rPr dirty="0" sz="1000" spc="-5">
                <a:latin typeface="Arial MT"/>
                <a:cs typeface="Arial MT"/>
              </a:rPr>
              <a:t> pressing right </a:t>
            </a:r>
            <a:r>
              <a:rPr dirty="0" sz="1000">
                <a:latin typeface="Arial MT"/>
                <a:cs typeface="Arial MT"/>
              </a:rPr>
              <a:t>mouse</a:t>
            </a:r>
            <a:r>
              <a:rPr dirty="0" sz="1000" spc="-5">
                <a:latin typeface="Arial MT"/>
                <a:cs typeface="Arial MT"/>
              </a:rPr>
              <a:t> button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selecting back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2: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5"/>
              </a:spcBef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Create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favorite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list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800"/>
              </a:lnSpc>
              <a:spcBef>
                <a:spcPts val="1145"/>
              </a:spcBef>
            </a:pP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add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web page </a:t>
            </a:r>
            <a:r>
              <a:rPr dirty="0" sz="1000">
                <a:latin typeface="Arial MT"/>
                <a:cs typeface="Arial MT"/>
              </a:rPr>
              <a:t>in favorite first of </a:t>
            </a:r>
            <a:r>
              <a:rPr dirty="0" sz="1000" spc="-5">
                <a:latin typeface="Arial MT"/>
                <a:cs typeface="Arial MT"/>
              </a:rPr>
              <a:t>all opens the desired </a:t>
            </a:r>
            <a:r>
              <a:rPr dirty="0" sz="1000">
                <a:latin typeface="Arial MT"/>
                <a:cs typeface="Arial MT"/>
              </a:rPr>
              <a:t>web page </a:t>
            </a:r>
            <a:r>
              <a:rPr dirty="0" sz="1000" spc="-5">
                <a:latin typeface="Arial MT"/>
                <a:cs typeface="Arial MT"/>
              </a:rPr>
              <a:t>in browser. Then </a:t>
            </a:r>
            <a:r>
              <a:rPr dirty="0" sz="1000">
                <a:latin typeface="Arial MT"/>
                <a:cs typeface="Arial MT"/>
              </a:rPr>
              <a:t> right click </a:t>
            </a:r>
            <a:r>
              <a:rPr dirty="0" sz="1000" spc="-5">
                <a:latin typeface="Arial MT"/>
                <a:cs typeface="Arial MT"/>
              </a:rPr>
              <a:t>anywhere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the background </a:t>
            </a:r>
            <a:r>
              <a:rPr dirty="0" sz="1000">
                <a:latin typeface="Arial MT"/>
                <a:cs typeface="Arial MT"/>
              </a:rPr>
              <a:t>of a web page. Click Add to </a:t>
            </a:r>
            <a:r>
              <a:rPr dirty="0" sz="1000" spc="-5">
                <a:latin typeface="Arial MT"/>
                <a:cs typeface="Arial MT"/>
              </a:rPr>
              <a:t>favorites </a:t>
            </a:r>
            <a:r>
              <a:rPr dirty="0" sz="1000">
                <a:latin typeface="Arial MT"/>
                <a:cs typeface="Arial MT"/>
              </a:rPr>
              <a:t>on the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shortcut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menu.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Type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name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site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dialog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box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Name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section.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If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want,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Create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 to add the site to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folder within the favorite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folders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3: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Arial"/>
              <a:cs typeface="Arial"/>
            </a:endParaRPr>
          </a:p>
          <a:p>
            <a:pPr marL="469265">
              <a:lnSpc>
                <a:spcPts val="1175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Move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favorite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folder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715">
              <a:lnSpc>
                <a:spcPct val="957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In the </a:t>
            </a:r>
            <a:r>
              <a:rPr dirty="0" sz="1000" spc="-5">
                <a:latin typeface="Arial MT"/>
                <a:cs typeface="Arial MT"/>
              </a:rPr>
              <a:t>browser click favorite </a:t>
            </a:r>
            <a:r>
              <a:rPr dirty="0" sz="1000">
                <a:latin typeface="Arial MT"/>
                <a:cs typeface="Arial MT"/>
              </a:rPr>
              <a:t>menu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then </a:t>
            </a:r>
            <a:r>
              <a:rPr dirty="0" sz="1000" spc="-5">
                <a:latin typeface="Arial MT"/>
                <a:cs typeface="Arial MT"/>
              </a:rPr>
              <a:t>click organize favorites. Click the favorite </a:t>
            </a:r>
            <a:r>
              <a:rPr dirty="0" sz="1000">
                <a:latin typeface="Arial MT"/>
                <a:cs typeface="Arial MT"/>
              </a:rPr>
              <a:t>you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want to move to another folder. Click Move to folder. Click the folder where you want to </a:t>
            </a:r>
            <a:r>
              <a:rPr dirty="0" sz="1000">
                <a:latin typeface="Arial MT"/>
                <a:cs typeface="Arial MT"/>
              </a:rPr>
              <a:t> move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favorite.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5">
                <a:latin typeface="Arial MT"/>
                <a:cs typeface="Arial MT"/>
              </a:rPr>
              <a:t> Ok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When you're </a:t>
            </a:r>
            <a:r>
              <a:rPr dirty="0" sz="1000">
                <a:latin typeface="Arial MT"/>
                <a:cs typeface="Arial MT"/>
              </a:rPr>
              <a:t>done,</a:t>
            </a:r>
            <a:r>
              <a:rPr dirty="0" sz="1000" spc="-5">
                <a:latin typeface="Arial MT"/>
                <a:cs typeface="Arial MT"/>
              </a:rPr>
              <a:t> click Close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4: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Arial"/>
              <a:cs typeface="Arial"/>
            </a:endParaRPr>
          </a:p>
          <a:p>
            <a:pPr marL="469265">
              <a:lnSpc>
                <a:spcPts val="1170"/>
              </a:lnSpc>
            </a:pP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View</a:t>
            </a:r>
            <a:r>
              <a:rPr dirty="0" u="heavy" sz="1000" spc="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your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hard disk and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add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folder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your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list of folders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800"/>
              </a:lnSpc>
              <a:spcBef>
                <a:spcPts val="20"/>
              </a:spcBef>
            </a:pPr>
            <a:r>
              <a:rPr dirty="0" sz="1000">
                <a:latin typeface="Arial MT"/>
                <a:cs typeface="Arial MT"/>
              </a:rPr>
              <a:t>Display </a:t>
            </a:r>
            <a:r>
              <a:rPr dirty="0" sz="1000" spc="-5">
                <a:latin typeface="Arial MT"/>
                <a:cs typeface="Arial MT"/>
              </a:rPr>
              <a:t>contents </a:t>
            </a:r>
            <a:r>
              <a:rPr dirty="0" sz="1000">
                <a:latin typeface="Arial MT"/>
                <a:cs typeface="Arial MT"/>
              </a:rPr>
              <a:t>of your </a:t>
            </a:r>
            <a:r>
              <a:rPr dirty="0" sz="1000" spc="-5">
                <a:latin typeface="Arial MT"/>
                <a:cs typeface="Arial MT"/>
              </a:rPr>
              <a:t>hard disk </a:t>
            </a:r>
            <a:r>
              <a:rPr dirty="0" sz="1000">
                <a:latin typeface="Arial MT"/>
                <a:cs typeface="Arial MT"/>
              </a:rPr>
              <a:t>by typing c:\ in </a:t>
            </a:r>
            <a:r>
              <a:rPr dirty="0" sz="1000" spc="-5">
                <a:latin typeface="Arial MT"/>
                <a:cs typeface="Arial MT"/>
              </a:rPr>
              <a:t>address bar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then press enter. Then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open </a:t>
            </a:r>
            <a:r>
              <a:rPr dirty="0" sz="1000" spc="-5">
                <a:latin typeface="Arial MT"/>
                <a:cs typeface="Arial MT"/>
              </a:rPr>
              <a:t>view menu and move mouse pointer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explorer </a:t>
            </a:r>
            <a:r>
              <a:rPr dirty="0" sz="1000">
                <a:latin typeface="Arial MT"/>
                <a:cs typeface="Arial MT"/>
              </a:rPr>
              <a:t>bar and </a:t>
            </a:r>
            <a:r>
              <a:rPr dirty="0" sz="1000" spc="-5">
                <a:latin typeface="Arial MT"/>
                <a:cs typeface="Arial MT"/>
              </a:rPr>
              <a:t>select favorites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display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favorite list in left pane. Drag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folder from right pane to favorite’s pane. Release your </a:t>
            </a:r>
            <a:r>
              <a:rPr dirty="0" sz="1000">
                <a:latin typeface="Arial MT"/>
                <a:cs typeface="Arial MT"/>
              </a:rPr>
              <a:t> mouse </a:t>
            </a:r>
            <a:r>
              <a:rPr dirty="0" sz="1000" spc="-5">
                <a:latin typeface="Arial MT"/>
                <a:cs typeface="Arial MT"/>
              </a:rPr>
              <a:t>button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when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folder</a:t>
            </a:r>
            <a:r>
              <a:rPr dirty="0" sz="1000">
                <a:latin typeface="Arial MT"/>
                <a:cs typeface="Arial MT"/>
              </a:rPr>
              <a:t> icon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positioned correctly</a:t>
            </a:r>
            <a:r>
              <a:rPr dirty="0" sz="1000">
                <a:latin typeface="Arial MT"/>
                <a:cs typeface="Arial MT"/>
              </a:rPr>
              <a:t> within favorite </a:t>
            </a:r>
            <a:r>
              <a:rPr dirty="0" sz="1000" spc="-5">
                <a:latin typeface="Arial MT"/>
                <a:cs typeface="Arial MT"/>
              </a:rPr>
              <a:t>list.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When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you're </a:t>
            </a:r>
            <a:r>
              <a:rPr dirty="0" sz="1000">
                <a:latin typeface="Arial MT"/>
                <a:cs typeface="Arial MT"/>
              </a:rPr>
              <a:t> done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5">
                <a:latin typeface="Arial MT"/>
                <a:cs typeface="Arial MT"/>
              </a:rPr>
              <a:t> close </a:t>
            </a:r>
            <a:r>
              <a:rPr dirty="0" sz="1000">
                <a:latin typeface="Arial MT"/>
                <a:cs typeface="Arial MT"/>
              </a:rPr>
              <a:t>button.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133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965209"/>
            <a:ext cx="5508625" cy="15532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5: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Arial"/>
              <a:cs typeface="Arial"/>
            </a:endParaRPr>
          </a:p>
          <a:p>
            <a:pPr algn="just" marL="469265">
              <a:lnSpc>
                <a:spcPct val="100000"/>
              </a:lnSpc>
            </a:pP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Setup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10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website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offline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viewing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Arial"/>
              <a:cs typeface="Arial"/>
            </a:endParaRPr>
          </a:p>
          <a:p>
            <a:pPr algn="just" marL="469265" marR="5080">
              <a:lnSpc>
                <a:spcPct val="95700"/>
              </a:lnSpc>
              <a:spcBef>
                <a:spcPts val="5"/>
              </a:spcBef>
            </a:pPr>
            <a:r>
              <a:rPr dirty="0" sz="1000" spc="-5">
                <a:latin typeface="Arial MT"/>
                <a:cs typeface="Arial MT"/>
              </a:rPr>
              <a:t>Open the website you want to add. Click favorite menu and click Add to favorite. Click to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make available </a:t>
            </a:r>
            <a:r>
              <a:rPr dirty="0" sz="1000">
                <a:latin typeface="Arial MT"/>
                <a:cs typeface="Arial MT"/>
              </a:rPr>
              <a:t>offline </a:t>
            </a:r>
            <a:r>
              <a:rPr dirty="0" sz="1000" spc="-5">
                <a:latin typeface="Arial MT"/>
                <a:cs typeface="Arial MT"/>
              </a:rPr>
              <a:t>check </a:t>
            </a:r>
            <a:r>
              <a:rPr dirty="0" sz="1000">
                <a:latin typeface="Arial MT"/>
                <a:cs typeface="Arial MT"/>
              </a:rPr>
              <a:t>box. Then click </a:t>
            </a:r>
            <a:r>
              <a:rPr dirty="0" sz="1000" spc="-5">
                <a:latin typeface="Arial MT"/>
                <a:cs typeface="Arial MT"/>
              </a:rPr>
              <a:t>customize option and </a:t>
            </a:r>
            <a:r>
              <a:rPr dirty="0" sz="1000">
                <a:latin typeface="Arial MT"/>
                <a:cs typeface="Arial MT"/>
              </a:rPr>
              <a:t>Next to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configure your page for </a:t>
            </a:r>
            <a:r>
              <a:rPr dirty="0" sz="1000">
                <a:latin typeface="Arial MT"/>
                <a:cs typeface="Arial MT"/>
              </a:rPr>
              <a:t>offline </a:t>
            </a:r>
            <a:r>
              <a:rPr dirty="0" sz="1000" spc="-5">
                <a:latin typeface="Arial MT"/>
                <a:cs typeface="Arial MT"/>
              </a:rPr>
              <a:t>viewing. </a:t>
            </a:r>
            <a:r>
              <a:rPr dirty="0" sz="1000">
                <a:latin typeface="Arial MT"/>
                <a:cs typeface="Arial MT"/>
              </a:rPr>
              <a:t>Click </a:t>
            </a:r>
            <a:r>
              <a:rPr dirty="0" sz="1000" spc="-5">
                <a:latin typeface="Arial MT"/>
                <a:cs typeface="Arial MT"/>
              </a:rPr>
              <a:t>Yes option </a:t>
            </a:r>
            <a:r>
              <a:rPr dirty="0" sz="1000">
                <a:latin typeface="Arial MT"/>
                <a:cs typeface="Arial MT"/>
              </a:rPr>
              <a:t>button to allow </a:t>
            </a:r>
            <a:r>
              <a:rPr dirty="0" sz="1000" spc="-5">
                <a:latin typeface="Arial MT"/>
                <a:cs typeface="Arial MT"/>
              </a:rPr>
              <a:t>viewing </a:t>
            </a:r>
            <a:r>
              <a:rPr dirty="0" sz="1000">
                <a:latin typeface="Arial MT"/>
                <a:cs typeface="Arial MT"/>
              </a:rPr>
              <a:t>of entire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web site. Click Next to </a:t>
            </a:r>
            <a:r>
              <a:rPr dirty="0" sz="1000" spc="-5">
                <a:latin typeface="Arial MT"/>
                <a:cs typeface="Arial MT"/>
              </a:rPr>
              <a:t>continue. Choose synchronization schedule option </a:t>
            </a:r>
            <a:r>
              <a:rPr dirty="0" sz="1000">
                <a:latin typeface="Arial MT"/>
                <a:cs typeface="Arial MT"/>
              </a:rPr>
              <a:t>you want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 then </a:t>
            </a:r>
            <a:r>
              <a:rPr dirty="0" sz="1000" spc="-5">
                <a:latin typeface="Arial MT"/>
                <a:cs typeface="Arial MT"/>
              </a:rPr>
              <a:t>click Next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continue. </a:t>
            </a:r>
            <a:r>
              <a:rPr dirty="0" sz="1000">
                <a:latin typeface="Arial MT"/>
                <a:cs typeface="Arial MT"/>
              </a:rPr>
              <a:t>Then if web site </a:t>
            </a:r>
            <a:r>
              <a:rPr dirty="0" sz="1000" spc="-5">
                <a:latin typeface="Arial MT"/>
                <a:cs typeface="Arial MT"/>
              </a:rPr>
              <a:t>requires user authentication enter </a:t>
            </a:r>
            <a:r>
              <a:rPr dirty="0" sz="1000">
                <a:latin typeface="Arial MT"/>
                <a:cs typeface="Arial MT"/>
              </a:rPr>
              <a:t>your </a:t>
            </a:r>
            <a:r>
              <a:rPr dirty="0" sz="1000" spc="-5">
                <a:latin typeface="Arial MT"/>
                <a:cs typeface="Arial MT"/>
              </a:rPr>
              <a:t>user </a:t>
            </a:r>
            <a:r>
              <a:rPr dirty="0" sz="1000">
                <a:latin typeface="Arial MT"/>
                <a:cs typeface="Arial MT"/>
              </a:rPr>
              <a:t> name</a:t>
            </a:r>
            <a:r>
              <a:rPr dirty="0" sz="1000" spc="-5">
                <a:latin typeface="Arial MT"/>
                <a:cs typeface="Arial MT"/>
              </a:rPr>
              <a:t> and password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click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finish. Finally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choose folder and</a:t>
            </a:r>
            <a:r>
              <a:rPr dirty="0" sz="1000">
                <a:latin typeface="Arial MT"/>
                <a:cs typeface="Arial MT"/>
              </a:rPr>
              <a:t> then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 </a:t>
            </a:r>
            <a:r>
              <a:rPr dirty="0" sz="1000" spc="-5">
                <a:latin typeface="Arial MT"/>
                <a:cs typeface="Arial MT"/>
              </a:rPr>
              <a:t>ok.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133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962165"/>
            <a:ext cx="5508625" cy="802259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 marL="1433830" marR="1384300">
              <a:lnSpc>
                <a:spcPts val="1380"/>
              </a:lnSpc>
              <a:spcBef>
                <a:spcPts val="195"/>
              </a:spcBef>
            </a:pPr>
            <a:r>
              <a:rPr dirty="0" sz="1200" spc="-5">
                <a:latin typeface="Arial MT"/>
                <a:cs typeface="Arial MT"/>
              </a:rPr>
              <a:t>Computer Proficiency License </a:t>
            </a:r>
            <a:r>
              <a:rPr dirty="0" sz="1200" spc="-10">
                <a:latin typeface="Arial MT"/>
                <a:cs typeface="Arial MT"/>
              </a:rPr>
              <a:t>(CS-001)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Lecture </a:t>
            </a:r>
            <a:r>
              <a:rPr dirty="0" sz="1200" spc="-10">
                <a:latin typeface="Arial MT"/>
                <a:cs typeface="Arial MT"/>
              </a:rPr>
              <a:t>42</a:t>
            </a:r>
            <a:endParaRPr sz="1200">
              <a:latin typeface="Arial MT"/>
              <a:cs typeface="Arial MT"/>
            </a:endParaRPr>
          </a:p>
          <a:p>
            <a:pPr algn="ctr">
              <a:lnSpc>
                <a:spcPts val="1340"/>
              </a:lnSpc>
            </a:pPr>
            <a:r>
              <a:rPr dirty="0" sz="1200" spc="-5">
                <a:latin typeface="Arial MT"/>
                <a:cs typeface="Arial MT"/>
              </a:rPr>
              <a:t>Search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Engines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150">
              <a:latin typeface="Arial MT"/>
              <a:cs typeface="Arial MT"/>
            </a:endParaRPr>
          </a:p>
          <a:p>
            <a:pPr marL="160655" indent="-148590">
              <a:lnSpc>
                <a:spcPct val="100000"/>
              </a:lnSpc>
              <a:buSzPct val="83333"/>
              <a:buAutoNum type="arabicPeriod"/>
              <a:tabLst>
                <a:tab pos="161290" algn="l"/>
              </a:tabLst>
            </a:pPr>
            <a:r>
              <a:rPr dirty="0" sz="1200" b="1">
                <a:latin typeface="Arial"/>
                <a:cs typeface="Arial"/>
              </a:rPr>
              <a:t>Objectives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objective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 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provide information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about: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What</a:t>
            </a:r>
            <a:r>
              <a:rPr dirty="0" sz="1000" spc="-5">
                <a:latin typeface="Arial MT"/>
                <a:cs typeface="Arial MT"/>
              </a:rPr>
              <a:t> are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search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engines and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>
                <a:latin typeface="Arial MT"/>
                <a:cs typeface="Arial MT"/>
              </a:rPr>
              <a:t> to</a:t>
            </a:r>
            <a:r>
              <a:rPr dirty="0" sz="1000" spc="-5">
                <a:latin typeface="Arial MT"/>
                <a:cs typeface="Arial MT"/>
              </a:rPr>
              <a:t> select</a:t>
            </a:r>
            <a:r>
              <a:rPr dirty="0" sz="1000">
                <a:latin typeface="Arial MT"/>
                <a:cs typeface="Arial MT"/>
              </a:rPr>
              <a:t> a </a:t>
            </a:r>
            <a:r>
              <a:rPr dirty="0" sz="1000" spc="-5">
                <a:latin typeface="Arial MT"/>
                <a:cs typeface="Arial MT"/>
              </a:rPr>
              <a:t>search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engine?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search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specific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formation </a:t>
            </a:r>
            <a:r>
              <a:rPr dirty="0" sz="1000" spc="-5">
                <a:latin typeface="Arial MT"/>
                <a:cs typeface="Arial MT"/>
              </a:rPr>
              <a:t>with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help of</a:t>
            </a:r>
            <a:r>
              <a:rPr dirty="0" sz="1000" spc="-5">
                <a:latin typeface="Arial MT"/>
                <a:cs typeface="Arial MT"/>
              </a:rPr>
              <a:t> keyword?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selection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criteria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search?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copy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image text or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URL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web page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set</a:t>
            </a:r>
            <a:r>
              <a:rPr dirty="0" sz="1000" spc="-5">
                <a:latin typeface="Arial MT"/>
                <a:cs typeface="Arial MT"/>
              </a:rPr>
              <a:t> page size, page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orientation</a:t>
            </a:r>
            <a:r>
              <a:rPr dirty="0" sz="1000" spc="-5">
                <a:latin typeface="Arial MT"/>
                <a:cs typeface="Arial MT"/>
              </a:rPr>
              <a:t> or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margins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web</a:t>
            </a:r>
            <a:r>
              <a:rPr dirty="0" sz="1000" spc="-5">
                <a:latin typeface="Arial MT"/>
                <a:cs typeface="Arial MT"/>
              </a:rPr>
              <a:t> page?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print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web </a:t>
            </a:r>
            <a:r>
              <a:rPr dirty="0" sz="1000" spc="-5">
                <a:latin typeface="Arial MT"/>
                <a:cs typeface="Arial MT"/>
              </a:rPr>
              <a:t>page or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specific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web</a:t>
            </a:r>
            <a:r>
              <a:rPr dirty="0" sz="1000" spc="-5">
                <a:latin typeface="Arial MT"/>
                <a:cs typeface="Arial MT"/>
              </a:rPr>
              <a:t> pages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selected</a:t>
            </a:r>
            <a:r>
              <a:rPr dirty="0" sz="1000">
                <a:latin typeface="Arial MT"/>
                <a:cs typeface="Arial MT"/>
              </a:rPr>
              <a:t> text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etc?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95"/>
              </a:spcBef>
              <a:buAutoNum type="arabicPeriod" startAt="2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Search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Engines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95800"/>
              </a:lnSpc>
              <a:spcBef>
                <a:spcPts val="1140"/>
              </a:spcBef>
            </a:pPr>
            <a:r>
              <a:rPr dirty="0" sz="1000" spc="-5">
                <a:latin typeface="Arial MT"/>
                <a:cs typeface="Arial MT"/>
              </a:rPr>
              <a:t>World wide web contain million of web pages that its difficult to tell their exact figure, so to find out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required</a:t>
            </a:r>
            <a:r>
              <a:rPr dirty="0" sz="1000">
                <a:latin typeface="Arial MT"/>
                <a:cs typeface="Arial MT"/>
              </a:rPr>
              <a:t> information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possible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through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search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engines.</a:t>
            </a:r>
            <a:r>
              <a:rPr dirty="0" sz="1000">
                <a:latin typeface="Arial MT"/>
                <a:cs typeface="Arial MT"/>
              </a:rPr>
              <a:t> Search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engines</a:t>
            </a:r>
            <a:r>
              <a:rPr dirty="0" sz="1000">
                <a:latin typeface="Arial MT"/>
                <a:cs typeface="Arial MT"/>
              </a:rPr>
              <a:t> help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find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information on </a:t>
            </a:r>
            <a:r>
              <a:rPr dirty="0" sz="1000">
                <a:latin typeface="Arial MT"/>
                <a:cs typeface="Arial MT"/>
              </a:rPr>
              <a:t>the web </a:t>
            </a:r>
            <a:r>
              <a:rPr dirty="0" sz="1000" spc="-5">
                <a:latin typeface="Arial MT"/>
                <a:cs typeface="Arial MT"/>
              </a:rPr>
              <a:t>and store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information about web pages. </a:t>
            </a:r>
            <a:r>
              <a:rPr dirty="0" sz="1000">
                <a:latin typeface="Arial MT"/>
                <a:cs typeface="Arial MT"/>
              </a:rPr>
              <a:t>It </a:t>
            </a:r>
            <a:r>
              <a:rPr dirty="0" sz="1000" spc="-5">
                <a:latin typeface="Arial MT"/>
                <a:cs typeface="Arial MT"/>
              </a:rPr>
              <a:t>usually </a:t>
            </a:r>
            <a:r>
              <a:rPr dirty="0" sz="1000">
                <a:latin typeface="Arial MT"/>
                <a:cs typeface="Arial MT"/>
              </a:rPr>
              <a:t>search web </a:t>
            </a:r>
            <a:r>
              <a:rPr dirty="0" sz="1000" spc="-5">
                <a:latin typeface="Arial MT"/>
                <a:cs typeface="Arial MT"/>
              </a:rPr>
              <a:t>pages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according to any </a:t>
            </a:r>
            <a:r>
              <a:rPr dirty="0" sz="1000" spc="-10">
                <a:latin typeface="Arial MT"/>
                <a:cs typeface="Arial MT"/>
              </a:rPr>
              <a:t>phrase </a:t>
            </a:r>
            <a:r>
              <a:rPr dirty="0" sz="1000" spc="-5">
                <a:latin typeface="Arial MT"/>
                <a:cs typeface="Arial MT"/>
              </a:rPr>
              <a:t>or keyword. Search </a:t>
            </a:r>
            <a:r>
              <a:rPr dirty="0" sz="1000" spc="-10">
                <a:latin typeface="Arial MT"/>
                <a:cs typeface="Arial MT"/>
              </a:rPr>
              <a:t>engines </a:t>
            </a:r>
            <a:r>
              <a:rPr dirty="0" sz="1000" spc="-5">
                <a:latin typeface="Arial MT"/>
                <a:cs typeface="Arial MT"/>
              </a:rPr>
              <a:t>used software of Spider, it is called spider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because spider visits many websites </a:t>
            </a:r>
            <a:r>
              <a:rPr dirty="0" sz="1000">
                <a:latin typeface="Arial MT"/>
                <a:cs typeface="Arial MT"/>
              </a:rPr>
              <a:t>in parallel at the same </a:t>
            </a:r>
            <a:r>
              <a:rPr dirty="0" sz="1000" spc="-5">
                <a:latin typeface="Arial MT"/>
                <a:cs typeface="Arial MT"/>
              </a:rPr>
              <a:t>time and also visit different </a:t>
            </a:r>
            <a:r>
              <a:rPr dirty="0" sz="1000">
                <a:latin typeface="Arial MT"/>
                <a:cs typeface="Arial MT"/>
              </a:rPr>
              <a:t>web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servers. When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Spider search </a:t>
            </a:r>
            <a:r>
              <a:rPr dirty="0" sz="1000">
                <a:latin typeface="Arial MT"/>
                <a:cs typeface="Arial MT"/>
              </a:rPr>
              <a:t>Web </a:t>
            </a:r>
            <a:r>
              <a:rPr dirty="0" sz="1000" spc="-5">
                <a:latin typeface="Arial MT"/>
                <a:cs typeface="Arial MT"/>
              </a:rPr>
              <a:t>server </a:t>
            </a:r>
            <a:r>
              <a:rPr dirty="0" sz="1000">
                <a:latin typeface="Arial MT"/>
                <a:cs typeface="Arial MT"/>
              </a:rPr>
              <a:t>it </a:t>
            </a:r>
            <a:r>
              <a:rPr dirty="0" sz="1000" spc="-5">
                <a:latin typeface="Arial MT"/>
                <a:cs typeface="Arial MT"/>
              </a:rPr>
              <a:t>make </a:t>
            </a:r>
            <a:r>
              <a:rPr dirty="0" sz="1000">
                <a:latin typeface="Arial MT"/>
                <a:cs typeface="Arial MT"/>
              </a:rPr>
              <a:t>central </a:t>
            </a:r>
            <a:r>
              <a:rPr dirty="0" sz="1000" spc="-5">
                <a:latin typeface="Arial MT"/>
                <a:cs typeface="Arial MT"/>
              </a:rPr>
              <a:t>repository </a:t>
            </a:r>
            <a:r>
              <a:rPr dirty="0" sz="1000">
                <a:latin typeface="Arial MT"/>
                <a:cs typeface="Arial MT"/>
              </a:rPr>
              <a:t>to save </a:t>
            </a:r>
            <a:r>
              <a:rPr dirty="0" sz="1000" spc="-5">
                <a:latin typeface="Arial MT"/>
                <a:cs typeface="Arial MT"/>
              </a:rPr>
              <a:t>related websites </a:t>
            </a:r>
            <a:r>
              <a:rPr dirty="0" sz="1000">
                <a:latin typeface="Arial MT"/>
                <a:cs typeface="Arial MT"/>
              </a:rPr>
              <a:t> URLS’s. </a:t>
            </a:r>
            <a:r>
              <a:rPr dirty="0" sz="1000" spc="-5">
                <a:latin typeface="Arial MT"/>
                <a:cs typeface="Arial MT"/>
              </a:rPr>
              <a:t>This repository </a:t>
            </a:r>
            <a:r>
              <a:rPr dirty="0" sz="1000">
                <a:latin typeface="Arial MT"/>
                <a:cs typeface="Arial MT"/>
              </a:rPr>
              <a:t>of web </a:t>
            </a:r>
            <a:r>
              <a:rPr dirty="0" sz="1000" spc="-5">
                <a:latin typeface="Arial MT"/>
                <a:cs typeface="Arial MT"/>
              </a:rPr>
              <a:t>server is </a:t>
            </a:r>
            <a:r>
              <a:rPr dirty="0" sz="1000">
                <a:latin typeface="Arial MT"/>
                <a:cs typeface="Arial MT"/>
              </a:rPr>
              <a:t>called </a:t>
            </a:r>
            <a:r>
              <a:rPr dirty="0" sz="1000" spc="-5">
                <a:latin typeface="Arial MT"/>
                <a:cs typeface="Arial MT"/>
              </a:rPr>
              <a:t>database </a:t>
            </a:r>
            <a:r>
              <a:rPr dirty="0" sz="1000">
                <a:latin typeface="Arial MT"/>
                <a:cs typeface="Arial MT"/>
              </a:rPr>
              <a:t>or </a:t>
            </a:r>
            <a:r>
              <a:rPr dirty="0" sz="1000" spc="-5">
                <a:latin typeface="Arial MT"/>
                <a:cs typeface="Arial MT"/>
              </a:rPr>
              <a:t>index. </a:t>
            </a:r>
            <a:r>
              <a:rPr dirty="0" sz="1000">
                <a:latin typeface="Arial MT"/>
                <a:cs typeface="Arial MT"/>
              </a:rPr>
              <a:t>After </a:t>
            </a:r>
            <a:r>
              <a:rPr dirty="0" sz="1000" spc="-5">
                <a:latin typeface="Arial MT"/>
                <a:cs typeface="Arial MT"/>
              </a:rPr>
              <a:t>specific intervals, </a:t>
            </a:r>
            <a:r>
              <a:rPr dirty="0" sz="1000">
                <a:latin typeface="Arial MT"/>
                <a:cs typeface="Arial MT"/>
              </a:rPr>
              <a:t>spider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store</a:t>
            </a:r>
            <a:r>
              <a:rPr dirty="0" sz="1000" spc="-5">
                <a:latin typeface="Arial MT"/>
                <a:cs typeface="Arial MT"/>
              </a:rPr>
              <a:t> new </a:t>
            </a:r>
            <a:r>
              <a:rPr dirty="0" sz="1000" spc="-1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updated websites URLS’s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database.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182245" indent="-169545">
              <a:lnSpc>
                <a:spcPct val="100000"/>
              </a:lnSpc>
              <a:buAutoNum type="arabicPeriod" startAt="3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How to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use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any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search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engine</a:t>
            </a:r>
            <a:endParaRPr sz="1200">
              <a:latin typeface="Arial"/>
              <a:cs typeface="Arial"/>
            </a:endParaRPr>
          </a:p>
          <a:p>
            <a:pPr marL="12700" marR="1369060">
              <a:lnSpc>
                <a:spcPct val="191300"/>
              </a:lnSpc>
              <a:spcBef>
                <a:spcPts val="229"/>
              </a:spcBef>
            </a:pPr>
            <a:r>
              <a:rPr dirty="0" sz="1000">
                <a:latin typeface="Arial MT"/>
                <a:cs typeface="Arial MT"/>
              </a:rPr>
              <a:t>There are </a:t>
            </a:r>
            <a:r>
              <a:rPr dirty="0" sz="1000" spc="-5">
                <a:latin typeface="Arial MT"/>
                <a:cs typeface="Arial MT"/>
              </a:rPr>
              <a:t>many </a:t>
            </a:r>
            <a:r>
              <a:rPr dirty="0" sz="1000">
                <a:latin typeface="Arial MT"/>
                <a:cs typeface="Arial MT"/>
              </a:rPr>
              <a:t>search </a:t>
            </a:r>
            <a:r>
              <a:rPr dirty="0" sz="1000" spc="-5">
                <a:latin typeface="Arial MT"/>
                <a:cs typeface="Arial MT"/>
              </a:rPr>
              <a:t>engines </a:t>
            </a:r>
            <a:r>
              <a:rPr dirty="0" sz="1000">
                <a:latin typeface="Arial MT"/>
                <a:cs typeface="Arial MT"/>
              </a:rPr>
              <a:t>on net </a:t>
            </a:r>
            <a:r>
              <a:rPr dirty="0" sz="1000" spc="-5">
                <a:latin typeface="Arial MT"/>
                <a:cs typeface="Arial MT"/>
              </a:rPr>
              <a:t>like Google, </a:t>
            </a:r>
            <a:r>
              <a:rPr dirty="0" sz="1000">
                <a:latin typeface="Arial MT"/>
                <a:cs typeface="Arial MT"/>
              </a:rPr>
              <a:t>AltaVista and Ask </a:t>
            </a:r>
            <a:r>
              <a:rPr dirty="0" sz="1000" spc="-5">
                <a:latin typeface="Arial MT"/>
                <a:cs typeface="Arial MT"/>
              </a:rPr>
              <a:t>etc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search any website: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45"/>
              </a:lnSpc>
            </a:pPr>
            <a:r>
              <a:rPr dirty="0" sz="1000">
                <a:latin typeface="Wingdings"/>
                <a:cs typeface="Wingdings"/>
              </a:rPr>
              <a:t></a:t>
            </a:r>
            <a:r>
              <a:rPr dirty="0" sz="1000" spc="1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Arial MT"/>
                <a:cs typeface="Arial MT"/>
              </a:rPr>
              <a:t>Write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keyword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entry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box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0"/>
              </a:spcBef>
            </a:pPr>
            <a:r>
              <a:rPr dirty="0" sz="1000" spc="-5">
                <a:latin typeface="Arial MT"/>
                <a:cs typeface="Arial MT"/>
              </a:rPr>
              <a:t>Search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Specific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site: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>
                <a:latin typeface="Wingdings"/>
                <a:cs typeface="Wingdings"/>
              </a:rPr>
              <a:t></a:t>
            </a:r>
            <a:r>
              <a:rPr dirty="0" sz="1000" spc="20">
                <a:latin typeface="Times New Roman"/>
                <a:cs typeface="Times New Roman"/>
              </a:rPr>
              <a:t> </a:t>
            </a:r>
            <a:r>
              <a:rPr dirty="0" sz="1000">
                <a:latin typeface="Arial MT"/>
                <a:cs typeface="Arial MT"/>
              </a:rPr>
              <a:t>Write</a:t>
            </a:r>
            <a:r>
              <a:rPr dirty="0" sz="1000" spc="-5">
                <a:latin typeface="Arial MT"/>
                <a:cs typeface="Arial MT"/>
              </a:rPr>
              <a:t> keyword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double quotations.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000" spc="-5">
                <a:latin typeface="Arial MT"/>
                <a:cs typeface="Arial MT"/>
              </a:rPr>
              <a:t>When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search any </a:t>
            </a:r>
            <a:r>
              <a:rPr dirty="0" sz="1000">
                <a:latin typeface="Arial MT"/>
                <a:cs typeface="Arial MT"/>
              </a:rPr>
              <a:t>web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site,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relevant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websites </a:t>
            </a:r>
            <a:r>
              <a:rPr dirty="0" sz="1000">
                <a:latin typeface="Arial MT"/>
                <a:cs typeface="Arial MT"/>
              </a:rPr>
              <a:t>are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front</a:t>
            </a:r>
            <a:r>
              <a:rPr dirty="0" sz="1000" spc="-5">
                <a:latin typeface="Arial MT"/>
                <a:cs typeface="Arial MT"/>
              </a:rPr>
              <a:t> page.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buAutoNum type="arabicPeriod" startAt="4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Combine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selection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criteria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in</a:t>
            </a:r>
            <a:r>
              <a:rPr dirty="0" sz="1200" spc="-10" b="1">
                <a:latin typeface="Arial"/>
                <a:cs typeface="Arial"/>
              </a:rPr>
              <a:t> search</a:t>
            </a:r>
            <a:endParaRPr sz="1200">
              <a:latin typeface="Arial"/>
              <a:cs typeface="Arial"/>
            </a:endParaRPr>
          </a:p>
          <a:p>
            <a:pPr marL="12700" marR="458470">
              <a:lnSpc>
                <a:spcPct val="191300"/>
              </a:lnSpc>
              <a:spcBef>
                <a:spcPts val="5"/>
              </a:spcBef>
            </a:pPr>
            <a:r>
              <a:rPr dirty="0" sz="1000">
                <a:latin typeface="Arial MT"/>
                <a:cs typeface="Arial MT"/>
              </a:rPr>
              <a:t>With </a:t>
            </a:r>
            <a:r>
              <a:rPr dirty="0" sz="1000" spc="-5">
                <a:latin typeface="Arial MT"/>
                <a:cs typeface="Arial MT"/>
              </a:rPr>
              <a:t>simple </a:t>
            </a:r>
            <a:r>
              <a:rPr dirty="0" sz="1000">
                <a:latin typeface="Arial MT"/>
                <a:cs typeface="Arial MT"/>
              </a:rPr>
              <a:t>search, we </a:t>
            </a:r>
            <a:r>
              <a:rPr dirty="0" sz="1000" spc="-5">
                <a:latin typeface="Arial MT"/>
                <a:cs typeface="Arial MT"/>
              </a:rPr>
              <a:t>can </a:t>
            </a:r>
            <a:r>
              <a:rPr dirty="0" sz="1000">
                <a:latin typeface="Arial MT"/>
                <a:cs typeface="Arial MT"/>
              </a:rPr>
              <a:t>get variety of </a:t>
            </a:r>
            <a:r>
              <a:rPr dirty="0" sz="1000" spc="-5">
                <a:latin typeface="Arial MT"/>
                <a:cs typeface="Arial MT"/>
              </a:rPr>
              <a:t>results. </a:t>
            </a:r>
            <a:r>
              <a:rPr dirty="0" sz="1000">
                <a:latin typeface="Arial MT"/>
                <a:cs typeface="Arial MT"/>
              </a:rPr>
              <a:t>We can </a:t>
            </a:r>
            <a:r>
              <a:rPr dirty="0" sz="1000" spc="-5">
                <a:latin typeface="Arial MT"/>
                <a:cs typeface="Arial MT"/>
              </a:rPr>
              <a:t>refine and narrow </a:t>
            </a:r>
            <a:r>
              <a:rPr dirty="0" sz="1000">
                <a:latin typeface="Arial MT"/>
                <a:cs typeface="Arial MT"/>
              </a:rPr>
              <a:t>these results.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selection criteria: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25"/>
              </a:lnSpc>
            </a:pPr>
            <a:r>
              <a:rPr dirty="0" sz="1000">
                <a:latin typeface="Wingdings"/>
                <a:cs typeface="Wingdings"/>
              </a:rPr>
              <a:t></a:t>
            </a:r>
            <a:r>
              <a:rPr dirty="0" sz="1000" spc="1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Advanced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Search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options.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50"/>
              </a:lnSpc>
            </a:pPr>
            <a:r>
              <a:rPr dirty="0" sz="1000">
                <a:latin typeface="Wingdings"/>
                <a:cs typeface="Wingdings"/>
              </a:rPr>
              <a:t></a:t>
            </a:r>
            <a:r>
              <a:rPr dirty="0" sz="1000" spc="20">
                <a:latin typeface="Times New Roman"/>
                <a:cs typeface="Times New Roman"/>
              </a:rPr>
              <a:t> </a:t>
            </a:r>
            <a:r>
              <a:rPr dirty="0" sz="1000">
                <a:latin typeface="Arial MT"/>
                <a:cs typeface="Arial MT"/>
              </a:rPr>
              <a:t>Use</a:t>
            </a:r>
            <a:r>
              <a:rPr dirty="0" sz="1000" spc="-5">
                <a:latin typeface="Arial MT"/>
                <a:cs typeface="Arial MT"/>
              </a:rPr>
              <a:t> Boolean operators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search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combine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words.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 also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search Title,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URL 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Domain search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any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website.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90"/>
              </a:spcBef>
              <a:buAutoNum type="arabicPeriod" startAt="5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Different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search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engines</a:t>
            </a:r>
            <a:endParaRPr sz="1200">
              <a:latin typeface="Arial"/>
              <a:cs typeface="Arial"/>
            </a:endParaRPr>
          </a:p>
          <a:p>
            <a:pPr marL="12700" marR="26670" indent="-635">
              <a:lnSpc>
                <a:spcPct val="95700"/>
              </a:lnSpc>
              <a:spcBef>
                <a:spcPts val="1145"/>
              </a:spcBef>
            </a:pPr>
            <a:r>
              <a:rPr dirty="0" sz="1000" spc="-5" b="1">
                <a:latin typeface="Arial"/>
                <a:cs typeface="Arial"/>
              </a:rPr>
              <a:t>AltaVista: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 most </a:t>
            </a:r>
            <a:r>
              <a:rPr dirty="0" sz="1000" spc="-5">
                <a:latin typeface="Arial MT"/>
                <a:cs typeface="Arial MT"/>
              </a:rPr>
              <a:t>popular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biggest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search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engine.</a:t>
            </a:r>
            <a:r>
              <a:rPr dirty="0" sz="1000">
                <a:latin typeface="Arial MT"/>
                <a:cs typeface="Arial MT"/>
              </a:rPr>
              <a:t> Its URL is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u="sng" sz="10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2"/>
              </a:rPr>
              <a:t>www.altavista.com</a:t>
            </a:r>
            <a:r>
              <a:rPr dirty="0" sz="1000" spc="-5">
                <a:solidFill>
                  <a:srgbClr val="0000FF"/>
                </a:solidFill>
                <a:latin typeface="Arial MT"/>
                <a:cs typeface="Arial MT"/>
                <a:hlinkClick r:id="rId2"/>
              </a:rPr>
              <a:t> </a:t>
            </a:r>
            <a:r>
              <a:rPr dirty="0" sz="1000">
                <a:latin typeface="Arial MT"/>
                <a:cs typeface="Arial MT"/>
              </a:rPr>
              <a:t>. </a:t>
            </a: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 Boolean operators, domain search, title search and URL search. It is very useful engine for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complicated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search.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133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28" y="963688"/>
            <a:ext cx="5508625" cy="817435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715">
              <a:lnSpc>
                <a:spcPts val="1150"/>
              </a:lnSpc>
              <a:spcBef>
                <a:spcPts val="180"/>
              </a:spcBef>
            </a:pPr>
            <a:r>
              <a:rPr dirty="0" sz="1000" spc="-5" b="1">
                <a:latin typeface="Arial"/>
                <a:cs typeface="Arial"/>
              </a:rPr>
              <a:t>Google: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Google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gives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most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relevant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results.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perform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simple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well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advanced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search.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URL is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u="sng" sz="10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2"/>
              </a:rPr>
              <a:t>www.google.com</a:t>
            </a:r>
            <a:r>
              <a:rPr dirty="0" sz="1000">
                <a:solidFill>
                  <a:srgbClr val="0000FF"/>
                </a:solidFill>
                <a:latin typeface="Arial MT"/>
                <a:cs typeface="Arial MT"/>
                <a:hlinkClick r:id="rId2"/>
              </a:rPr>
              <a:t> </a:t>
            </a:r>
            <a:r>
              <a:rPr dirty="0" sz="1000">
                <a:latin typeface="Arial MT"/>
                <a:cs typeface="Arial MT"/>
              </a:rPr>
              <a:t>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0"/>
              </a:lnSpc>
            </a:pPr>
            <a:r>
              <a:rPr dirty="0" sz="1000" spc="-5" b="1">
                <a:latin typeface="Arial"/>
                <a:cs typeface="Arial"/>
              </a:rPr>
              <a:t>Excite:</a:t>
            </a:r>
            <a:r>
              <a:rPr dirty="0" sz="1000" spc="320" b="1"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3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3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most</a:t>
            </a:r>
            <a:r>
              <a:rPr dirty="0" sz="1000" spc="3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comprehensive</a:t>
            </a:r>
            <a:r>
              <a:rPr dirty="0" sz="1000" spc="3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search</a:t>
            </a:r>
            <a:r>
              <a:rPr dirty="0" sz="1000" spc="3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engine.</a:t>
            </a:r>
            <a:r>
              <a:rPr dirty="0" sz="1000" spc="3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Its</a:t>
            </a:r>
            <a:r>
              <a:rPr dirty="0" sz="1000" spc="3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URL</a:t>
            </a:r>
            <a:r>
              <a:rPr dirty="0" sz="1000" spc="3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320">
                <a:latin typeface="Arial MT"/>
                <a:cs typeface="Arial MT"/>
              </a:rPr>
              <a:t> </a:t>
            </a:r>
            <a:r>
              <a:rPr dirty="0" u="sng" sz="10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3"/>
              </a:rPr>
              <a:t>www.excite.com</a:t>
            </a:r>
            <a:r>
              <a:rPr dirty="0" sz="1000" spc="31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.It</a:t>
            </a:r>
            <a:r>
              <a:rPr dirty="0" sz="1000" spc="3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has</a:t>
            </a:r>
            <a:r>
              <a:rPr dirty="0" sz="1000" spc="3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large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latin typeface="Arial MT"/>
                <a:cs typeface="Arial MT"/>
              </a:rPr>
              <a:t>database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approximately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10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million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sites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stored.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 MT"/>
              <a:cs typeface="Arial MT"/>
            </a:endParaRPr>
          </a:p>
          <a:p>
            <a:pPr marL="12700" marR="5080" indent="-635">
              <a:lnSpc>
                <a:spcPts val="1150"/>
              </a:lnSpc>
            </a:pPr>
            <a:r>
              <a:rPr dirty="0" sz="1000" spc="-5" b="1">
                <a:latin typeface="Arial"/>
                <a:cs typeface="Arial"/>
              </a:rPr>
              <a:t>Lycos:</a:t>
            </a:r>
            <a:r>
              <a:rPr dirty="0" sz="1000" spc="195" b="1"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19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204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also</a:t>
            </a:r>
            <a:r>
              <a:rPr dirty="0" sz="1000" spc="19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1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comprehensive</a:t>
            </a:r>
            <a:r>
              <a:rPr dirty="0" sz="1000" spc="1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search</a:t>
            </a:r>
            <a:r>
              <a:rPr dirty="0" sz="1000" spc="1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engine.</a:t>
            </a:r>
            <a:r>
              <a:rPr dirty="0" sz="1000" spc="19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Its</a:t>
            </a:r>
            <a:r>
              <a:rPr dirty="0" sz="1000" spc="20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URL</a:t>
            </a:r>
            <a:r>
              <a:rPr dirty="0" sz="1000" spc="19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200">
                <a:latin typeface="Arial MT"/>
                <a:cs typeface="Arial MT"/>
              </a:rPr>
              <a:t> </a:t>
            </a:r>
            <a:r>
              <a:rPr dirty="0" u="sng" sz="10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4"/>
              </a:rPr>
              <a:t>www.lycos.com</a:t>
            </a:r>
            <a:r>
              <a:rPr dirty="0" sz="1000" spc="195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.</a:t>
            </a:r>
            <a:r>
              <a:rPr dirty="0" sz="1000" spc="19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20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19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search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picture,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city guides and road maps easily.</a:t>
            </a:r>
            <a:endParaRPr sz="1000">
              <a:latin typeface="Arial MT"/>
              <a:cs typeface="Arial MT"/>
            </a:endParaRPr>
          </a:p>
          <a:p>
            <a:pPr marL="12700" marR="5715">
              <a:lnSpc>
                <a:spcPts val="1150"/>
              </a:lnSpc>
              <a:spcBef>
                <a:spcPts val="1150"/>
              </a:spcBef>
            </a:pPr>
            <a:r>
              <a:rPr dirty="0" sz="1000" spc="-5" b="1">
                <a:latin typeface="Arial"/>
                <a:cs typeface="Arial"/>
              </a:rPr>
              <a:t>Yahoo:</a:t>
            </a:r>
            <a:r>
              <a:rPr dirty="0" sz="1000" spc="120" b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it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finds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information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web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quickly.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better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yahoo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when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your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search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term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</a:t>
            </a:r>
            <a:r>
              <a:rPr dirty="0" sz="1000">
                <a:latin typeface="Arial MT"/>
                <a:cs typeface="Arial MT"/>
              </a:rPr>
              <a:t> large</a:t>
            </a:r>
            <a:r>
              <a:rPr dirty="0" sz="1000" spc="-5">
                <a:latin typeface="Arial MT"/>
                <a:cs typeface="Arial MT"/>
              </a:rPr>
              <a:t> because </a:t>
            </a:r>
            <a:r>
              <a:rPr dirty="0" sz="1000">
                <a:latin typeface="Arial MT"/>
                <a:cs typeface="Arial MT"/>
              </a:rPr>
              <a:t>yahoo</a:t>
            </a:r>
            <a:r>
              <a:rPr dirty="0" sz="1000" spc="-5">
                <a:latin typeface="Arial MT"/>
                <a:cs typeface="Arial MT"/>
              </a:rPr>
              <a:t> add </a:t>
            </a:r>
            <a:r>
              <a:rPr dirty="0" sz="1000">
                <a:latin typeface="Arial MT"/>
                <a:cs typeface="Arial MT"/>
              </a:rPr>
              <a:t>any </a:t>
            </a:r>
            <a:r>
              <a:rPr dirty="0" sz="1000" spc="-5">
                <a:latin typeface="Arial MT"/>
                <a:cs typeface="Arial MT"/>
              </a:rPr>
              <a:t>website in database after great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search.</a:t>
            </a:r>
            <a:endParaRPr sz="1000">
              <a:latin typeface="Arial MT"/>
              <a:cs typeface="Arial MT"/>
            </a:endParaRPr>
          </a:p>
          <a:p>
            <a:pPr marL="12700" marR="5080">
              <a:lnSpc>
                <a:spcPts val="1150"/>
              </a:lnSpc>
              <a:spcBef>
                <a:spcPts val="1145"/>
              </a:spcBef>
            </a:pP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HotBOt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Lycos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database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bigger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than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yahoo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search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long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terms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possible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efficiently.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There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some </a:t>
            </a:r>
            <a:r>
              <a:rPr dirty="0" sz="1000">
                <a:latin typeface="Arial MT"/>
                <a:cs typeface="Arial MT"/>
              </a:rPr>
              <a:t>other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search engines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like WebCrawler, </a:t>
            </a: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text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galaxy.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buAutoNum type="arabicPeriod" startAt="6"/>
              <a:tabLst>
                <a:tab pos="182880" algn="l"/>
              </a:tabLst>
            </a:pPr>
            <a:r>
              <a:rPr dirty="0" sz="1200" b="1">
                <a:latin typeface="Arial"/>
                <a:cs typeface="Arial"/>
              </a:rPr>
              <a:t>Copy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 text </a:t>
            </a:r>
            <a:r>
              <a:rPr dirty="0" sz="1200" b="1">
                <a:latin typeface="Arial"/>
                <a:cs typeface="Arial"/>
              </a:rPr>
              <a:t>from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web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page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to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 </a:t>
            </a:r>
            <a:r>
              <a:rPr dirty="0" sz="1200" b="1">
                <a:latin typeface="Arial"/>
                <a:cs typeface="Arial"/>
              </a:rPr>
              <a:t>document</a:t>
            </a:r>
            <a:endParaRPr sz="1200">
              <a:latin typeface="Arial"/>
              <a:cs typeface="Arial"/>
            </a:endParaRPr>
          </a:p>
          <a:p>
            <a:pPr marL="12700" marR="203835">
              <a:lnSpc>
                <a:spcPts val="1150"/>
              </a:lnSpc>
              <a:spcBef>
                <a:spcPts val="1410"/>
              </a:spcBef>
            </a:pPr>
            <a:r>
              <a:rPr dirty="0" sz="1000" spc="-5">
                <a:latin typeface="Arial MT"/>
                <a:cs typeface="Arial MT"/>
              </a:rPr>
              <a:t>Duplicate means to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copy same data on different location. We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 copy or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duplicate any text</a:t>
            </a:r>
            <a:r>
              <a:rPr dirty="0" sz="1000">
                <a:latin typeface="Arial MT"/>
                <a:cs typeface="Arial MT"/>
              </a:rPr>
              <a:t> or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image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065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copy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ts val="1150"/>
              </a:lnSpc>
              <a:buAutoNum type="arabicPlain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ts val="1175"/>
              </a:lnSpc>
              <a:buAutoNum type="arabicPlain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Edit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Copy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Ctrl+C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paste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Data: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50"/>
              </a:lnSpc>
              <a:buAutoNum type="arabicPlain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target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location</a:t>
            </a:r>
            <a:endParaRPr sz="1000">
              <a:latin typeface="Arial MT"/>
              <a:cs typeface="Arial MT"/>
            </a:endParaRPr>
          </a:p>
          <a:p>
            <a:pPr marL="469900" indent="-229870">
              <a:lnSpc>
                <a:spcPts val="1175"/>
              </a:lnSpc>
              <a:buAutoNum type="arabicPlain"/>
              <a:tabLst>
                <a:tab pos="470534" algn="l"/>
              </a:tabLst>
            </a:pP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Edit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Paste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Ctrl+V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181610" indent="-169545">
              <a:lnSpc>
                <a:spcPct val="100000"/>
              </a:lnSpc>
              <a:buAutoNum type="arabicPeriod" startAt="7"/>
              <a:tabLst>
                <a:tab pos="182245" algn="l"/>
              </a:tabLst>
            </a:pPr>
            <a:r>
              <a:rPr dirty="0" sz="1200" b="1">
                <a:latin typeface="Arial"/>
                <a:cs typeface="Arial"/>
              </a:rPr>
              <a:t>Copy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image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from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web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page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to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document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copy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image: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ts val="1150"/>
              </a:lnSpc>
              <a:buAutoNum type="arabicPlain" startAt="3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image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ts val="1175"/>
              </a:lnSpc>
              <a:buAutoNum type="arabicPlain" startAt="3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Edit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Copy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Ctrl+C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paste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image: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50"/>
              </a:lnSpc>
              <a:buAutoNum type="arabicPlain" startAt="3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target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location</a:t>
            </a:r>
            <a:endParaRPr sz="1000">
              <a:latin typeface="Arial MT"/>
              <a:cs typeface="Arial MT"/>
            </a:endParaRPr>
          </a:p>
          <a:p>
            <a:pPr marL="469900" indent="-229870">
              <a:lnSpc>
                <a:spcPts val="1175"/>
              </a:lnSpc>
              <a:buAutoNum type="arabicPlain" startAt="3"/>
              <a:tabLst>
                <a:tab pos="470534" algn="l"/>
              </a:tabLst>
            </a:pP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Edit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Paste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Ctrl+V</a:t>
            </a:r>
            <a:endParaRPr sz="1000">
              <a:latin typeface="Arial MT"/>
              <a:cs typeface="Arial MT"/>
            </a:endParaRPr>
          </a:p>
          <a:p>
            <a:pPr marL="12700" marR="2381250">
              <a:lnSpc>
                <a:spcPct val="183800"/>
              </a:lnSpc>
              <a:spcBef>
                <a:spcPts val="114"/>
              </a:spcBef>
              <a:buAutoNum type="arabicPeriod" startAt="8"/>
              <a:tabLst>
                <a:tab pos="182880" algn="l"/>
              </a:tabLst>
            </a:pPr>
            <a:r>
              <a:rPr dirty="0" sz="1200" b="1">
                <a:latin typeface="Arial"/>
                <a:cs typeface="Arial"/>
              </a:rPr>
              <a:t>Copy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URL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from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web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page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to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 </a:t>
            </a:r>
            <a:r>
              <a:rPr dirty="0" sz="1200" b="1">
                <a:latin typeface="Arial"/>
                <a:cs typeface="Arial"/>
              </a:rPr>
              <a:t>document </a:t>
            </a:r>
            <a:r>
              <a:rPr dirty="0" sz="1200" spc="-320" b="1"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also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copy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URL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browser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document.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copy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URL: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ts val="1125"/>
              </a:lnSpc>
              <a:buAutoNum type="arabicPlain" startAt="5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URL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browser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ts val="1175"/>
              </a:lnSpc>
              <a:buAutoNum type="arabicPlain" startAt="5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Edit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Copy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Ctrl+C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0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paste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URL: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50"/>
              </a:lnSpc>
              <a:buAutoNum type="arabicPlain" startAt="5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target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location</a:t>
            </a:r>
            <a:endParaRPr sz="1000">
              <a:latin typeface="Arial MT"/>
              <a:cs typeface="Arial MT"/>
            </a:endParaRPr>
          </a:p>
          <a:p>
            <a:pPr marL="469900" indent="-229870">
              <a:lnSpc>
                <a:spcPts val="1175"/>
              </a:lnSpc>
              <a:buAutoNum type="arabicPlain" startAt="5"/>
              <a:tabLst>
                <a:tab pos="470534" algn="l"/>
              </a:tabLst>
            </a:pP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Edit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Paste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Ctrl+V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ts val="1415"/>
              </a:lnSpc>
            </a:pPr>
            <a:r>
              <a:rPr dirty="0" sz="1200" spc="-5" b="1">
                <a:latin typeface="Arial"/>
                <a:cs typeface="Arial"/>
              </a:rPr>
              <a:t>9.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Save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web</a:t>
            </a:r>
            <a:r>
              <a:rPr dirty="0" sz="1200" spc="-5" b="1">
                <a:latin typeface="Arial"/>
                <a:cs typeface="Arial"/>
              </a:rPr>
              <a:t> page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on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hard disk</a:t>
            </a:r>
            <a:endParaRPr sz="1200">
              <a:latin typeface="Arial"/>
              <a:cs typeface="Arial"/>
            </a:endParaRPr>
          </a:p>
          <a:p>
            <a:pPr marL="12700" marR="71755">
              <a:lnSpc>
                <a:spcPts val="1150"/>
              </a:lnSpc>
              <a:spcBef>
                <a:spcPts val="55"/>
              </a:spcBef>
            </a:pPr>
            <a:r>
              <a:rPr dirty="0" sz="1000" spc="-5">
                <a:latin typeface="Arial MT"/>
                <a:cs typeface="Arial MT"/>
              </a:rPr>
              <a:t>We can save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web page on hard disk. We can open web page data without connecting internet. </a:t>
            </a:r>
            <a:r>
              <a:rPr dirty="0" sz="1000">
                <a:latin typeface="Arial MT"/>
                <a:cs typeface="Arial MT"/>
              </a:rPr>
              <a:t> 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save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web </a:t>
            </a:r>
            <a:r>
              <a:rPr dirty="0" sz="1000">
                <a:latin typeface="Arial MT"/>
                <a:cs typeface="Arial MT"/>
              </a:rPr>
              <a:t>page</a:t>
            </a:r>
            <a:r>
              <a:rPr dirty="0" sz="1000" spc="-5">
                <a:latin typeface="Arial MT"/>
                <a:cs typeface="Arial MT"/>
              </a:rPr>
              <a:t> on hard </a:t>
            </a:r>
            <a:r>
              <a:rPr dirty="0" sz="1000">
                <a:latin typeface="Arial MT"/>
                <a:cs typeface="Arial MT"/>
              </a:rPr>
              <a:t>disk:</a:t>
            </a:r>
            <a:endParaRPr sz="1000">
              <a:latin typeface="Arial MT"/>
              <a:cs typeface="Arial MT"/>
            </a:endParaRPr>
          </a:p>
          <a:p>
            <a:pPr marL="125730" indent="-113664">
              <a:lnSpc>
                <a:spcPts val="1095"/>
              </a:lnSpc>
              <a:buSzPct val="90000"/>
              <a:buAutoNum type="arabicPlain"/>
              <a:tabLst>
                <a:tab pos="126364" algn="l"/>
              </a:tabLst>
            </a:pP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Save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As</a:t>
            </a:r>
            <a:endParaRPr sz="1000">
              <a:latin typeface="Arial MT"/>
              <a:cs typeface="Arial MT"/>
            </a:endParaRPr>
          </a:p>
          <a:p>
            <a:pPr marL="160020" indent="-147955">
              <a:lnSpc>
                <a:spcPts val="1175"/>
              </a:lnSpc>
              <a:buSzPct val="90000"/>
              <a:buAutoNum type="arabicPlain"/>
              <a:tabLst>
                <a:tab pos="160655" algn="l"/>
              </a:tabLst>
            </a:pP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target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location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disk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save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133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962926"/>
            <a:ext cx="5508625" cy="8080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Arial"/>
                <a:cs typeface="Arial"/>
              </a:rPr>
              <a:t>10.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Save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graphic</a:t>
            </a:r>
            <a:endParaRPr sz="1200">
              <a:latin typeface="Arial"/>
              <a:cs typeface="Arial"/>
            </a:endParaRPr>
          </a:p>
          <a:p>
            <a:pPr marL="12700" marR="3794760">
              <a:lnSpc>
                <a:spcPct val="191300"/>
              </a:lnSpc>
            </a:pPr>
            <a:r>
              <a:rPr dirty="0" sz="1000" spc="-5">
                <a:latin typeface="Arial MT"/>
                <a:cs typeface="Arial MT"/>
              </a:rPr>
              <a:t>We can save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graphic as file.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save </a:t>
            </a:r>
            <a:r>
              <a:rPr dirty="0" sz="1000" spc="-10">
                <a:latin typeface="Arial MT"/>
                <a:cs typeface="Arial MT"/>
              </a:rPr>
              <a:t>graphic:</a:t>
            </a:r>
            <a:endParaRPr sz="1000">
              <a:latin typeface="Arial MT"/>
              <a:cs typeface="Arial MT"/>
            </a:endParaRPr>
          </a:p>
          <a:p>
            <a:pPr marL="160655" indent="-148590">
              <a:lnSpc>
                <a:spcPts val="1125"/>
              </a:lnSpc>
              <a:buAutoNum type="arabicPlain"/>
              <a:tabLst>
                <a:tab pos="161290" algn="l"/>
              </a:tabLst>
            </a:pPr>
            <a:r>
              <a:rPr dirty="0" sz="1000" spc="-5">
                <a:latin typeface="Arial MT"/>
                <a:cs typeface="Arial MT"/>
              </a:rPr>
              <a:t>Right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graphic</a:t>
            </a:r>
            <a:endParaRPr sz="1000">
              <a:latin typeface="Arial MT"/>
              <a:cs typeface="Arial MT"/>
            </a:endParaRPr>
          </a:p>
          <a:p>
            <a:pPr marL="125730" indent="-113664">
              <a:lnSpc>
                <a:spcPts val="1150"/>
              </a:lnSpc>
              <a:buAutoNum type="arabicPlain"/>
              <a:tabLst>
                <a:tab pos="126364" algn="l"/>
              </a:tabLst>
            </a:pP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Save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Picture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</a:t>
            </a:r>
            <a:endParaRPr sz="1000">
              <a:latin typeface="Arial MT"/>
              <a:cs typeface="Arial MT"/>
            </a:endParaRPr>
          </a:p>
          <a:p>
            <a:pPr marL="160655" indent="-148590">
              <a:lnSpc>
                <a:spcPts val="1175"/>
              </a:lnSpc>
              <a:buAutoNum type="arabicPlain"/>
              <a:tabLst>
                <a:tab pos="161290" algn="l"/>
              </a:tabLst>
            </a:pPr>
            <a:r>
              <a:rPr dirty="0" sz="1000" spc="-5">
                <a:latin typeface="Arial MT"/>
                <a:cs typeface="Arial MT"/>
              </a:rPr>
              <a:t>Select target </a:t>
            </a:r>
            <a:r>
              <a:rPr dirty="0" sz="1000">
                <a:latin typeface="Arial MT"/>
                <a:cs typeface="Arial MT"/>
              </a:rPr>
              <a:t>location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Enter</a:t>
            </a:r>
            <a:r>
              <a:rPr dirty="0" sz="1000" spc="-5">
                <a:latin typeface="Arial MT"/>
                <a:cs typeface="Arial MT"/>
              </a:rPr>
              <a:t> Name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graphic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buAutoNum type="arabicPeriod" startAt="11"/>
              <a:tabLst>
                <a:tab pos="267335" algn="l"/>
              </a:tabLst>
            </a:pPr>
            <a:r>
              <a:rPr dirty="0" sz="1200" spc="-5" b="1">
                <a:latin typeface="Arial"/>
                <a:cs typeface="Arial"/>
              </a:rPr>
              <a:t>Download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text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file,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image</a:t>
            </a:r>
            <a:endParaRPr sz="1200">
              <a:latin typeface="Arial"/>
              <a:cs typeface="Arial"/>
            </a:endParaRPr>
          </a:p>
          <a:p>
            <a:pPr marL="12700" marR="827405">
              <a:lnSpc>
                <a:spcPct val="191300"/>
              </a:lnSpc>
              <a:spcBef>
                <a:spcPts val="5"/>
              </a:spcBef>
            </a:pPr>
            <a:r>
              <a:rPr dirty="0" sz="1000" spc="-5">
                <a:latin typeface="Arial MT"/>
                <a:cs typeface="Arial MT"/>
              </a:rPr>
              <a:t>Downloading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process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transferring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from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remote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 user </a:t>
            </a:r>
            <a:r>
              <a:rPr dirty="0" sz="1000" spc="-5">
                <a:latin typeface="Arial MT"/>
                <a:cs typeface="Arial MT"/>
              </a:rPr>
              <a:t>computer.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download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file: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ts val="1125"/>
              </a:lnSpc>
              <a:buAutoNum type="arabicPlain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ts val="1150"/>
              </a:lnSpc>
              <a:buAutoNum type="arabicPlain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Right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ts val="1150"/>
              </a:lnSpc>
              <a:buAutoNum type="arabicPlain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Save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Target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As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 also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save an</a:t>
            </a:r>
            <a:r>
              <a:rPr dirty="0" sz="1000" spc="-10">
                <a:latin typeface="Arial MT"/>
                <a:cs typeface="Arial MT"/>
              </a:rPr>
              <a:t> image</a:t>
            </a:r>
            <a:r>
              <a:rPr dirty="0" sz="1000" spc="-5">
                <a:latin typeface="Arial MT"/>
                <a:cs typeface="Arial MT"/>
              </a:rPr>
              <a:t> in the same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way as file.</a:t>
            </a:r>
            <a:endParaRPr sz="100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spcBef>
                <a:spcPts val="1085"/>
              </a:spcBef>
              <a:buAutoNum type="arabicPeriod" startAt="12"/>
              <a:tabLst>
                <a:tab pos="267335" algn="l"/>
              </a:tabLst>
            </a:pPr>
            <a:r>
              <a:rPr dirty="0" sz="1200" b="1">
                <a:latin typeface="Arial"/>
                <a:cs typeface="Arial"/>
              </a:rPr>
              <a:t>Web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page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orientation,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margins,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header,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footer</a:t>
            </a:r>
            <a:endParaRPr sz="1200">
              <a:latin typeface="Arial"/>
              <a:cs typeface="Arial"/>
            </a:endParaRPr>
          </a:p>
          <a:p>
            <a:pPr marL="12700" marR="234315">
              <a:lnSpc>
                <a:spcPts val="1150"/>
              </a:lnSpc>
              <a:spcBef>
                <a:spcPts val="1405"/>
              </a:spcBef>
            </a:pPr>
            <a:r>
              <a:rPr dirty="0" sz="1000">
                <a:latin typeface="Arial MT"/>
                <a:cs typeface="Arial MT"/>
              </a:rPr>
              <a:t>Web </a:t>
            </a:r>
            <a:r>
              <a:rPr dirty="0" sz="1000" spc="-5">
                <a:latin typeface="Arial MT"/>
                <a:cs typeface="Arial MT"/>
              </a:rPr>
              <a:t>page may </a:t>
            </a:r>
            <a:r>
              <a:rPr dirty="0" sz="1000">
                <a:latin typeface="Arial MT"/>
                <a:cs typeface="Arial MT"/>
              </a:rPr>
              <a:t>be </a:t>
            </a:r>
            <a:r>
              <a:rPr dirty="0" sz="1000" spc="-5">
                <a:latin typeface="Arial MT"/>
                <a:cs typeface="Arial MT"/>
              </a:rPr>
              <a:t>wider </a:t>
            </a:r>
            <a:r>
              <a:rPr dirty="0" sz="1000">
                <a:latin typeface="Arial MT"/>
                <a:cs typeface="Arial MT"/>
              </a:rPr>
              <a:t>than </a:t>
            </a:r>
            <a:r>
              <a:rPr dirty="0" sz="1000" spc="-5">
                <a:latin typeface="Arial MT"/>
                <a:cs typeface="Arial MT"/>
              </a:rPr>
              <a:t>paper, </a:t>
            </a:r>
            <a:r>
              <a:rPr dirty="0" sz="1000">
                <a:latin typeface="Arial MT"/>
                <a:cs typeface="Arial MT"/>
              </a:rPr>
              <a:t>so some text </a:t>
            </a:r>
            <a:r>
              <a:rPr dirty="0" sz="1000" spc="-5">
                <a:latin typeface="Arial MT"/>
                <a:cs typeface="Arial MT"/>
              </a:rPr>
              <a:t>could </a:t>
            </a:r>
            <a:r>
              <a:rPr dirty="0" sz="1000">
                <a:latin typeface="Arial MT"/>
                <a:cs typeface="Arial MT"/>
              </a:rPr>
              <a:t>be wrap. First save </a:t>
            </a:r>
            <a:r>
              <a:rPr dirty="0" sz="1000" spc="-5">
                <a:latin typeface="Arial MT"/>
                <a:cs typeface="Arial MT"/>
              </a:rPr>
              <a:t>page </a:t>
            </a:r>
            <a:r>
              <a:rPr dirty="0" sz="1000">
                <a:latin typeface="Arial MT"/>
                <a:cs typeface="Arial MT"/>
              </a:rPr>
              <a:t>to hard </a:t>
            </a:r>
            <a:r>
              <a:rPr dirty="0" sz="1000" spc="-5">
                <a:latin typeface="Arial MT"/>
                <a:cs typeface="Arial MT"/>
              </a:rPr>
              <a:t>disk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than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take printout. We cam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also use color printer to take colored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printing.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070"/>
              </a:spcBef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web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page</a:t>
            </a:r>
            <a:r>
              <a:rPr dirty="0" sz="1000" spc="-5">
                <a:latin typeface="Arial MT"/>
                <a:cs typeface="Arial MT"/>
              </a:rPr>
              <a:t> orientation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</a:t>
            </a:r>
            <a:r>
              <a:rPr dirty="0" sz="1000" spc="-5">
                <a:latin typeface="Arial MT"/>
                <a:cs typeface="Arial MT"/>
              </a:rPr>
              <a:t> printing:</a:t>
            </a:r>
            <a:endParaRPr sz="1000">
              <a:latin typeface="Arial MT"/>
              <a:cs typeface="Arial MT"/>
            </a:endParaRPr>
          </a:p>
          <a:p>
            <a:pPr marL="12700" marR="4017010">
              <a:lnSpc>
                <a:spcPct val="957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1-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Page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Setup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2- Set Header and footer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3-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orientation</a:t>
            </a:r>
            <a:endParaRPr sz="1000">
              <a:latin typeface="Arial MT"/>
              <a:cs typeface="Arial MT"/>
            </a:endParaRPr>
          </a:p>
          <a:p>
            <a:pPr marL="266065" indent="-254000">
              <a:lnSpc>
                <a:spcPct val="100000"/>
              </a:lnSpc>
              <a:spcBef>
                <a:spcPts val="1090"/>
              </a:spcBef>
              <a:buAutoNum type="arabicPeriod" startAt="14"/>
              <a:tabLst>
                <a:tab pos="266700" algn="l"/>
              </a:tabLst>
            </a:pPr>
            <a:r>
              <a:rPr dirty="0" sz="1200" spc="-5" b="1">
                <a:latin typeface="Arial"/>
                <a:cs typeface="Arial"/>
              </a:rPr>
              <a:t>Printing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web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page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  <a:spcBef>
                <a:spcPts val="1100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web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page: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latin typeface="Wingdings"/>
                <a:cs typeface="Wingdings"/>
              </a:rPr>
              <a:t>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</a:t>
            </a:r>
            <a:endParaRPr sz="100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spcBef>
                <a:spcPts val="1085"/>
              </a:spcBef>
              <a:buAutoNum type="arabicPeriod" startAt="15"/>
              <a:tabLst>
                <a:tab pos="267335" algn="l"/>
              </a:tabLst>
            </a:pPr>
            <a:r>
              <a:rPr dirty="0" sz="1200" spc="-5" b="1">
                <a:latin typeface="Arial"/>
                <a:cs typeface="Arial"/>
              </a:rPr>
              <a:t>Summary: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lesson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have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learnt: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What</a:t>
            </a:r>
            <a:r>
              <a:rPr dirty="0" sz="1000" spc="-5">
                <a:latin typeface="Arial MT"/>
                <a:cs typeface="Arial MT"/>
              </a:rPr>
              <a:t> are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search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engines and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>
                <a:latin typeface="Arial MT"/>
                <a:cs typeface="Arial MT"/>
              </a:rPr>
              <a:t> to</a:t>
            </a:r>
            <a:r>
              <a:rPr dirty="0" sz="1000" spc="-5">
                <a:latin typeface="Arial MT"/>
                <a:cs typeface="Arial MT"/>
              </a:rPr>
              <a:t> select</a:t>
            </a:r>
            <a:r>
              <a:rPr dirty="0" sz="1000">
                <a:latin typeface="Arial MT"/>
                <a:cs typeface="Arial MT"/>
              </a:rPr>
              <a:t> a </a:t>
            </a:r>
            <a:r>
              <a:rPr dirty="0" sz="1000" spc="-5">
                <a:latin typeface="Arial MT"/>
                <a:cs typeface="Arial MT"/>
              </a:rPr>
              <a:t>search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engine?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search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specific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formation </a:t>
            </a:r>
            <a:r>
              <a:rPr dirty="0" sz="1000" spc="-5">
                <a:latin typeface="Arial MT"/>
                <a:cs typeface="Arial MT"/>
              </a:rPr>
              <a:t>with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help of</a:t>
            </a:r>
            <a:r>
              <a:rPr dirty="0" sz="1000" spc="-5">
                <a:latin typeface="Arial MT"/>
                <a:cs typeface="Arial MT"/>
              </a:rPr>
              <a:t> keyword?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selection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criteria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search?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copy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image text or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URL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web page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set</a:t>
            </a:r>
            <a:r>
              <a:rPr dirty="0" sz="1000" spc="-5">
                <a:latin typeface="Arial MT"/>
                <a:cs typeface="Arial MT"/>
              </a:rPr>
              <a:t> page size, page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orientation</a:t>
            </a:r>
            <a:r>
              <a:rPr dirty="0" sz="1000" spc="-5">
                <a:latin typeface="Arial MT"/>
                <a:cs typeface="Arial MT"/>
              </a:rPr>
              <a:t> or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margins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web</a:t>
            </a:r>
            <a:r>
              <a:rPr dirty="0" sz="1000" spc="-5">
                <a:latin typeface="Arial MT"/>
                <a:cs typeface="Arial MT"/>
              </a:rPr>
              <a:t> page?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print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web </a:t>
            </a:r>
            <a:r>
              <a:rPr dirty="0" sz="1000" spc="-5">
                <a:latin typeface="Arial MT"/>
                <a:cs typeface="Arial MT"/>
              </a:rPr>
              <a:t>page or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specific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web</a:t>
            </a:r>
            <a:r>
              <a:rPr dirty="0" sz="1000" spc="-5">
                <a:latin typeface="Arial MT"/>
                <a:cs typeface="Arial MT"/>
              </a:rPr>
              <a:t> pages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selected</a:t>
            </a:r>
            <a:r>
              <a:rPr dirty="0" sz="1000">
                <a:latin typeface="Arial MT"/>
                <a:cs typeface="Arial MT"/>
              </a:rPr>
              <a:t> text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etc?</a:t>
            </a:r>
            <a:endParaRPr sz="10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Font typeface="Symbol"/>
              <a:buChar char=""/>
            </a:pPr>
            <a:endParaRPr sz="1150">
              <a:latin typeface="Arial MT"/>
              <a:cs typeface="Arial MT"/>
            </a:endParaRPr>
          </a:p>
          <a:p>
            <a:pPr marL="266700" indent="-254635">
              <a:lnSpc>
                <a:spcPts val="1415"/>
              </a:lnSpc>
              <a:buAutoNum type="arabicPeriod" startAt="16"/>
              <a:tabLst>
                <a:tab pos="267335" algn="l"/>
              </a:tabLst>
            </a:pPr>
            <a:r>
              <a:rPr dirty="0" sz="1200" spc="-10" b="1">
                <a:latin typeface="Arial"/>
                <a:cs typeface="Arial"/>
              </a:rPr>
              <a:t>Exercise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55"/>
              </a:spcBef>
            </a:pP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coming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exercise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learn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search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list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search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engines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web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sites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that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match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your </a:t>
            </a:r>
            <a:r>
              <a:rPr dirty="0" sz="1000">
                <a:latin typeface="Arial MT"/>
                <a:cs typeface="Arial MT"/>
              </a:rPr>
              <a:t>criteria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also </a:t>
            </a:r>
            <a:r>
              <a:rPr dirty="0" sz="1000">
                <a:latin typeface="Arial MT"/>
                <a:cs typeface="Arial MT"/>
              </a:rPr>
              <a:t>learn</a:t>
            </a:r>
            <a:r>
              <a:rPr dirty="0" sz="1000" spc="-5">
                <a:latin typeface="Arial MT"/>
                <a:cs typeface="Arial MT"/>
              </a:rPr>
              <a:t> how to </a:t>
            </a:r>
            <a:r>
              <a:rPr dirty="0" sz="1000">
                <a:latin typeface="Arial MT"/>
                <a:cs typeface="Arial MT"/>
              </a:rPr>
              <a:t>print</a:t>
            </a:r>
            <a:r>
              <a:rPr dirty="0" sz="1000" spc="-5">
                <a:latin typeface="Arial MT"/>
                <a:cs typeface="Arial MT"/>
              </a:rPr>
              <a:t> web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pages</a:t>
            </a:r>
            <a:endParaRPr sz="1000">
              <a:latin typeface="Arial MT"/>
              <a:cs typeface="Arial MT"/>
            </a:endParaRPr>
          </a:p>
          <a:p>
            <a:pPr marL="47625">
              <a:lnSpc>
                <a:spcPts val="1175"/>
              </a:lnSpc>
              <a:spcBef>
                <a:spcPts val="107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1:</a:t>
            </a:r>
            <a:endParaRPr sz="1000">
              <a:latin typeface="Arial"/>
              <a:cs typeface="Arial"/>
            </a:endParaRPr>
          </a:p>
          <a:p>
            <a:pPr algn="just" marL="469265">
              <a:lnSpc>
                <a:spcPts val="1145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Search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Internet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using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search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button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700"/>
              </a:lnSpc>
              <a:spcBef>
                <a:spcPts val="25"/>
              </a:spcBef>
            </a:pPr>
            <a:r>
              <a:rPr dirty="0" sz="1000" spc="-5">
                <a:latin typeface="Arial MT"/>
                <a:cs typeface="Arial MT"/>
              </a:rPr>
              <a:t>Open the browser. Click search button on standard </a:t>
            </a:r>
            <a:r>
              <a:rPr dirty="0" sz="1000" spc="-10">
                <a:latin typeface="Arial MT"/>
                <a:cs typeface="Arial MT"/>
              </a:rPr>
              <a:t>toolbar. </a:t>
            </a:r>
            <a:r>
              <a:rPr dirty="0" sz="1000" spc="-5">
                <a:latin typeface="Arial MT"/>
                <a:cs typeface="Arial MT"/>
              </a:rPr>
              <a:t>Internet explorer </a:t>
            </a:r>
            <a:r>
              <a:rPr dirty="0" sz="1000" spc="-10">
                <a:latin typeface="Arial MT"/>
                <a:cs typeface="Arial MT"/>
              </a:rPr>
              <a:t>chooses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search engine </a:t>
            </a:r>
            <a:r>
              <a:rPr dirty="0" sz="1000">
                <a:latin typeface="Arial MT"/>
                <a:cs typeface="Arial MT"/>
              </a:rPr>
              <a:t>at </a:t>
            </a:r>
            <a:r>
              <a:rPr dirty="0" sz="1000" spc="-5">
                <a:latin typeface="Arial MT"/>
                <a:cs typeface="Arial MT"/>
              </a:rPr>
              <a:t>random. </a:t>
            </a:r>
            <a:r>
              <a:rPr dirty="0" sz="1000">
                <a:latin typeface="Arial MT"/>
                <a:cs typeface="Arial MT"/>
              </a:rPr>
              <a:t>Type the </a:t>
            </a:r>
            <a:r>
              <a:rPr dirty="0" sz="1000" spc="-5">
                <a:latin typeface="Arial MT"/>
                <a:cs typeface="Arial MT"/>
              </a:rPr>
              <a:t>information </a:t>
            </a:r>
            <a:r>
              <a:rPr dirty="0" sz="1000">
                <a:latin typeface="Arial MT"/>
                <a:cs typeface="Arial MT"/>
              </a:rPr>
              <a:t>you want to </a:t>
            </a:r>
            <a:r>
              <a:rPr dirty="0" sz="1000" spc="-5">
                <a:latin typeface="Arial MT"/>
                <a:cs typeface="Arial MT"/>
              </a:rPr>
              <a:t>use </a:t>
            </a:r>
            <a:r>
              <a:rPr dirty="0" sz="1000">
                <a:latin typeface="Arial MT"/>
                <a:cs typeface="Arial MT"/>
              </a:rPr>
              <a:t>for the </a:t>
            </a:r>
            <a:r>
              <a:rPr dirty="0" sz="1000" spc="-5">
                <a:latin typeface="Arial MT"/>
                <a:cs typeface="Arial MT"/>
              </a:rPr>
              <a:t>search. </a:t>
            </a:r>
            <a:r>
              <a:rPr dirty="0" sz="1000">
                <a:latin typeface="Arial MT"/>
                <a:cs typeface="Arial MT"/>
              </a:rPr>
              <a:t>Click </a:t>
            </a:r>
            <a:r>
              <a:rPr dirty="0" sz="1000" spc="-5">
                <a:latin typeface="Arial MT"/>
                <a:cs typeface="Arial MT"/>
              </a:rPr>
              <a:t>the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search,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find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seek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as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each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search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provider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label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its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search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differently.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If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133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31" y="963688"/>
            <a:ext cx="5508625" cy="382587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469265" marR="5080">
              <a:lnSpc>
                <a:spcPct val="95700"/>
              </a:lnSpc>
              <a:spcBef>
                <a:spcPts val="150"/>
              </a:spcBef>
            </a:pPr>
            <a:r>
              <a:rPr dirty="0" sz="1000" spc="-5">
                <a:latin typeface="Arial MT"/>
                <a:cs typeface="Arial MT"/>
              </a:rPr>
              <a:t>you don't find the web site you want click the next button. To perform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new search, </a:t>
            </a:r>
            <a:r>
              <a:rPr dirty="0" sz="1000" spc="-10">
                <a:latin typeface="Arial MT"/>
                <a:cs typeface="Arial MT"/>
              </a:rPr>
              <a:t>click 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 new </a:t>
            </a:r>
            <a:r>
              <a:rPr dirty="0" sz="1000" spc="-5">
                <a:latin typeface="Arial MT"/>
                <a:cs typeface="Arial MT"/>
              </a:rPr>
              <a:t>button under </a:t>
            </a:r>
            <a:r>
              <a:rPr dirty="0" sz="1000">
                <a:latin typeface="Arial MT"/>
                <a:cs typeface="Arial MT"/>
              </a:rPr>
              <a:t>the search </a:t>
            </a:r>
            <a:r>
              <a:rPr dirty="0" sz="1000" spc="-5">
                <a:latin typeface="Arial MT"/>
                <a:cs typeface="Arial MT"/>
              </a:rPr>
              <a:t>heading </a:t>
            </a:r>
            <a:r>
              <a:rPr dirty="0" sz="1000">
                <a:latin typeface="Arial MT"/>
                <a:cs typeface="Arial MT"/>
              </a:rPr>
              <a:t>on top. Finally click </a:t>
            </a:r>
            <a:r>
              <a:rPr dirty="0" sz="1000" spc="-5">
                <a:latin typeface="Arial MT"/>
                <a:cs typeface="Arial MT"/>
              </a:rPr>
              <a:t>cross </a:t>
            </a:r>
            <a:r>
              <a:rPr dirty="0" sz="1000">
                <a:latin typeface="Arial MT"/>
                <a:cs typeface="Arial MT"/>
              </a:rPr>
              <a:t>button to right of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search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heading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-5">
                <a:latin typeface="Arial MT"/>
                <a:cs typeface="Arial MT"/>
              </a:rPr>
              <a:t> click search </a:t>
            </a:r>
            <a:r>
              <a:rPr dirty="0" sz="1000">
                <a:latin typeface="Arial MT"/>
                <a:cs typeface="Arial MT"/>
              </a:rPr>
              <a:t>button</a:t>
            </a:r>
            <a:r>
              <a:rPr dirty="0" sz="1000" spc="-5">
                <a:latin typeface="Arial MT"/>
                <a:cs typeface="Arial MT"/>
              </a:rPr>
              <a:t> on </a:t>
            </a:r>
            <a:r>
              <a:rPr dirty="0" sz="1000">
                <a:latin typeface="Arial MT"/>
                <a:cs typeface="Arial MT"/>
              </a:rPr>
              <a:t>toolbar.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1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2: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Download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file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from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public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ftp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site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800"/>
              </a:lnSpc>
              <a:spcBef>
                <a:spcPts val="20"/>
              </a:spcBef>
            </a:pP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address bar </a:t>
            </a:r>
            <a:r>
              <a:rPr dirty="0" sz="1000">
                <a:latin typeface="Arial MT"/>
                <a:cs typeface="Arial MT"/>
              </a:rPr>
              <a:t>type the URL for </a:t>
            </a:r>
            <a:r>
              <a:rPr dirty="0" sz="1000" spc="-5">
                <a:latin typeface="Arial MT"/>
                <a:cs typeface="Arial MT"/>
              </a:rPr>
              <a:t>public </a:t>
            </a:r>
            <a:r>
              <a:rPr dirty="0" sz="1000">
                <a:latin typeface="Arial MT"/>
                <a:cs typeface="Arial MT"/>
              </a:rPr>
              <a:t>ftp site. If site offers it, </a:t>
            </a:r>
            <a:r>
              <a:rPr dirty="0" sz="1000" spc="-5">
                <a:latin typeface="Arial MT"/>
                <a:cs typeface="Arial MT"/>
              </a:rPr>
              <a:t>double click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link </a:t>
            </a:r>
            <a:r>
              <a:rPr dirty="0" sz="1000">
                <a:latin typeface="Arial MT"/>
                <a:cs typeface="Arial MT"/>
              </a:rPr>
              <a:t>to the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Pub </a:t>
            </a:r>
            <a:r>
              <a:rPr dirty="0" sz="1000" spc="-5">
                <a:latin typeface="Arial MT"/>
                <a:cs typeface="Arial MT"/>
              </a:rPr>
              <a:t>directories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display </a:t>
            </a:r>
            <a:r>
              <a:rPr dirty="0" sz="1000">
                <a:latin typeface="Arial MT"/>
                <a:cs typeface="Arial MT"/>
              </a:rPr>
              <a:t>the list of files you can </a:t>
            </a:r>
            <a:r>
              <a:rPr dirty="0" sz="1000" spc="-5">
                <a:latin typeface="Arial MT"/>
                <a:cs typeface="Arial MT"/>
              </a:rPr>
              <a:t>download. </a:t>
            </a:r>
            <a:r>
              <a:rPr dirty="0" sz="1000">
                <a:latin typeface="Arial MT"/>
                <a:cs typeface="Arial MT"/>
              </a:rPr>
              <a:t>Right click the link for the file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want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down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load,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then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copy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folder.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folder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which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want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save the file. Click Ok.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3: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Create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style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sheet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800"/>
              </a:lnSpc>
              <a:spcBef>
                <a:spcPts val="20"/>
              </a:spcBef>
            </a:pPr>
            <a:r>
              <a:rPr dirty="0" sz="1000">
                <a:latin typeface="Arial MT"/>
                <a:cs typeface="Arial MT"/>
              </a:rPr>
              <a:t>Open the </a:t>
            </a:r>
            <a:r>
              <a:rPr dirty="0" sz="1000" spc="-5">
                <a:latin typeface="Arial MT"/>
                <a:cs typeface="Arial MT"/>
              </a:rPr>
              <a:t>web page you </a:t>
            </a:r>
            <a:r>
              <a:rPr dirty="0" sz="1000">
                <a:latin typeface="Arial MT"/>
                <a:cs typeface="Arial MT"/>
              </a:rPr>
              <a:t>want to </a:t>
            </a:r>
            <a:r>
              <a:rPr dirty="0" sz="1000" spc="-5">
                <a:latin typeface="Arial MT"/>
                <a:cs typeface="Arial MT"/>
              </a:rPr>
              <a:t>use </a:t>
            </a:r>
            <a:r>
              <a:rPr dirty="0" sz="1000">
                <a:latin typeface="Arial MT"/>
                <a:cs typeface="Arial MT"/>
              </a:rPr>
              <a:t>as style </a:t>
            </a:r>
            <a:r>
              <a:rPr dirty="0" sz="1000" spc="-5">
                <a:latin typeface="Arial MT"/>
                <a:cs typeface="Arial MT"/>
              </a:rPr>
              <a:t>sheet. </a:t>
            </a:r>
            <a:r>
              <a:rPr dirty="0" sz="1000">
                <a:latin typeface="Arial MT"/>
                <a:cs typeface="Arial MT"/>
              </a:rPr>
              <a:t>Click </a:t>
            </a:r>
            <a:r>
              <a:rPr dirty="0" sz="1000" spc="-5">
                <a:latin typeface="Arial MT"/>
                <a:cs typeface="Arial MT"/>
              </a:rPr>
              <a:t>tools menu </a:t>
            </a:r>
            <a:r>
              <a:rPr dirty="0" sz="1000">
                <a:latin typeface="Arial MT"/>
                <a:cs typeface="Arial MT"/>
              </a:rPr>
              <a:t>and then click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internet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explorer.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general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tab,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colors.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colors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background </a:t>
            </a:r>
            <a:r>
              <a:rPr dirty="0" sz="1000">
                <a:latin typeface="Arial MT"/>
                <a:cs typeface="Arial MT"/>
              </a:rPr>
              <a:t>and for </a:t>
            </a:r>
            <a:r>
              <a:rPr dirty="0" sz="1000" spc="-5">
                <a:latin typeface="Arial MT"/>
                <a:cs typeface="Arial MT"/>
              </a:rPr>
              <a:t>visited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unvisited </a:t>
            </a:r>
            <a:r>
              <a:rPr dirty="0" sz="1000">
                <a:latin typeface="Arial MT"/>
                <a:cs typeface="Arial MT"/>
              </a:rPr>
              <a:t>links. </a:t>
            </a:r>
            <a:r>
              <a:rPr dirty="0" sz="1000" spc="-5">
                <a:latin typeface="Arial MT"/>
                <a:cs typeface="Arial MT"/>
              </a:rPr>
              <a:t>Then </a:t>
            </a:r>
            <a:r>
              <a:rPr dirty="0" sz="1000">
                <a:latin typeface="Arial MT"/>
                <a:cs typeface="Arial MT"/>
              </a:rPr>
              <a:t>click ok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click file menu, </a:t>
            </a:r>
            <a:r>
              <a:rPr dirty="0" sz="1000" spc="-5">
                <a:latin typeface="Arial MT"/>
                <a:cs typeface="Arial MT"/>
              </a:rPr>
              <a:t>select </a:t>
            </a:r>
            <a:r>
              <a:rPr dirty="0" sz="1000">
                <a:latin typeface="Arial MT"/>
                <a:cs typeface="Arial MT"/>
              </a:rPr>
              <a:t> save as to </a:t>
            </a:r>
            <a:r>
              <a:rPr dirty="0" sz="1000" spc="-5">
                <a:latin typeface="Arial MT"/>
                <a:cs typeface="Arial MT"/>
              </a:rPr>
              <a:t>save web page </a:t>
            </a:r>
            <a:r>
              <a:rPr dirty="0" sz="1000">
                <a:latin typeface="Arial MT"/>
                <a:cs typeface="Arial MT"/>
              </a:rPr>
              <a:t>to your </a:t>
            </a:r>
            <a:r>
              <a:rPr dirty="0" sz="1000" spc="-5">
                <a:latin typeface="Arial MT"/>
                <a:cs typeface="Arial MT"/>
              </a:rPr>
              <a:t>local disk. </a:t>
            </a:r>
            <a:r>
              <a:rPr dirty="0" sz="1000">
                <a:latin typeface="Arial MT"/>
                <a:cs typeface="Arial MT"/>
              </a:rPr>
              <a:t>Type file name </a:t>
            </a:r>
            <a:r>
              <a:rPr dirty="0" sz="1000" spc="-5">
                <a:latin typeface="Arial MT"/>
                <a:cs typeface="Arial MT"/>
              </a:rPr>
              <a:t>and click webpage, </a:t>
            </a:r>
            <a:r>
              <a:rPr dirty="0" sz="1000">
                <a:latin typeface="Arial MT"/>
                <a:cs typeface="Arial MT"/>
              </a:rPr>
              <a:t>html only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from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save</a:t>
            </a:r>
            <a:r>
              <a:rPr dirty="0" sz="1000" spc="-5">
                <a:latin typeface="Arial MT"/>
                <a:cs typeface="Arial MT"/>
              </a:rPr>
              <a:t> as </a:t>
            </a:r>
            <a:r>
              <a:rPr dirty="0" sz="1000">
                <a:latin typeface="Arial MT"/>
                <a:cs typeface="Arial MT"/>
              </a:rPr>
              <a:t>type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drop</a:t>
            </a:r>
            <a:r>
              <a:rPr dirty="0" sz="1000" spc="-5">
                <a:latin typeface="Arial MT"/>
                <a:cs typeface="Arial MT"/>
              </a:rPr>
              <a:t> down arrow. Finally,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5">
                <a:latin typeface="Arial MT"/>
                <a:cs typeface="Arial MT"/>
              </a:rPr>
              <a:t> “save”.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4: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50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Print</a:t>
            </a:r>
            <a:r>
              <a:rPr dirty="0" u="heavy" sz="10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current</a:t>
            </a:r>
            <a:r>
              <a:rPr dirty="0" u="heavy" sz="10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page</a:t>
            </a:r>
            <a:r>
              <a:rPr dirty="0" u="heavy" sz="10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7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Open </a:t>
            </a:r>
            <a:r>
              <a:rPr dirty="0" sz="1000" spc="-5">
                <a:latin typeface="Arial MT"/>
                <a:cs typeface="Arial MT"/>
              </a:rPr>
              <a:t>desired </a:t>
            </a:r>
            <a:r>
              <a:rPr dirty="0" sz="1000">
                <a:latin typeface="Arial MT"/>
                <a:cs typeface="Arial MT"/>
              </a:rPr>
              <a:t>page to </a:t>
            </a:r>
            <a:r>
              <a:rPr dirty="0" sz="1000" spc="-5">
                <a:latin typeface="Arial MT"/>
                <a:cs typeface="Arial MT"/>
              </a:rPr>
              <a:t>print. </a:t>
            </a:r>
            <a:r>
              <a:rPr dirty="0" sz="1000">
                <a:latin typeface="Arial MT"/>
                <a:cs typeface="Arial MT"/>
              </a:rPr>
              <a:t>First open file menu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click </a:t>
            </a:r>
            <a:r>
              <a:rPr dirty="0" sz="1000" spc="-5">
                <a:latin typeface="Arial MT"/>
                <a:cs typeface="Arial MT"/>
              </a:rPr>
              <a:t>page setup </a:t>
            </a:r>
            <a:r>
              <a:rPr dirty="0" sz="1000">
                <a:latin typeface="Arial MT"/>
                <a:cs typeface="Arial MT"/>
              </a:rPr>
              <a:t>option. </a:t>
            </a:r>
            <a:r>
              <a:rPr dirty="0" sz="1000" spc="-5">
                <a:latin typeface="Arial MT"/>
                <a:cs typeface="Arial MT"/>
              </a:rPr>
              <a:t>From </a:t>
            </a:r>
            <a:r>
              <a:rPr dirty="0" sz="1000">
                <a:latin typeface="Arial MT"/>
                <a:cs typeface="Arial MT"/>
              </a:rPr>
              <a:t>dialog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box click </a:t>
            </a:r>
            <a:r>
              <a:rPr dirty="0" sz="1000" spc="-5">
                <a:latin typeface="Arial MT"/>
                <a:cs typeface="Arial MT"/>
              </a:rPr>
              <a:t>size </a:t>
            </a:r>
            <a:r>
              <a:rPr dirty="0" sz="1000">
                <a:latin typeface="Arial MT"/>
                <a:cs typeface="Arial MT"/>
              </a:rPr>
              <a:t>drop </a:t>
            </a:r>
            <a:r>
              <a:rPr dirty="0" sz="1000" spc="-5">
                <a:latin typeface="Arial MT"/>
                <a:cs typeface="Arial MT"/>
              </a:rPr>
              <a:t>down arrow and select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paper size. </a:t>
            </a:r>
            <a:r>
              <a:rPr dirty="0" sz="1000">
                <a:latin typeface="Arial MT"/>
                <a:cs typeface="Arial MT"/>
              </a:rPr>
              <a:t>Enter </a:t>
            </a:r>
            <a:r>
              <a:rPr dirty="0" sz="1000" spc="-5">
                <a:latin typeface="Arial MT"/>
                <a:cs typeface="Arial MT"/>
              </a:rPr>
              <a:t>header </a:t>
            </a:r>
            <a:r>
              <a:rPr dirty="0" sz="1000">
                <a:latin typeface="Arial MT"/>
                <a:cs typeface="Arial MT"/>
              </a:rPr>
              <a:t>like </a:t>
            </a:r>
            <a:r>
              <a:rPr dirty="0" sz="1000" spc="-5">
                <a:latin typeface="Arial MT"/>
                <a:cs typeface="Arial MT"/>
              </a:rPr>
              <a:t>&amp;w </a:t>
            </a:r>
            <a:r>
              <a:rPr dirty="0" sz="1000">
                <a:latin typeface="Arial MT"/>
                <a:cs typeface="Arial MT"/>
              </a:rPr>
              <a:t>for </a:t>
            </a:r>
            <a:r>
              <a:rPr dirty="0" sz="1000" spc="-5">
                <a:latin typeface="Arial MT"/>
                <a:cs typeface="Arial MT"/>
              </a:rPr>
              <a:t>window </a:t>
            </a:r>
            <a:r>
              <a:rPr dirty="0" sz="1000">
                <a:latin typeface="Arial MT"/>
                <a:cs typeface="Arial MT"/>
              </a:rPr>
              <a:t> title and </a:t>
            </a:r>
            <a:r>
              <a:rPr dirty="0" sz="1000" spc="-5">
                <a:latin typeface="Arial MT"/>
                <a:cs typeface="Arial MT"/>
              </a:rPr>
              <a:t>footer </a:t>
            </a:r>
            <a:r>
              <a:rPr dirty="0" sz="1000">
                <a:latin typeface="Arial MT"/>
                <a:cs typeface="Arial MT"/>
              </a:rPr>
              <a:t>&amp;u to print page </a:t>
            </a:r>
            <a:r>
              <a:rPr dirty="0" sz="1000" spc="-5">
                <a:latin typeface="Arial MT"/>
                <a:cs typeface="Arial MT"/>
              </a:rPr>
              <a:t>address. </a:t>
            </a:r>
            <a:r>
              <a:rPr dirty="0" sz="1000">
                <a:latin typeface="Arial MT"/>
                <a:cs typeface="Arial MT"/>
              </a:rPr>
              <a:t>Click </a:t>
            </a:r>
            <a:r>
              <a:rPr dirty="0" sz="1000" spc="-5">
                <a:latin typeface="Arial MT"/>
                <a:cs typeface="Arial MT"/>
              </a:rPr>
              <a:t>portrait </a:t>
            </a:r>
            <a:r>
              <a:rPr dirty="0" sz="1000">
                <a:latin typeface="Arial MT"/>
                <a:cs typeface="Arial MT"/>
              </a:rPr>
              <a:t>or </a:t>
            </a:r>
            <a:r>
              <a:rPr dirty="0" sz="1000" spc="-5">
                <a:latin typeface="Arial MT"/>
                <a:cs typeface="Arial MT"/>
              </a:rPr>
              <a:t>landscape </a:t>
            </a:r>
            <a:r>
              <a:rPr dirty="0" sz="1000">
                <a:latin typeface="Arial MT"/>
                <a:cs typeface="Arial MT"/>
              </a:rPr>
              <a:t>option. After </a:t>
            </a:r>
            <a:r>
              <a:rPr dirty="0" sz="1000" spc="-5">
                <a:latin typeface="Arial MT"/>
                <a:cs typeface="Arial MT"/>
              </a:rPr>
              <a:t>clicking </a:t>
            </a:r>
            <a:r>
              <a:rPr dirty="0" sz="1000">
                <a:latin typeface="Arial MT"/>
                <a:cs typeface="Arial MT"/>
              </a:rPr>
              <a:t> ok </a:t>
            </a:r>
            <a:r>
              <a:rPr dirty="0" sz="1000" spc="-5">
                <a:latin typeface="Arial MT"/>
                <a:cs typeface="Arial MT"/>
              </a:rPr>
              <a:t>again open </a:t>
            </a:r>
            <a:r>
              <a:rPr dirty="0" sz="1000">
                <a:latin typeface="Arial MT"/>
                <a:cs typeface="Arial MT"/>
              </a:rPr>
              <a:t>file menu </a:t>
            </a:r>
            <a:r>
              <a:rPr dirty="0" sz="1000" spc="-5">
                <a:latin typeface="Arial MT"/>
                <a:cs typeface="Arial MT"/>
              </a:rPr>
              <a:t>and choose print. </a:t>
            </a:r>
            <a:r>
              <a:rPr dirty="0" sz="1000">
                <a:latin typeface="Arial MT"/>
                <a:cs typeface="Arial MT"/>
              </a:rPr>
              <a:t>Set </a:t>
            </a:r>
            <a:r>
              <a:rPr dirty="0" sz="1000" spc="-5">
                <a:latin typeface="Arial MT"/>
                <a:cs typeface="Arial MT"/>
              </a:rPr>
              <a:t>current </a:t>
            </a:r>
            <a:r>
              <a:rPr dirty="0" sz="1000">
                <a:latin typeface="Arial MT"/>
                <a:cs typeface="Arial MT"/>
              </a:rPr>
              <a:t>page in this dialog box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finally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ok to print it.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133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963688"/>
            <a:ext cx="5349240" cy="389826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272415">
              <a:lnSpc>
                <a:spcPts val="1150"/>
              </a:lnSpc>
              <a:spcBef>
                <a:spcPts val="180"/>
              </a:spcBef>
            </a:pPr>
            <a:r>
              <a:rPr dirty="0" sz="1000" spc="-5">
                <a:latin typeface="Arial MT"/>
                <a:cs typeface="Arial MT"/>
              </a:rPr>
              <a:t>Microphone is used to input the sound to computer. It is used in motion pictures, radio and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television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broadcasting etc.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415"/>
              </a:lnSpc>
              <a:spcBef>
                <a:spcPts val="1060"/>
              </a:spcBef>
            </a:pPr>
            <a:r>
              <a:rPr dirty="0" sz="1200" spc="-5" b="1">
                <a:latin typeface="Arial"/>
                <a:cs typeface="Arial"/>
              </a:rPr>
              <a:t>Scanner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latin typeface="Arial MT"/>
                <a:cs typeface="Arial MT"/>
              </a:rPr>
              <a:t>Scanner is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device that scans</a:t>
            </a:r>
            <a:r>
              <a:rPr dirty="0" sz="1000" spc="-5">
                <a:latin typeface="Arial MT"/>
                <a:cs typeface="Arial MT"/>
              </a:rPr>
              <a:t> images,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papers </a:t>
            </a:r>
            <a:r>
              <a:rPr dirty="0" sz="1000">
                <a:latin typeface="Arial MT"/>
                <a:cs typeface="Arial MT"/>
              </a:rPr>
              <a:t>etc to store</a:t>
            </a:r>
            <a:r>
              <a:rPr dirty="0" sz="1000" spc="-5">
                <a:latin typeface="Arial MT"/>
                <a:cs typeface="Arial MT"/>
              </a:rPr>
              <a:t> them</a:t>
            </a:r>
            <a:r>
              <a:rPr dirty="0" sz="1000">
                <a:latin typeface="Arial MT"/>
                <a:cs typeface="Arial MT"/>
              </a:rPr>
              <a:t> in</a:t>
            </a:r>
            <a:r>
              <a:rPr dirty="0" sz="1000" spc="-5">
                <a:latin typeface="Arial MT"/>
                <a:cs typeface="Arial MT"/>
              </a:rPr>
              <a:t> computer</a:t>
            </a:r>
            <a:r>
              <a:rPr dirty="0" sz="1000">
                <a:latin typeface="Arial MT"/>
                <a:cs typeface="Arial MT"/>
              </a:rPr>
              <a:t> for </a:t>
            </a:r>
            <a:r>
              <a:rPr dirty="0" sz="1000" spc="-5">
                <a:latin typeface="Arial MT"/>
                <a:cs typeface="Arial MT"/>
              </a:rPr>
              <a:t>later </a:t>
            </a:r>
            <a:r>
              <a:rPr dirty="0" sz="1000">
                <a:latin typeface="Arial MT"/>
                <a:cs typeface="Arial MT"/>
              </a:rPr>
              <a:t>use.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Digital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camera/Web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cam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These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 input devices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that input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still images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 video 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computer.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85"/>
              </a:spcBef>
              <a:buAutoNum type="arabicPeriod" startAt="4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Summary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have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learnt: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What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mouse?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 </a:t>
            </a:r>
            <a:r>
              <a:rPr dirty="0" sz="1000">
                <a:latin typeface="Arial MT"/>
                <a:cs typeface="Arial MT"/>
              </a:rPr>
              <a:t>to do </a:t>
            </a:r>
            <a:r>
              <a:rPr dirty="0" sz="1000" spc="-5">
                <a:latin typeface="Arial MT"/>
                <a:cs typeface="Arial MT"/>
              </a:rPr>
              <a:t>clicking,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double </a:t>
            </a:r>
            <a:r>
              <a:rPr dirty="0" sz="1000">
                <a:latin typeface="Arial MT"/>
                <a:cs typeface="Arial MT"/>
              </a:rPr>
              <a:t>clicking,</a:t>
            </a:r>
            <a:r>
              <a:rPr dirty="0" sz="1000" spc="-5">
                <a:latin typeface="Arial MT"/>
                <a:cs typeface="Arial MT"/>
              </a:rPr>
              <a:t> right</a:t>
            </a:r>
            <a:r>
              <a:rPr dirty="0" sz="1000">
                <a:latin typeface="Arial MT"/>
                <a:cs typeface="Arial MT"/>
              </a:rPr>
              <a:t> clicking </a:t>
            </a:r>
            <a:r>
              <a:rPr dirty="0" sz="1000" spc="-5">
                <a:latin typeface="Arial MT"/>
                <a:cs typeface="Arial MT"/>
              </a:rPr>
              <a:t>and dragging </a:t>
            </a:r>
            <a:r>
              <a:rPr dirty="0" sz="1000">
                <a:latin typeface="Arial MT"/>
                <a:cs typeface="Arial MT"/>
              </a:rPr>
              <a:t>with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mouse?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What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mouse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pointer?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Some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other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devices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e.g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track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track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ball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Input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devices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image(Scanner),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sound(Microphone),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Video(Digital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camera,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webcam)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90"/>
              </a:spcBef>
              <a:buAutoNum type="arabicPeriod" startAt="5"/>
              <a:tabLst>
                <a:tab pos="182880" algn="l"/>
              </a:tabLst>
            </a:pPr>
            <a:r>
              <a:rPr dirty="0" sz="1200" spc="-10" b="1">
                <a:latin typeface="Arial"/>
                <a:cs typeface="Arial"/>
              </a:rPr>
              <a:t>Exercise</a:t>
            </a:r>
            <a:endParaRPr sz="1200">
              <a:latin typeface="Arial"/>
              <a:cs typeface="Arial"/>
            </a:endParaRPr>
          </a:p>
          <a:p>
            <a:pPr marL="12700" marR="10160">
              <a:lnSpc>
                <a:spcPts val="1150"/>
              </a:lnSpc>
              <a:spcBef>
                <a:spcPts val="1410"/>
              </a:spcBef>
            </a:pPr>
            <a:r>
              <a:rPr dirty="0" sz="1000" spc="-5">
                <a:latin typeface="Arial MT"/>
                <a:cs typeface="Arial MT"/>
              </a:rPr>
              <a:t>Survey the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market and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find four different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models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microphone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that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input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voice </a:t>
            </a:r>
            <a:r>
              <a:rPr dirty="0" sz="1000">
                <a:latin typeface="Arial MT"/>
                <a:cs typeface="Arial MT"/>
              </a:rPr>
              <a:t> into</a:t>
            </a:r>
            <a:r>
              <a:rPr dirty="0" sz="1000" spc="-5">
                <a:latin typeface="Arial MT"/>
                <a:cs typeface="Arial MT"/>
              </a:rPr>
              <a:t> computer. </a:t>
            </a:r>
            <a:r>
              <a:rPr dirty="0" sz="1000">
                <a:latin typeface="Arial MT"/>
                <a:cs typeface="Arial MT"/>
              </a:rPr>
              <a:t>Write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their</a:t>
            </a:r>
            <a:r>
              <a:rPr dirty="0" sz="1000" spc="-5">
                <a:latin typeface="Arial MT"/>
                <a:cs typeface="Arial MT"/>
              </a:rPr>
              <a:t> names and numbers.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dirty="0" sz="1000" spc="-5">
                <a:latin typeface="Arial MT"/>
                <a:cs typeface="Arial MT"/>
              </a:rPr>
              <a:t>What are 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different </a:t>
            </a:r>
            <a:r>
              <a:rPr dirty="0" sz="1000" spc="-10">
                <a:latin typeface="Arial MT"/>
                <a:cs typeface="Arial MT"/>
              </a:rPr>
              <a:t>devices</a:t>
            </a:r>
            <a:r>
              <a:rPr dirty="0" sz="1000" spc="-5">
                <a:latin typeface="Arial MT"/>
                <a:cs typeface="Arial MT"/>
              </a:rPr>
              <a:t> through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which we can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input video to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computer?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962165"/>
            <a:ext cx="5509260" cy="795655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 marL="1411605" marR="1405890">
              <a:lnSpc>
                <a:spcPts val="1380"/>
              </a:lnSpc>
              <a:spcBef>
                <a:spcPts val="195"/>
              </a:spcBef>
            </a:pPr>
            <a:r>
              <a:rPr dirty="0" sz="1200" spc="-5">
                <a:latin typeface="Arial MT"/>
                <a:cs typeface="Arial MT"/>
              </a:rPr>
              <a:t>Computer Proficiency License </a:t>
            </a:r>
            <a:r>
              <a:rPr dirty="0" sz="1200" spc="-10">
                <a:latin typeface="Arial MT"/>
                <a:cs typeface="Arial MT"/>
              </a:rPr>
              <a:t>(CS-001)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Lecture </a:t>
            </a:r>
            <a:r>
              <a:rPr dirty="0" sz="1200" spc="-10">
                <a:latin typeface="Arial MT"/>
                <a:cs typeface="Arial MT"/>
              </a:rPr>
              <a:t>43</a:t>
            </a:r>
            <a:endParaRPr sz="1200">
              <a:latin typeface="Arial MT"/>
              <a:cs typeface="Arial MT"/>
            </a:endParaRPr>
          </a:p>
          <a:p>
            <a:pPr algn="ctr">
              <a:lnSpc>
                <a:spcPts val="1340"/>
              </a:lnSpc>
            </a:pPr>
            <a:r>
              <a:rPr dirty="0" sz="1200" spc="-5">
                <a:latin typeface="Arial MT"/>
                <a:cs typeface="Arial MT"/>
              </a:rPr>
              <a:t>Electronic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Mail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150">
              <a:latin typeface="Arial MT"/>
              <a:cs typeface="Arial MT"/>
            </a:endParaRPr>
          </a:p>
          <a:p>
            <a:pPr marL="160655" indent="-148590">
              <a:lnSpc>
                <a:spcPct val="100000"/>
              </a:lnSpc>
              <a:buSzPct val="83333"/>
              <a:buAutoNum type="arabicPeriod"/>
              <a:tabLst>
                <a:tab pos="161290" algn="l"/>
              </a:tabLst>
            </a:pPr>
            <a:r>
              <a:rPr dirty="0" sz="1200" b="1">
                <a:latin typeface="Arial"/>
                <a:cs typeface="Arial"/>
              </a:rPr>
              <a:t>Objectives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objective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 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provide information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about: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What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5">
                <a:latin typeface="Arial MT"/>
                <a:cs typeface="Arial MT"/>
              </a:rPr>
              <a:t> email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what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5">
                <a:latin typeface="Arial MT"/>
                <a:cs typeface="Arial MT"/>
              </a:rPr>
              <a:t> structure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email address?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close email application?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email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inbox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specific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user?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several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mail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messages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time?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close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mail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messages?</a:t>
            </a:r>
            <a:endParaRPr sz="10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Font typeface="Symbol"/>
              <a:buChar char=""/>
            </a:pPr>
            <a:endParaRPr sz="1150">
              <a:latin typeface="Arial MT"/>
              <a:cs typeface="Arial MT"/>
            </a:endParaRPr>
          </a:p>
          <a:p>
            <a:pPr marL="182245" indent="-170180">
              <a:lnSpc>
                <a:spcPts val="1415"/>
              </a:lnSpc>
              <a:buAutoNum type="arabicPeriod" startAt="2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Concepts</a:t>
            </a:r>
            <a:endParaRPr sz="1200">
              <a:latin typeface="Arial"/>
              <a:cs typeface="Arial"/>
            </a:endParaRPr>
          </a:p>
          <a:p>
            <a:pPr algn="just" marL="12700" marR="6350">
              <a:lnSpc>
                <a:spcPct val="958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In ancient </a:t>
            </a:r>
            <a:r>
              <a:rPr dirty="0" sz="1000" spc="-5">
                <a:latin typeface="Arial MT"/>
                <a:cs typeface="Arial MT"/>
              </a:rPr>
              <a:t>times, people </a:t>
            </a:r>
            <a:r>
              <a:rPr dirty="0" sz="1000">
                <a:latin typeface="Arial MT"/>
                <a:cs typeface="Arial MT"/>
              </a:rPr>
              <a:t>use letter as </a:t>
            </a:r>
            <a:r>
              <a:rPr dirty="0" sz="1000" spc="-5">
                <a:latin typeface="Arial MT"/>
                <a:cs typeface="Arial MT"/>
              </a:rPr>
              <a:t>way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communication and </a:t>
            </a:r>
            <a:r>
              <a:rPr dirty="0" sz="1000">
                <a:latin typeface="Arial MT"/>
                <a:cs typeface="Arial MT"/>
              </a:rPr>
              <a:t>they send it through </a:t>
            </a:r>
            <a:r>
              <a:rPr dirty="0" sz="1000" spc="-5">
                <a:latin typeface="Arial MT"/>
                <a:cs typeface="Arial MT"/>
              </a:rPr>
              <a:t>post offices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 it took long time to reach destination. In modern days way of communication have been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because</a:t>
            </a:r>
            <a:r>
              <a:rPr dirty="0" sz="1000">
                <a:latin typeface="Arial MT"/>
                <a:cs typeface="Arial MT"/>
              </a:rPr>
              <a:t> of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internet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new</a:t>
            </a:r>
            <a:r>
              <a:rPr dirty="0" sz="1000">
                <a:latin typeface="Arial MT"/>
                <a:cs typeface="Arial MT"/>
              </a:rPr>
              <a:t> ways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were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adopted</a:t>
            </a:r>
            <a:r>
              <a:rPr dirty="0" sz="1000">
                <a:latin typeface="Arial MT"/>
                <a:cs typeface="Arial MT"/>
              </a:rPr>
              <a:t> to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send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information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quickly</a:t>
            </a:r>
            <a:r>
              <a:rPr dirty="0" sz="1000">
                <a:latin typeface="Arial MT"/>
                <a:cs typeface="Arial MT"/>
              </a:rPr>
              <a:t> e.g.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telegram,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fax, telephone and email etc.</a:t>
            </a:r>
            <a:endParaRPr sz="1000">
              <a:latin typeface="Arial MT"/>
              <a:cs typeface="Arial MT"/>
            </a:endParaRPr>
          </a:p>
          <a:p>
            <a:pPr algn="just" marL="12700" marR="5715">
              <a:lnSpc>
                <a:spcPct val="95800"/>
              </a:lnSpc>
              <a:spcBef>
                <a:spcPts val="1145"/>
              </a:spcBef>
            </a:pPr>
            <a:r>
              <a:rPr dirty="0" sz="1000">
                <a:latin typeface="Arial MT"/>
                <a:cs typeface="Arial MT"/>
              </a:rPr>
              <a:t>Email is </a:t>
            </a:r>
            <a:r>
              <a:rPr dirty="0" sz="1000" spc="-5">
                <a:latin typeface="Arial MT"/>
                <a:cs typeface="Arial MT"/>
              </a:rPr>
              <a:t>abbreviation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electronic mail. </a:t>
            </a:r>
            <a:r>
              <a:rPr dirty="0" sz="1000">
                <a:latin typeface="Arial MT"/>
                <a:cs typeface="Arial MT"/>
              </a:rPr>
              <a:t>With the </a:t>
            </a:r>
            <a:r>
              <a:rPr dirty="0" sz="1000" spc="-5">
                <a:latin typeface="Arial MT"/>
                <a:cs typeface="Arial MT"/>
              </a:rPr>
              <a:t>help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email </a:t>
            </a:r>
            <a:r>
              <a:rPr dirty="0" sz="1000">
                <a:latin typeface="Arial MT"/>
                <a:cs typeface="Arial MT"/>
              </a:rPr>
              <a:t>we can </a:t>
            </a:r>
            <a:r>
              <a:rPr dirty="0" sz="1000" spc="-5">
                <a:latin typeface="Arial MT"/>
                <a:cs typeface="Arial MT"/>
              </a:rPr>
              <a:t>exchange information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around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world.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Only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difference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between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email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other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letter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that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email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written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through </a:t>
            </a:r>
            <a:r>
              <a:rPr dirty="0" sz="1000">
                <a:latin typeface="Arial MT"/>
                <a:cs typeface="Arial MT"/>
              </a:rPr>
              <a:t> key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board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and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sends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through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internet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while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letter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written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by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hand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send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through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postoffice. </a:t>
            </a:r>
            <a:r>
              <a:rPr dirty="0" sz="1000" spc="-2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 is the fastest way of </a:t>
            </a:r>
            <a:r>
              <a:rPr dirty="0" sz="1000" spc="-5">
                <a:latin typeface="Arial MT"/>
                <a:cs typeface="Arial MT"/>
              </a:rPr>
              <a:t>communication </a:t>
            </a:r>
            <a:r>
              <a:rPr dirty="0" sz="1000">
                <a:latin typeface="Arial MT"/>
                <a:cs typeface="Arial MT"/>
              </a:rPr>
              <a:t>than letters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it can be </a:t>
            </a:r>
            <a:r>
              <a:rPr dirty="0" sz="1000" spc="-5">
                <a:latin typeface="Arial MT"/>
                <a:cs typeface="Arial MT"/>
              </a:rPr>
              <a:t>sending </a:t>
            </a:r>
            <a:r>
              <a:rPr dirty="0" sz="1000">
                <a:latin typeface="Arial MT"/>
                <a:cs typeface="Arial MT"/>
              </a:rPr>
              <a:t>at </a:t>
            </a:r>
            <a:r>
              <a:rPr dirty="0" sz="1000" spc="-5">
                <a:latin typeface="Arial MT"/>
                <a:cs typeface="Arial MT"/>
              </a:rPr>
              <a:t>any </a:t>
            </a:r>
            <a:r>
              <a:rPr dirty="0" sz="1000">
                <a:latin typeface="Arial MT"/>
                <a:cs typeface="Arial MT"/>
              </a:rPr>
              <a:t>time when it is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convenient.</a:t>
            </a:r>
            <a:endParaRPr sz="1000">
              <a:latin typeface="Arial MT"/>
              <a:cs typeface="Arial MT"/>
            </a:endParaRPr>
          </a:p>
          <a:p>
            <a:pPr algn="just" marL="12700" marR="5080">
              <a:lnSpc>
                <a:spcPct val="95700"/>
              </a:lnSpc>
              <a:spcBef>
                <a:spcPts val="5"/>
              </a:spcBef>
            </a:pPr>
            <a:r>
              <a:rPr dirty="0" sz="1000" spc="-5">
                <a:latin typeface="Arial MT"/>
                <a:cs typeface="Arial MT"/>
              </a:rPr>
              <a:t>When </a:t>
            </a:r>
            <a:r>
              <a:rPr dirty="0" sz="1000">
                <a:latin typeface="Arial MT"/>
                <a:cs typeface="Arial MT"/>
              </a:rPr>
              <a:t>we </a:t>
            </a:r>
            <a:r>
              <a:rPr dirty="0" sz="1000" spc="-5">
                <a:latin typeface="Arial MT"/>
                <a:cs typeface="Arial MT"/>
              </a:rPr>
              <a:t>send </a:t>
            </a:r>
            <a:r>
              <a:rPr dirty="0" sz="1000">
                <a:latin typeface="Arial MT"/>
                <a:cs typeface="Arial MT"/>
              </a:rPr>
              <a:t>email </a:t>
            </a:r>
            <a:r>
              <a:rPr dirty="0" sz="1000" spc="-5">
                <a:latin typeface="Arial MT"/>
                <a:cs typeface="Arial MT"/>
              </a:rPr>
              <a:t>messages </a:t>
            </a:r>
            <a:r>
              <a:rPr dirty="0" sz="1000">
                <a:latin typeface="Arial MT"/>
                <a:cs typeface="Arial MT"/>
              </a:rPr>
              <a:t>from </a:t>
            </a:r>
            <a:r>
              <a:rPr dirty="0" sz="1000" spc="-5">
                <a:latin typeface="Arial MT"/>
                <a:cs typeface="Arial MT"/>
              </a:rPr>
              <a:t>one computer </a:t>
            </a:r>
            <a:r>
              <a:rPr dirty="0" sz="1000">
                <a:latin typeface="Arial MT"/>
                <a:cs typeface="Arial MT"/>
              </a:rPr>
              <a:t>to another </a:t>
            </a:r>
            <a:r>
              <a:rPr dirty="0" sz="1000" spc="-5">
                <a:latin typeface="Arial MT"/>
                <a:cs typeface="Arial MT"/>
              </a:rPr>
              <a:t>then </a:t>
            </a:r>
            <a:r>
              <a:rPr dirty="0" sz="1000">
                <a:latin typeface="Arial MT"/>
                <a:cs typeface="Arial MT"/>
              </a:rPr>
              <a:t>email client SMTP and POP3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 </a:t>
            </a:r>
            <a:r>
              <a:rPr dirty="0" sz="1000" spc="-5">
                <a:latin typeface="Arial MT"/>
                <a:cs typeface="Arial MT"/>
              </a:rPr>
              <a:t>used. </a:t>
            </a:r>
            <a:r>
              <a:rPr dirty="0" sz="1000">
                <a:latin typeface="Arial MT"/>
                <a:cs typeface="Arial MT"/>
              </a:rPr>
              <a:t>Email </a:t>
            </a:r>
            <a:r>
              <a:rPr dirty="0" sz="1000" spc="-5">
                <a:latin typeface="Arial MT"/>
                <a:cs typeface="Arial MT"/>
              </a:rPr>
              <a:t>clients are those programs used </a:t>
            </a:r>
            <a:r>
              <a:rPr dirty="0" sz="1000">
                <a:latin typeface="Arial MT"/>
                <a:cs typeface="Arial MT"/>
              </a:rPr>
              <a:t>for writing, </a:t>
            </a:r>
            <a:r>
              <a:rPr dirty="0" sz="1000" spc="-5">
                <a:latin typeface="Arial MT"/>
                <a:cs typeface="Arial MT"/>
              </a:rPr>
              <a:t>sending, </a:t>
            </a:r>
            <a:r>
              <a:rPr dirty="0" sz="1000">
                <a:latin typeface="Arial MT"/>
                <a:cs typeface="Arial MT"/>
              </a:rPr>
              <a:t>receiving </a:t>
            </a:r>
            <a:r>
              <a:rPr dirty="0" sz="1000" spc="-5">
                <a:latin typeface="Arial MT"/>
                <a:cs typeface="Arial MT"/>
              </a:rPr>
              <a:t>and displaying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email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messages like yahoo mail, hotmail,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outlook express.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095"/>
              </a:spcBef>
            </a:pPr>
            <a:r>
              <a:rPr dirty="0" sz="1000" spc="-5" b="1">
                <a:latin typeface="Arial"/>
                <a:cs typeface="Arial"/>
              </a:rPr>
              <a:t>SMTP: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is simple mail transfer protocol and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used to send and receive email </a:t>
            </a:r>
            <a:r>
              <a:rPr dirty="0" sz="1000" spc="-10">
                <a:latin typeface="Arial MT"/>
                <a:cs typeface="Arial MT"/>
              </a:rPr>
              <a:t>messages.</a:t>
            </a:r>
            <a:endParaRPr sz="1000">
              <a:latin typeface="Arial MT"/>
              <a:cs typeface="Arial MT"/>
            </a:endParaRPr>
          </a:p>
          <a:p>
            <a:pPr marL="12700" marR="5715">
              <a:lnSpc>
                <a:spcPts val="1150"/>
              </a:lnSpc>
              <a:spcBef>
                <a:spcPts val="55"/>
              </a:spcBef>
            </a:pPr>
            <a:r>
              <a:rPr dirty="0" sz="1000" spc="-5" b="1">
                <a:latin typeface="Arial"/>
                <a:cs typeface="Arial"/>
              </a:rPr>
              <a:t>POP3:</a:t>
            </a:r>
            <a:r>
              <a:rPr dirty="0" sz="1000" spc="160" b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post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office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protocol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used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receive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email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messages.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Email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client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interacts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with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POP3</a:t>
            </a:r>
            <a:r>
              <a:rPr dirty="0" sz="1000" spc="-5">
                <a:latin typeface="Arial MT"/>
                <a:cs typeface="Arial MT"/>
              </a:rPr>
              <a:t> server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discover</a:t>
            </a:r>
            <a:r>
              <a:rPr dirty="0" sz="1000" spc="-5">
                <a:latin typeface="Arial MT"/>
                <a:cs typeface="Arial MT"/>
              </a:rPr>
              <a:t> and download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new</a:t>
            </a:r>
            <a:r>
              <a:rPr dirty="0" sz="1000" spc="-5">
                <a:latin typeface="Arial MT"/>
                <a:cs typeface="Arial MT"/>
              </a:rPr>
              <a:t> email messages.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How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email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works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95700"/>
              </a:lnSpc>
              <a:spcBef>
                <a:spcPts val="1375"/>
              </a:spcBef>
            </a:pPr>
            <a:r>
              <a:rPr dirty="0" sz="1000" spc="-5">
                <a:latin typeface="Arial MT"/>
                <a:cs typeface="Arial MT"/>
              </a:rPr>
              <a:t>First you compose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mail and send it. Message is sent to your internet service provider’s </a:t>
            </a:r>
            <a:r>
              <a:rPr dirty="0" sz="1000" spc="-10">
                <a:latin typeface="Arial MT"/>
                <a:cs typeface="Arial MT"/>
              </a:rPr>
              <a:t>email </a:t>
            </a:r>
            <a:r>
              <a:rPr dirty="0" sz="1000" spc="-5">
                <a:latin typeface="Arial MT"/>
                <a:cs typeface="Arial MT"/>
              </a:rPr>
              <a:t> server.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Message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then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sorted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recipient’s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electronic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mail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box.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read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message,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log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email</a:t>
            </a:r>
            <a:r>
              <a:rPr dirty="0" sz="1000" spc="-5">
                <a:latin typeface="Arial MT"/>
                <a:cs typeface="Arial MT"/>
              </a:rPr>
              <a:t> server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retrieve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message.</a:t>
            </a:r>
            <a:r>
              <a:rPr dirty="0" sz="1000">
                <a:latin typeface="Arial MT"/>
                <a:cs typeface="Arial MT"/>
              </a:rPr>
              <a:t> 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read</a:t>
            </a:r>
            <a:r>
              <a:rPr dirty="0" sz="1000" spc="-5">
                <a:latin typeface="Arial MT"/>
                <a:cs typeface="Arial MT"/>
              </a:rPr>
              <a:t> message,</a:t>
            </a:r>
            <a:r>
              <a:rPr dirty="0" sz="1000">
                <a:latin typeface="Arial MT"/>
                <a:cs typeface="Arial MT"/>
              </a:rPr>
              <a:t> first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 </a:t>
            </a:r>
            <a:r>
              <a:rPr dirty="0" sz="1000" spc="-5">
                <a:latin typeface="Arial MT"/>
                <a:cs typeface="Arial MT"/>
              </a:rPr>
              <a:t>have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enter </a:t>
            </a:r>
            <a:r>
              <a:rPr dirty="0" sz="1000" spc="-5">
                <a:latin typeface="Arial MT"/>
                <a:cs typeface="Arial MT"/>
              </a:rPr>
              <a:t>password.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95"/>
              </a:spcBef>
              <a:buAutoNum type="arabicPeriod" startAt="4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Email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system using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email client SMTP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and POP3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  <a:spcBef>
                <a:spcPts val="1325"/>
              </a:spcBef>
            </a:pPr>
            <a:r>
              <a:rPr dirty="0" sz="1000" spc="-5">
                <a:latin typeface="Arial MT"/>
                <a:cs typeface="Arial MT"/>
              </a:rPr>
              <a:t>Steps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send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email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messages:</a:t>
            </a:r>
            <a:endParaRPr sz="1000">
              <a:latin typeface="Arial MT"/>
              <a:cs typeface="Arial MT"/>
            </a:endParaRPr>
          </a:p>
          <a:p>
            <a:pPr marL="469900" indent="-229870">
              <a:lnSpc>
                <a:spcPts val="1150"/>
              </a:lnSpc>
              <a:buAutoNum type="arabicPlain"/>
              <a:tabLst>
                <a:tab pos="470534" algn="l"/>
              </a:tabLst>
            </a:pPr>
            <a:r>
              <a:rPr dirty="0" sz="1000" spc="-5">
                <a:latin typeface="Arial MT"/>
                <a:cs typeface="Arial MT"/>
              </a:rPr>
              <a:t>Message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prepared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using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email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client.</a:t>
            </a:r>
            <a:endParaRPr sz="1000">
              <a:latin typeface="Arial MT"/>
              <a:cs typeface="Arial MT"/>
            </a:endParaRPr>
          </a:p>
          <a:p>
            <a:pPr marL="240665" marR="625475">
              <a:lnSpc>
                <a:spcPts val="1150"/>
              </a:lnSpc>
              <a:spcBef>
                <a:spcPts val="55"/>
              </a:spcBef>
              <a:buAutoNum type="arabicPlain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Email client sent it to SMTP server(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if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receiver is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local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then mail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goes to POP3)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3-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Receiver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 picks </a:t>
            </a: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his/her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</a:t>
            </a:r>
            <a:endParaRPr sz="1000">
              <a:latin typeface="Arial MT"/>
              <a:cs typeface="Arial MT"/>
            </a:endParaRPr>
          </a:p>
          <a:p>
            <a:pPr marL="240665">
              <a:lnSpc>
                <a:spcPts val="1115"/>
              </a:lnSpc>
            </a:pPr>
            <a:r>
              <a:rPr dirty="0" sz="1000" spc="-5">
                <a:latin typeface="Arial MT"/>
                <a:cs typeface="Arial MT"/>
              </a:rPr>
              <a:t>4-</a:t>
            </a:r>
            <a:r>
              <a:rPr dirty="0" sz="1000" spc="6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If mail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sent to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SMTP than SMTP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server send it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local computers POP3 and receive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dirty="0" sz="1200" spc="-5" b="1">
                <a:latin typeface="Arial"/>
                <a:cs typeface="Arial"/>
              </a:rPr>
              <a:t>5. Understanding the structure of email </a:t>
            </a:r>
            <a:r>
              <a:rPr dirty="0" sz="1200" spc="-10" b="1">
                <a:latin typeface="Arial"/>
                <a:cs typeface="Arial"/>
              </a:rPr>
              <a:t>address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dirty="0" sz="1000" spc="-5">
                <a:latin typeface="Arial MT"/>
                <a:cs typeface="Arial MT"/>
              </a:rPr>
              <a:t>Whenever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send </a:t>
            </a:r>
            <a:r>
              <a:rPr dirty="0" sz="1000" spc="-5">
                <a:latin typeface="Arial MT"/>
                <a:cs typeface="Arial MT"/>
              </a:rPr>
              <a:t>any </a:t>
            </a:r>
            <a:r>
              <a:rPr dirty="0" sz="1000">
                <a:latin typeface="Arial MT"/>
                <a:cs typeface="Arial MT"/>
              </a:rPr>
              <a:t>mail we </a:t>
            </a:r>
            <a:r>
              <a:rPr dirty="0" sz="1000" spc="-5">
                <a:latin typeface="Arial MT"/>
                <a:cs typeface="Arial MT"/>
              </a:rPr>
              <a:t>should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know the </a:t>
            </a:r>
            <a:r>
              <a:rPr dirty="0" sz="1000" spc="-5">
                <a:latin typeface="Arial MT"/>
                <a:cs typeface="Arial MT"/>
              </a:rPr>
              <a:t>address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recipient.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133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2717" y="3804904"/>
            <a:ext cx="1749239" cy="65326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32528" y="1109872"/>
            <a:ext cx="5508625" cy="80365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100"/>
              </a:spcBef>
            </a:pPr>
            <a:r>
              <a:rPr dirty="0" sz="1000" spc="-5" b="1">
                <a:latin typeface="Arial"/>
                <a:cs typeface="Arial"/>
              </a:rPr>
              <a:t>Structure of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Email address: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Email</a:t>
            </a:r>
            <a:r>
              <a:rPr dirty="0" sz="1000" spc="-5">
                <a:latin typeface="Arial MT"/>
                <a:cs typeface="Arial MT"/>
              </a:rPr>
              <a:t> address consists </a:t>
            </a:r>
            <a:r>
              <a:rPr dirty="0" sz="1000">
                <a:latin typeface="Arial MT"/>
                <a:cs typeface="Arial MT"/>
              </a:rPr>
              <a:t>of two </a:t>
            </a:r>
            <a:r>
              <a:rPr dirty="0" sz="1000" spc="-5">
                <a:latin typeface="Arial MT"/>
                <a:cs typeface="Arial MT"/>
              </a:rPr>
              <a:t>parts separated</a:t>
            </a:r>
            <a:r>
              <a:rPr dirty="0" sz="1000">
                <a:latin typeface="Arial MT"/>
                <a:cs typeface="Arial MT"/>
              </a:rPr>
              <a:t> by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“@ “symbol.</a:t>
            </a:r>
            <a:endParaRPr sz="1000">
              <a:latin typeface="Arial MT"/>
              <a:cs typeface="Arial MT"/>
            </a:endParaRPr>
          </a:p>
          <a:p>
            <a:pPr marL="12700" marR="5080">
              <a:lnSpc>
                <a:spcPts val="1150"/>
              </a:lnSpc>
              <a:spcBef>
                <a:spcPts val="50"/>
              </a:spcBef>
            </a:pPr>
            <a:r>
              <a:rPr dirty="0" sz="1000">
                <a:latin typeface="Arial MT"/>
                <a:cs typeface="Arial MT"/>
              </a:rPr>
              <a:t>First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part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identifies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name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user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account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second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part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contains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URL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persons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account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internet like </a:t>
            </a:r>
            <a:r>
              <a:rPr dirty="0" u="sng" sz="10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3"/>
              </a:rPr>
              <a:t>awais@yahoo.com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buAutoNum type="arabicPeriod" startAt="6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Open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and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close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email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application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  <a:spcBef>
                <a:spcPts val="1320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Email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client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Out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Look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Express: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>
                <a:latin typeface="Wingdings"/>
                <a:cs typeface="Wingdings"/>
              </a:rPr>
              <a:t></a:t>
            </a:r>
            <a:r>
              <a:rPr dirty="0" sz="1000" spc="3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>
                <a:latin typeface="Arial MT"/>
                <a:cs typeface="Arial MT"/>
              </a:rPr>
              <a:t> Start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 All </a:t>
            </a:r>
            <a:r>
              <a:rPr dirty="0" sz="1000" spc="-5">
                <a:latin typeface="Arial MT"/>
                <a:cs typeface="Arial MT"/>
              </a:rPr>
              <a:t>Programs</a:t>
            </a:r>
            <a:r>
              <a:rPr dirty="0" sz="1000">
                <a:latin typeface="Arial MT"/>
                <a:cs typeface="Arial MT"/>
              </a:rPr>
              <a:t> &lt; </a:t>
            </a:r>
            <a:r>
              <a:rPr dirty="0" sz="1000" spc="-5">
                <a:latin typeface="Arial MT"/>
                <a:cs typeface="Arial MT"/>
              </a:rPr>
              <a:t>Microsoft</a:t>
            </a:r>
            <a:r>
              <a:rPr dirty="0" sz="1000">
                <a:latin typeface="Arial MT"/>
                <a:cs typeface="Arial MT"/>
              </a:rPr>
              <a:t> Office &lt; </a:t>
            </a:r>
            <a:r>
              <a:rPr dirty="0" sz="1000" spc="-5">
                <a:latin typeface="Arial MT"/>
                <a:cs typeface="Arial MT"/>
              </a:rPr>
              <a:t>Microsoft</a:t>
            </a:r>
            <a:r>
              <a:rPr dirty="0" sz="1000">
                <a:latin typeface="Arial MT"/>
                <a:cs typeface="Arial MT"/>
              </a:rPr>
              <a:t> Out </a:t>
            </a:r>
            <a:r>
              <a:rPr dirty="0" sz="1000" spc="-5">
                <a:latin typeface="Arial MT"/>
                <a:cs typeface="Arial MT"/>
              </a:rPr>
              <a:t>Look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Express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Close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Out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Look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Express: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>
                <a:latin typeface="Wingdings"/>
                <a:cs typeface="Wingdings"/>
              </a:rPr>
              <a:t></a:t>
            </a:r>
            <a:r>
              <a:rPr dirty="0" sz="1000" spc="1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Exit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182245" indent="-170180">
              <a:lnSpc>
                <a:spcPts val="1415"/>
              </a:lnSpc>
              <a:buAutoNum type="arabicPeriod" startAt="7"/>
              <a:tabLst>
                <a:tab pos="182880" algn="l"/>
              </a:tabLst>
            </a:pPr>
            <a:r>
              <a:rPr dirty="0" sz="1200" spc="-10" b="1">
                <a:latin typeface="Arial"/>
                <a:cs typeface="Arial"/>
              </a:rPr>
              <a:t>Layout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of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email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application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</a:pPr>
            <a:r>
              <a:rPr dirty="0" sz="1000">
                <a:latin typeface="Arial MT"/>
                <a:cs typeface="Arial MT"/>
              </a:rPr>
              <a:t>Any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email </a:t>
            </a:r>
            <a:r>
              <a:rPr dirty="0" sz="1000" spc="-5">
                <a:latin typeface="Arial MT"/>
                <a:cs typeface="Arial MT"/>
              </a:rPr>
              <a:t>program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contains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components </a:t>
            </a:r>
            <a:r>
              <a:rPr dirty="0" sz="1000">
                <a:latin typeface="Arial MT"/>
                <a:cs typeface="Arial MT"/>
              </a:rPr>
              <a:t>to write, </a:t>
            </a:r>
            <a:r>
              <a:rPr dirty="0" sz="1000" spc="-5">
                <a:latin typeface="Arial MT"/>
                <a:cs typeface="Arial MT"/>
              </a:rPr>
              <a:t>send </a:t>
            </a:r>
            <a:r>
              <a:rPr dirty="0" sz="1000">
                <a:latin typeface="Arial MT"/>
                <a:cs typeface="Arial MT"/>
              </a:rPr>
              <a:t>and receive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email </a:t>
            </a:r>
            <a:r>
              <a:rPr dirty="0" sz="1000" spc="-5">
                <a:latin typeface="Arial MT"/>
                <a:cs typeface="Arial MT"/>
              </a:rPr>
              <a:t>messages.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buAutoNum type="arabicPeriod" startAt="8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Create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an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email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account</a:t>
            </a:r>
            <a:endParaRPr sz="1200">
              <a:latin typeface="Arial"/>
              <a:cs typeface="Arial"/>
            </a:endParaRPr>
          </a:p>
          <a:p>
            <a:pPr marL="12700" marR="2560955">
              <a:lnSpc>
                <a:spcPts val="1150"/>
              </a:lnSpc>
              <a:spcBef>
                <a:spcPts val="1405"/>
              </a:spcBef>
            </a:pPr>
            <a:r>
              <a:rPr dirty="0" sz="1000">
                <a:latin typeface="Arial MT"/>
                <a:cs typeface="Arial MT"/>
              </a:rPr>
              <a:t>To use an </a:t>
            </a:r>
            <a:r>
              <a:rPr dirty="0" sz="1000" spc="-5">
                <a:latin typeface="Arial MT"/>
                <a:cs typeface="Arial MT"/>
              </a:rPr>
              <a:t>email program its important </a:t>
            </a:r>
            <a:r>
              <a:rPr dirty="0" sz="1000">
                <a:latin typeface="Arial MT"/>
                <a:cs typeface="Arial MT"/>
              </a:rPr>
              <a:t>to have email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account.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5"/>
              </a:lnSpc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create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account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yahoo:</a:t>
            </a:r>
            <a:endParaRPr sz="1000">
              <a:latin typeface="Arial MT"/>
              <a:cs typeface="Arial MT"/>
            </a:endParaRPr>
          </a:p>
          <a:p>
            <a:pPr marL="240665" marR="2894965">
              <a:lnSpc>
                <a:spcPts val="1150"/>
              </a:lnSpc>
              <a:spcBef>
                <a:spcPts val="55"/>
              </a:spcBef>
            </a:pPr>
            <a:r>
              <a:rPr dirty="0" sz="1000" spc="-5">
                <a:latin typeface="Arial MT"/>
                <a:cs typeface="Arial MT"/>
              </a:rPr>
              <a:t>1-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Type</a:t>
            </a:r>
            <a:r>
              <a:rPr dirty="0" sz="1000" spc="-15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dirty="0" u="sng" sz="10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4"/>
              </a:rPr>
              <a:t>www.mail.yahoo.com</a:t>
            </a:r>
            <a:r>
              <a:rPr dirty="0" sz="1000" spc="-10">
                <a:solidFill>
                  <a:srgbClr val="0000FF"/>
                </a:solidFill>
                <a:latin typeface="Arial MT"/>
                <a:cs typeface="Arial MT"/>
                <a:hlinkClick r:id="rId4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browser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2-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Sign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Up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00">
              <a:latin typeface="Arial MT"/>
              <a:cs typeface="Arial MT"/>
            </a:endParaRPr>
          </a:p>
          <a:p>
            <a:pPr marL="240665">
              <a:lnSpc>
                <a:spcPct val="100000"/>
              </a:lnSpc>
              <a:spcBef>
                <a:spcPts val="5"/>
              </a:spcBef>
            </a:pPr>
            <a:r>
              <a:rPr dirty="0" sz="1000">
                <a:latin typeface="Arial MT"/>
                <a:cs typeface="Arial MT"/>
              </a:rPr>
              <a:t>3-Fill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Form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by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entering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user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name and password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more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 MT"/>
              <a:cs typeface="Arial MT"/>
            </a:endParaRPr>
          </a:p>
          <a:p>
            <a:pPr marL="181610" indent="-169545">
              <a:lnSpc>
                <a:spcPct val="100000"/>
              </a:lnSpc>
              <a:buAutoNum type="arabicPeriod" startAt="9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Open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 mail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box for specific</a:t>
            </a:r>
            <a:r>
              <a:rPr dirty="0" sz="1200" spc="-10" b="1">
                <a:latin typeface="Arial"/>
                <a:cs typeface="Arial"/>
              </a:rPr>
              <a:t> user</a:t>
            </a:r>
            <a:endParaRPr sz="1200">
              <a:latin typeface="Arial"/>
              <a:cs typeface="Arial"/>
            </a:endParaRPr>
          </a:p>
          <a:p>
            <a:pPr marL="12700" marR="120014">
              <a:lnSpc>
                <a:spcPts val="1150"/>
              </a:lnSpc>
              <a:spcBef>
                <a:spcPts val="1405"/>
              </a:spcBef>
            </a:pPr>
            <a:r>
              <a:rPr dirty="0" sz="1000">
                <a:latin typeface="Arial MT"/>
                <a:cs typeface="Arial MT"/>
              </a:rPr>
              <a:t>You can </a:t>
            </a:r>
            <a:r>
              <a:rPr dirty="0" sz="1000" spc="-5">
                <a:latin typeface="Arial MT"/>
                <a:cs typeface="Arial MT"/>
              </a:rPr>
              <a:t>open </a:t>
            </a:r>
            <a:r>
              <a:rPr dirty="0" sz="1000">
                <a:latin typeface="Arial MT"/>
                <a:cs typeface="Arial MT"/>
              </a:rPr>
              <a:t>email </a:t>
            </a:r>
            <a:r>
              <a:rPr dirty="0" sz="1000" spc="-5">
                <a:latin typeface="Arial MT"/>
                <a:cs typeface="Arial MT"/>
              </a:rPr>
              <a:t>account which </a:t>
            </a:r>
            <a:r>
              <a:rPr dirty="0" sz="1000">
                <a:latin typeface="Arial MT"/>
                <a:cs typeface="Arial MT"/>
              </a:rPr>
              <a:t>you have </a:t>
            </a:r>
            <a:r>
              <a:rPr dirty="0" sz="1000" spc="-5">
                <a:latin typeface="Arial MT"/>
                <a:cs typeface="Arial MT"/>
              </a:rPr>
              <a:t>created </a:t>
            </a:r>
            <a:r>
              <a:rPr dirty="0" sz="1000">
                <a:latin typeface="Arial MT"/>
                <a:cs typeface="Arial MT"/>
              </a:rPr>
              <a:t>before by user </a:t>
            </a:r>
            <a:r>
              <a:rPr dirty="0" sz="1000" spc="-5">
                <a:latin typeface="Arial MT"/>
                <a:cs typeface="Arial MT"/>
              </a:rPr>
              <a:t>name </a:t>
            </a:r>
            <a:r>
              <a:rPr dirty="0" sz="1000">
                <a:latin typeface="Arial MT"/>
                <a:cs typeface="Arial MT"/>
              </a:rPr>
              <a:t>and password. Enter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User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name and password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Click </a:t>
            </a:r>
            <a:r>
              <a:rPr dirty="0" sz="1000">
                <a:latin typeface="Arial MT"/>
                <a:cs typeface="Arial MT"/>
              </a:rPr>
              <a:t>Sign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spcBef>
                <a:spcPts val="5"/>
              </a:spcBef>
              <a:buAutoNum type="arabicPeriod" startAt="10"/>
              <a:tabLst>
                <a:tab pos="267335" algn="l"/>
              </a:tabLst>
            </a:pPr>
            <a:r>
              <a:rPr dirty="0" sz="1200" spc="-5" b="1">
                <a:latin typeface="Arial"/>
                <a:cs typeface="Arial"/>
              </a:rPr>
              <a:t>Open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one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and several</a:t>
            </a:r>
            <a:r>
              <a:rPr dirty="0" sz="1200" spc="-10" b="1">
                <a:latin typeface="Arial"/>
                <a:cs typeface="Arial"/>
              </a:rPr>
              <a:t> messages</a:t>
            </a:r>
            <a:endParaRPr sz="1200">
              <a:latin typeface="Arial"/>
              <a:cs typeface="Arial"/>
            </a:endParaRPr>
          </a:p>
          <a:p>
            <a:pPr marL="12700" marR="841375">
              <a:lnSpc>
                <a:spcPts val="1150"/>
              </a:lnSpc>
              <a:spcBef>
                <a:spcPts val="1170"/>
              </a:spcBef>
            </a:pPr>
            <a:r>
              <a:rPr dirty="0" sz="1000" spc="-5">
                <a:latin typeface="Arial MT"/>
                <a:cs typeface="Arial MT"/>
              </a:rPr>
              <a:t>When ever we got any email,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 goes to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our inbox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.we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 read 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write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mail </a:t>
            </a:r>
            <a:r>
              <a:rPr dirty="0" sz="1000" spc="-10">
                <a:latin typeface="Arial MT"/>
                <a:cs typeface="Arial MT"/>
              </a:rPr>
              <a:t>here. </a:t>
            </a:r>
            <a:r>
              <a:rPr dirty="0" sz="1000" spc="-5">
                <a:latin typeface="Arial MT"/>
                <a:cs typeface="Arial MT"/>
              </a:rPr>
              <a:t> 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read mail: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5"/>
              </a:lnSpc>
            </a:pPr>
            <a:r>
              <a:rPr dirty="0" sz="1000">
                <a:latin typeface="Wingdings"/>
                <a:cs typeface="Wingdings"/>
              </a:rPr>
              <a:t>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Inbox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>
                <a:latin typeface="Wingdings"/>
                <a:cs typeface="Wingdings"/>
              </a:rPr>
              <a:t></a:t>
            </a:r>
            <a:r>
              <a:rPr dirty="0" sz="1000" spc="1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ay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message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read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0"/>
              </a:spcBef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compose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mail: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50"/>
              </a:lnSpc>
            </a:pPr>
            <a:r>
              <a:rPr dirty="0" sz="1000">
                <a:latin typeface="Wingdings"/>
                <a:cs typeface="Wingdings"/>
              </a:rPr>
              <a:t></a:t>
            </a:r>
            <a:r>
              <a:rPr dirty="0" sz="1000" spc="1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Compose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>
                <a:latin typeface="Wingdings"/>
                <a:cs typeface="Wingdings"/>
              </a:rPr>
              <a:t>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Arial MT"/>
                <a:cs typeface="Arial MT"/>
              </a:rPr>
              <a:t>Write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send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mail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buAutoNum type="arabicPeriod" startAt="11"/>
              <a:tabLst>
                <a:tab pos="267335" algn="l"/>
              </a:tabLst>
            </a:pPr>
            <a:r>
              <a:rPr dirty="0" sz="1200" spc="-5" b="1">
                <a:latin typeface="Arial"/>
                <a:cs typeface="Arial"/>
              </a:rPr>
              <a:t>Close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mail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message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  <a:spcBef>
                <a:spcPts val="1320"/>
              </a:spcBef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close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mail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message: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>
                <a:latin typeface="Wingdings"/>
                <a:cs typeface="Wingdings"/>
              </a:rPr>
              <a:t></a:t>
            </a:r>
            <a:r>
              <a:rPr dirty="0" sz="1000" spc="2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 on Close (X)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window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233045" indent="-220979">
              <a:lnSpc>
                <a:spcPct val="100000"/>
              </a:lnSpc>
              <a:buSzPct val="91666"/>
              <a:buAutoNum type="arabicPlain" startAt="10"/>
              <a:tabLst>
                <a:tab pos="233679" algn="l"/>
              </a:tabLst>
            </a:pPr>
            <a:r>
              <a:rPr dirty="0" sz="1200" spc="-5" b="1">
                <a:latin typeface="Arial"/>
                <a:cs typeface="Arial"/>
              </a:rPr>
              <a:t>Summary: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lesson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have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learnt: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What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5">
                <a:latin typeface="Arial MT"/>
                <a:cs typeface="Arial MT"/>
              </a:rPr>
              <a:t> email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what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5">
                <a:latin typeface="Arial MT"/>
                <a:cs typeface="Arial MT"/>
              </a:rPr>
              <a:t> structure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email address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133</a:t>
            </a:fld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972062"/>
            <a:ext cx="5509260" cy="81426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265" indent="-22923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close email application?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email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inbox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specific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user?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several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mail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messages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time?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close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mail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messages?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11-Exercise</a:t>
            </a:r>
            <a:endParaRPr sz="1200">
              <a:latin typeface="Arial"/>
              <a:cs typeface="Arial"/>
            </a:endParaRPr>
          </a:p>
          <a:p>
            <a:pPr algn="just" marL="12700" marR="6350">
              <a:lnSpc>
                <a:spcPct val="95700"/>
              </a:lnSpc>
              <a:spcBef>
                <a:spcPts val="1150"/>
              </a:spcBef>
            </a:pPr>
            <a:r>
              <a:rPr dirty="0" sz="1000">
                <a:latin typeface="Arial MT"/>
                <a:cs typeface="Arial MT"/>
              </a:rPr>
              <a:t>In the </a:t>
            </a:r>
            <a:r>
              <a:rPr dirty="0" sz="1000" spc="-5">
                <a:latin typeface="Arial MT"/>
                <a:cs typeface="Arial MT"/>
              </a:rPr>
              <a:t>coming exercise you </a:t>
            </a:r>
            <a:r>
              <a:rPr dirty="0" sz="1000">
                <a:latin typeface="Arial MT"/>
                <a:cs typeface="Arial MT"/>
              </a:rPr>
              <a:t>can </a:t>
            </a:r>
            <a:r>
              <a:rPr dirty="0" sz="1000" spc="-5">
                <a:latin typeface="Arial MT"/>
                <a:cs typeface="Arial MT"/>
              </a:rPr>
              <a:t>improve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appearance and usefulness </a:t>
            </a:r>
            <a:r>
              <a:rPr dirty="0" sz="1000">
                <a:latin typeface="Arial MT"/>
                <a:cs typeface="Arial MT"/>
              </a:rPr>
              <a:t>of your </a:t>
            </a:r>
            <a:r>
              <a:rPr dirty="0" sz="1000" spc="-5">
                <a:latin typeface="Arial MT"/>
                <a:cs typeface="Arial MT"/>
              </a:rPr>
              <a:t>printouts </a:t>
            </a:r>
            <a:r>
              <a:rPr dirty="0" sz="1000">
                <a:latin typeface="Arial MT"/>
                <a:cs typeface="Arial MT"/>
              </a:rPr>
              <a:t>by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changing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page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margin,</a:t>
            </a:r>
            <a:r>
              <a:rPr dirty="0" sz="1000" spc="1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specifying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target</a:t>
            </a:r>
            <a:r>
              <a:rPr dirty="0" sz="1000" spc="1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area,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adding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headers</a:t>
            </a:r>
            <a:r>
              <a:rPr dirty="0" sz="1000" spc="1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footers.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will </a:t>
            </a:r>
            <a:r>
              <a:rPr dirty="0" sz="1000" spc="-2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also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learn </a:t>
            </a:r>
            <a:r>
              <a:rPr dirty="0" sz="1000" spc="-10">
                <a:latin typeface="Arial MT"/>
                <a:cs typeface="Arial MT"/>
              </a:rPr>
              <a:t>how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take printout of your worksheets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1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1: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Select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print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range</a:t>
            </a:r>
            <a:r>
              <a:rPr dirty="0" u="heavy" sz="10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715">
              <a:lnSpc>
                <a:spcPct val="95800"/>
              </a:lnSpc>
              <a:spcBef>
                <a:spcPts val="20"/>
              </a:spcBef>
            </a:pPr>
            <a:r>
              <a:rPr dirty="0" sz="1000" spc="-5">
                <a:latin typeface="Arial MT"/>
                <a:cs typeface="Arial MT"/>
              </a:rPr>
              <a:t>In monthly expenses worksheet, select range from A1 to B6. Open file menu and point to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 area </a:t>
            </a:r>
            <a:r>
              <a:rPr dirty="0" sz="1000" spc="-1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select click on Set Print Area on </a:t>
            </a:r>
            <a:r>
              <a:rPr dirty="0" sz="1000" spc="-10">
                <a:latin typeface="Arial MT"/>
                <a:cs typeface="Arial MT"/>
              </a:rPr>
              <a:t>submenu. </a:t>
            </a:r>
            <a:r>
              <a:rPr dirty="0" sz="1000" spc="-5">
                <a:latin typeface="Arial MT"/>
                <a:cs typeface="Arial MT"/>
              </a:rPr>
              <a:t>Click Print preview on toolbar to </a:t>
            </a:r>
            <a:r>
              <a:rPr dirty="0" sz="1000">
                <a:latin typeface="Arial MT"/>
                <a:cs typeface="Arial MT"/>
              </a:rPr>
              <a:t> view the </a:t>
            </a:r>
            <a:r>
              <a:rPr dirty="0" sz="1000" spc="-5">
                <a:latin typeface="Arial MT"/>
                <a:cs typeface="Arial MT"/>
              </a:rPr>
              <a:t>print range. Click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5">
                <a:latin typeface="Arial MT"/>
                <a:cs typeface="Arial MT"/>
              </a:rPr>
              <a:t>close </a:t>
            </a:r>
            <a:r>
              <a:rPr dirty="0" sz="1000">
                <a:latin typeface="Arial MT"/>
                <a:cs typeface="Arial MT"/>
              </a:rPr>
              <a:t>button </a:t>
            </a:r>
            <a:r>
              <a:rPr dirty="0" sz="1000" spc="-5">
                <a:latin typeface="Arial MT"/>
                <a:cs typeface="Arial MT"/>
              </a:rPr>
              <a:t>on print </a:t>
            </a:r>
            <a:r>
              <a:rPr dirty="0" sz="1000">
                <a:latin typeface="Arial MT"/>
                <a:cs typeface="Arial MT"/>
              </a:rPr>
              <a:t>preview </a:t>
            </a:r>
            <a:r>
              <a:rPr dirty="0" sz="1000" spc="-5">
                <a:latin typeface="Arial MT"/>
                <a:cs typeface="Arial MT"/>
              </a:rPr>
              <a:t>toolbar.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clear print range </a:t>
            </a:r>
            <a:r>
              <a:rPr dirty="0" sz="1000">
                <a:latin typeface="Arial MT"/>
                <a:cs typeface="Arial MT"/>
              </a:rPr>
              <a:t> open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</a:t>
            </a:r>
            <a:r>
              <a:rPr dirty="0" sz="1000" spc="-5">
                <a:latin typeface="Arial MT"/>
                <a:cs typeface="Arial MT"/>
              </a:rPr>
              <a:t> menu. </a:t>
            </a:r>
            <a:r>
              <a:rPr dirty="0" sz="1000">
                <a:latin typeface="Arial MT"/>
                <a:cs typeface="Arial MT"/>
              </a:rPr>
              <a:t>Point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print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area</a:t>
            </a:r>
            <a:r>
              <a:rPr dirty="0" sz="1000" spc="-5">
                <a:latin typeface="Arial MT"/>
                <a:cs typeface="Arial MT"/>
              </a:rPr>
              <a:t> and click on Clear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Print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submenu.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2: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50"/>
              </a:lnSpc>
            </a:pP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Insert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Remove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Page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breaks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715">
              <a:lnSpc>
                <a:spcPct val="957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With monthly </a:t>
            </a:r>
            <a:r>
              <a:rPr dirty="0" sz="1000" spc="-5">
                <a:latin typeface="Arial MT"/>
                <a:cs typeface="Arial MT"/>
              </a:rPr>
              <a:t>expenses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still</a:t>
            </a:r>
            <a:r>
              <a:rPr dirty="0" sz="1000">
                <a:latin typeface="Arial MT"/>
                <a:cs typeface="Arial MT"/>
              </a:rPr>
              <a:t> open, to </a:t>
            </a:r>
            <a:r>
              <a:rPr dirty="0" sz="1000" spc="-5">
                <a:latin typeface="Arial MT"/>
                <a:cs typeface="Arial MT"/>
              </a:rPr>
              <a:t>print</a:t>
            </a:r>
            <a:r>
              <a:rPr dirty="0" sz="1000">
                <a:latin typeface="Arial MT"/>
                <a:cs typeface="Arial MT"/>
              </a:rPr>
              <a:t> items </a:t>
            </a:r>
            <a:r>
              <a:rPr dirty="0" sz="1000" spc="-5">
                <a:latin typeface="Arial MT"/>
                <a:cs typeface="Arial MT"/>
              </a:rPr>
              <a:t>name</a:t>
            </a:r>
            <a:r>
              <a:rPr dirty="0" sz="1000">
                <a:latin typeface="Arial MT"/>
                <a:cs typeface="Arial MT"/>
              </a:rPr>
              <a:t> on </a:t>
            </a:r>
            <a:r>
              <a:rPr dirty="0" sz="1000" spc="-5">
                <a:latin typeface="Arial MT"/>
                <a:cs typeface="Arial MT"/>
              </a:rPr>
              <a:t>one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expenses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other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C.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Insert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menu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break.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dotted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line is shown after column A. Click on print preview icon and you will see the names of </a:t>
            </a:r>
            <a:r>
              <a:rPr dirty="0" sz="1000">
                <a:latin typeface="Arial MT"/>
                <a:cs typeface="Arial MT"/>
              </a:rPr>
              <a:t> items on </a:t>
            </a:r>
            <a:r>
              <a:rPr dirty="0" sz="1000" spc="-5">
                <a:latin typeface="Arial MT"/>
                <a:cs typeface="Arial MT"/>
              </a:rPr>
              <a:t>page </a:t>
            </a:r>
            <a:r>
              <a:rPr dirty="0" sz="1000">
                <a:latin typeface="Arial MT"/>
                <a:cs typeface="Arial MT"/>
              </a:rPr>
              <a:t>1. Click on Next button on </a:t>
            </a:r>
            <a:r>
              <a:rPr dirty="0" sz="1000" spc="-5">
                <a:latin typeface="Arial MT"/>
                <a:cs typeface="Arial MT"/>
              </a:rPr>
              <a:t>toolbar </a:t>
            </a:r>
            <a:r>
              <a:rPr dirty="0" sz="1000">
                <a:latin typeface="Arial MT"/>
                <a:cs typeface="Arial MT"/>
              </a:rPr>
              <a:t>to view the </a:t>
            </a:r>
            <a:r>
              <a:rPr dirty="0" sz="1000" spc="-5">
                <a:latin typeface="Arial MT"/>
                <a:cs typeface="Arial MT"/>
              </a:rPr>
              <a:t>next </a:t>
            </a:r>
            <a:r>
              <a:rPr dirty="0" sz="1000">
                <a:latin typeface="Arial MT"/>
                <a:cs typeface="Arial MT"/>
              </a:rPr>
              <a:t>page. You will </a:t>
            </a:r>
            <a:r>
              <a:rPr dirty="0" sz="1000" spc="-5">
                <a:latin typeface="Arial MT"/>
                <a:cs typeface="Arial MT"/>
              </a:rPr>
              <a:t>see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expenses </a:t>
            </a:r>
            <a:r>
              <a:rPr dirty="0" sz="1000">
                <a:latin typeface="Arial MT"/>
                <a:cs typeface="Arial MT"/>
              </a:rPr>
              <a:t>on the next </a:t>
            </a:r>
            <a:r>
              <a:rPr dirty="0" sz="1000" spc="-5">
                <a:latin typeface="Arial MT"/>
                <a:cs typeface="Arial MT"/>
              </a:rPr>
              <a:t>page. </a:t>
            </a:r>
            <a:r>
              <a:rPr dirty="0" sz="1000">
                <a:latin typeface="Arial MT"/>
                <a:cs typeface="Arial MT"/>
              </a:rPr>
              <a:t>Click </a:t>
            </a:r>
            <a:r>
              <a:rPr dirty="0" sz="1000" spc="-5">
                <a:latin typeface="Arial MT"/>
                <a:cs typeface="Arial MT"/>
              </a:rPr>
              <a:t>close </a:t>
            </a:r>
            <a:r>
              <a:rPr dirty="0" sz="1000">
                <a:latin typeface="Arial MT"/>
                <a:cs typeface="Arial MT"/>
              </a:rPr>
              <a:t>button on </a:t>
            </a:r>
            <a:r>
              <a:rPr dirty="0" sz="1000" spc="-5">
                <a:latin typeface="Arial MT"/>
                <a:cs typeface="Arial MT"/>
              </a:rPr>
              <a:t>toolbar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open Insert menu. Choose </a:t>
            </a:r>
            <a:r>
              <a:rPr dirty="0" sz="1000">
                <a:latin typeface="Arial MT"/>
                <a:cs typeface="Arial MT"/>
              </a:rPr>
              <a:t> Remove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 break </a:t>
            </a:r>
            <a:r>
              <a:rPr dirty="0" sz="1000">
                <a:latin typeface="Arial MT"/>
                <a:cs typeface="Arial MT"/>
              </a:rPr>
              <a:t>from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menu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clear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page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breaks.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3: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Setting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orientation,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Margins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and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center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worksheet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on a page 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800"/>
              </a:lnSpc>
              <a:spcBef>
                <a:spcPts val="20"/>
              </a:spcBef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monthly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expenses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worksheet,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menu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setup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option.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 </a:t>
            </a:r>
            <a:r>
              <a:rPr dirty="0" sz="1000">
                <a:latin typeface="Arial MT"/>
                <a:cs typeface="Arial MT"/>
              </a:rPr>
              <a:t> page tab </a:t>
            </a:r>
            <a:r>
              <a:rPr dirty="0" sz="1000" spc="-5">
                <a:latin typeface="Arial MT"/>
                <a:cs typeface="Arial MT"/>
              </a:rPr>
              <a:t>and choose landscape from orientation section. </a:t>
            </a:r>
            <a:r>
              <a:rPr dirty="0" sz="1000">
                <a:latin typeface="Arial MT"/>
                <a:cs typeface="Arial MT"/>
              </a:rPr>
              <a:t>Set print </a:t>
            </a:r>
            <a:r>
              <a:rPr dirty="0" sz="1000" spc="-5">
                <a:latin typeface="Arial MT"/>
                <a:cs typeface="Arial MT"/>
              </a:rPr>
              <a:t>quality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highest </a:t>
            </a:r>
            <a:r>
              <a:rPr dirty="0" sz="1000">
                <a:latin typeface="Arial MT"/>
                <a:cs typeface="Arial MT"/>
              </a:rPr>
              <a:t> option. </a:t>
            </a:r>
            <a:r>
              <a:rPr dirty="0" sz="1000" spc="-5">
                <a:latin typeface="Arial MT"/>
                <a:cs typeface="Arial MT"/>
              </a:rPr>
              <a:t>Click Margin </a:t>
            </a:r>
            <a:r>
              <a:rPr dirty="0" sz="1000">
                <a:latin typeface="Arial MT"/>
                <a:cs typeface="Arial MT"/>
              </a:rPr>
              <a:t>tab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set top </a:t>
            </a:r>
            <a:r>
              <a:rPr dirty="0" sz="1000" spc="-5">
                <a:latin typeface="Arial MT"/>
                <a:cs typeface="Arial MT"/>
              </a:rPr>
              <a:t>margin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bottom margin </a:t>
            </a:r>
            <a:r>
              <a:rPr dirty="0" sz="1000">
                <a:latin typeface="Arial MT"/>
                <a:cs typeface="Arial MT"/>
              </a:rPr>
              <a:t>to 1.25. Click </a:t>
            </a:r>
            <a:r>
              <a:rPr dirty="0" sz="1000" spc="-5">
                <a:latin typeface="Arial MT"/>
                <a:cs typeface="Arial MT"/>
              </a:rPr>
              <a:t>horizontally </a:t>
            </a:r>
            <a:r>
              <a:rPr dirty="0" sz="1000">
                <a:latin typeface="Arial MT"/>
                <a:cs typeface="Arial MT"/>
              </a:rPr>
              <a:t> and vertically options in center on </a:t>
            </a:r>
            <a:r>
              <a:rPr dirty="0" sz="1000" spc="-5">
                <a:latin typeface="Arial MT"/>
                <a:cs typeface="Arial MT"/>
              </a:rPr>
              <a:t>page section </a:t>
            </a:r>
            <a:r>
              <a:rPr dirty="0" sz="1000">
                <a:latin typeface="Arial MT"/>
                <a:cs typeface="Arial MT"/>
              </a:rPr>
              <a:t>of page setup dialog </a:t>
            </a:r>
            <a:r>
              <a:rPr dirty="0" sz="1000" spc="-5">
                <a:latin typeface="Arial MT"/>
                <a:cs typeface="Arial MT"/>
              </a:rPr>
              <a:t>box. </a:t>
            </a:r>
            <a:r>
              <a:rPr dirty="0" sz="1000">
                <a:latin typeface="Arial MT"/>
                <a:cs typeface="Arial MT"/>
              </a:rPr>
              <a:t>Click </a:t>
            </a:r>
            <a:r>
              <a:rPr dirty="0" sz="1000" spc="-5">
                <a:latin typeface="Arial MT"/>
                <a:cs typeface="Arial MT"/>
              </a:rPr>
              <a:t>print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preview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5"/>
              </a:spcBef>
            </a:pPr>
            <a:r>
              <a:rPr dirty="0" sz="1000" spc="-5" b="1">
                <a:latin typeface="Arial"/>
                <a:cs typeface="Arial"/>
              </a:rPr>
              <a:t>Task.4: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50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Create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header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footer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:</a:t>
            </a:r>
            <a:endParaRPr sz="1000">
              <a:latin typeface="Arial MT"/>
              <a:cs typeface="Arial MT"/>
            </a:endParaRPr>
          </a:p>
          <a:p>
            <a:pPr algn="just" marL="469265" marR="5080">
              <a:lnSpc>
                <a:spcPct val="957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2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monthly</a:t>
            </a:r>
            <a:r>
              <a:rPr dirty="0" sz="1000" spc="229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expenses</a:t>
            </a:r>
            <a:r>
              <a:rPr dirty="0" sz="1000" spc="2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</a:t>
            </a:r>
            <a:r>
              <a:rPr dirty="0" sz="1000" spc="229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2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select</a:t>
            </a:r>
            <a:r>
              <a:rPr dirty="0" sz="1000" spc="2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sheet1</a:t>
            </a:r>
            <a:r>
              <a:rPr dirty="0" sz="1000" spc="229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2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sheet</a:t>
            </a:r>
            <a:r>
              <a:rPr dirty="0" sz="1000" spc="229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2</a:t>
            </a:r>
            <a:r>
              <a:rPr dirty="0" sz="1000" spc="2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tabs.</a:t>
            </a:r>
            <a:r>
              <a:rPr dirty="0" sz="1000" spc="2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2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view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menu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choose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option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header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footer.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customer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header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option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2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then</a:t>
            </a:r>
            <a:r>
              <a:rPr dirty="0" sz="1000" spc="2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2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2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center</a:t>
            </a:r>
            <a:r>
              <a:rPr dirty="0" sz="1000" spc="2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section.</a:t>
            </a:r>
            <a:r>
              <a:rPr dirty="0" sz="1000" spc="2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2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sheet</a:t>
            </a:r>
            <a:r>
              <a:rPr dirty="0" sz="1000" spc="2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icon</a:t>
            </a:r>
            <a:r>
              <a:rPr dirty="0" sz="1000" spc="2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</a:t>
            </a:r>
            <a:r>
              <a:rPr dirty="0" sz="1000" spc="2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toolbar</a:t>
            </a:r>
            <a:r>
              <a:rPr dirty="0" sz="1000" spc="2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which</a:t>
            </a:r>
            <a:r>
              <a:rPr dirty="0" sz="1000" spc="2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229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third</a:t>
            </a:r>
            <a:r>
              <a:rPr dirty="0" sz="1000" spc="2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last</a:t>
            </a:r>
            <a:r>
              <a:rPr dirty="0" sz="1000" spc="2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icon</a:t>
            </a:r>
            <a:r>
              <a:rPr dirty="0" sz="1000" spc="2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toolbar. </a:t>
            </a:r>
            <a:r>
              <a:rPr dirty="0" sz="1000" spc="-5">
                <a:latin typeface="Arial MT"/>
                <a:cs typeface="Arial MT"/>
              </a:rPr>
              <a:t>Then </a:t>
            </a:r>
            <a:r>
              <a:rPr dirty="0" sz="1000">
                <a:latin typeface="Arial MT"/>
                <a:cs typeface="Arial MT"/>
              </a:rPr>
              <a:t>press ok </a:t>
            </a:r>
            <a:r>
              <a:rPr dirty="0" sz="1000" spc="-5">
                <a:latin typeface="Arial MT"/>
                <a:cs typeface="Arial MT"/>
              </a:rPr>
              <a:t>button and then </a:t>
            </a:r>
            <a:r>
              <a:rPr dirty="0" sz="1000">
                <a:latin typeface="Arial MT"/>
                <a:cs typeface="Arial MT"/>
              </a:rPr>
              <a:t>click on </a:t>
            </a:r>
            <a:r>
              <a:rPr dirty="0" sz="1000" spc="-5">
                <a:latin typeface="Arial MT"/>
                <a:cs typeface="Arial MT"/>
              </a:rPr>
              <a:t>customer footer. </a:t>
            </a:r>
            <a:r>
              <a:rPr dirty="0" sz="1000">
                <a:latin typeface="Arial MT"/>
                <a:cs typeface="Arial MT"/>
              </a:rPr>
              <a:t>Click </a:t>
            </a:r>
            <a:r>
              <a:rPr dirty="0" sz="1000" spc="-5">
                <a:latin typeface="Arial MT"/>
                <a:cs typeface="Arial MT"/>
              </a:rPr>
              <a:t>in center section. </a:t>
            </a:r>
            <a:r>
              <a:rPr dirty="0" sz="1000">
                <a:latin typeface="Arial MT"/>
                <a:cs typeface="Arial MT"/>
              </a:rPr>
              <a:t> Type </a:t>
            </a:r>
            <a:r>
              <a:rPr dirty="0" sz="1000" spc="-5">
                <a:latin typeface="Arial MT"/>
                <a:cs typeface="Arial MT"/>
              </a:rPr>
              <a:t>page and </a:t>
            </a:r>
            <a:r>
              <a:rPr dirty="0" sz="1000">
                <a:latin typeface="Arial MT"/>
                <a:cs typeface="Arial MT"/>
              </a:rPr>
              <a:t>click on # icon in </a:t>
            </a:r>
            <a:r>
              <a:rPr dirty="0" sz="1000" spc="-5">
                <a:latin typeface="Arial MT"/>
                <a:cs typeface="Arial MT"/>
              </a:rPr>
              <a:t>toolbar, </a:t>
            </a:r>
            <a:r>
              <a:rPr dirty="0" sz="1000">
                <a:latin typeface="Arial MT"/>
                <a:cs typeface="Arial MT"/>
              </a:rPr>
              <a:t>then type “of”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 click on </a:t>
            </a:r>
            <a:r>
              <a:rPr dirty="0" sz="1000" spc="-5">
                <a:latin typeface="Arial MT"/>
                <a:cs typeface="Arial MT"/>
              </a:rPr>
              <a:t>plus </a:t>
            </a:r>
            <a:r>
              <a:rPr dirty="0" sz="1000">
                <a:latin typeface="Arial MT"/>
                <a:cs typeface="Arial MT"/>
              </a:rPr>
              <a:t>sign in </a:t>
            </a:r>
            <a:r>
              <a:rPr dirty="0" sz="1000" spc="-5">
                <a:latin typeface="Arial MT"/>
                <a:cs typeface="Arial MT"/>
              </a:rPr>
              <a:t>toolbar. </a:t>
            </a:r>
            <a:r>
              <a:rPr dirty="0" sz="1000">
                <a:latin typeface="Arial MT"/>
                <a:cs typeface="Arial MT"/>
              </a:rPr>
              <a:t> Click ok </a:t>
            </a:r>
            <a:r>
              <a:rPr dirty="0" sz="1000" spc="-5">
                <a:latin typeface="Arial MT"/>
                <a:cs typeface="Arial MT"/>
              </a:rPr>
              <a:t>button </a:t>
            </a:r>
            <a:r>
              <a:rPr dirty="0" sz="1000">
                <a:latin typeface="Arial MT"/>
                <a:cs typeface="Arial MT"/>
              </a:rPr>
              <a:t>and then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5">
                <a:latin typeface="Arial MT"/>
                <a:cs typeface="Arial MT"/>
              </a:rPr>
              <a:t>print </a:t>
            </a:r>
            <a:r>
              <a:rPr dirty="0" sz="1000">
                <a:latin typeface="Arial MT"/>
                <a:cs typeface="Arial MT"/>
              </a:rPr>
              <a:t>preview button. Sheet1 is </a:t>
            </a:r>
            <a:r>
              <a:rPr dirty="0" sz="1000" spc="-5">
                <a:latin typeface="Arial MT"/>
                <a:cs typeface="Arial MT"/>
              </a:rPr>
              <a:t>shown </a:t>
            </a:r>
            <a:r>
              <a:rPr dirty="0" sz="1000">
                <a:latin typeface="Arial MT"/>
                <a:cs typeface="Arial MT"/>
              </a:rPr>
              <a:t>on top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page 1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at bottom, click </a:t>
            </a:r>
            <a:r>
              <a:rPr dirty="0" sz="1000" spc="-5">
                <a:latin typeface="Arial MT"/>
                <a:cs typeface="Arial MT"/>
              </a:rPr>
              <a:t>on </a:t>
            </a:r>
            <a:r>
              <a:rPr dirty="0" sz="1000">
                <a:latin typeface="Arial MT"/>
                <a:cs typeface="Arial MT"/>
              </a:rPr>
              <a:t>next icon on </a:t>
            </a:r>
            <a:r>
              <a:rPr dirty="0" sz="1000" spc="-5">
                <a:latin typeface="Arial MT"/>
                <a:cs typeface="Arial MT"/>
              </a:rPr>
              <a:t>print </a:t>
            </a:r>
            <a:r>
              <a:rPr dirty="0" sz="1000">
                <a:latin typeface="Arial MT"/>
                <a:cs typeface="Arial MT"/>
              </a:rPr>
              <a:t>preview </a:t>
            </a:r>
            <a:r>
              <a:rPr dirty="0" sz="1000" spc="-5">
                <a:latin typeface="Arial MT"/>
                <a:cs typeface="Arial MT"/>
              </a:rPr>
              <a:t>toolbar </a:t>
            </a:r>
            <a:r>
              <a:rPr dirty="0" sz="1000">
                <a:latin typeface="Arial MT"/>
                <a:cs typeface="Arial MT"/>
              </a:rPr>
              <a:t>and you </a:t>
            </a:r>
            <a:r>
              <a:rPr dirty="0" sz="1000" spc="-5">
                <a:latin typeface="Arial MT"/>
                <a:cs typeface="Arial MT"/>
              </a:rPr>
              <a:t>will </a:t>
            </a:r>
            <a:r>
              <a:rPr dirty="0" sz="1000">
                <a:latin typeface="Arial MT"/>
                <a:cs typeface="Arial MT"/>
              </a:rPr>
              <a:t>see </a:t>
            </a:r>
            <a:r>
              <a:rPr dirty="0" sz="1000" spc="-5">
                <a:latin typeface="Arial MT"/>
                <a:cs typeface="Arial MT"/>
              </a:rPr>
              <a:t>sheet2 </a:t>
            </a:r>
            <a:r>
              <a:rPr dirty="0" sz="1000">
                <a:latin typeface="Arial MT"/>
                <a:cs typeface="Arial MT"/>
              </a:rPr>
              <a:t>on top of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page.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0"/>
              </a:spcBef>
            </a:pPr>
            <a:r>
              <a:rPr dirty="0" sz="1000" spc="-5" b="1">
                <a:latin typeface="Arial"/>
                <a:cs typeface="Arial"/>
              </a:rPr>
              <a:t>Task.5: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50"/>
              </a:lnSpc>
            </a:pP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Applying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printing formula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used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 Cells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8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Open any </a:t>
            </a:r>
            <a:r>
              <a:rPr dirty="0" sz="1000" spc="-5">
                <a:latin typeface="Arial MT"/>
                <a:cs typeface="Arial MT"/>
              </a:rPr>
              <a:t>spreadsheet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which formulas </a:t>
            </a:r>
            <a:r>
              <a:rPr dirty="0" sz="1000">
                <a:latin typeface="Arial MT"/>
                <a:cs typeface="Arial MT"/>
              </a:rPr>
              <a:t>are </a:t>
            </a:r>
            <a:r>
              <a:rPr dirty="0" sz="1000" spc="-5">
                <a:latin typeface="Arial MT"/>
                <a:cs typeface="Arial MT"/>
              </a:rPr>
              <a:t>used. Click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5">
                <a:latin typeface="Arial MT"/>
                <a:cs typeface="Arial MT"/>
              </a:rPr>
              <a:t>tools menu </a:t>
            </a:r>
            <a:r>
              <a:rPr dirty="0" sz="1000">
                <a:latin typeface="Arial MT"/>
                <a:cs typeface="Arial MT"/>
              </a:rPr>
              <a:t>and then on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options. </a:t>
            </a:r>
            <a:r>
              <a:rPr dirty="0" sz="1000">
                <a:latin typeface="Arial MT"/>
                <a:cs typeface="Arial MT"/>
              </a:rPr>
              <a:t>In dialog box, click view tab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then </a:t>
            </a:r>
            <a:r>
              <a:rPr dirty="0" sz="1000" spc="-5">
                <a:latin typeface="Arial MT"/>
                <a:cs typeface="Arial MT"/>
              </a:rPr>
              <a:t>select </a:t>
            </a:r>
            <a:r>
              <a:rPr dirty="0" sz="1000">
                <a:latin typeface="Arial MT"/>
                <a:cs typeface="Arial MT"/>
              </a:rPr>
              <a:t>formula </a:t>
            </a:r>
            <a:r>
              <a:rPr dirty="0" sz="1000" spc="-5">
                <a:latin typeface="Arial MT"/>
                <a:cs typeface="Arial MT"/>
              </a:rPr>
              <a:t>option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windows options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section.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checkmark</a:t>
            </a:r>
            <a:r>
              <a:rPr dirty="0" sz="1000" spc="10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will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appear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front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formula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finally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ok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button.</a:t>
            </a:r>
            <a:r>
              <a:rPr dirty="0" sz="1000" spc="10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will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see </a:t>
            </a:r>
            <a:r>
              <a:rPr dirty="0" sz="1000" spc="-5">
                <a:latin typeface="Arial MT"/>
                <a:cs typeface="Arial MT"/>
              </a:rPr>
              <a:t>formula </a:t>
            </a:r>
            <a:r>
              <a:rPr dirty="0" sz="1000">
                <a:latin typeface="Arial MT"/>
                <a:cs typeface="Arial MT"/>
              </a:rPr>
              <a:t>within the </a:t>
            </a:r>
            <a:r>
              <a:rPr dirty="0" sz="1000" spc="-5">
                <a:latin typeface="Arial MT"/>
                <a:cs typeface="Arial MT"/>
              </a:rPr>
              <a:t>cells Click </a:t>
            </a:r>
            <a:r>
              <a:rPr dirty="0" sz="1000">
                <a:latin typeface="Arial MT"/>
                <a:cs typeface="Arial MT"/>
              </a:rPr>
              <a:t>file menu </a:t>
            </a:r>
            <a:r>
              <a:rPr dirty="0" sz="1000" spc="-5">
                <a:latin typeface="Arial MT"/>
                <a:cs typeface="Arial MT"/>
              </a:rPr>
              <a:t>and select page </a:t>
            </a:r>
            <a:r>
              <a:rPr dirty="0" sz="1000">
                <a:latin typeface="Arial MT"/>
                <a:cs typeface="Arial MT"/>
              </a:rPr>
              <a:t>setup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5">
                <a:latin typeface="Arial MT"/>
                <a:cs typeface="Arial MT"/>
              </a:rPr>
              <a:t>landscape </a:t>
            </a:r>
            <a:r>
              <a:rPr dirty="0" sz="1000">
                <a:latin typeface="Arial MT"/>
                <a:cs typeface="Arial MT"/>
              </a:rPr>
              <a:t> option in </a:t>
            </a:r>
            <a:r>
              <a:rPr dirty="0" sz="1000" spc="-5">
                <a:latin typeface="Arial MT"/>
                <a:cs typeface="Arial MT"/>
              </a:rPr>
              <a:t>orientation section </a:t>
            </a:r>
            <a:r>
              <a:rPr dirty="0" sz="1000">
                <a:latin typeface="Arial MT"/>
                <a:cs typeface="Arial MT"/>
              </a:rPr>
              <a:t>and fit in scaling </a:t>
            </a:r>
            <a:r>
              <a:rPr dirty="0" sz="1000" spc="-5">
                <a:latin typeface="Arial MT"/>
                <a:cs typeface="Arial MT"/>
              </a:rPr>
              <a:t>section. </a:t>
            </a:r>
            <a:r>
              <a:rPr dirty="0" sz="1000">
                <a:latin typeface="Arial MT"/>
                <a:cs typeface="Arial MT"/>
              </a:rPr>
              <a:t>Click </a:t>
            </a:r>
            <a:r>
              <a:rPr dirty="0" sz="1000" spc="-5">
                <a:latin typeface="Arial MT"/>
                <a:cs typeface="Arial MT"/>
              </a:rPr>
              <a:t>print preview </a:t>
            </a:r>
            <a:r>
              <a:rPr dirty="0" sz="1000">
                <a:latin typeface="Arial MT"/>
                <a:cs typeface="Arial MT"/>
              </a:rPr>
              <a:t>button, then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zoom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adjust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view.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ok.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Finally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Control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+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~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deselect formula option.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133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31" y="1110634"/>
            <a:ext cx="5508625" cy="2073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100"/>
              </a:spcBef>
            </a:pPr>
            <a:r>
              <a:rPr dirty="0" sz="1000" spc="-5" b="1">
                <a:latin typeface="Arial"/>
                <a:cs typeface="Arial"/>
              </a:rPr>
              <a:t>Task.6: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Previewing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printing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multiple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sheets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7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Open a </a:t>
            </a:r>
            <a:r>
              <a:rPr dirty="0" sz="1000" spc="-5">
                <a:latin typeface="Arial MT"/>
                <a:cs typeface="Arial MT"/>
              </a:rPr>
              <a:t>spreadsheet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which sheet </a:t>
            </a:r>
            <a:r>
              <a:rPr dirty="0" sz="1000">
                <a:latin typeface="Arial MT"/>
                <a:cs typeface="Arial MT"/>
              </a:rPr>
              <a:t>1, sheet 2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sheet 3 </a:t>
            </a:r>
            <a:r>
              <a:rPr dirty="0" sz="1000" spc="-5">
                <a:latin typeface="Arial MT"/>
                <a:cs typeface="Arial MT"/>
              </a:rPr>
              <a:t>contains </a:t>
            </a:r>
            <a:r>
              <a:rPr dirty="0" sz="1000">
                <a:latin typeface="Arial MT"/>
                <a:cs typeface="Arial MT"/>
              </a:rPr>
              <a:t>some </a:t>
            </a:r>
            <a:r>
              <a:rPr dirty="0" sz="1000" spc="-5">
                <a:latin typeface="Arial MT"/>
                <a:cs typeface="Arial MT"/>
              </a:rPr>
              <a:t>data.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 print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all </a:t>
            </a:r>
            <a:r>
              <a:rPr dirty="0" sz="1000" spc="-5">
                <a:latin typeface="Arial MT"/>
                <a:cs typeface="Arial MT"/>
              </a:rPr>
              <a:t>three sheets </a:t>
            </a:r>
            <a:r>
              <a:rPr dirty="0" sz="1000">
                <a:latin typeface="Arial MT"/>
                <a:cs typeface="Arial MT"/>
              </a:rPr>
              <a:t>at </a:t>
            </a:r>
            <a:r>
              <a:rPr dirty="0" sz="1000" spc="-5">
                <a:latin typeface="Arial MT"/>
                <a:cs typeface="Arial MT"/>
              </a:rPr>
              <a:t>once </a:t>
            </a:r>
            <a:r>
              <a:rPr dirty="0" sz="1000">
                <a:latin typeface="Arial MT"/>
                <a:cs typeface="Arial MT"/>
              </a:rPr>
              <a:t>first click </a:t>
            </a:r>
            <a:r>
              <a:rPr dirty="0" sz="1000" spc="-5">
                <a:latin typeface="Arial MT"/>
                <a:cs typeface="Arial MT"/>
              </a:rPr>
              <a:t>on sheet </a:t>
            </a:r>
            <a:r>
              <a:rPr dirty="0" sz="1000">
                <a:latin typeface="Arial MT"/>
                <a:cs typeface="Arial MT"/>
              </a:rPr>
              <a:t>1 </a:t>
            </a:r>
            <a:r>
              <a:rPr dirty="0" sz="1000" spc="-5">
                <a:latin typeface="Arial MT"/>
                <a:cs typeface="Arial MT"/>
              </a:rPr>
              <a:t>tab. </a:t>
            </a:r>
            <a:r>
              <a:rPr dirty="0" sz="1000">
                <a:latin typeface="Arial MT"/>
                <a:cs typeface="Arial MT"/>
              </a:rPr>
              <a:t>Hold the shift key and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5">
                <a:latin typeface="Arial MT"/>
                <a:cs typeface="Arial MT"/>
              </a:rPr>
              <a:t>sheet </a:t>
            </a:r>
            <a:r>
              <a:rPr dirty="0" sz="1000">
                <a:latin typeface="Arial MT"/>
                <a:cs typeface="Arial MT"/>
              </a:rPr>
              <a:t>2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sheet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3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tab.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preview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button.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zoom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magnify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image.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next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toolbar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two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times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cycle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through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three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selected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sheets.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 </a:t>
            </a:r>
            <a:r>
              <a:rPr dirty="0" sz="1000">
                <a:latin typeface="Arial MT"/>
                <a:cs typeface="Arial MT"/>
              </a:rPr>
              <a:t> 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print</a:t>
            </a:r>
            <a:r>
              <a:rPr dirty="0" sz="1000" spc="-5">
                <a:latin typeface="Arial MT"/>
                <a:cs typeface="Arial MT"/>
              </a:rPr>
              <a:t> preview window and </a:t>
            </a:r>
            <a:r>
              <a:rPr dirty="0" sz="1000">
                <a:latin typeface="Arial MT"/>
                <a:cs typeface="Arial MT"/>
              </a:rPr>
              <a:t>then</a:t>
            </a:r>
            <a:r>
              <a:rPr dirty="0" sz="1000" spc="-5">
                <a:latin typeface="Arial MT"/>
                <a:cs typeface="Arial MT"/>
              </a:rPr>
              <a:t> click ok.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5"/>
              </a:spcBef>
            </a:pPr>
            <a:r>
              <a:rPr dirty="0" sz="1000" spc="-5" b="1">
                <a:latin typeface="Arial"/>
                <a:cs typeface="Arial"/>
              </a:rPr>
              <a:t>Task.7: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Hide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some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columns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rows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WS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715">
              <a:lnSpc>
                <a:spcPct val="958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Open </a:t>
            </a:r>
            <a:r>
              <a:rPr dirty="0" sz="1000" spc="-5">
                <a:latin typeface="Arial MT"/>
                <a:cs typeface="Arial MT"/>
              </a:rPr>
              <a:t>an already created spreadsheet. </a:t>
            </a:r>
            <a:r>
              <a:rPr dirty="0" sz="1000">
                <a:latin typeface="Arial MT"/>
                <a:cs typeface="Arial MT"/>
              </a:rPr>
              <a:t>Since you want to print a </a:t>
            </a:r>
            <a:r>
              <a:rPr dirty="0" sz="1000" spc="-5">
                <a:latin typeface="Arial MT"/>
                <a:cs typeface="Arial MT"/>
              </a:rPr>
              <a:t>report </a:t>
            </a:r>
            <a:r>
              <a:rPr dirty="0" sz="1000">
                <a:latin typeface="Arial MT"/>
                <a:cs typeface="Arial MT"/>
              </a:rPr>
              <a:t>that does </a:t>
            </a:r>
            <a:r>
              <a:rPr dirty="0" sz="1000" spc="-5">
                <a:latin typeface="Arial MT"/>
                <a:cs typeface="Arial MT"/>
              </a:rPr>
              <a:t>not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include column </a:t>
            </a:r>
            <a:r>
              <a:rPr dirty="0" sz="1000">
                <a:latin typeface="Arial MT"/>
                <a:cs typeface="Arial MT"/>
              </a:rPr>
              <a:t>C. Right click on </a:t>
            </a:r>
            <a:r>
              <a:rPr dirty="0" sz="1000" spc="-5">
                <a:latin typeface="Arial MT"/>
                <a:cs typeface="Arial MT"/>
              </a:rPr>
              <a:t>column </a:t>
            </a:r>
            <a:r>
              <a:rPr dirty="0" sz="1000">
                <a:latin typeface="Arial MT"/>
                <a:cs typeface="Arial MT"/>
              </a:rPr>
              <a:t>C </a:t>
            </a:r>
            <a:r>
              <a:rPr dirty="0" sz="1000" spc="-5">
                <a:latin typeface="Arial MT"/>
                <a:cs typeface="Arial MT"/>
              </a:rPr>
              <a:t>heading </a:t>
            </a:r>
            <a:r>
              <a:rPr dirty="0" sz="1000">
                <a:latin typeface="Arial MT"/>
                <a:cs typeface="Arial MT"/>
              </a:rPr>
              <a:t>and click </a:t>
            </a:r>
            <a:r>
              <a:rPr dirty="0" sz="1000" spc="-5">
                <a:latin typeface="Arial MT"/>
                <a:cs typeface="Arial MT"/>
              </a:rPr>
              <a:t>hide. </a:t>
            </a:r>
            <a:r>
              <a:rPr dirty="0" sz="1000">
                <a:latin typeface="Arial MT"/>
                <a:cs typeface="Arial MT"/>
              </a:rPr>
              <a:t>Click on </a:t>
            </a:r>
            <a:r>
              <a:rPr dirty="0" sz="1000" spc="-5">
                <a:latin typeface="Arial MT"/>
                <a:cs typeface="Arial MT"/>
              </a:rPr>
              <a:t>print preview,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 </a:t>
            </a:r>
            <a:r>
              <a:rPr dirty="0" sz="1000">
                <a:latin typeface="Arial MT"/>
                <a:cs typeface="Arial MT"/>
              </a:rPr>
              <a:t>C is </a:t>
            </a:r>
            <a:r>
              <a:rPr dirty="0" sz="1000" spc="-5">
                <a:latin typeface="Arial MT"/>
                <a:cs typeface="Arial MT"/>
              </a:rPr>
              <a:t>not </a:t>
            </a:r>
            <a:r>
              <a:rPr dirty="0" sz="1000">
                <a:latin typeface="Arial MT"/>
                <a:cs typeface="Arial MT"/>
              </a:rPr>
              <a:t>shown so print the </a:t>
            </a:r>
            <a:r>
              <a:rPr dirty="0" sz="1000" spc="-5">
                <a:latin typeface="Arial MT"/>
                <a:cs typeface="Arial MT"/>
              </a:rPr>
              <a:t>worksheet. </a:t>
            </a:r>
            <a:r>
              <a:rPr dirty="0" sz="1000">
                <a:latin typeface="Arial MT"/>
                <a:cs typeface="Arial MT"/>
              </a:rPr>
              <a:t>To again </a:t>
            </a:r>
            <a:r>
              <a:rPr dirty="0" sz="1000" spc="-5">
                <a:latin typeface="Arial MT"/>
                <a:cs typeface="Arial MT"/>
              </a:rPr>
              <a:t>display </a:t>
            </a:r>
            <a:r>
              <a:rPr dirty="0" sz="1000">
                <a:latin typeface="Arial MT"/>
                <a:cs typeface="Arial MT"/>
              </a:rPr>
              <a:t>the hidden </a:t>
            </a:r>
            <a:r>
              <a:rPr dirty="0" sz="1000" spc="-5">
                <a:latin typeface="Arial MT"/>
                <a:cs typeface="Arial MT"/>
              </a:rPr>
              <a:t>column </a:t>
            </a:r>
            <a:r>
              <a:rPr dirty="0" sz="1000">
                <a:latin typeface="Arial MT"/>
                <a:cs typeface="Arial MT"/>
              </a:rPr>
              <a:t>C first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 </a:t>
            </a:r>
            <a:r>
              <a:rPr dirty="0" sz="1000">
                <a:latin typeface="Arial MT"/>
                <a:cs typeface="Arial MT"/>
              </a:rPr>
              <a:t>Col B and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D. </a:t>
            </a:r>
            <a:r>
              <a:rPr dirty="0" sz="1000" spc="-5">
                <a:latin typeface="Arial MT"/>
                <a:cs typeface="Arial MT"/>
              </a:rPr>
              <a:t>Right</a:t>
            </a:r>
            <a:r>
              <a:rPr dirty="0" sz="1000">
                <a:latin typeface="Arial MT"/>
                <a:cs typeface="Arial MT"/>
              </a:rPr>
              <a:t> click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 the</a:t>
            </a:r>
            <a:r>
              <a:rPr dirty="0" sz="1000" spc="-5">
                <a:latin typeface="Arial MT"/>
                <a:cs typeface="Arial MT"/>
              </a:rPr>
              <a:t> selection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 </a:t>
            </a:r>
            <a:r>
              <a:rPr dirty="0" sz="1000" spc="-5">
                <a:latin typeface="Arial MT"/>
                <a:cs typeface="Arial MT"/>
              </a:rPr>
              <a:t>unhide. Column </a:t>
            </a:r>
            <a:r>
              <a:rPr dirty="0" sz="1000">
                <a:latin typeface="Arial MT"/>
                <a:cs typeface="Arial MT"/>
              </a:rPr>
              <a:t>C will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be</a:t>
            </a:r>
            <a:r>
              <a:rPr dirty="0" sz="1000" spc="-5">
                <a:latin typeface="Arial MT"/>
                <a:cs typeface="Arial MT"/>
              </a:rPr>
              <a:t> shown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133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962165"/>
            <a:ext cx="5492115" cy="799401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 marL="1433830" marR="1369060">
              <a:lnSpc>
                <a:spcPts val="1380"/>
              </a:lnSpc>
              <a:spcBef>
                <a:spcPts val="195"/>
              </a:spcBef>
            </a:pPr>
            <a:r>
              <a:rPr dirty="0" sz="1200" spc="-5">
                <a:latin typeface="Arial MT"/>
                <a:cs typeface="Arial MT"/>
              </a:rPr>
              <a:t>Computer Proficiency License </a:t>
            </a:r>
            <a:r>
              <a:rPr dirty="0" sz="1200" spc="-10">
                <a:latin typeface="Arial MT"/>
                <a:cs typeface="Arial MT"/>
              </a:rPr>
              <a:t>(CS-001)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Lecture </a:t>
            </a:r>
            <a:r>
              <a:rPr dirty="0" sz="1200" spc="-10">
                <a:latin typeface="Arial MT"/>
                <a:cs typeface="Arial MT"/>
              </a:rPr>
              <a:t>44</a:t>
            </a:r>
            <a:endParaRPr sz="1200">
              <a:latin typeface="Arial MT"/>
              <a:cs typeface="Arial MT"/>
            </a:endParaRPr>
          </a:p>
          <a:p>
            <a:pPr algn="ctr" marL="14604">
              <a:lnSpc>
                <a:spcPts val="1340"/>
              </a:lnSpc>
            </a:pPr>
            <a:r>
              <a:rPr dirty="0" sz="1200" spc="-10">
                <a:latin typeface="Arial MT"/>
                <a:cs typeface="Arial MT"/>
              </a:rPr>
              <a:t>Messaging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150">
              <a:latin typeface="Arial MT"/>
              <a:cs typeface="Arial MT"/>
            </a:endParaRPr>
          </a:p>
          <a:p>
            <a:pPr marL="160655" indent="-148590">
              <a:lnSpc>
                <a:spcPct val="100000"/>
              </a:lnSpc>
              <a:buSzPct val="83333"/>
              <a:buAutoNum type="arabicPeriod"/>
              <a:tabLst>
                <a:tab pos="161290" algn="l"/>
              </a:tabLst>
            </a:pPr>
            <a:r>
              <a:rPr dirty="0" sz="1200" b="1">
                <a:latin typeface="Arial"/>
                <a:cs typeface="Arial"/>
              </a:rPr>
              <a:t>Objectives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objective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 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provide information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about: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What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flag? How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flag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mail</a:t>
            </a:r>
            <a:r>
              <a:rPr dirty="0" sz="1000" spc="-5">
                <a:latin typeface="Arial MT"/>
                <a:cs typeface="Arial MT"/>
              </a:rPr>
              <a:t> message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remove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flag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message?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mark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mail</a:t>
            </a:r>
            <a:r>
              <a:rPr dirty="0" sz="1000" spc="-5">
                <a:latin typeface="Arial MT"/>
                <a:cs typeface="Arial MT"/>
              </a:rPr>
              <a:t> message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read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unread?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save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 attachment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local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hard disk?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create </a:t>
            </a:r>
            <a:r>
              <a:rPr dirty="0" sz="1000">
                <a:latin typeface="Arial MT"/>
                <a:cs typeface="Arial MT"/>
              </a:rPr>
              <a:t>a new</a:t>
            </a:r>
            <a:r>
              <a:rPr dirty="0" sz="1000" spc="-5">
                <a:latin typeface="Arial MT"/>
                <a:cs typeface="Arial MT"/>
              </a:rPr>
              <a:t> message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how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 reply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more</a:t>
            </a:r>
            <a:r>
              <a:rPr dirty="0" sz="1000" spc="-5">
                <a:latin typeface="Arial MT"/>
                <a:cs typeface="Arial MT"/>
              </a:rPr>
              <a:t> than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one person?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attach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email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with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message?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copy,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forward</a:t>
            </a:r>
            <a:r>
              <a:rPr dirty="0" sz="1000" spc="-10">
                <a:latin typeface="Arial MT"/>
                <a:cs typeface="Arial MT"/>
              </a:rPr>
              <a:t> message?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200" spc="-5" b="1">
                <a:latin typeface="Arial"/>
                <a:cs typeface="Arial"/>
              </a:rPr>
              <a:t>2-Flag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mail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message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95700"/>
              </a:lnSpc>
              <a:spcBef>
                <a:spcPts val="1375"/>
              </a:spcBef>
            </a:pPr>
            <a:r>
              <a:rPr dirty="0" sz="1000">
                <a:latin typeface="Arial MT"/>
                <a:cs typeface="Arial MT"/>
              </a:rPr>
              <a:t>After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reading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mail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have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two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options.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Some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mails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replied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urgently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some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replied late. It is possible we forgot to reply </a:t>
            </a:r>
            <a:r>
              <a:rPr dirty="0" sz="1000">
                <a:latin typeface="Arial MT"/>
                <a:cs typeface="Arial MT"/>
              </a:rPr>
              <a:t>some </a:t>
            </a:r>
            <a:r>
              <a:rPr dirty="0" sz="1000" spc="-5">
                <a:latin typeface="Arial MT"/>
                <a:cs typeface="Arial MT"/>
              </a:rPr>
              <a:t>urgent messages, so for this reason flag feature </a:t>
            </a:r>
            <a:r>
              <a:rPr dirty="0" sz="1000">
                <a:latin typeface="Arial MT"/>
                <a:cs typeface="Arial MT"/>
              </a:rPr>
              <a:t> 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introduced.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 MT"/>
              <a:cs typeface="Arial MT"/>
            </a:endParaRPr>
          </a:p>
          <a:p>
            <a:pPr marL="240665" marR="2938145" indent="-228600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To apply flag on the message of inbox folder: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1-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message</a:t>
            </a:r>
            <a:endParaRPr sz="1000">
              <a:latin typeface="Arial MT"/>
              <a:cs typeface="Arial MT"/>
            </a:endParaRPr>
          </a:p>
          <a:p>
            <a:pPr marL="12700" marR="2713990" indent="227965">
              <a:lnSpc>
                <a:spcPts val="1150"/>
              </a:lnSpc>
              <a:spcBef>
                <a:spcPts val="5"/>
              </a:spcBef>
            </a:pPr>
            <a:r>
              <a:rPr dirty="0" sz="1000">
                <a:latin typeface="Arial MT"/>
                <a:cs typeface="Arial MT"/>
              </a:rPr>
              <a:t>2-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5">
                <a:latin typeface="Arial MT"/>
                <a:cs typeface="Arial MT"/>
              </a:rPr>
              <a:t> Actions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5">
                <a:latin typeface="Arial MT"/>
                <a:cs typeface="Arial MT"/>
              </a:rPr>
              <a:t> Follow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Up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Red</a:t>
            </a:r>
            <a:r>
              <a:rPr dirty="0" sz="1000" spc="-5">
                <a:latin typeface="Arial MT"/>
                <a:cs typeface="Arial MT"/>
              </a:rPr>
              <a:t> Flag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remove flag:</a:t>
            </a:r>
            <a:endParaRPr sz="1000">
              <a:latin typeface="Arial MT"/>
              <a:cs typeface="Arial MT"/>
            </a:endParaRPr>
          </a:p>
          <a:p>
            <a:pPr marL="469900" indent="-229235">
              <a:lnSpc>
                <a:spcPts val="1090"/>
              </a:lnSpc>
              <a:buAutoNum type="arabicPlain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Right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message</a:t>
            </a:r>
            <a:endParaRPr sz="1000">
              <a:latin typeface="Arial MT"/>
              <a:cs typeface="Arial MT"/>
            </a:endParaRPr>
          </a:p>
          <a:p>
            <a:pPr marL="469900" indent="-229870">
              <a:lnSpc>
                <a:spcPts val="1175"/>
              </a:lnSpc>
              <a:buAutoNum type="arabicPlain"/>
              <a:tabLst>
                <a:tab pos="470534" algn="l"/>
              </a:tabLst>
            </a:pPr>
            <a:r>
              <a:rPr dirty="0" sz="1000">
                <a:latin typeface="Arial MT"/>
                <a:cs typeface="Arial MT"/>
              </a:rPr>
              <a:t>Select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Clear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Flag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Option</a:t>
            </a:r>
            <a:endParaRPr sz="1000">
              <a:latin typeface="Arial MT"/>
              <a:cs typeface="Arial MT"/>
            </a:endParaRPr>
          </a:p>
          <a:p>
            <a:pPr marL="190500" indent="-178435">
              <a:lnSpc>
                <a:spcPct val="100000"/>
              </a:lnSpc>
              <a:spcBef>
                <a:spcPts val="1085"/>
              </a:spcBef>
              <a:buAutoNum type="arabicPlain"/>
              <a:tabLst>
                <a:tab pos="191135" algn="l"/>
              </a:tabLst>
            </a:pPr>
            <a:r>
              <a:rPr dirty="0" sz="1200" spc="-5" b="1">
                <a:latin typeface="Arial"/>
                <a:cs typeface="Arial"/>
              </a:rPr>
              <a:t>Mark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message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as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read/unread</a:t>
            </a:r>
            <a:endParaRPr sz="1200">
              <a:latin typeface="Arial"/>
              <a:cs typeface="Arial"/>
            </a:endParaRPr>
          </a:p>
          <a:p>
            <a:pPr marL="12700" marR="19685">
              <a:lnSpc>
                <a:spcPts val="1150"/>
              </a:lnSpc>
              <a:spcBef>
                <a:spcPts val="1175"/>
              </a:spcBef>
            </a:pPr>
            <a:r>
              <a:rPr dirty="0" sz="1000" spc="-5">
                <a:latin typeface="Arial MT"/>
                <a:cs typeface="Arial MT"/>
              </a:rPr>
              <a:t>Messages which </a:t>
            </a:r>
            <a:r>
              <a:rPr dirty="0" sz="1000">
                <a:latin typeface="Arial MT"/>
                <a:cs typeface="Arial MT"/>
              </a:rPr>
              <a:t>we have read called </a:t>
            </a:r>
            <a:r>
              <a:rPr dirty="0" sz="1000" spc="-5">
                <a:latin typeface="Arial MT"/>
                <a:cs typeface="Arial MT"/>
              </a:rPr>
              <a:t>read messages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messages </a:t>
            </a:r>
            <a:r>
              <a:rPr dirty="0" sz="1000">
                <a:latin typeface="Arial MT"/>
                <a:cs typeface="Arial MT"/>
              </a:rPr>
              <a:t>which we have not </a:t>
            </a:r>
            <a:r>
              <a:rPr dirty="0" sz="1000" spc="-5">
                <a:latin typeface="Arial MT"/>
                <a:cs typeface="Arial MT"/>
              </a:rPr>
              <a:t>read </a:t>
            </a:r>
            <a:r>
              <a:rPr dirty="0" sz="1000">
                <a:latin typeface="Arial MT"/>
                <a:cs typeface="Arial MT"/>
              </a:rPr>
              <a:t>are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called unread.</a:t>
            </a:r>
            <a:r>
              <a:rPr dirty="0" sz="1000">
                <a:latin typeface="Arial MT"/>
                <a:cs typeface="Arial MT"/>
              </a:rPr>
              <a:t> It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 possible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top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make </a:t>
            </a:r>
            <a:r>
              <a:rPr dirty="0" sz="1000" spc="-5">
                <a:latin typeface="Arial MT"/>
                <a:cs typeface="Arial MT"/>
              </a:rPr>
              <a:t>read</a:t>
            </a:r>
            <a:r>
              <a:rPr dirty="0" sz="1000">
                <a:latin typeface="Arial MT"/>
                <a:cs typeface="Arial MT"/>
              </a:rPr>
              <a:t> messages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as </a:t>
            </a:r>
            <a:r>
              <a:rPr dirty="0" sz="1000" spc="-5">
                <a:latin typeface="Arial MT"/>
                <a:cs typeface="Arial MT"/>
              </a:rPr>
              <a:t>unread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unread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messages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read.</a:t>
            </a:r>
            <a:endParaRPr sz="1000">
              <a:latin typeface="Arial MT"/>
              <a:cs typeface="Arial MT"/>
            </a:endParaRPr>
          </a:p>
          <a:p>
            <a:pPr marL="240665" marR="3828415" indent="-228600">
              <a:lnSpc>
                <a:spcPts val="1150"/>
              </a:lnSpc>
              <a:spcBef>
                <a:spcPts val="1145"/>
              </a:spcBef>
            </a:pPr>
            <a:r>
              <a:rPr dirty="0" sz="1000" spc="-5">
                <a:latin typeface="Arial MT"/>
                <a:cs typeface="Arial MT"/>
              </a:rPr>
              <a:t>To make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message as read: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1-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message</a:t>
            </a:r>
            <a:endParaRPr sz="1000">
              <a:latin typeface="Arial MT"/>
              <a:cs typeface="Arial MT"/>
            </a:endParaRPr>
          </a:p>
          <a:p>
            <a:pPr marL="240665" marR="3709035">
              <a:lnSpc>
                <a:spcPts val="1150"/>
              </a:lnSpc>
              <a:spcBef>
                <a:spcPts val="5"/>
              </a:spcBef>
            </a:pPr>
            <a:r>
              <a:rPr dirty="0" sz="1000" spc="-5">
                <a:latin typeface="Arial MT"/>
                <a:cs typeface="Arial MT"/>
              </a:rPr>
              <a:t>2-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Right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message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3-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Mark as read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15"/>
              </a:lnSpc>
            </a:pPr>
            <a:r>
              <a:rPr dirty="0" sz="1000">
                <a:latin typeface="Arial MT"/>
                <a:cs typeface="Arial MT"/>
              </a:rPr>
              <a:t>If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marked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folder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all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its</a:t>
            </a:r>
            <a:r>
              <a:rPr dirty="0" sz="1000" spc="-5">
                <a:latin typeface="Arial MT"/>
                <a:cs typeface="Arial MT"/>
              </a:rPr>
              <a:t> messages </a:t>
            </a:r>
            <a:r>
              <a:rPr dirty="0" sz="1000">
                <a:latin typeface="Arial MT"/>
                <a:cs typeface="Arial MT"/>
              </a:rPr>
              <a:t>are</a:t>
            </a:r>
            <a:r>
              <a:rPr dirty="0" sz="1000" spc="-5">
                <a:latin typeface="Arial MT"/>
                <a:cs typeface="Arial MT"/>
              </a:rPr>
              <a:t> marked</a:t>
            </a:r>
            <a:r>
              <a:rPr dirty="0" sz="1000">
                <a:latin typeface="Arial MT"/>
                <a:cs typeface="Arial MT"/>
              </a:rPr>
              <a:t> as</a:t>
            </a:r>
            <a:r>
              <a:rPr dirty="0" sz="1000" spc="-5">
                <a:latin typeface="Arial MT"/>
                <a:cs typeface="Arial MT"/>
              </a:rPr>
              <a:t> read /unread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 MT"/>
              <a:cs typeface="Arial MT"/>
            </a:endParaRPr>
          </a:p>
          <a:p>
            <a:pPr marL="190500" indent="-178435">
              <a:lnSpc>
                <a:spcPct val="100000"/>
              </a:lnSpc>
              <a:buAutoNum type="arabicPlain" startAt="4"/>
              <a:tabLst>
                <a:tab pos="191135" algn="l"/>
              </a:tabLst>
            </a:pPr>
            <a:r>
              <a:rPr dirty="0" sz="1200" spc="-5" b="1">
                <a:latin typeface="Arial"/>
                <a:cs typeface="Arial"/>
              </a:rPr>
              <a:t>Open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and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save file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attachment on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hard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disk</a:t>
            </a:r>
            <a:endParaRPr sz="1200">
              <a:latin typeface="Arial"/>
              <a:cs typeface="Arial"/>
            </a:endParaRPr>
          </a:p>
          <a:p>
            <a:pPr marL="12700" marR="146050">
              <a:lnSpc>
                <a:spcPts val="1150"/>
              </a:lnSpc>
              <a:spcBef>
                <a:spcPts val="1170"/>
              </a:spcBef>
            </a:pPr>
            <a:r>
              <a:rPr dirty="0" sz="1000" spc="-5">
                <a:latin typeface="Arial MT"/>
                <a:cs typeface="Arial MT"/>
              </a:rPr>
              <a:t>Attachment is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file which is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attached with mail and we can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download this attached file. We can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also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attach data file with mail. We can also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attach other files like audio, graphics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etc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070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download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file:</a:t>
            </a:r>
            <a:endParaRPr sz="1000">
              <a:latin typeface="Arial MT"/>
              <a:cs typeface="Arial MT"/>
            </a:endParaRPr>
          </a:p>
          <a:p>
            <a:pPr marL="240665" marR="4104640">
              <a:lnSpc>
                <a:spcPct val="957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1-  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message </a:t>
            </a:r>
            <a:r>
              <a:rPr dirty="0" sz="1000">
                <a:latin typeface="Arial MT"/>
                <a:cs typeface="Arial MT"/>
              </a:rPr>
              <a:t> 2-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 </a:t>
            </a:r>
            <a:r>
              <a:rPr dirty="0" sz="1000">
                <a:latin typeface="Arial MT"/>
                <a:cs typeface="Arial MT"/>
              </a:rPr>
              <a:t>attach file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3-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right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</a:t>
            </a:r>
            <a:endParaRPr sz="1000">
              <a:latin typeface="Arial MT"/>
              <a:cs typeface="Arial MT"/>
            </a:endParaRPr>
          </a:p>
          <a:p>
            <a:pPr marL="469265" marR="614045" indent="-228600">
              <a:lnSpc>
                <a:spcPts val="1150"/>
              </a:lnSpc>
              <a:spcBef>
                <a:spcPts val="35"/>
              </a:spcBef>
              <a:buAutoNum type="arabicPlain" startAt="4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Select Save Target As(download on hard disk) or Select Open (to see in same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application)</a:t>
            </a:r>
            <a:endParaRPr sz="1000">
              <a:latin typeface="Arial MT"/>
              <a:cs typeface="Arial MT"/>
            </a:endParaRPr>
          </a:p>
          <a:p>
            <a:pPr marL="468630" indent="-228600">
              <a:lnSpc>
                <a:spcPct val="100000"/>
              </a:lnSpc>
              <a:spcBef>
                <a:spcPts val="1055"/>
              </a:spcBef>
              <a:buAutoNum type="arabicPlain" startAt="4"/>
              <a:tabLst>
                <a:tab pos="469265" algn="l"/>
              </a:tabLst>
            </a:pPr>
            <a:r>
              <a:rPr dirty="0" sz="1200" spc="-5" b="1">
                <a:latin typeface="Arial"/>
                <a:cs typeface="Arial"/>
              </a:rPr>
              <a:t>Use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Reply/ Reply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All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133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1439" y="1178152"/>
            <a:ext cx="2070185" cy="22887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16724" y="1422555"/>
            <a:ext cx="601488" cy="21166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00510" y="6301461"/>
            <a:ext cx="791832" cy="29008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132541" y="963688"/>
            <a:ext cx="5488940" cy="808799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659130">
              <a:lnSpc>
                <a:spcPts val="1150"/>
              </a:lnSpc>
              <a:spcBef>
                <a:spcPts val="180"/>
              </a:spcBef>
            </a:pPr>
            <a:r>
              <a:rPr dirty="0" sz="1000">
                <a:latin typeface="Arial MT"/>
                <a:cs typeface="Arial MT"/>
              </a:rPr>
              <a:t>Reply </a:t>
            </a:r>
            <a:r>
              <a:rPr dirty="0" sz="1000" spc="-5">
                <a:latin typeface="Arial MT"/>
                <a:cs typeface="Arial MT"/>
              </a:rPr>
              <a:t>means answering </a:t>
            </a:r>
            <a:r>
              <a:rPr dirty="0" sz="1000">
                <a:latin typeface="Arial MT"/>
                <a:cs typeface="Arial MT"/>
              </a:rPr>
              <a:t>to one </a:t>
            </a:r>
            <a:r>
              <a:rPr dirty="0" sz="1000" spc="-5">
                <a:latin typeface="Arial MT"/>
                <a:cs typeface="Arial MT"/>
              </a:rPr>
              <a:t>person but </a:t>
            </a:r>
            <a:r>
              <a:rPr dirty="0" sz="1000">
                <a:latin typeface="Arial MT"/>
                <a:cs typeface="Arial MT"/>
              </a:rPr>
              <a:t>reply all mean </a:t>
            </a:r>
            <a:r>
              <a:rPr dirty="0" sz="1000" spc="-5">
                <a:latin typeface="Arial MT"/>
                <a:cs typeface="Arial MT"/>
              </a:rPr>
              <a:t>answering </a:t>
            </a:r>
            <a:r>
              <a:rPr dirty="0" sz="1000">
                <a:latin typeface="Arial MT"/>
                <a:cs typeface="Arial MT"/>
              </a:rPr>
              <a:t>multiple </a:t>
            </a:r>
            <a:r>
              <a:rPr dirty="0" sz="1000" spc="-5">
                <a:latin typeface="Arial MT"/>
                <a:cs typeface="Arial MT"/>
              </a:rPr>
              <a:t>persons.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reply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message: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15"/>
              </a:lnSpc>
              <a:buAutoNum type="arabicPlain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message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reply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75"/>
              </a:lnSpc>
              <a:spcBef>
                <a:spcPts val="680"/>
              </a:spcBef>
              <a:buAutoNum type="arabicPlain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Reply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endParaRPr sz="1000">
              <a:latin typeface="Arial MT"/>
              <a:cs typeface="Arial MT"/>
            </a:endParaRPr>
          </a:p>
          <a:p>
            <a:pPr marL="469900" indent="-229235">
              <a:lnSpc>
                <a:spcPts val="1175"/>
              </a:lnSpc>
              <a:buAutoNum type="arabicPlain"/>
              <a:tabLst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Than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type/attach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message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send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latin typeface="Arial MT"/>
                <a:cs typeface="Arial MT"/>
              </a:rPr>
              <a:t>6-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Reply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with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without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original</a:t>
            </a:r>
            <a:r>
              <a:rPr dirty="0" sz="1000" spc="-10">
                <a:latin typeface="Arial MT"/>
                <a:cs typeface="Arial MT"/>
              </a:rPr>
              <a:t> message</a:t>
            </a:r>
            <a:endParaRPr sz="1000">
              <a:latin typeface="Arial MT"/>
              <a:cs typeface="Arial MT"/>
            </a:endParaRPr>
          </a:p>
          <a:p>
            <a:pPr marL="12700" marR="2309495">
              <a:lnSpc>
                <a:spcPts val="1150"/>
              </a:lnSpc>
              <a:spcBef>
                <a:spcPts val="55"/>
              </a:spcBef>
            </a:pPr>
            <a:r>
              <a:rPr dirty="0" sz="1000">
                <a:latin typeface="Arial MT"/>
                <a:cs typeface="Arial MT"/>
              </a:rPr>
              <a:t>It is </a:t>
            </a:r>
            <a:r>
              <a:rPr dirty="0" sz="1000" spc="-5">
                <a:latin typeface="Arial MT"/>
                <a:cs typeface="Arial MT"/>
              </a:rPr>
              <a:t>possible </a:t>
            </a:r>
            <a:r>
              <a:rPr dirty="0" sz="1000">
                <a:latin typeface="Arial MT"/>
                <a:cs typeface="Arial MT"/>
              </a:rPr>
              <a:t>we send </a:t>
            </a:r>
            <a:r>
              <a:rPr dirty="0" sz="1000" spc="-5">
                <a:latin typeface="Arial MT"/>
                <a:cs typeface="Arial MT"/>
              </a:rPr>
              <a:t>message </a:t>
            </a:r>
            <a:r>
              <a:rPr dirty="0" sz="1000">
                <a:latin typeface="Arial MT"/>
                <a:cs typeface="Arial MT"/>
              </a:rPr>
              <a:t>with </a:t>
            </a:r>
            <a:r>
              <a:rPr dirty="0" sz="1000" spc="-5">
                <a:latin typeface="Arial MT"/>
                <a:cs typeface="Arial MT"/>
              </a:rPr>
              <a:t>original message </a:t>
            </a:r>
            <a:r>
              <a:rPr dirty="0" sz="1000">
                <a:latin typeface="Arial MT"/>
                <a:cs typeface="Arial MT"/>
              </a:rPr>
              <a:t>or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erase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that </a:t>
            </a:r>
            <a:r>
              <a:rPr dirty="0" sz="1000" spc="-10">
                <a:latin typeface="Arial MT"/>
                <a:cs typeface="Arial MT"/>
              </a:rPr>
              <a:t>message.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0"/>
              </a:lnSpc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message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without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original</a:t>
            </a:r>
            <a:r>
              <a:rPr dirty="0" sz="1000" spc="-10">
                <a:latin typeface="Arial MT"/>
                <a:cs typeface="Arial MT"/>
              </a:rPr>
              <a:t> message:</a:t>
            </a:r>
            <a:endParaRPr sz="1000">
              <a:latin typeface="Arial MT"/>
              <a:cs typeface="Arial MT"/>
            </a:endParaRPr>
          </a:p>
          <a:p>
            <a:pPr marL="240665" marR="2199640">
              <a:lnSpc>
                <a:spcPts val="1150"/>
              </a:lnSpc>
              <a:spcBef>
                <a:spcPts val="55"/>
              </a:spcBef>
            </a:pPr>
            <a:r>
              <a:rPr dirty="0" sz="1000">
                <a:latin typeface="Arial MT"/>
                <a:cs typeface="Arial MT"/>
              </a:rPr>
              <a:t>1-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5">
                <a:latin typeface="Arial MT"/>
                <a:cs typeface="Arial MT"/>
              </a:rPr>
              <a:t> Tools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Options </a:t>
            </a:r>
            <a:r>
              <a:rPr dirty="0" sz="1000">
                <a:latin typeface="Arial MT"/>
                <a:cs typeface="Arial MT"/>
              </a:rPr>
              <a:t>(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-5">
                <a:latin typeface="Arial MT"/>
                <a:cs typeface="Arial MT"/>
              </a:rPr>
              <a:t> will </a:t>
            </a:r>
            <a:r>
              <a:rPr dirty="0" sz="1000">
                <a:latin typeface="Arial MT"/>
                <a:cs typeface="Arial MT"/>
              </a:rPr>
              <a:t>open a</a:t>
            </a:r>
            <a:r>
              <a:rPr dirty="0" sz="1000" spc="-5">
                <a:latin typeface="Arial MT"/>
                <a:cs typeface="Arial MT"/>
              </a:rPr>
              <a:t> dialogue box)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2-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Press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Email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Options button </a:t>
            </a:r>
            <a:r>
              <a:rPr dirty="0" sz="1000">
                <a:latin typeface="Arial MT"/>
                <a:cs typeface="Arial MT"/>
              </a:rPr>
              <a:t>from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email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section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Arial MT"/>
              <a:cs typeface="Arial MT"/>
            </a:endParaRPr>
          </a:p>
          <a:p>
            <a:pPr marL="240665" marR="2333625">
              <a:lnSpc>
                <a:spcPts val="1150"/>
              </a:lnSpc>
            </a:pPr>
            <a:r>
              <a:rPr dirty="0" sz="1000">
                <a:latin typeface="Arial MT"/>
                <a:cs typeface="Arial MT"/>
              </a:rPr>
              <a:t>3- </a:t>
            </a:r>
            <a:r>
              <a:rPr dirty="0" sz="1000" spc="-5">
                <a:latin typeface="Arial MT"/>
                <a:cs typeface="Arial MT"/>
              </a:rPr>
              <a:t>Select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5">
                <a:latin typeface="Arial MT"/>
                <a:cs typeface="Arial MT"/>
              </a:rPr>
              <a:t>Replies and </a:t>
            </a:r>
            <a:r>
              <a:rPr dirty="0" sz="1000">
                <a:latin typeface="Arial MT"/>
                <a:cs typeface="Arial MT"/>
              </a:rPr>
              <a:t>forward </a:t>
            </a:r>
            <a:r>
              <a:rPr dirty="0" sz="1000" spc="-5">
                <a:latin typeface="Arial MT"/>
                <a:cs typeface="Arial MT"/>
              </a:rPr>
              <a:t>section </a:t>
            </a:r>
            <a:r>
              <a:rPr dirty="0" sz="1000">
                <a:latin typeface="Arial MT"/>
                <a:cs typeface="Arial MT"/>
              </a:rPr>
              <a:t>for </a:t>
            </a:r>
            <a:r>
              <a:rPr dirty="0" sz="1000" spc="-5">
                <a:latin typeface="Arial MT"/>
                <a:cs typeface="Arial MT"/>
              </a:rPr>
              <a:t>adding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removing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original</a:t>
            </a:r>
            <a:r>
              <a:rPr dirty="0" sz="1000" spc="-5">
                <a:latin typeface="Arial MT"/>
                <a:cs typeface="Arial MT"/>
              </a:rPr>
              <a:t> message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ts val="1415"/>
              </a:lnSpc>
              <a:spcBef>
                <a:spcPts val="5"/>
              </a:spcBef>
            </a:pPr>
            <a:r>
              <a:rPr dirty="0" sz="1200" spc="-5" b="1">
                <a:latin typeface="Arial"/>
                <a:cs typeface="Arial"/>
              </a:rPr>
              <a:t>7-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Add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contact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in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list</a:t>
            </a:r>
            <a:endParaRPr sz="1200">
              <a:latin typeface="Arial"/>
              <a:cs typeface="Arial"/>
            </a:endParaRPr>
          </a:p>
          <a:p>
            <a:pPr marL="12700" marR="2739390">
              <a:lnSpc>
                <a:spcPts val="1150"/>
              </a:lnSpc>
              <a:spcBef>
                <a:spcPts val="50"/>
              </a:spcBef>
            </a:pPr>
            <a:r>
              <a:rPr dirty="0" sz="1000" spc="-5">
                <a:latin typeface="Arial MT"/>
                <a:cs typeface="Arial MT"/>
              </a:rPr>
              <a:t>You can make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record of your email </a:t>
            </a:r>
            <a:r>
              <a:rPr dirty="0" sz="1000" spc="-10">
                <a:latin typeface="Arial MT"/>
                <a:cs typeface="Arial MT"/>
              </a:rPr>
              <a:t>addresses.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add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contact:</a:t>
            </a:r>
            <a:endParaRPr sz="1000">
              <a:latin typeface="Arial MT"/>
              <a:cs typeface="Arial MT"/>
            </a:endParaRPr>
          </a:p>
          <a:p>
            <a:pPr marL="240665" marR="3727450">
              <a:lnSpc>
                <a:spcPts val="1150"/>
              </a:lnSpc>
              <a:spcBef>
                <a:spcPts val="5"/>
              </a:spcBef>
            </a:pPr>
            <a:r>
              <a:rPr dirty="0" sz="1000">
                <a:latin typeface="Arial MT"/>
                <a:cs typeface="Arial MT"/>
              </a:rPr>
              <a:t>1-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 on </a:t>
            </a:r>
            <a:r>
              <a:rPr dirty="0" sz="1000" spc="-5">
                <a:latin typeface="Arial MT"/>
                <a:cs typeface="Arial MT"/>
              </a:rPr>
              <a:t>contact </a:t>
            </a:r>
            <a:r>
              <a:rPr dirty="0" sz="1000">
                <a:latin typeface="Arial MT"/>
                <a:cs typeface="Arial MT"/>
              </a:rPr>
              <a:t>folder.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2-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25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contact</a:t>
            </a:r>
            <a:endParaRPr sz="1000">
              <a:latin typeface="Arial MT"/>
              <a:cs typeface="Arial MT"/>
            </a:endParaRPr>
          </a:p>
          <a:p>
            <a:pPr marL="258445">
              <a:lnSpc>
                <a:spcPts val="1115"/>
              </a:lnSpc>
            </a:pPr>
            <a:r>
              <a:rPr dirty="0" sz="1000" spc="-5">
                <a:latin typeface="Arial MT"/>
                <a:cs typeface="Arial MT"/>
              </a:rPr>
              <a:t>3-</a:t>
            </a:r>
            <a:r>
              <a:rPr dirty="0" sz="1000" spc="5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Add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related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info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ts val="1415"/>
              </a:lnSpc>
            </a:pPr>
            <a:r>
              <a:rPr dirty="0" sz="1200" spc="-5" b="1">
                <a:latin typeface="Arial"/>
                <a:cs typeface="Arial"/>
              </a:rPr>
              <a:t>8-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Create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new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message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write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mail:</a:t>
            </a:r>
            <a:endParaRPr sz="1000">
              <a:latin typeface="Arial MT"/>
              <a:cs typeface="Arial MT"/>
            </a:endParaRPr>
          </a:p>
          <a:p>
            <a:pPr marL="12700" marR="3623945">
              <a:lnSpc>
                <a:spcPts val="1150"/>
              </a:lnSpc>
              <a:spcBef>
                <a:spcPts val="55"/>
              </a:spcBef>
            </a:pPr>
            <a:r>
              <a:rPr dirty="0" sz="1000" spc="-5">
                <a:latin typeface="Arial MT"/>
                <a:cs typeface="Arial MT"/>
              </a:rPr>
              <a:t>1-Click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Mail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Messages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2-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Write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mail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send.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Arial MT"/>
              <a:cs typeface="Arial MT"/>
            </a:endParaRPr>
          </a:p>
          <a:p>
            <a:pPr marL="190500" indent="-177800">
              <a:lnSpc>
                <a:spcPct val="100000"/>
              </a:lnSpc>
              <a:buAutoNum type="arabicPlain" startAt="9"/>
              <a:tabLst>
                <a:tab pos="190500" algn="l"/>
              </a:tabLst>
            </a:pPr>
            <a:r>
              <a:rPr dirty="0" sz="1200" spc="-5" b="1">
                <a:latin typeface="Arial"/>
                <a:cs typeface="Arial"/>
              </a:rPr>
              <a:t>Insert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mail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address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in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To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field</a:t>
            </a:r>
            <a:endParaRPr sz="1200">
              <a:latin typeface="Arial"/>
              <a:cs typeface="Arial"/>
            </a:endParaRPr>
          </a:p>
          <a:p>
            <a:pPr marL="12700" marR="95250">
              <a:lnSpc>
                <a:spcPts val="1150"/>
              </a:lnSpc>
              <a:spcBef>
                <a:spcPts val="1180"/>
              </a:spcBef>
            </a:pPr>
            <a:r>
              <a:rPr dirty="0" sz="1000" spc="-5">
                <a:latin typeface="Arial MT"/>
                <a:cs typeface="Arial MT"/>
              </a:rPr>
              <a:t>Whenever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send</a:t>
            </a:r>
            <a:r>
              <a:rPr dirty="0" sz="1000" spc="-5">
                <a:latin typeface="Arial MT"/>
                <a:cs typeface="Arial MT"/>
              </a:rPr>
              <a:t> an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email </a:t>
            </a:r>
            <a:r>
              <a:rPr dirty="0" sz="1000">
                <a:latin typeface="Arial MT"/>
                <a:cs typeface="Arial MT"/>
              </a:rPr>
              <a:t>we insert</a:t>
            </a:r>
            <a:r>
              <a:rPr dirty="0" sz="1000" spc="-5">
                <a:latin typeface="Arial MT"/>
                <a:cs typeface="Arial MT"/>
              </a:rPr>
              <a:t> address</a:t>
            </a:r>
            <a:r>
              <a:rPr dirty="0" sz="1000">
                <a:latin typeface="Arial MT"/>
                <a:cs typeface="Arial MT"/>
              </a:rPr>
              <a:t> in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box.</a:t>
            </a:r>
            <a:r>
              <a:rPr dirty="0" sz="1000">
                <a:latin typeface="Arial MT"/>
                <a:cs typeface="Arial MT"/>
              </a:rPr>
              <a:t> It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 also</a:t>
            </a:r>
            <a:r>
              <a:rPr dirty="0" sz="1000" spc="-5">
                <a:latin typeface="Arial MT"/>
                <a:cs typeface="Arial MT"/>
              </a:rPr>
              <a:t> possible </a:t>
            </a:r>
            <a:r>
              <a:rPr dirty="0" sz="1000">
                <a:latin typeface="Arial MT"/>
                <a:cs typeface="Arial MT"/>
              </a:rPr>
              <a:t>we </a:t>
            </a:r>
            <a:r>
              <a:rPr dirty="0" sz="1000" spc="-5">
                <a:latin typeface="Arial MT"/>
                <a:cs typeface="Arial MT"/>
              </a:rPr>
              <a:t>don’t </a:t>
            </a:r>
            <a:r>
              <a:rPr dirty="0" sz="1000">
                <a:latin typeface="Arial MT"/>
                <a:cs typeface="Arial MT"/>
              </a:rPr>
              <a:t>write email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address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 add it from contact list.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15"/>
              </a:lnSpc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add </a:t>
            </a:r>
            <a:r>
              <a:rPr dirty="0" sz="1000" spc="-10">
                <a:latin typeface="Arial MT"/>
                <a:cs typeface="Arial MT"/>
              </a:rPr>
              <a:t>address </a:t>
            </a:r>
            <a:r>
              <a:rPr dirty="0" sz="1000" spc="-5">
                <a:latin typeface="Arial MT"/>
                <a:cs typeface="Arial MT"/>
              </a:rPr>
              <a:t>from </a:t>
            </a:r>
            <a:r>
              <a:rPr dirty="0" sz="1000" spc="-10">
                <a:latin typeface="Arial MT"/>
                <a:cs typeface="Arial MT"/>
              </a:rPr>
              <a:t>contact</a:t>
            </a:r>
            <a:r>
              <a:rPr dirty="0" sz="1000" spc="-5">
                <a:latin typeface="Arial MT"/>
                <a:cs typeface="Arial MT"/>
              </a:rPr>
              <a:t> list: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000" spc="-5">
                <a:latin typeface="Wingdings"/>
                <a:cs typeface="Wingdings"/>
              </a:rPr>
              <a:t>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field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 MT"/>
              <a:cs typeface="Arial MT"/>
            </a:endParaRPr>
          </a:p>
          <a:p>
            <a:pPr marL="275590" indent="-263525">
              <a:lnSpc>
                <a:spcPct val="100000"/>
              </a:lnSpc>
              <a:buAutoNum type="arabicPlain" startAt="10"/>
              <a:tabLst>
                <a:tab pos="276225" algn="l"/>
              </a:tabLst>
            </a:pPr>
            <a:r>
              <a:rPr dirty="0" sz="1200" b="1">
                <a:latin typeface="Arial"/>
                <a:cs typeface="Arial"/>
              </a:rPr>
              <a:t>Carbon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copy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(CC),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Blind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Carbon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Copy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(BCC)</a:t>
            </a:r>
            <a:endParaRPr sz="1200">
              <a:latin typeface="Arial"/>
              <a:cs typeface="Arial"/>
            </a:endParaRPr>
          </a:p>
          <a:p>
            <a:pPr marL="12700" marR="300355">
              <a:lnSpc>
                <a:spcPts val="1150"/>
              </a:lnSpc>
              <a:spcBef>
                <a:spcPts val="1180"/>
              </a:spcBef>
            </a:pPr>
            <a:r>
              <a:rPr dirty="0" sz="1000" spc="-5">
                <a:latin typeface="Arial MT"/>
                <a:cs typeface="Arial MT"/>
              </a:rPr>
              <a:t>CC: is abbreviation of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carbon copy and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 this option we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 send email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more than one </a:t>
            </a:r>
            <a:r>
              <a:rPr dirty="0" sz="1000">
                <a:latin typeface="Arial MT"/>
                <a:cs typeface="Arial MT"/>
              </a:rPr>
              <a:t> email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address.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0"/>
              </a:lnSpc>
            </a:pPr>
            <a:r>
              <a:rPr dirty="0" sz="1000">
                <a:latin typeface="Arial MT"/>
                <a:cs typeface="Arial MT"/>
              </a:rPr>
              <a:t>BCC: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 </a:t>
            </a:r>
            <a:r>
              <a:rPr dirty="0" sz="1000" spc="-5">
                <a:latin typeface="Arial MT"/>
                <a:cs typeface="Arial MT"/>
              </a:rPr>
              <a:t>abbreviation </a:t>
            </a:r>
            <a:r>
              <a:rPr dirty="0" sz="1000">
                <a:latin typeface="Arial MT"/>
                <a:cs typeface="Arial MT"/>
              </a:rPr>
              <a:t>of blind</a:t>
            </a:r>
            <a:r>
              <a:rPr dirty="0" sz="1000" spc="-5">
                <a:latin typeface="Arial MT"/>
                <a:cs typeface="Arial MT"/>
              </a:rPr>
              <a:t> carbon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copy</a:t>
            </a:r>
            <a:r>
              <a:rPr dirty="0" sz="1000">
                <a:latin typeface="Arial MT"/>
                <a:cs typeface="Arial MT"/>
              </a:rPr>
              <a:t> and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from this</a:t>
            </a:r>
            <a:r>
              <a:rPr dirty="0" sz="1000" spc="-5">
                <a:latin typeface="Arial MT"/>
                <a:cs typeface="Arial MT"/>
              </a:rPr>
              <a:t> option</a:t>
            </a:r>
            <a:r>
              <a:rPr dirty="0" sz="1000">
                <a:latin typeface="Arial MT"/>
                <a:cs typeface="Arial MT"/>
              </a:rPr>
              <a:t> we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-5">
                <a:latin typeface="Arial MT"/>
                <a:cs typeface="Arial MT"/>
              </a:rPr>
              <a:t> send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email </a:t>
            </a:r>
            <a:r>
              <a:rPr dirty="0" sz="1000">
                <a:latin typeface="Arial MT"/>
                <a:cs typeface="Arial MT"/>
              </a:rPr>
              <a:t>copy 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more</a:t>
            </a:r>
            <a:endParaRPr sz="1000">
              <a:latin typeface="Arial MT"/>
              <a:cs typeface="Arial MT"/>
            </a:endParaRPr>
          </a:p>
          <a:p>
            <a:pPr marL="12700" marR="234315">
              <a:lnSpc>
                <a:spcPts val="1150"/>
              </a:lnSpc>
              <a:spcBef>
                <a:spcPts val="55"/>
              </a:spcBef>
            </a:pPr>
            <a:r>
              <a:rPr dirty="0" sz="1000">
                <a:latin typeface="Arial MT"/>
                <a:cs typeface="Arial MT"/>
              </a:rPr>
              <a:t>than one </a:t>
            </a:r>
            <a:r>
              <a:rPr dirty="0" sz="1000" spc="-5">
                <a:latin typeface="Arial MT"/>
                <a:cs typeface="Arial MT"/>
              </a:rPr>
              <a:t>person </a:t>
            </a:r>
            <a:r>
              <a:rPr dirty="0" sz="1000">
                <a:latin typeface="Arial MT"/>
                <a:cs typeface="Arial MT"/>
              </a:rPr>
              <a:t>but the </a:t>
            </a:r>
            <a:r>
              <a:rPr dirty="0" sz="1000" spc="-5">
                <a:latin typeface="Arial MT"/>
                <a:cs typeface="Arial MT"/>
              </a:rPr>
              <a:t>message </a:t>
            </a:r>
            <a:r>
              <a:rPr dirty="0" sz="1000">
                <a:latin typeface="Arial MT"/>
                <a:cs typeface="Arial MT"/>
              </a:rPr>
              <a:t>will be </a:t>
            </a:r>
            <a:r>
              <a:rPr dirty="0" sz="1000" spc="-5">
                <a:latin typeface="Arial MT"/>
                <a:cs typeface="Arial MT"/>
              </a:rPr>
              <a:t>secret message means email </a:t>
            </a:r>
            <a:r>
              <a:rPr dirty="0" sz="1000">
                <a:latin typeface="Arial MT"/>
                <a:cs typeface="Arial MT"/>
              </a:rPr>
              <a:t>address of BCC is not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shown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CC</a:t>
            </a:r>
            <a:r>
              <a:rPr dirty="0" sz="1000" spc="-5">
                <a:latin typeface="Arial MT"/>
                <a:cs typeface="Arial MT"/>
              </a:rPr>
              <a:t> addresses.</a:t>
            </a:r>
            <a:endParaRPr sz="1000">
              <a:latin typeface="Arial MT"/>
              <a:cs typeface="Arial MT"/>
            </a:endParaRPr>
          </a:p>
          <a:p>
            <a:pPr marL="274955" indent="-262890">
              <a:lnSpc>
                <a:spcPct val="100000"/>
              </a:lnSpc>
              <a:spcBef>
                <a:spcPts val="1060"/>
              </a:spcBef>
              <a:buAutoNum type="arabicPlain" startAt="11"/>
              <a:tabLst>
                <a:tab pos="275590" algn="l"/>
              </a:tabLst>
            </a:pPr>
            <a:r>
              <a:rPr dirty="0" sz="1200" spc="-5" b="1">
                <a:latin typeface="Arial"/>
                <a:cs typeface="Arial"/>
              </a:rPr>
              <a:t>Use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spells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checking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in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email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1170"/>
              </a:spcBef>
            </a:pPr>
            <a:r>
              <a:rPr dirty="0" sz="1000">
                <a:latin typeface="Arial MT"/>
                <a:cs typeface="Arial MT"/>
              </a:rPr>
              <a:t>Email </a:t>
            </a:r>
            <a:r>
              <a:rPr dirty="0" sz="1000" spc="-5">
                <a:latin typeface="Arial MT"/>
                <a:cs typeface="Arial MT"/>
              </a:rPr>
              <a:t>message window </a:t>
            </a:r>
            <a:r>
              <a:rPr dirty="0" sz="1000">
                <a:latin typeface="Arial MT"/>
                <a:cs typeface="Arial MT"/>
              </a:rPr>
              <a:t>works same </a:t>
            </a:r>
            <a:r>
              <a:rPr dirty="0" sz="1000" spc="-5">
                <a:latin typeface="Arial MT"/>
                <a:cs typeface="Arial MT"/>
              </a:rPr>
              <a:t>as </a:t>
            </a:r>
            <a:r>
              <a:rPr dirty="0" sz="1000">
                <a:latin typeface="Arial MT"/>
                <a:cs typeface="Arial MT"/>
              </a:rPr>
              <a:t>word </a:t>
            </a:r>
            <a:r>
              <a:rPr dirty="0" sz="1000" spc="-5">
                <a:latin typeface="Arial MT"/>
                <a:cs typeface="Arial MT"/>
              </a:rPr>
              <a:t>processor. Like </a:t>
            </a:r>
            <a:r>
              <a:rPr dirty="0" sz="1000">
                <a:latin typeface="Arial MT"/>
                <a:cs typeface="Arial MT"/>
              </a:rPr>
              <a:t>word we can </a:t>
            </a:r>
            <a:r>
              <a:rPr dirty="0" sz="1000" spc="-5">
                <a:latin typeface="Arial MT"/>
                <a:cs typeface="Arial MT"/>
              </a:rPr>
              <a:t>also </a:t>
            </a:r>
            <a:r>
              <a:rPr dirty="0" sz="1000">
                <a:latin typeface="Arial MT"/>
                <a:cs typeface="Arial MT"/>
              </a:rPr>
              <a:t>use spell </a:t>
            </a:r>
            <a:r>
              <a:rPr dirty="0" sz="1000" spc="-5">
                <a:latin typeface="Arial MT"/>
                <a:cs typeface="Arial MT"/>
              </a:rPr>
              <a:t>check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email</a:t>
            </a:r>
            <a:r>
              <a:rPr dirty="0" sz="1000" spc="-10">
                <a:latin typeface="Arial MT"/>
                <a:cs typeface="Arial MT"/>
              </a:rPr>
              <a:t> messages.</a:t>
            </a:r>
            <a:endParaRPr sz="1000">
              <a:latin typeface="Arial MT"/>
              <a:cs typeface="Arial MT"/>
            </a:endParaRPr>
          </a:p>
          <a:p>
            <a:pPr marL="12700" marR="4620895">
              <a:lnSpc>
                <a:spcPts val="1150"/>
              </a:lnSpc>
              <a:spcBef>
                <a:spcPts val="1150"/>
              </a:spcBef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spell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check:</a:t>
            </a:r>
            <a:endParaRPr sz="1000">
              <a:latin typeface="Arial MT"/>
              <a:cs typeface="Arial MT"/>
            </a:endParaRPr>
          </a:p>
          <a:p>
            <a:pPr marL="12700" marR="4620895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1-Select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word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133</a:t>
            </a:fld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4346" y="4691148"/>
            <a:ext cx="322824" cy="31216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32541" y="963688"/>
            <a:ext cx="5507990" cy="80689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Arial MT"/>
                <a:cs typeface="Arial MT"/>
              </a:rPr>
              <a:t>2-Click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5">
                <a:latin typeface="Arial MT"/>
                <a:cs typeface="Arial MT"/>
              </a:rPr>
              <a:t> Tools </a:t>
            </a:r>
            <a:r>
              <a:rPr dirty="0" sz="1000">
                <a:latin typeface="Arial MT"/>
                <a:cs typeface="Arial MT"/>
              </a:rPr>
              <a:t>&lt; </a:t>
            </a:r>
            <a:r>
              <a:rPr dirty="0" sz="1000" spc="-5">
                <a:latin typeface="Arial MT"/>
                <a:cs typeface="Arial MT"/>
              </a:rPr>
              <a:t>Spelling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Grammar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274955" indent="-262890">
              <a:lnSpc>
                <a:spcPct val="100000"/>
              </a:lnSpc>
              <a:buAutoNum type="arabicPlain" startAt="12"/>
              <a:tabLst>
                <a:tab pos="275590" algn="l"/>
              </a:tabLst>
            </a:pPr>
            <a:r>
              <a:rPr dirty="0" sz="1200" spc="-5" b="1">
                <a:latin typeface="Arial"/>
                <a:cs typeface="Arial"/>
              </a:rPr>
              <a:t>Forward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message</a:t>
            </a:r>
            <a:endParaRPr sz="1200">
              <a:latin typeface="Arial"/>
              <a:cs typeface="Arial"/>
            </a:endParaRPr>
          </a:p>
          <a:p>
            <a:pPr marL="12700" marR="3667760">
              <a:lnSpc>
                <a:spcPts val="1150"/>
              </a:lnSpc>
              <a:spcBef>
                <a:spcPts val="1170"/>
              </a:spcBef>
            </a:pP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forward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same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message.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forward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email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message: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20"/>
              </a:lnSpc>
            </a:pPr>
            <a:r>
              <a:rPr dirty="0" sz="1000">
                <a:latin typeface="Wingdings"/>
                <a:cs typeface="Wingdings"/>
              </a:rPr>
              <a:t>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Forward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 MT"/>
              <a:cs typeface="Arial MT"/>
            </a:endParaRPr>
          </a:p>
          <a:p>
            <a:pPr marL="274955" indent="-262890">
              <a:lnSpc>
                <a:spcPct val="100000"/>
              </a:lnSpc>
              <a:buAutoNum type="arabicPlain" startAt="13"/>
              <a:tabLst>
                <a:tab pos="275590" algn="l"/>
              </a:tabLst>
            </a:pPr>
            <a:r>
              <a:rPr dirty="0" sz="1200" spc="-5" b="1">
                <a:latin typeface="Arial"/>
                <a:cs typeface="Arial"/>
              </a:rPr>
              <a:t>Cut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and copy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text within or between </a:t>
            </a:r>
            <a:r>
              <a:rPr dirty="0" sz="1200" spc="-10" b="1">
                <a:latin typeface="Arial"/>
                <a:cs typeface="Arial"/>
              </a:rPr>
              <a:t>messages</a:t>
            </a:r>
            <a:endParaRPr sz="1200">
              <a:latin typeface="Arial"/>
              <a:cs typeface="Arial"/>
            </a:endParaRPr>
          </a:p>
          <a:p>
            <a:pPr marL="12700" marR="3349625">
              <a:lnSpc>
                <a:spcPct val="191300"/>
              </a:lnSpc>
              <a:spcBef>
                <a:spcPts val="229"/>
              </a:spcBef>
            </a:pPr>
            <a:r>
              <a:rPr dirty="0" sz="1000" spc="-5">
                <a:latin typeface="Arial MT"/>
                <a:cs typeface="Arial MT"/>
              </a:rPr>
              <a:t>We can copy text between messages.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copy:</a:t>
            </a:r>
            <a:endParaRPr sz="1000">
              <a:latin typeface="Arial MT"/>
              <a:cs typeface="Arial MT"/>
            </a:endParaRPr>
          </a:p>
          <a:p>
            <a:pPr marL="125730" indent="-113664">
              <a:lnSpc>
                <a:spcPts val="1125"/>
              </a:lnSpc>
              <a:buSzPct val="90000"/>
              <a:buAutoNum type="arabicPlain"/>
              <a:tabLst>
                <a:tab pos="126364" algn="l"/>
              </a:tabLst>
            </a:pP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</a:t>
            </a:r>
            <a:endParaRPr sz="1000">
              <a:latin typeface="Arial MT"/>
              <a:cs typeface="Arial MT"/>
            </a:endParaRPr>
          </a:p>
          <a:p>
            <a:pPr marL="160655" indent="-148590">
              <a:lnSpc>
                <a:spcPts val="1175"/>
              </a:lnSpc>
              <a:buSzPct val="90000"/>
              <a:buAutoNum type="arabicPlain"/>
              <a:tabLst>
                <a:tab pos="161290" algn="l"/>
              </a:tabLst>
            </a:pP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Edit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Copy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Press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Ctrl+C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0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paste: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ts val="1150"/>
              </a:lnSpc>
              <a:buAutoNum type="arabicPlain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target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location</a:t>
            </a:r>
            <a:endParaRPr sz="1000">
              <a:latin typeface="Arial MT"/>
              <a:cs typeface="Arial MT"/>
            </a:endParaRPr>
          </a:p>
          <a:p>
            <a:pPr lvl="1" marL="469900" indent="-229870">
              <a:lnSpc>
                <a:spcPts val="1175"/>
              </a:lnSpc>
              <a:buAutoNum type="arabicPlain"/>
              <a:tabLst>
                <a:tab pos="470534" algn="l"/>
              </a:tabLst>
            </a:pP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Edit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Paste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CTRL+V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 MT"/>
              <a:cs typeface="Arial MT"/>
            </a:endParaRPr>
          </a:p>
          <a:p>
            <a:pPr marL="274320" indent="-262255">
              <a:lnSpc>
                <a:spcPct val="100000"/>
              </a:lnSpc>
              <a:buAutoNum type="arabicPlain" startAt="14"/>
              <a:tabLst>
                <a:tab pos="274955" algn="l"/>
              </a:tabLst>
            </a:pPr>
            <a:r>
              <a:rPr dirty="0" sz="1200" spc="-5" b="1">
                <a:latin typeface="Arial"/>
                <a:cs typeface="Arial"/>
              </a:rPr>
              <a:t>Attach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file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to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</a:t>
            </a:r>
            <a:r>
              <a:rPr dirty="0" sz="1200" spc="-10" b="1">
                <a:latin typeface="Arial"/>
                <a:cs typeface="Arial"/>
              </a:rPr>
              <a:t> message</a:t>
            </a:r>
            <a:endParaRPr sz="1200">
              <a:latin typeface="Arial"/>
              <a:cs typeface="Arial"/>
            </a:endParaRPr>
          </a:p>
          <a:p>
            <a:pPr marL="12700" marR="929640">
              <a:lnSpc>
                <a:spcPts val="1150"/>
              </a:lnSpc>
              <a:spcBef>
                <a:spcPts val="1180"/>
              </a:spcBef>
            </a:pPr>
            <a:r>
              <a:rPr dirty="0" sz="1000" spc="-5">
                <a:latin typeface="Arial MT"/>
                <a:cs typeface="Arial MT"/>
              </a:rPr>
              <a:t>We can attach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file with our email message and any type of file </a:t>
            </a:r>
            <a:r>
              <a:rPr dirty="0" sz="1000">
                <a:latin typeface="Arial MT"/>
                <a:cs typeface="Arial MT"/>
              </a:rPr>
              <a:t>can </a:t>
            </a:r>
            <a:r>
              <a:rPr dirty="0" sz="1000" spc="-5">
                <a:latin typeface="Arial MT"/>
                <a:cs typeface="Arial MT"/>
              </a:rPr>
              <a:t>be attached.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attach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file: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latin typeface="Wingdings"/>
                <a:cs typeface="Wingdings"/>
              </a:rPr>
              <a:t></a:t>
            </a:r>
            <a:r>
              <a:rPr dirty="0" sz="1000" spc="1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Attach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 MT"/>
              <a:cs typeface="Arial MT"/>
            </a:endParaRPr>
          </a:p>
          <a:p>
            <a:pPr marL="233045" indent="-220979">
              <a:lnSpc>
                <a:spcPct val="100000"/>
              </a:lnSpc>
              <a:buAutoNum type="arabicPlain" startAt="15"/>
              <a:tabLst>
                <a:tab pos="233679" algn="l"/>
              </a:tabLst>
            </a:pPr>
            <a:r>
              <a:rPr dirty="0" sz="1200" spc="-5" b="1">
                <a:latin typeface="Arial"/>
                <a:cs typeface="Arial"/>
              </a:rPr>
              <a:t>Summary: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lesson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have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learnt: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What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flag? How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flag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mail</a:t>
            </a:r>
            <a:r>
              <a:rPr dirty="0" sz="1000" spc="-5">
                <a:latin typeface="Arial MT"/>
                <a:cs typeface="Arial MT"/>
              </a:rPr>
              <a:t> message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remove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flag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message?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mark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mail</a:t>
            </a:r>
            <a:r>
              <a:rPr dirty="0" sz="1000" spc="-5">
                <a:latin typeface="Arial MT"/>
                <a:cs typeface="Arial MT"/>
              </a:rPr>
              <a:t> message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read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unread?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save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 attachment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local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hard disk?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create </a:t>
            </a:r>
            <a:r>
              <a:rPr dirty="0" sz="1000">
                <a:latin typeface="Arial MT"/>
                <a:cs typeface="Arial MT"/>
              </a:rPr>
              <a:t>a new</a:t>
            </a:r>
            <a:r>
              <a:rPr dirty="0" sz="1000" spc="-5">
                <a:latin typeface="Arial MT"/>
                <a:cs typeface="Arial MT"/>
              </a:rPr>
              <a:t> message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how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 reply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more</a:t>
            </a:r>
            <a:r>
              <a:rPr dirty="0" sz="1000" spc="-5">
                <a:latin typeface="Arial MT"/>
                <a:cs typeface="Arial MT"/>
              </a:rPr>
              <a:t> than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one person?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attach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email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with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message?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copy,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forward</a:t>
            </a:r>
            <a:r>
              <a:rPr dirty="0" sz="1000" spc="-10">
                <a:latin typeface="Arial MT"/>
                <a:cs typeface="Arial MT"/>
              </a:rPr>
              <a:t> message?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16-Exercise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95700"/>
              </a:lnSpc>
              <a:spcBef>
                <a:spcPts val="1150"/>
              </a:spcBef>
            </a:pPr>
            <a:r>
              <a:rPr dirty="0" sz="1000">
                <a:latin typeface="Arial MT"/>
                <a:cs typeface="Arial MT"/>
              </a:rPr>
              <a:t>In the </a:t>
            </a:r>
            <a:r>
              <a:rPr dirty="0" sz="1000" spc="-5">
                <a:latin typeface="Arial MT"/>
                <a:cs typeface="Arial MT"/>
              </a:rPr>
              <a:t>coming exercise you </a:t>
            </a:r>
            <a:r>
              <a:rPr dirty="0" sz="1000">
                <a:latin typeface="Arial MT"/>
                <a:cs typeface="Arial MT"/>
              </a:rPr>
              <a:t>can </a:t>
            </a:r>
            <a:r>
              <a:rPr dirty="0" sz="1000" spc="-5">
                <a:latin typeface="Arial MT"/>
                <a:cs typeface="Arial MT"/>
              </a:rPr>
              <a:t>improve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appearance and usefulness </a:t>
            </a:r>
            <a:r>
              <a:rPr dirty="0" sz="1000">
                <a:latin typeface="Arial MT"/>
                <a:cs typeface="Arial MT"/>
              </a:rPr>
              <a:t>of your </a:t>
            </a:r>
            <a:r>
              <a:rPr dirty="0" sz="1000" spc="-5">
                <a:latin typeface="Arial MT"/>
                <a:cs typeface="Arial MT"/>
              </a:rPr>
              <a:t>printouts </a:t>
            </a:r>
            <a:r>
              <a:rPr dirty="0" sz="1000">
                <a:latin typeface="Arial MT"/>
                <a:cs typeface="Arial MT"/>
              </a:rPr>
              <a:t>by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changing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page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margin,</a:t>
            </a:r>
            <a:r>
              <a:rPr dirty="0" sz="1000" spc="1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specifying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target</a:t>
            </a:r>
            <a:r>
              <a:rPr dirty="0" sz="1000" spc="1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area,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adding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headers</a:t>
            </a:r>
            <a:r>
              <a:rPr dirty="0" sz="1000" spc="1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footers.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will </a:t>
            </a:r>
            <a:r>
              <a:rPr dirty="0" sz="1000" spc="-2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also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learn </a:t>
            </a:r>
            <a:r>
              <a:rPr dirty="0" sz="1000" spc="-10">
                <a:latin typeface="Arial MT"/>
                <a:cs typeface="Arial MT"/>
              </a:rPr>
              <a:t>how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take printout of your worksheets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1:</a:t>
            </a:r>
            <a:endParaRPr sz="1000">
              <a:latin typeface="Arial"/>
              <a:cs typeface="Arial"/>
            </a:endParaRPr>
          </a:p>
          <a:p>
            <a:pPr algn="just" marL="469265">
              <a:lnSpc>
                <a:spcPts val="1150"/>
              </a:lnSpc>
            </a:pP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Select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print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range</a:t>
            </a:r>
            <a:r>
              <a:rPr dirty="0" u="heavy" sz="10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800"/>
              </a:lnSpc>
              <a:spcBef>
                <a:spcPts val="25"/>
              </a:spcBef>
            </a:pPr>
            <a:r>
              <a:rPr dirty="0" sz="1000" spc="-5">
                <a:latin typeface="Arial MT"/>
                <a:cs typeface="Arial MT"/>
              </a:rPr>
              <a:t>In monthly expenses worksheet, select range from A1 to B6. Open file menu and point to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 area </a:t>
            </a:r>
            <a:r>
              <a:rPr dirty="0" sz="1000" spc="-1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select click on Set Print Area on </a:t>
            </a:r>
            <a:r>
              <a:rPr dirty="0" sz="1000" spc="-10">
                <a:latin typeface="Arial MT"/>
                <a:cs typeface="Arial MT"/>
              </a:rPr>
              <a:t>submenu. </a:t>
            </a:r>
            <a:r>
              <a:rPr dirty="0" sz="1000" spc="-5">
                <a:latin typeface="Arial MT"/>
                <a:cs typeface="Arial MT"/>
              </a:rPr>
              <a:t>Click Print preview on toolbar to </a:t>
            </a:r>
            <a:r>
              <a:rPr dirty="0" sz="1000">
                <a:latin typeface="Arial MT"/>
                <a:cs typeface="Arial MT"/>
              </a:rPr>
              <a:t> view the </a:t>
            </a:r>
            <a:r>
              <a:rPr dirty="0" sz="1000" spc="-5">
                <a:latin typeface="Arial MT"/>
                <a:cs typeface="Arial MT"/>
              </a:rPr>
              <a:t>print range. Click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5">
                <a:latin typeface="Arial MT"/>
                <a:cs typeface="Arial MT"/>
              </a:rPr>
              <a:t>close </a:t>
            </a:r>
            <a:r>
              <a:rPr dirty="0" sz="1000">
                <a:latin typeface="Arial MT"/>
                <a:cs typeface="Arial MT"/>
              </a:rPr>
              <a:t>button </a:t>
            </a:r>
            <a:r>
              <a:rPr dirty="0" sz="1000" spc="-5">
                <a:latin typeface="Arial MT"/>
                <a:cs typeface="Arial MT"/>
              </a:rPr>
              <a:t>on print </a:t>
            </a:r>
            <a:r>
              <a:rPr dirty="0" sz="1000">
                <a:latin typeface="Arial MT"/>
                <a:cs typeface="Arial MT"/>
              </a:rPr>
              <a:t>preview </a:t>
            </a:r>
            <a:r>
              <a:rPr dirty="0" sz="1000" spc="-5">
                <a:latin typeface="Arial MT"/>
                <a:cs typeface="Arial MT"/>
              </a:rPr>
              <a:t>toolbar.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clear print range </a:t>
            </a:r>
            <a:r>
              <a:rPr dirty="0" sz="1000">
                <a:latin typeface="Arial MT"/>
                <a:cs typeface="Arial MT"/>
              </a:rPr>
              <a:t> open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</a:t>
            </a:r>
            <a:r>
              <a:rPr dirty="0" sz="1000" spc="-5">
                <a:latin typeface="Arial MT"/>
                <a:cs typeface="Arial MT"/>
              </a:rPr>
              <a:t> menu. </a:t>
            </a:r>
            <a:r>
              <a:rPr dirty="0" sz="1000">
                <a:latin typeface="Arial MT"/>
                <a:cs typeface="Arial MT"/>
              </a:rPr>
              <a:t>Point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print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area</a:t>
            </a:r>
            <a:r>
              <a:rPr dirty="0" sz="1000" spc="-5">
                <a:latin typeface="Arial MT"/>
                <a:cs typeface="Arial MT"/>
              </a:rPr>
              <a:t> and click on Clear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Print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submenu.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2:</a:t>
            </a:r>
            <a:endParaRPr sz="1000">
              <a:latin typeface="Arial"/>
              <a:cs typeface="Arial"/>
            </a:endParaRPr>
          </a:p>
          <a:p>
            <a:pPr algn="just" marL="469265">
              <a:lnSpc>
                <a:spcPts val="1175"/>
              </a:lnSpc>
            </a:pP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Insert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Remove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Page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breaks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146</a:t>
            </a:fld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31" y="963688"/>
            <a:ext cx="5509260" cy="7328534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469265" marR="5080">
              <a:lnSpc>
                <a:spcPct val="95700"/>
              </a:lnSpc>
              <a:spcBef>
                <a:spcPts val="150"/>
              </a:spcBef>
            </a:pPr>
            <a:r>
              <a:rPr dirty="0" sz="1000">
                <a:latin typeface="Arial MT"/>
                <a:cs typeface="Arial MT"/>
              </a:rPr>
              <a:t>With monthly </a:t>
            </a:r>
            <a:r>
              <a:rPr dirty="0" sz="1000" spc="-5">
                <a:latin typeface="Arial MT"/>
                <a:cs typeface="Arial MT"/>
              </a:rPr>
              <a:t>expenses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still</a:t>
            </a:r>
            <a:r>
              <a:rPr dirty="0" sz="1000">
                <a:latin typeface="Arial MT"/>
                <a:cs typeface="Arial MT"/>
              </a:rPr>
              <a:t> open, to </a:t>
            </a:r>
            <a:r>
              <a:rPr dirty="0" sz="1000" spc="-5">
                <a:latin typeface="Arial MT"/>
                <a:cs typeface="Arial MT"/>
              </a:rPr>
              <a:t>print</a:t>
            </a:r>
            <a:r>
              <a:rPr dirty="0" sz="1000">
                <a:latin typeface="Arial MT"/>
                <a:cs typeface="Arial MT"/>
              </a:rPr>
              <a:t> items </a:t>
            </a:r>
            <a:r>
              <a:rPr dirty="0" sz="1000" spc="-5">
                <a:latin typeface="Arial MT"/>
                <a:cs typeface="Arial MT"/>
              </a:rPr>
              <a:t>name</a:t>
            </a:r>
            <a:r>
              <a:rPr dirty="0" sz="1000">
                <a:latin typeface="Arial MT"/>
                <a:cs typeface="Arial MT"/>
              </a:rPr>
              <a:t> on </a:t>
            </a:r>
            <a:r>
              <a:rPr dirty="0" sz="1000" spc="-5">
                <a:latin typeface="Arial MT"/>
                <a:cs typeface="Arial MT"/>
              </a:rPr>
              <a:t>one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expenses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other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C.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Insert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menu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break.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dotted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line is shown after column A. Click on print preview icon and you will see the names of </a:t>
            </a:r>
            <a:r>
              <a:rPr dirty="0" sz="1000">
                <a:latin typeface="Arial MT"/>
                <a:cs typeface="Arial MT"/>
              </a:rPr>
              <a:t> items on </a:t>
            </a:r>
            <a:r>
              <a:rPr dirty="0" sz="1000" spc="-5">
                <a:latin typeface="Arial MT"/>
                <a:cs typeface="Arial MT"/>
              </a:rPr>
              <a:t>page </a:t>
            </a:r>
            <a:r>
              <a:rPr dirty="0" sz="1000">
                <a:latin typeface="Arial MT"/>
                <a:cs typeface="Arial MT"/>
              </a:rPr>
              <a:t>1. Click on Next button on </a:t>
            </a:r>
            <a:r>
              <a:rPr dirty="0" sz="1000" spc="-5">
                <a:latin typeface="Arial MT"/>
                <a:cs typeface="Arial MT"/>
              </a:rPr>
              <a:t>toolbar </a:t>
            </a:r>
            <a:r>
              <a:rPr dirty="0" sz="1000">
                <a:latin typeface="Arial MT"/>
                <a:cs typeface="Arial MT"/>
              </a:rPr>
              <a:t>to view the </a:t>
            </a:r>
            <a:r>
              <a:rPr dirty="0" sz="1000" spc="-5">
                <a:latin typeface="Arial MT"/>
                <a:cs typeface="Arial MT"/>
              </a:rPr>
              <a:t>next </a:t>
            </a:r>
            <a:r>
              <a:rPr dirty="0" sz="1000">
                <a:latin typeface="Arial MT"/>
                <a:cs typeface="Arial MT"/>
              </a:rPr>
              <a:t>page. You will </a:t>
            </a:r>
            <a:r>
              <a:rPr dirty="0" sz="1000" spc="-5">
                <a:latin typeface="Arial MT"/>
                <a:cs typeface="Arial MT"/>
              </a:rPr>
              <a:t>see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expenses </a:t>
            </a:r>
            <a:r>
              <a:rPr dirty="0" sz="1000">
                <a:latin typeface="Arial MT"/>
                <a:cs typeface="Arial MT"/>
              </a:rPr>
              <a:t>on the next </a:t>
            </a:r>
            <a:r>
              <a:rPr dirty="0" sz="1000" spc="-5">
                <a:latin typeface="Arial MT"/>
                <a:cs typeface="Arial MT"/>
              </a:rPr>
              <a:t>page. </a:t>
            </a:r>
            <a:r>
              <a:rPr dirty="0" sz="1000">
                <a:latin typeface="Arial MT"/>
                <a:cs typeface="Arial MT"/>
              </a:rPr>
              <a:t>Click </a:t>
            </a:r>
            <a:r>
              <a:rPr dirty="0" sz="1000" spc="-5">
                <a:latin typeface="Arial MT"/>
                <a:cs typeface="Arial MT"/>
              </a:rPr>
              <a:t>close </a:t>
            </a:r>
            <a:r>
              <a:rPr dirty="0" sz="1000">
                <a:latin typeface="Arial MT"/>
                <a:cs typeface="Arial MT"/>
              </a:rPr>
              <a:t>button on </a:t>
            </a:r>
            <a:r>
              <a:rPr dirty="0" sz="1000" spc="-5">
                <a:latin typeface="Arial MT"/>
                <a:cs typeface="Arial MT"/>
              </a:rPr>
              <a:t>toolbar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open Insert menu. Choose </a:t>
            </a:r>
            <a:r>
              <a:rPr dirty="0" sz="1000">
                <a:latin typeface="Arial MT"/>
                <a:cs typeface="Arial MT"/>
              </a:rPr>
              <a:t> Remove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 break </a:t>
            </a:r>
            <a:r>
              <a:rPr dirty="0" sz="1000">
                <a:latin typeface="Arial MT"/>
                <a:cs typeface="Arial MT"/>
              </a:rPr>
              <a:t>from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menu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clear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page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breaks.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3: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50"/>
              </a:lnSpc>
            </a:pP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Setting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orientation,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Margins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and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center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worksheet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on a page 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700"/>
              </a:lnSpc>
              <a:spcBef>
                <a:spcPts val="25"/>
              </a:spcBef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monthly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expenses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worksheet,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menu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setup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option.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 </a:t>
            </a:r>
            <a:r>
              <a:rPr dirty="0" sz="1000">
                <a:latin typeface="Arial MT"/>
                <a:cs typeface="Arial MT"/>
              </a:rPr>
              <a:t> page tab </a:t>
            </a:r>
            <a:r>
              <a:rPr dirty="0" sz="1000" spc="-5">
                <a:latin typeface="Arial MT"/>
                <a:cs typeface="Arial MT"/>
              </a:rPr>
              <a:t>and choose landscape from orientation section. </a:t>
            </a:r>
            <a:r>
              <a:rPr dirty="0" sz="1000">
                <a:latin typeface="Arial MT"/>
                <a:cs typeface="Arial MT"/>
              </a:rPr>
              <a:t>Set print </a:t>
            </a:r>
            <a:r>
              <a:rPr dirty="0" sz="1000" spc="-5">
                <a:latin typeface="Arial MT"/>
                <a:cs typeface="Arial MT"/>
              </a:rPr>
              <a:t>quality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highest </a:t>
            </a:r>
            <a:r>
              <a:rPr dirty="0" sz="1000">
                <a:latin typeface="Arial MT"/>
                <a:cs typeface="Arial MT"/>
              </a:rPr>
              <a:t> option. </a:t>
            </a:r>
            <a:r>
              <a:rPr dirty="0" sz="1000" spc="-5">
                <a:latin typeface="Arial MT"/>
                <a:cs typeface="Arial MT"/>
              </a:rPr>
              <a:t>Click Margin </a:t>
            </a:r>
            <a:r>
              <a:rPr dirty="0" sz="1000">
                <a:latin typeface="Arial MT"/>
                <a:cs typeface="Arial MT"/>
              </a:rPr>
              <a:t>tab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set top </a:t>
            </a:r>
            <a:r>
              <a:rPr dirty="0" sz="1000" spc="-5">
                <a:latin typeface="Arial MT"/>
                <a:cs typeface="Arial MT"/>
              </a:rPr>
              <a:t>margin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bottom margin </a:t>
            </a:r>
            <a:r>
              <a:rPr dirty="0" sz="1000">
                <a:latin typeface="Arial MT"/>
                <a:cs typeface="Arial MT"/>
              </a:rPr>
              <a:t>to 1.25. Click </a:t>
            </a:r>
            <a:r>
              <a:rPr dirty="0" sz="1000" spc="-5">
                <a:latin typeface="Arial MT"/>
                <a:cs typeface="Arial MT"/>
              </a:rPr>
              <a:t>horizontally </a:t>
            </a:r>
            <a:r>
              <a:rPr dirty="0" sz="1000">
                <a:latin typeface="Arial MT"/>
                <a:cs typeface="Arial MT"/>
              </a:rPr>
              <a:t> and vertically options in center on </a:t>
            </a:r>
            <a:r>
              <a:rPr dirty="0" sz="1000" spc="-5">
                <a:latin typeface="Arial MT"/>
                <a:cs typeface="Arial MT"/>
              </a:rPr>
              <a:t>page section </a:t>
            </a:r>
            <a:r>
              <a:rPr dirty="0" sz="1000">
                <a:latin typeface="Arial MT"/>
                <a:cs typeface="Arial MT"/>
              </a:rPr>
              <a:t>of page setup dialog </a:t>
            </a:r>
            <a:r>
              <a:rPr dirty="0" sz="1000" spc="-5">
                <a:latin typeface="Arial MT"/>
                <a:cs typeface="Arial MT"/>
              </a:rPr>
              <a:t>box. </a:t>
            </a:r>
            <a:r>
              <a:rPr dirty="0" sz="1000">
                <a:latin typeface="Arial MT"/>
                <a:cs typeface="Arial MT"/>
              </a:rPr>
              <a:t>Click </a:t>
            </a:r>
            <a:r>
              <a:rPr dirty="0" sz="1000" spc="-5">
                <a:latin typeface="Arial MT"/>
                <a:cs typeface="Arial MT"/>
              </a:rPr>
              <a:t>print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preview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0"/>
              </a:lnSpc>
              <a:spcBef>
                <a:spcPts val="1105"/>
              </a:spcBef>
            </a:pPr>
            <a:r>
              <a:rPr dirty="0" sz="1000" spc="-5" b="1">
                <a:latin typeface="Arial"/>
                <a:cs typeface="Arial"/>
              </a:rPr>
              <a:t>Task.4: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Create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header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footer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:</a:t>
            </a:r>
            <a:endParaRPr sz="1000">
              <a:latin typeface="Arial MT"/>
              <a:cs typeface="Arial MT"/>
            </a:endParaRPr>
          </a:p>
          <a:p>
            <a:pPr marL="469265" marR="10795">
              <a:lnSpc>
                <a:spcPct val="95800"/>
              </a:lnSpc>
              <a:spcBef>
                <a:spcPts val="25"/>
              </a:spcBef>
            </a:pP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monthly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expenses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sheet1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sheet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2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tabs.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view </a:t>
            </a:r>
            <a:r>
              <a:rPr dirty="0" sz="1000">
                <a:latin typeface="Arial MT"/>
                <a:cs typeface="Arial MT"/>
              </a:rPr>
              <a:t> menu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choose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header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and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footer.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customer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header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 center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section.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sheet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icon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toolbar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which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third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last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icon on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toolbar.</a:t>
            </a:r>
            <a:r>
              <a:rPr dirty="0" sz="1000" spc="-5">
                <a:latin typeface="Arial MT"/>
                <a:cs typeface="Arial MT"/>
              </a:rPr>
              <a:t> Then </a:t>
            </a:r>
            <a:r>
              <a:rPr dirty="0" sz="1000">
                <a:latin typeface="Arial MT"/>
                <a:cs typeface="Arial MT"/>
              </a:rPr>
              <a:t>press</a:t>
            </a:r>
            <a:r>
              <a:rPr dirty="0" sz="1000" spc="-5">
                <a:latin typeface="Arial MT"/>
                <a:cs typeface="Arial MT"/>
              </a:rPr>
              <a:t> ok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r>
              <a:rPr dirty="0" sz="1000">
                <a:latin typeface="Arial MT"/>
                <a:cs typeface="Arial MT"/>
              </a:rPr>
              <a:t> and</a:t>
            </a:r>
            <a:r>
              <a:rPr dirty="0" sz="1000" spc="-5">
                <a:latin typeface="Arial MT"/>
                <a:cs typeface="Arial MT"/>
              </a:rPr>
              <a:t> then</a:t>
            </a:r>
            <a:r>
              <a:rPr dirty="0" sz="1000">
                <a:latin typeface="Arial MT"/>
                <a:cs typeface="Arial MT"/>
              </a:rPr>
              <a:t> click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customer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footer. Click</a:t>
            </a:r>
            <a:r>
              <a:rPr dirty="0" sz="1000">
                <a:latin typeface="Arial MT"/>
                <a:cs typeface="Arial MT"/>
              </a:rPr>
              <a:t> in</a:t>
            </a:r>
            <a:r>
              <a:rPr dirty="0" sz="1000" spc="-5">
                <a:latin typeface="Arial MT"/>
                <a:cs typeface="Arial MT"/>
              </a:rPr>
              <a:t> center </a:t>
            </a:r>
            <a:r>
              <a:rPr dirty="0" sz="1000">
                <a:latin typeface="Arial MT"/>
                <a:cs typeface="Arial MT"/>
              </a:rPr>
              <a:t>section.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Type page </a:t>
            </a:r>
            <a:r>
              <a:rPr dirty="0" sz="1000" spc="-10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click on # </a:t>
            </a:r>
            <a:r>
              <a:rPr dirty="0" sz="1000" spc="-5">
                <a:latin typeface="Arial MT"/>
                <a:cs typeface="Arial MT"/>
              </a:rPr>
              <a:t>icon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toolbar, </a:t>
            </a:r>
            <a:r>
              <a:rPr dirty="0" sz="1000">
                <a:latin typeface="Arial MT"/>
                <a:cs typeface="Arial MT"/>
              </a:rPr>
              <a:t>then type “of”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 click on plus </a:t>
            </a:r>
            <a:r>
              <a:rPr dirty="0" sz="1000" spc="-5">
                <a:latin typeface="Arial MT"/>
                <a:cs typeface="Arial MT"/>
              </a:rPr>
              <a:t>sign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toolbar. </a:t>
            </a:r>
            <a:r>
              <a:rPr dirty="0" sz="1000">
                <a:latin typeface="Arial MT"/>
                <a:cs typeface="Arial MT"/>
              </a:rPr>
              <a:t> Click </a:t>
            </a:r>
            <a:r>
              <a:rPr dirty="0" sz="1000" spc="-5">
                <a:latin typeface="Arial MT"/>
                <a:cs typeface="Arial MT"/>
              </a:rPr>
              <a:t>ok button </a:t>
            </a:r>
            <a:r>
              <a:rPr dirty="0" sz="1000">
                <a:latin typeface="Arial MT"/>
                <a:cs typeface="Arial MT"/>
              </a:rPr>
              <a:t>and then </a:t>
            </a:r>
            <a:r>
              <a:rPr dirty="0" sz="1000" spc="-5">
                <a:latin typeface="Arial MT"/>
                <a:cs typeface="Arial MT"/>
              </a:rPr>
              <a:t>click on </a:t>
            </a:r>
            <a:r>
              <a:rPr dirty="0" sz="1000">
                <a:latin typeface="Arial MT"/>
                <a:cs typeface="Arial MT"/>
              </a:rPr>
              <a:t>print </a:t>
            </a:r>
            <a:r>
              <a:rPr dirty="0" sz="1000" spc="-5">
                <a:latin typeface="Arial MT"/>
                <a:cs typeface="Arial MT"/>
              </a:rPr>
              <a:t>preview </a:t>
            </a:r>
            <a:r>
              <a:rPr dirty="0" sz="1000">
                <a:latin typeface="Arial MT"/>
                <a:cs typeface="Arial MT"/>
              </a:rPr>
              <a:t>button. Sheet1 is </a:t>
            </a:r>
            <a:r>
              <a:rPr dirty="0" sz="1000" spc="-5">
                <a:latin typeface="Arial MT"/>
                <a:cs typeface="Arial MT"/>
              </a:rPr>
              <a:t>shown on </a:t>
            </a:r>
            <a:r>
              <a:rPr dirty="0" sz="1000">
                <a:latin typeface="Arial MT"/>
                <a:cs typeface="Arial MT"/>
              </a:rPr>
              <a:t>top </a:t>
            </a:r>
            <a:r>
              <a:rPr dirty="0" sz="1000" spc="-5">
                <a:latin typeface="Arial MT"/>
                <a:cs typeface="Arial MT"/>
              </a:rPr>
              <a:t>and page </a:t>
            </a:r>
            <a:r>
              <a:rPr dirty="0" sz="1000">
                <a:latin typeface="Arial MT"/>
                <a:cs typeface="Arial MT"/>
              </a:rPr>
              <a:t>1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at bottom, click </a:t>
            </a:r>
            <a:r>
              <a:rPr dirty="0" sz="1000" spc="-5">
                <a:latin typeface="Arial MT"/>
                <a:cs typeface="Arial MT"/>
              </a:rPr>
              <a:t>on </a:t>
            </a:r>
            <a:r>
              <a:rPr dirty="0" sz="1000">
                <a:latin typeface="Arial MT"/>
                <a:cs typeface="Arial MT"/>
              </a:rPr>
              <a:t>next </a:t>
            </a:r>
            <a:r>
              <a:rPr dirty="0" sz="1000" spc="-5">
                <a:latin typeface="Arial MT"/>
                <a:cs typeface="Arial MT"/>
              </a:rPr>
              <a:t>icon </a:t>
            </a:r>
            <a:r>
              <a:rPr dirty="0" sz="1000">
                <a:latin typeface="Arial MT"/>
                <a:cs typeface="Arial MT"/>
              </a:rPr>
              <a:t>on print </a:t>
            </a:r>
            <a:r>
              <a:rPr dirty="0" sz="1000" spc="-5">
                <a:latin typeface="Arial MT"/>
                <a:cs typeface="Arial MT"/>
              </a:rPr>
              <a:t>preview toolbar </a:t>
            </a:r>
            <a:r>
              <a:rPr dirty="0" sz="1000">
                <a:latin typeface="Arial MT"/>
                <a:cs typeface="Arial MT"/>
              </a:rPr>
              <a:t>and you will see </a:t>
            </a:r>
            <a:r>
              <a:rPr dirty="0" sz="1000" spc="-5">
                <a:latin typeface="Arial MT"/>
                <a:cs typeface="Arial MT"/>
              </a:rPr>
              <a:t>sheet2 </a:t>
            </a:r>
            <a:r>
              <a:rPr dirty="0" sz="1000">
                <a:latin typeface="Arial MT"/>
                <a:cs typeface="Arial MT"/>
              </a:rPr>
              <a:t>on top of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page.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5"/>
              </a:spcBef>
            </a:pPr>
            <a:r>
              <a:rPr dirty="0" sz="1000" spc="-5" b="1">
                <a:latin typeface="Arial"/>
                <a:cs typeface="Arial"/>
              </a:rPr>
              <a:t>Task.5: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Applying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printing formula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used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 Cells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marL="469265" marR="17145">
              <a:lnSpc>
                <a:spcPct val="95800"/>
              </a:lnSpc>
              <a:spcBef>
                <a:spcPts val="20"/>
              </a:spcBef>
            </a:pPr>
            <a:r>
              <a:rPr dirty="0" sz="1000">
                <a:latin typeface="Arial MT"/>
                <a:cs typeface="Arial MT"/>
              </a:rPr>
              <a:t>Open </a:t>
            </a:r>
            <a:r>
              <a:rPr dirty="0" sz="1000" spc="-5">
                <a:latin typeface="Arial MT"/>
                <a:cs typeface="Arial MT"/>
              </a:rPr>
              <a:t>any spreadsheet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which formulas </a:t>
            </a:r>
            <a:r>
              <a:rPr dirty="0" sz="1000">
                <a:latin typeface="Arial MT"/>
                <a:cs typeface="Arial MT"/>
              </a:rPr>
              <a:t>are used. Click on </a:t>
            </a:r>
            <a:r>
              <a:rPr dirty="0" sz="1000" spc="-5">
                <a:latin typeface="Arial MT"/>
                <a:cs typeface="Arial MT"/>
              </a:rPr>
              <a:t>tools </a:t>
            </a:r>
            <a:r>
              <a:rPr dirty="0" sz="1000">
                <a:latin typeface="Arial MT"/>
                <a:cs typeface="Arial MT"/>
              </a:rPr>
              <a:t>menu and </a:t>
            </a:r>
            <a:r>
              <a:rPr dirty="0" sz="1000" spc="-5">
                <a:latin typeface="Arial MT"/>
                <a:cs typeface="Arial MT"/>
              </a:rPr>
              <a:t>then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options. </a:t>
            </a:r>
            <a:r>
              <a:rPr dirty="0" sz="1000">
                <a:latin typeface="Arial MT"/>
                <a:cs typeface="Arial MT"/>
              </a:rPr>
              <a:t>In dialog box,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>
                <a:latin typeface="Arial MT"/>
                <a:cs typeface="Arial MT"/>
              </a:rPr>
              <a:t>view tab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then </a:t>
            </a:r>
            <a:r>
              <a:rPr dirty="0" sz="1000" spc="-5">
                <a:latin typeface="Arial MT"/>
                <a:cs typeface="Arial MT"/>
              </a:rPr>
              <a:t>select </a:t>
            </a:r>
            <a:r>
              <a:rPr dirty="0" sz="1000">
                <a:latin typeface="Arial MT"/>
                <a:cs typeface="Arial MT"/>
              </a:rPr>
              <a:t>formula </a:t>
            </a:r>
            <a:r>
              <a:rPr dirty="0" sz="1000" spc="-5">
                <a:latin typeface="Arial MT"/>
                <a:cs typeface="Arial MT"/>
              </a:rPr>
              <a:t>option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windows options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section.</a:t>
            </a:r>
            <a:r>
              <a:rPr dirty="0" sz="1000">
                <a:latin typeface="Arial MT"/>
                <a:cs typeface="Arial MT"/>
              </a:rPr>
              <a:t> A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checkmark </a:t>
            </a:r>
            <a:r>
              <a:rPr dirty="0" sz="1000">
                <a:latin typeface="Arial MT"/>
                <a:cs typeface="Arial MT"/>
              </a:rPr>
              <a:t>will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appear</a:t>
            </a:r>
            <a:r>
              <a:rPr dirty="0" sz="1000">
                <a:latin typeface="Arial MT"/>
                <a:cs typeface="Arial MT"/>
              </a:rPr>
              <a:t> in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front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formula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 finally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ok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button. You will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see formula within the </a:t>
            </a:r>
            <a:r>
              <a:rPr dirty="0" sz="1000" spc="-5">
                <a:latin typeface="Arial MT"/>
                <a:cs typeface="Arial MT"/>
              </a:rPr>
              <a:t>cells Click </a:t>
            </a:r>
            <a:r>
              <a:rPr dirty="0" sz="1000">
                <a:latin typeface="Arial MT"/>
                <a:cs typeface="Arial MT"/>
              </a:rPr>
              <a:t>file </a:t>
            </a:r>
            <a:r>
              <a:rPr dirty="0" sz="1000" spc="-5">
                <a:latin typeface="Arial MT"/>
                <a:cs typeface="Arial MT"/>
              </a:rPr>
              <a:t>menu and select </a:t>
            </a:r>
            <a:r>
              <a:rPr dirty="0" sz="1000">
                <a:latin typeface="Arial MT"/>
                <a:cs typeface="Arial MT"/>
              </a:rPr>
              <a:t>page setup Click on </a:t>
            </a:r>
            <a:r>
              <a:rPr dirty="0" sz="1000" spc="-5">
                <a:latin typeface="Arial MT"/>
                <a:cs typeface="Arial MT"/>
              </a:rPr>
              <a:t>landscape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 in orientation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section</a:t>
            </a:r>
            <a:r>
              <a:rPr dirty="0" sz="1000" spc="-5">
                <a:latin typeface="Arial MT"/>
                <a:cs typeface="Arial MT"/>
              </a:rPr>
              <a:t> and fit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 scaling section.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 print preview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button, then </a:t>
            </a:r>
            <a:r>
              <a:rPr dirty="0" sz="1000" spc="-10">
                <a:latin typeface="Arial MT"/>
                <a:cs typeface="Arial MT"/>
              </a:rPr>
              <a:t>click </a:t>
            </a:r>
            <a:r>
              <a:rPr dirty="0" sz="1000" spc="-5">
                <a:latin typeface="Arial MT"/>
                <a:cs typeface="Arial MT"/>
              </a:rPr>
              <a:t> zoom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adjust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view.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ok.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Finally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Control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+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~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deselect formula option.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0"/>
              </a:spcBef>
            </a:pPr>
            <a:r>
              <a:rPr dirty="0" sz="1000" spc="-5" b="1">
                <a:latin typeface="Arial"/>
                <a:cs typeface="Arial"/>
              </a:rPr>
              <a:t>Task.6: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50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Previewing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printing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multiple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sheets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marL="469265" marR="45085">
              <a:lnSpc>
                <a:spcPct val="957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Open a </a:t>
            </a:r>
            <a:r>
              <a:rPr dirty="0" sz="1000" spc="-5">
                <a:latin typeface="Arial MT"/>
                <a:cs typeface="Arial MT"/>
              </a:rPr>
              <a:t>spreadsheet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which </a:t>
            </a:r>
            <a:r>
              <a:rPr dirty="0" sz="1000">
                <a:latin typeface="Arial MT"/>
                <a:cs typeface="Arial MT"/>
              </a:rPr>
              <a:t>sheet 1, sheet 2 and </a:t>
            </a:r>
            <a:r>
              <a:rPr dirty="0" sz="1000" spc="-5">
                <a:latin typeface="Arial MT"/>
                <a:cs typeface="Arial MT"/>
              </a:rPr>
              <a:t>sheet </a:t>
            </a:r>
            <a:r>
              <a:rPr dirty="0" sz="1000">
                <a:latin typeface="Arial MT"/>
                <a:cs typeface="Arial MT"/>
              </a:rPr>
              <a:t>3 </a:t>
            </a:r>
            <a:r>
              <a:rPr dirty="0" sz="1000" spc="-5">
                <a:latin typeface="Arial MT"/>
                <a:cs typeface="Arial MT"/>
              </a:rPr>
              <a:t>contains some </a:t>
            </a:r>
            <a:r>
              <a:rPr dirty="0" sz="1000">
                <a:latin typeface="Arial MT"/>
                <a:cs typeface="Arial MT"/>
              </a:rPr>
              <a:t>data.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 print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all three sheets at once first click on sheet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1</a:t>
            </a:r>
            <a:r>
              <a:rPr dirty="0" sz="1000" spc="-5">
                <a:latin typeface="Arial MT"/>
                <a:cs typeface="Arial MT"/>
              </a:rPr>
              <a:t> tab. Hold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shift key and click on sheet </a:t>
            </a:r>
            <a:r>
              <a:rPr dirty="0" sz="1000">
                <a:latin typeface="Arial MT"/>
                <a:cs typeface="Arial MT"/>
              </a:rPr>
              <a:t>2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sheet</a:t>
            </a:r>
            <a:r>
              <a:rPr dirty="0" sz="1000">
                <a:latin typeface="Arial MT"/>
                <a:cs typeface="Arial MT"/>
              </a:rPr>
              <a:t> 3 </a:t>
            </a:r>
            <a:r>
              <a:rPr dirty="0" sz="1000" spc="-5">
                <a:latin typeface="Arial MT"/>
                <a:cs typeface="Arial MT"/>
              </a:rPr>
              <a:t>tab.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preview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button.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zoom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magnify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image.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>
                <a:latin typeface="Arial MT"/>
                <a:cs typeface="Arial MT"/>
              </a:rPr>
              <a:t> next button on toolbar two times to </a:t>
            </a:r>
            <a:r>
              <a:rPr dirty="0" sz="1000" spc="-5">
                <a:latin typeface="Arial MT"/>
                <a:cs typeface="Arial MT"/>
              </a:rPr>
              <a:t>cycle </a:t>
            </a:r>
            <a:r>
              <a:rPr dirty="0" sz="1000">
                <a:latin typeface="Arial MT"/>
                <a:cs typeface="Arial MT"/>
              </a:rPr>
              <a:t>through </a:t>
            </a:r>
            <a:r>
              <a:rPr dirty="0" sz="1000" spc="-5">
                <a:latin typeface="Arial MT"/>
                <a:cs typeface="Arial MT"/>
              </a:rPr>
              <a:t>three selected sheets. Click print </a:t>
            </a:r>
            <a:r>
              <a:rPr dirty="0" sz="1000">
                <a:latin typeface="Arial MT"/>
                <a:cs typeface="Arial MT"/>
              </a:rPr>
              <a:t>button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print</a:t>
            </a:r>
            <a:r>
              <a:rPr dirty="0" sz="1000" spc="-5">
                <a:latin typeface="Arial MT"/>
                <a:cs typeface="Arial MT"/>
              </a:rPr>
              <a:t> preview window and </a:t>
            </a:r>
            <a:r>
              <a:rPr dirty="0" sz="1000">
                <a:latin typeface="Arial MT"/>
                <a:cs typeface="Arial MT"/>
              </a:rPr>
              <a:t>then</a:t>
            </a:r>
            <a:r>
              <a:rPr dirty="0" sz="1000" spc="-5">
                <a:latin typeface="Arial MT"/>
                <a:cs typeface="Arial MT"/>
              </a:rPr>
              <a:t> click ok.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10"/>
              </a:spcBef>
            </a:pPr>
            <a:r>
              <a:rPr dirty="0" sz="1000" spc="-5" b="1">
                <a:latin typeface="Arial"/>
                <a:cs typeface="Arial"/>
              </a:rPr>
              <a:t>Task.7: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Hide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some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columns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rows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WS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marL="469265" marR="37465">
              <a:lnSpc>
                <a:spcPct val="95800"/>
              </a:lnSpc>
              <a:spcBef>
                <a:spcPts val="20"/>
              </a:spcBef>
            </a:pPr>
            <a:r>
              <a:rPr dirty="0" sz="1000" spc="-5">
                <a:latin typeface="Arial MT"/>
                <a:cs typeface="Arial MT"/>
              </a:rPr>
              <a:t>Open an already created spreadsheet. Since you want to print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report that does not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include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</a:t>
            </a:r>
            <a:r>
              <a:rPr dirty="0" sz="1000">
                <a:latin typeface="Arial MT"/>
                <a:cs typeface="Arial MT"/>
              </a:rPr>
              <a:t> C.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Right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</a:t>
            </a:r>
            <a:r>
              <a:rPr dirty="0" sz="1000">
                <a:latin typeface="Arial MT"/>
                <a:cs typeface="Arial MT"/>
              </a:rPr>
              <a:t> C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heading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hide.</a:t>
            </a:r>
            <a:r>
              <a:rPr dirty="0" sz="1000">
                <a:latin typeface="Arial MT"/>
                <a:cs typeface="Arial MT"/>
              </a:rPr>
              <a:t> Click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5">
                <a:latin typeface="Arial MT"/>
                <a:cs typeface="Arial MT"/>
              </a:rPr>
              <a:t>print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preview,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 </a:t>
            </a:r>
            <a:r>
              <a:rPr dirty="0" sz="1000">
                <a:latin typeface="Arial MT"/>
                <a:cs typeface="Arial MT"/>
              </a:rPr>
              <a:t>C </a:t>
            </a:r>
            <a:r>
              <a:rPr dirty="0" sz="1000" spc="-5">
                <a:latin typeface="Arial MT"/>
                <a:cs typeface="Arial MT"/>
              </a:rPr>
              <a:t>is not shown so print the worksheet. To again display the hidden </a:t>
            </a:r>
            <a:r>
              <a:rPr dirty="0" sz="1000" spc="-10">
                <a:latin typeface="Arial MT"/>
                <a:cs typeface="Arial MT"/>
              </a:rPr>
              <a:t>column </a:t>
            </a:r>
            <a:r>
              <a:rPr dirty="0" sz="1000">
                <a:latin typeface="Arial MT"/>
                <a:cs typeface="Arial MT"/>
              </a:rPr>
              <a:t>C </a:t>
            </a:r>
            <a:r>
              <a:rPr dirty="0" sz="1000" spc="-5">
                <a:latin typeface="Arial MT"/>
                <a:cs typeface="Arial MT"/>
              </a:rPr>
              <a:t>first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 </a:t>
            </a:r>
            <a:r>
              <a:rPr dirty="0" sz="1000">
                <a:latin typeface="Arial MT"/>
                <a:cs typeface="Arial MT"/>
              </a:rPr>
              <a:t>Col B and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D. </a:t>
            </a:r>
            <a:r>
              <a:rPr dirty="0" sz="1000" spc="-5">
                <a:latin typeface="Arial MT"/>
                <a:cs typeface="Arial MT"/>
              </a:rPr>
              <a:t>Right</a:t>
            </a:r>
            <a:r>
              <a:rPr dirty="0" sz="1000">
                <a:latin typeface="Arial MT"/>
                <a:cs typeface="Arial MT"/>
              </a:rPr>
              <a:t> click on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selection</a:t>
            </a:r>
            <a:r>
              <a:rPr dirty="0" sz="1000">
                <a:latin typeface="Arial MT"/>
                <a:cs typeface="Arial MT"/>
              </a:rPr>
              <a:t> and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5">
                <a:latin typeface="Arial MT"/>
                <a:cs typeface="Arial MT"/>
              </a:rPr>
              <a:t> unhide. Column</a:t>
            </a:r>
            <a:r>
              <a:rPr dirty="0" sz="1000">
                <a:latin typeface="Arial MT"/>
                <a:cs typeface="Arial MT"/>
              </a:rPr>
              <a:t> C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will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be </a:t>
            </a:r>
            <a:r>
              <a:rPr dirty="0" sz="1000" spc="-5">
                <a:latin typeface="Arial MT"/>
                <a:cs typeface="Arial MT"/>
              </a:rPr>
              <a:t>shown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146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4813" y="6251210"/>
            <a:ext cx="1046519" cy="24516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32540" y="962165"/>
            <a:ext cx="5433060" cy="811085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 marL="1433830" marR="1309370">
              <a:lnSpc>
                <a:spcPts val="1380"/>
              </a:lnSpc>
              <a:spcBef>
                <a:spcPts val="195"/>
              </a:spcBef>
            </a:pPr>
            <a:r>
              <a:rPr dirty="0" sz="1200" spc="-5">
                <a:latin typeface="Arial MT"/>
                <a:cs typeface="Arial MT"/>
              </a:rPr>
              <a:t>Computer Proficiency License </a:t>
            </a:r>
            <a:r>
              <a:rPr dirty="0" sz="1200" spc="-10">
                <a:latin typeface="Arial MT"/>
                <a:cs typeface="Arial MT"/>
              </a:rPr>
              <a:t>(CS-001)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Lecture </a:t>
            </a:r>
            <a:r>
              <a:rPr dirty="0" sz="1200" spc="-10">
                <a:latin typeface="Arial MT"/>
                <a:cs typeface="Arial MT"/>
              </a:rPr>
              <a:t>45</a:t>
            </a:r>
            <a:endParaRPr sz="1200">
              <a:latin typeface="Arial MT"/>
              <a:cs typeface="Arial MT"/>
            </a:endParaRPr>
          </a:p>
          <a:p>
            <a:pPr algn="ctr" marL="73660">
              <a:lnSpc>
                <a:spcPts val="1340"/>
              </a:lnSpc>
            </a:pPr>
            <a:r>
              <a:rPr dirty="0" sz="1200" spc="-5">
                <a:latin typeface="Arial MT"/>
                <a:cs typeface="Arial MT"/>
              </a:rPr>
              <a:t>Mail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Management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150">
              <a:latin typeface="Arial MT"/>
              <a:cs typeface="Arial MT"/>
            </a:endParaRPr>
          </a:p>
          <a:p>
            <a:pPr marL="190500" indent="-178435">
              <a:lnSpc>
                <a:spcPct val="100000"/>
              </a:lnSpc>
              <a:buAutoNum type="arabicPlain"/>
              <a:tabLst>
                <a:tab pos="191135" algn="l"/>
              </a:tabLst>
            </a:pPr>
            <a:r>
              <a:rPr dirty="0" sz="1200" spc="-5" b="1">
                <a:latin typeface="Arial"/>
                <a:cs typeface="Arial"/>
              </a:rPr>
              <a:t>Objectives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objective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 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provide information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about: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create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new </a:t>
            </a:r>
            <a:r>
              <a:rPr dirty="0" sz="1000" spc="-5">
                <a:latin typeface="Arial MT"/>
                <a:cs typeface="Arial MT"/>
              </a:rPr>
              <a:t>address </a:t>
            </a:r>
            <a:r>
              <a:rPr dirty="0" sz="1000">
                <a:latin typeface="Arial MT"/>
                <a:cs typeface="Arial MT"/>
              </a:rPr>
              <a:t>list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add </a:t>
            </a:r>
            <a:r>
              <a:rPr dirty="0" sz="1000">
                <a:latin typeface="Arial MT"/>
                <a:cs typeface="Arial MT"/>
              </a:rPr>
              <a:t>or </a:t>
            </a:r>
            <a:r>
              <a:rPr dirty="0" sz="1000" spc="-5">
                <a:latin typeface="Arial MT"/>
                <a:cs typeface="Arial MT"/>
              </a:rPr>
              <a:t>delete </a:t>
            </a:r>
            <a:r>
              <a:rPr dirty="0" sz="1000">
                <a:latin typeface="Arial MT"/>
                <a:cs typeface="Arial MT"/>
              </a:rPr>
              <a:t>mail</a:t>
            </a:r>
            <a:r>
              <a:rPr dirty="0" sz="1000" spc="-5">
                <a:latin typeface="Arial MT"/>
                <a:cs typeface="Arial MT"/>
              </a:rPr>
              <a:t> address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search</a:t>
            </a:r>
            <a:r>
              <a:rPr dirty="0" sz="1000">
                <a:latin typeface="Arial MT"/>
                <a:cs typeface="Arial MT"/>
              </a:rPr>
              <a:t> a </a:t>
            </a:r>
            <a:r>
              <a:rPr dirty="0" sz="1000" spc="-5">
                <a:latin typeface="Arial MT"/>
                <a:cs typeface="Arial MT"/>
              </a:rPr>
              <a:t>message</a:t>
            </a:r>
            <a:r>
              <a:rPr dirty="0" sz="1000">
                <a:latin typeface="Arial MT"/>
                <a:cs typeface="Arial MT"/>
              </a:rPr>
              <a:t> by </a:t>
            </a:r>
            <a:r>
              <a:rPr dirty="0" sz="1000" spc="-5">
                <a:latin typeface="Arial MT"/>
                <a:cs typeface="Arial MT"/>
              </a:rPr>
              <a:t>subject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>
                <a:latin typeface="Arial MT"/>
                <a:cs typeface="Arial MT"/>
              </a:rPr>
              <a:t> a</a:t>
            </a:r>
            <a:r>
              <a:rPr dirty="0" sz="1000" spc="-5">
                <a:latin typeface="Arial MT"/>
                <a:cs typeface="Arial MT"/>
              </a:rPr>
              <a:t> sender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and</a:t>
            </a:r>
            <a:r>
              <a:rPr dirty="0" sz="1000">
                <a:latin typeface="Arial MT"/>
                <a:cs typeface="Arial MT"/>
              </a:rPr>
              <a:t> mail </a:t>
            </a:r>
            <a:r>
              <a:rPr dirty="0" sz="1000" spc="-5">
                <a:latin typeface="Arial MT"/>
                <a:cs typeface="Arial MT"/>
              </a:rPr>
              <a:t>contents?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create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new</a:t>
            </a:r>
            <a:r>
              <a:rPr dirty="0" sz="1000" spc="-5">
                <a:latin typeface="Arial MT"/>
                <a:cs typeface="Arial MT"/>
              </a:rPr>
              <a:t> folder</a:t>
            </a:r>
            <a:r>
              <a:rPr dirty="0" sz="1000">
                <a:latin typeface="Arial MT"/>
                <a:cs typeface="Arial MT"/>
              </a:rPr>
              <a:t> and</a:t>
            </a:r>
            <a:r>
              <a:rPr dirty="0" sz="1000" spc="-5">
                <a:latin typeface="Arial MT"/>
                <a:cs typeface="Arial MT"/>
              </a:rPr>
              <a:t> how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move</a:t>
            </a:r>
            <a:r>
              <a:rPr dirty="0" sz="1000" spc="-5">
                <a:latin typeface="Arial MT"/>
                <a:cs typeface="Arial MT"/>
              </a:rPr>
              <a:t> messages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new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folder?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sort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delete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messages?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undelete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deleted messages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how</a:t>
            </a:r>
            <a:r>
              <a:rPr dirty="0" sz="1000">
                <a:latin typeface="Arial MT"/>
                <a:cs typeface="Arial MT"/>
              </a:rPr>
              <a:t> to</a:t>
            </a:r>
            <a:r>
              <a:rPr dirty="0" sz="1000" spc="-5">
                <a:latin typeface="Arial MT"/>
                <a:cs typeface="Arial MT"/>
              </a:rPr>
              <a:t> empty</a:t>
            </a:r>
            <a:r>
              <a:rPr dirty="0" sz="1000">
                <a:latin typeface="Arial MT"/>
                <a:cs typeface="Arial MT"/>
              </a:rPr>
              <a:t> delete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item folder?</a:t>
            </a:r>
            <a:endParaRPr sz="10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Font typeface="Symbol"/>
              <a:buChar char=""/>
            </a:pPr>
            <a:endParaRPr sz="1150">
              <a:latin typeface="Arial MT"/>
              <a:cs typeface="Arial MT"/>
            </a:endParaRPr>
          </a:p>
          <a:p>
            <a:pPr marL="190500" indent="-178435">
              <a:lnSpc>
                <a:spcPct val="100000"/>
              </a:lnSpc>
              <a:buAutoNum type="arabicPlain" startAt="2"/>
              <a:tabLst>
                <a:tab pos="191135" algn="l"/>
              </a:tabLst>
            </a:pPr>
            <a:r>
              <a:rPr dirty="0" sz="1200" b="1">
                <a:latin typeface="Arial"/>
                <a:cs typeface="Arial"/>
              </a:rPr>
              <a:t>Managing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email</a:t>
            </a:r>
            <a:endParaRPr sz="1200">
              <a:latin typeface="Arial"/>
              <a:cs typeface="Arial"/>
            </a:endParaRPr>
          </a:p>
          <a:p>
            <a:pPr marL="12700" marR="9525">
              <a:lnSpc>
                <a:spcPct val="95700"/>
              </a:lnSpc>
              <a:spcBef>
                <a:spcPts val="1150"/>
              </a:spcBef>
            </a:pPr>
            <a:r>
              <a:rPr dirty="0" sz="1000" spc="-5">
                <a:latin typeface="Arial MT"/>
                <a:cs typeface="Arial MT"/>
              </a:rPr>
              <a:t>When we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receive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many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mail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messages,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results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into over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abundance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email messages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inbox or sent email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folder. As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good practice,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these should be </a:t>
            </a:r>
            <a:r>
              <a:rPr dirty="0" sz="1000" spc="-10">
                <a:latin typeface="Arial MT"/>
                <a:cs typeface="Arial MT"/>
              </a:rPr>
              <a:t>managed.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manage your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email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 follow </a:t>
            </a:r>
            <a:r>
              <a:rPr dirty="0" sz="1000" spc="-10">
                <a:latin typeface="Arial MT"/>
                <a:cs typeface="Arial MT"/>
              </a:rPr>
              <a:t>options.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75"/>
              </a:lnSpc>
              <a:spcBef>
                <a:spcPts val="1095"/>
              </a:spcBef>
              <a:buAutoNum type="arabicPeriod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Create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folders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messages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50"/>
              </a:lnSpc>
              <a:buAutoNum type="arabicPeriod"/>
              <a:tabLst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Save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messages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hard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disk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75"/>
              </a:lnSpc>
              <a:buAutoNum type="arabicPeriod"/>
              <a:tabLst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Delete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unwanted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read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messages</a:t>
            </a:r>
            <a:endParaRPr sz="1000">
              <a:latin typeface="Arial MT"/>
              <a:cs typeface="Arial MT"/>
            </a:endParaRPr>
          </a:p>
          <a:p>
            <a:pPr marL="190500" indent="-178435">
              <a:lnSpc>
                <a:spcPct val="100000"/>
              </a:lnSpc>
              <a:spcBef>
                <a:spcPts val="1090"/>
              </a:spcBef>
              <a:buAutoNum type="arabicPlain" startAt="3"/>
              <a:tabLst>
                <a:tab pos="191135" algn="l"/>
              </a:tabLst>
            </a:pPr>
            <a:r>
              <a:rPr dirty="0" sz="1200" spc="-5" b="1">
                <a:latin typeface="Arial"/>
                <a:cs typeface="Arial"/>
              </a:rPr>
              <a:t>Create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an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address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book</a:t>
            </a:r>
            <a:endParaRPr sz="1200">
              <a:latin typeface="Arial"/>
              <a:cs typeface="Arial"/>
            </a:endParaRPr>
          </a:p>
          <a:p>
            <a:pPr marL="12700" marR="38100">
              <a:lnSpc>
                <a:spcPct val="95700"/>
              </a:lnSpc>
              <a:spcBef>
                <a:spcPts val="1150"/>
              </a:spcBef>
            </a:pPr>
            <a:r>
              <a:rPr dirty="0" sz="1000" spc="-5">
                <a:latin typeface="Arial MT"/>
                <a:cs typeface="Arial MT"/>
              </a:rPr>
              <a:t>In real life, you can use diary to record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name 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address of your friend. It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good to use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diary to remember the details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your friends. It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difficult to remember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remember many email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addresses. </a:t>
            </a:r>
            <a:r>
              <a:rPr dirty="0" sz="1000">
                <a:latin typeface="Arial MT"/>
                <a:cs typeface="Arial MT"/>
              </a:rPr>
              <a:t>Email </a:t>
            </a:r>
            <a:r>
              <a:rPr dirty="0" sz="1000" spc="-5">
                <a:latin typeface="Arial MT"/>
                <a:cs typeface="Arial MT"/>
              </a:rPr>
              <a:t>program makes </a:t>
            </a:r>
            <a:r>
              <a:rPr dirty="0" sz="1000">
                <a:latin typeface="Arial MT"/>
                <a:cs typeface="Arial MT"/>
              </a:rPr>
              <a:t>life </a:t>
            </a:r>
            <a:r>
              <a:rPr dirty="0" sz="1000" spc="-5">
                <a:latin typeface="Arial MT"/>
                <a:cs typeface="Arial MT"/>
              </a:rPr>
              <a:t>easy </a:t>
            </a:r>
            <a:r>
              <a:rPr dirty="0" sz="1000">
                <a:latin typeface="Arial MT"/>
                <a:cs typeface="Arial MT"/>
              </a:rPr>
              <a:t>by </a:t>
            </a:r>
            <a:r>
              <a:rPr dirty="0" sz="1000" spc="-5">
                <a:latin typeface="Arial MT"/>
                <a:cs typeface="Arial MT"/>
              </a:rPr>
              <a:t>providing </a:t>
            </a:r>
            <a:r>
              <a:rPr dirty="0" sz="1000">
                <a:latin typeface="Arial MT"/>
                <a:cs typeface="Arial MT"/>
              </a:rPr>
              <a:t>a facility to record email </a:t>
            </a:r>
            <a:r>
              <a:rPr dirty="0" sz="1000" spc="-5">
                <a:latin typeface="Arial MT"/>
                <a:cs typeface="Arial MT"/>
              </a:rPr>
              <a:t>ids </a:t>
            </a:r>
            <a:r>
              <a:rPr dirty="0" sz="1000">
                <a:latin typeface="Arial MT"/>
                <a:cs typeface="Arial MT"/>
              </a:rPr>
              <a:t>of all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contacts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address book. </a:t>
            </a:r>
            <a:r>
              <a:rPr dirty="0" sz="1000">
                <a:latin typeface="Arial MT"/>
                <a:cs typeface="Arial MT"/>
              </a:rPr>
              <a:t>You can save name, </a:t>
            </a:r>
            <a:r>
              <a:rPr dirty="0" sz="1000" spc="-5">
                <a:latin typeface="Arial MT"/>
                <a:cs typeface="Arial MT"/>
              </a:rPr>
              <a:t>phone number, </a:t>
            </a:r>
            <a:r>
              <a:rPr dirty="0" sz="1000">
                <a:latin typeface="Arial MT"/>
                <a:cs typeface="Arial MT"/>
              </a:rPr>
              <a:t>email ids </a:t>
            </a:r>
            <a:r>
              <a:rPr dirty="0" sz="1000" spc="-5">
                <a:latin typeface="Arial MT"/>
                <a:cs typeface="Arial MT"/>
              </a:rPr>
              <a:t>and some related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information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address</a:t>
            </a:r>
            <a:r>
              <a:rPr dirty="0" sz="1000" spc="-5">
                <a:latin typeface="Arial MT"/>
                <a:cs typeface="Arial MT"/>
              </a:rPr>
              <a:t> book. Address book works like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diary.</a:t>
            </a:r>
            <a:endParaRPr sz="1000">
              <a:latin typeface="Arial MT"/>
              <a:cs typeface="Arial MT"/>
            </a:endParaRPr>
          </a:p>
          <a:p>
            <a:pPr marL="190500" indent="-178435">
              <a:lnSpc>
                <a:spcPct val="100000"/>
              </a:lnSpc>
              <a:spcBef>
                <a:spcPts val="1095"/>
              </a:spcBef>
              <a:buAutoNum type="arabicPlain" startAt="4"/>
              <a:tabLst>
                <a:tab pos="191135" algn="l"/>
              </a:tabLst>
            </a:pPr>
            <a:r>
              <a:rPr dirty="0" sz="1200" spc="-5" b="1">
                <a:latin typeface="Arial"/>
                <a:cs typeface="Arial"/>
              </a:rPr>
              <a:t>Add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mail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address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to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address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list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AutoNum type="arabicPlain" startAt="4"/>
            </a:pPr>
            <a:endParaRPr sz="1800">
              <a:latin typeface="Arial"/>
              <a:cs typeface="Arial"/>
            </a:endParaRPr>
          </a:p>
          <a:p>
            <a:pPr lvl="1" marL="469265" indent="-229235">
              <a:lnSpc>
                <a:spcPts val="1175"/>
              </a:lnSpc>
              <a:buAutoNum type="arabicPeriod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 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contact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tab in 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right side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MS Outlook.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ts val="1150"/>
              </a:lnSpc>
              <a:buAutoNum type="arabicPeriod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Go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Contact</a:t>
            </a:r>
            <a:endParaRPr sz="1000">
              <a:latin typeface="Arial MT"/>
              <a:cs typeface="Arial MT"/>
            </a:endParaRPr>
          </a:p>
          <a:p>
            <a:pPr lvl="1" marL="469265" marR="95885" indent="-228600">
              <a:lnSpc>
                <a:spcPts val="1150"/>
              </a:lnSpc>
              <a:spcBef>
                <a:spcPts val="55"/>
              </a:spcBef>
              <a:buAutoNum type="arabicPeriod"/>
              <a:tabLst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A new </a:t>
            </a:r>
            <a:r>
              <a:rPr dirty="0" sz="1000" spc="-5">
                <a:latin typeface="Arial MT"/>
                <a:cs typeface="Arial MT"/>
              </a:rPr>
              <a:t>window </a:t>
            </a:r>
            <a:r>
              <a:rPr dirty="0" sz="1000">
                <a:latin typeface="Arial MT"/>
                <a:cs typeface="Arial MT"/>
              </a:rPr>
              <a:t>will </a:t>
            </a:r>
            <a:r>
              <a:rPr dirty="0" sz="1000" spc="-5">
                <a:latin typeface="Arial MT"/>
                <a:cs typeface="Arial MT"/>
              </a:rPr>
              <a:t>open. </a:t>
            </a:r>
            <a:r>
              <a:rPr dirty="0" sz="1000">
                <a:latin typeface="Arial MT"/>
                <a:cs typeface="Arial MT"/>
              </a:rPr>
              <a:t>Enter </a:t>
            </a:r>
            <a:r>
              <a:rPr dirty="0" sz="1000" spc="-5">
                <a:latin typeface="Arial MT"/>
                <a:cs typeface="Arial MT"/>
              </a:rPr>
              <a:t>name and </a:t>
            </a:r>
            <a:r>
              <a:rPr dirty="0" sz="1000">
                <a:latin typeface="Arial MT"/>
                <a:cs typeface="Arial MT"/>
              </a:rPr>
              <a:t>email id of the </a:t>
            </a:r>
            <a:r>
              <a:rPr dirty="0" sz="1000" spc="-5">
                <a:latin typeface="Arial MT"/>
                <a:cs typeface="Arial MT"/>
              </a:rPr>
              <a:t>contact and </a:t>
            </a:r>
            <a:r>
              <a:rPr dirty="0" sz="1000">
                <a:latin typeface="Arial MT"/>
                <a:cs typeface="Arial MT"/>
              </a:rPr>
              <a:t>click on </a:t>
            </a:r>
            <a:r>
              <a:rPr dirty="0" sz="1000" spc="-5">
                <a:latin typeface="Arial MT"/>
                <a:cs typeface="Arial MT"/>
              </a:rPr>
              <a:t>Save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Close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button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below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menu </a:t>
            </a:r>
            <a:r>
              <a:rPr dirty="0" sz="1000">
                <a:latin typeface="Arial MT"/>
                <a:cs typeface="Arial MT"/>
              </a:rPr>
              <a:t>bar.</a:t>
            </a:r>
            <a:endParaRPr sz="1000">
              <a:latin typeface="Arial MT"/>
              <a:cs typeface="Arial MT"/>
            </a:endParaRPr>
          </a:p>
          <a:p>
            <a:pPr marL="190500" indent="-178435">
              <a:lnSpc>
                <a:spcPct val="100000"/>
              </a:lnSpc>
              <a:spcBef>
                <a:spcPts val="1060"/>
              </a:spcBef>
              <a:buAutoNum type="arabicPlain" startAt="4"/>
              <a:tabLst>
                <a:tab pos="191135" algn="l"/>
              </a:tabLst>
            </a:pPr>
            <a:r>
              <a:rPr dirty="0" sz="1200" spc="-5" b="1">
                <a:latin typeface="Arial"/>
                <a:cs typeface="Arial"/>
              </a:rPr>
              <a:t>Delete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mail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address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to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address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list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000" spc="-5">
                <a:latin typeface="Arial MT"/>
                <a:cs typeface="Arial MT"/>
              </a:rPr>
              <a:t>The way we have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added the contact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address book,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 can delete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contact with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few </a:t>
            </a:r>
            <a:r>
              <a:rPr dirty="0" sz="1000" spc="-10">
                <a:latin typeface="Arial MT"/>
                <a:cs typeface="Arial MT"/>
              </a:rPr>
              <a:t>clicks.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ts val="1175"/>
              </a:lnSpc>
              <a:spcBef>
                <a:spcPts val="1095"/>
              </a:spcBef>
              <a:buAutoNum type="arabicPeriod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email contact (s) from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address book by </a:t>
            </a:r>
            <a:r>
              <a:rPr dirty="0" sz="1000" spc="-10">
                <a:latin typeface="Arial MT"/>
                <a:cs typeface="Arial MT"/>
              </a:rPr>
              <a:t>single</a:t>
            </a:r>
            <a:r>
              <a:rPr dirty="0" sz="1000" spc="-5">
                <a:latin typeface="Arial MT"/>
                <a:cs typeface="Arial MT"/>
              </a:rPr>
              <a:t> click.</a:t>
            </a:r>
            <a:endParaRPr sz="1000">
              <a:latin typeface="Arial MT"/>
              <a:cs typeface="Arial MT"/>
            </a:endParaRPr>
          </a:p>
          <a:p>
            <a:pPr lvl="1" marL="469265" marR="5080" indent="-228600">
              <a:lnSpc>
                <a:spcPts val="1150"/>
              </a:lnSpc>
              <a:spcBef>
                <a:spcPts val="55"/>
              </a:spcBef>
              <a:buAutoNum type="arabicPeriod"/>
              <a:tabLst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Click on the Remove </a:t>
            </a:r>
            <a:r>
              <a:rPr dirty="0" sz="1000" spc="-5">
                <a:latin typeface="Arial MT"/>
                <a:cs typeface="Arial MT"/>
              </a:rPr>
              <a:t>button </a:t>
            </a:r>
            <a:r>
              <a:rPr dirty="0" sz="1000">
                <a:latin typeface="Arial MT"/>
                <a:cs typeface="Arial MT"/>
              </a:rPr>
              <a:t>or </a:t>
            </a:r>
            <a:r>
              <a:rPr dirty="0" sz="1000" spc="-5">
                <a:latin typeface="Arial MT"/>
                <a:cs typeface="Arial MT"/>
              </a:rPr>
              <a:t>right click on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contact </a:t>
            </a:r>
            <a:r>
              <a:rPr dirty="0" sz="1000">
                <a:latin typeface="Arial MT"/>
                <a:cs typeface="Arial MT"/>
              </a:rPr>
              <a:t>name </a:t>
            </a:r>
            <a:r>
              <a:rPr dirty="0" sz="1000" spc="-5">
                <a:latin typeface="Arial MT"/>
                <a:cs typeface="Arial MT"/>
              </a:rPr>
              <a:t>and select delete </a:t>
            </a:r>
            <a:r>
              <a:rPr dirty="0" sz="1000">
                <a:latin typeface="Arial MT"/>
                <a:cs typeface="Arial MT"/>
              </a:rPr>
              <a:t>from the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drop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down menu.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ts val="1115"/>
              </a:lnSpc>
              <a:buAutoNum type="arabicPeriod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Contact(s)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deleted.</a:t>
            </a:r>
            <a:endParaRPr sz="1000">
              <a:latin typeface="Arial MT"/>
              <a:cs typeface="Arial MT"/>
            </a:endParaRPr>
          </a:p>
          <a:p>
            <a:pPr marL="190500" indent="-178435">
              <a:lnSpc>
                <a:spcPct val="100000"/>
              </a:lnSpc>
              <a:spcBef>
                <a:spcPts val="1090"/>
              </a:spcBef>
              <a:buAutoNum type="arabicPlain" startAt="6"/>
              <a:tabLst>
                <a:tab pos="191135" algn="l"/>
              </a:tabLst>
            </a:pPr>
            <a:r>
              <a:rPr dirty="0" sz="1200" b="1">
                <a:latin typeface="Arial"/>
                <a:cs typeface="Arial"/>
              </a:rPr>
              <a:t>Update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an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address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book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from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incoming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mail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email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inbox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ts val="1175"/>
              </a:lnSpc>
              <a:buAutoNum type="arabicPeriod"/>
              <a:tabLst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Right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name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sender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email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inbox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146</a:t>
            </a:fld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963688"/>
            <a:ext cx="5286375" cy="1520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265" indent="-229235">
              <a:lnSpc>
                <a:spcPts val="1175"/>
              </a:lnSpc>
              <a:spcBef>
                <a:spcPts val="100"/>
              </a:spcBef>
              <a:buAutoNum type="arabicPeriod" startAt="2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move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folder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50"/>
              </a:lnSpc>
              <a:buAutoNum type="arabicPeriod" startAt="2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contacts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list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75"/>
              </a:lnSpc>
              <a:buAutoNum type="arabicPeriod" startAt="2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contacts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folder 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view 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newly added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contact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200" spc="-5" b="1">
                <a:latin typeface="Arial"/>
                <a:cs typeface="Arial"/>
              </a:rPr>
              <a:t>7- Search message</a:t>
            </a:r>
            <a:r>
              <a:rPr dirty="0" sz="1200" b="1">
                <a:latin typeface="Arial"/>
                <a:cs typeface="Arial"/>
              </a:rPr>
              <a:t> by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sender, subject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or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mail contacts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1170"/>
              </a:spcBef>
            </a:pPr>
            <a:r>
              <a:rPr dirty="0" sz="1000" spc="-5">
                <a:latin typeface="Arial MT"/>
                <a:cs typeface="Arial MT"/>
              </a:rPr>
              <a:t>It is very difficult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search in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lengthy email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messages. You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 easily search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messages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outlook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find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option.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dirty="0" sz="1000">
                <a:latin typeface="Arial MT"/>
                <a:cs typeface="Arial MT"/>
              </a:rPr>
              <a:t>Go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Tools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Find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press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Ctrl+E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5241" y="2620201"/>
            <a:ext cx="4537036" cy="24516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29373" y="3342749"/>
            <a:ext cx="3426199" cy="220723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132536" y="2988951"/>
            <a:ext cx="3163570" cy="548957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12700" marR="159385">
              <a:lnSpc>
                <a:spcPct val="95700"/>
              </a:lnSpc>
              <a:spcBef>
                <a:spcPts val="150"/>
              </a:spcBef>
            </a:pPr>
            <a:r>
              <a:rPr dirty="0" sz="1000" spc="-5">
                <a:latin typeface="Arial MT"/>
                <a:cs typeface="Arial MT"/>
              </a:rPr>
              <a:t>Select Inbox from the drop down menu of “Search In”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 “Look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for”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 type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word we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want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search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 “Find Now”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 MT"/>
              <a:cs typeface="Arial MT"/>
            </a:endParaRPr>
          </a:p>
          <a:p>
            <a:pPr marL="12700" marR="1021080">
              <a:lnSpc>
                <a:spcPts val="1150"/>
              </a:lnSpc>
            </a:pPr>
            <a:r>
              <a:rPr dirty="0" sz="1000">
                <a:latin typeface="Arial MT"/>
                <a:cs typeface="Arial MT"/>
              </a:rPr>
              <a:t>We can </a:t>
            </a:r>
            <a:r>
              <a:rPr dirty="0" sz="1000" spc="-5">
                <a:latin typeface="Arial MT"/>
                <a:cs typeface="Arial MT"/>
              </a:rPr>
              <a:t>restrict </a:t>
            </a:r>
            <a:r>
              <a:rPr dirty="0" sz="1000">
                <a:latin typeface="Arial MT"/>
                <a:cs typeface="Arial MT"/>
              </a:rPr>
              <a:t>our </a:t>
            </a:r>
            <a:r>
              <a:rPr dirty="0" sz="1000" spc="-5">
                <a:latin typeface="Arial MT"/>
                <a:cs typeface="Arial MT"/>
              </a:rPr>
              <a:t>search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sender </a:t>
            </a:r>
            <a:r>
              <a:rPr dirty="0" sz="1000">
                <a:latin typeface="Arial MT"/>
                <a:cs typeface="Arial MT"/>
              </a:rPr>
              <a:t> name,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email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subject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email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etc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by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advance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search</a:t>
            </a:r>
            <a:r>
              <a:rPr dirty="0" sz="1000" spc="-10">
                <a:latin typeface="Arial MT"/>
                <a:cs typeface="Arial MT"/>
              </a:rPr>
              <a:t> option.</a:t>
            </a:r>
            <a:endParaRPr sz="1000">
              <a:latin typeface="Arial MT"/>
              <a:cs typeface="Arial MT"/>
            </a:endParaRPr>
          </a:p>
          <a:p>
            <a:pPr marL="12700" marR="998855">
              <a:lnSpc>
                <a:spcPts val="1150"/>
              </a:lnSpc>
              <a:spcBef>
                <a:spcPts val="1150"/>
              </a:spcBef>
            </a:pPr>
            <a:r>
              <a:rPr dirty="0" sz="1000">
                <a:latin typeface="Arial MT"/>
                <a:cs typeface="Arial MT"/>
              </a:rPr>
              <a:t>Go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Tools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Find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Advanced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or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Ctrl </a:t>
            </a:r>
            <a:r>
              <a:rPr dirty="0" sz="1000">
                <a:latin typeface="Arial MT"/>
                <a:cs typeface="Arial MT"/>
              </a:rPr>
              <a:t>+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shift </a:t>
            </a:r>
            <a:r>
              <a:rPr dirty="0" sz="1000">
                <a:latin typeface="Arial MT"/>
                <a:cs typeface="Arial MT"/>
              </a:rPr>
              <a:t>+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0"/>
              </a:lnSpc>
            </a:pPr>
            <a:r>
              <a:rPr dirty="0" sz="1000">
                <a:latin typeface="Arial MT"/>
                <a:cs typeface="Arial MT"/>
              </a:rPr>
              <a:t>Enter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words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search</a:t>
            </a:r>
            <a:endParaRPr sz="1000">
              <a:latin typeface="Arial MT"/>
              <a:cs typeface="Arial MT"/>
            </a:endParaRPr>
          </a:p>
          <a:p>
            <a:pPr marL="12700" marR="1273810">
              <a:lnSpc>
                <a:spcPct val="95700"/>
              </a:lnSpc>
              <a:spcBef>
                <a:spcPts val="30"/>
              </a:spcBef>
            </a:pPr>
            <a:r>
              <a:rPr dirty="0" sz="1000" spc="-5">
                <a:latin typeface="Arial MT"/>
                <a:cs typeface="Arial MT"/>
              </a:rPr>
              <a:t>for and restrict the search to the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selected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field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from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drop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down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menu.</a:t>
            </a:r>
            <a:endParaRPr sz="1000">
              <a:latin typeface="Arial MT"/>
              <a:cs typeface="Arial MT"/>
            </a:endParaRPr>
          </a:p>
          <a:p>
            <a:pPr marL="190500" indent="-178435">
              <a:lnSpc>
                <a:spcPct val="100000"/>
              </a:lnSpc>
              <a:spcBef>
                <a:spcPts val="1090"/>
              </a:spcBef>
              <a:buAutoNum type="arabicPlain" startAt="8"/>
              <a:tabLst>
                <a:tab pos="191135" algn="l"/>
              </a:tabLst>
            </a:pPr>
            <a:r>
              <a:rPr dirty="0" sz="1200" spc="-5" b="1">
                <a:latin typeface="Arial"/>
                <a:cs typeface="Arial"/>
              </a:rPr>
              <a:t>Create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folder</a:t>
            </a:r>
            <a:endParaRPr sz="1200">
              <a:latin typeface="Arial"/>
              <a:cs typeface="Arial"/>
            </a:endParaRPr>
          </a:p>
          <a:p>
            <a:pPr algn="just" marL="12700">
              <a:lnSpc>
                <a:spcPts val="1175"/>
              </a:lnSpc>
              <a:spcBef>
                <a:spcPts val="1095"/>
              </a:spcBef>
            </a:pP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good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organize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messages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endParaRPr sz="1000">
              <a:latin typeface="Arial MT"/>
              <a:cs typeface="Arial MT"/>
            </a:endParaRPr>
          </a:p>
          <a:p>
            <a:pPr algn="just" marL="12700" marR="5080">
              <a:lnSpc>
                <a:spcPct val="95700"/>
              </a:lnSpc>
              <a:spcBef>
                <a:spcPts val="25"/>
              </a:spcBef>
            </a:pPr>
            <a:r>
              <a:rPr dirty="0" sz="1000" spc="-5">
                <a:latin typeface="Arial MT"/>
                <a:cs typeface="Arial MT"/>
              </a:rPr>
              <a:t>different folders. Email program usually save messages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 separate folders. You can create as many folders you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want.</a:t>
            </a:r>
            <a:endParaRPr sz="1000">
              <a:latin typeface="Arial MT"/>
              <a:cs typeface="Arial MT"/>
            </a:endParaRPr>
          </a:p>
          <a:p>
            <a:pPr algn="just" marL="12700">
              <a:lnSpc>
                <a:spcPct val="100000"/>
              </a:lnSpc>
              <a:spcBef>
                <a:spcPts val="1095"/>
              </a:spcBef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create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new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folder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Arial MT"/>
              <a:cs typeface="Arial MT"/>
            </a:endParaRPr>
          </a:p>
          <a:p>
            <a:pPr marL="12700" marR="349250">
              <a:lnSpc>
                <a:spcPts val="1150"/>
              </a:lnSpc>
            </a:pPr>
            <a:r>
              <a:rPr dirty="0" sz="1000">
                <a:latin typeface="Arial MT"/>
                <a:cs typeface="Arial MT"/>
              </a:rPr>
              <a:t>Go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Folder…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press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Ctrl+Shift+E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Enter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name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new</a:t>
            </a:r>
            <a:r>
              <a:rPr dirty="0" sz="1000" spc="-5">
                <a:latin typeface="Arial MT"/>
                <a:cs typeface="Arial MT"/>
              </a:rPr>
              <a:t> folder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0"/>
              </a:lnSpc>
            </a:pPr>
            <a:r>
              <a:rPr dirty="0" sz="1000">
                <a:latin typeface="Arial MT"/>
                <a:cs typeface="Arial MT"/>
              </a:rPr>
              <a:t>Select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type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content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folder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contain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latin typeface="Arial MT"/>
                <a:cs typeface="Arial MT"/>
              </a:rPr>
              <a:t>location.</a:t>
            </a:r>
            <a:endParaRPr sz="1000">
              <a:latin typeface="Arial MT"/>
              <a:cs typeface="Arial MT"/>
            </a:endParaRPr>
          </a:p>
          <a:p>
            <a:pPr algn="just" marL="190500" indent="-178435">
              <a:lnSpc>
                <a:spcPct val="100000"/>
              </a:lnSpc>
              <a:spcBef>
                <a:spcPts val="1085"/>
              </a:spcBef>
              <a:buAutoNum type="arabicPlain" startAt="9"/>
              <a:tabLst>
                <a:tab pos="191135" algn="l"/>
              </a:tabLst>
            </a:pPr>
            <a:r>
              <a:rPr dirty="0" sz="1200" b="1">
                <a:latin typeface="Arial"/>
                <a:cs typeface="Arial"/>
              </a:rPr>
              <a:t>Move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messages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to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folder</a:t>
            </a:r>
            <a:endParaRPr sz="1200">
              <a:latin typeface="Arial"/>
              <a:cs typeface="Arial"/>
            </a:endParaRPr>
          </a:p>
          <a:p>
            <a:pPr marL="12700" marR="1174750">
              <a:lnSpc>
                <a:spcPct val="191300"/>
              </a:lnSpc>
              <a:spcBef>
                <a:spcPts val="5"/>
              </a:spcBef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save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message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new </a:t>
            </a:r>
            <a:r>
              <a:rPr dirty="0" sz="1000">
                <a:latin typeface="Arial MT"/>
                <a:cs typeface="Arial MT"/>
              </a:rPr>
              <a:t>folder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message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inbox</a:t>
            </a:r>
            <a:endParaRPr sz="1000">
              <a:latin typeface="Arial MT"/>
              <a:cs typeface="Arial MT"/>
            </a:endParaRPr>
          </a:p>
          <a:p>
            <a:pPr marL="12700" marR="54610">
              <a:lnSpc>
                <a:spcPct val="95700"/>
              </a:lnSpc>
              <a:spcBef>
                <a:spcPts val="5"/>
              </a:spcBef>
            </a:pPr>
            <a:r>
              <a:rPr dirty="0" sz="1000" spc="-5">
                <a:latin typeface="Arial MT"/>
                <a:cs typeface="Arial MT"/>
              </a:rPr>
              <a:t>Go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Edit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Move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folder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Ctrl+Shift+V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 the folder where you want to move the message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Ok</a:t>
            </a:r>
            <a:r>
              <a:rPr dirty="0" sz="1000" spc="-5">
                <a:latin typeface="Arial MT"/>
                <a:cs typeface="Arial MT"/>
              </a:rPr>
              <a:t> button.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3073" y="5759360"/>
            <a:ext cx="2121197" cy="2620051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146</a:t>
            </a:fld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962165"/>
            <a:ext cx="5508625" cy="779272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 marL="1411605" marR="1405255">
              <a:lnSpc>
                <a:spcPts val="1380"/>
              </a:lnSpc>
              <a:spcBef>
                <a:spcPts val="195"/>
              </a:spcBef>
            </a:pPr>
            <a:r>
              <a:rPr dirty="0" sz="1200" spc="-5">
                <a:latin typeface="Arial MT"/>
                <a:cs typeface="Arial MT"/>
              </a:rPr>
              <a:t>Computer Proficiency License </a:t>
            </a:r>
            <a:r>
              <a:rPr dirty="0" sz="1200" spc="-10">
                <a:latin typeface="Arial MT"/>
                <a:cs typeface="Arial MT"/>
              </a:rPr>
              <a:t>(CS-001)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Lecture </a:t>
            </a:r>
            <a:r>
              <a:rPr dirty="0" sz="1200" spc="-10">
                <a:latin typeface="Arial MT"/>
                <a:cs typeface="Arial MT"/>
              </a:rPr>
              <a:t>04</a:t>
            </a:r>
            <a:endParaRPr sz="1200">
              <a:latin typeface="Arial MT"/>
              <a:cs typeface="Arial MT"/>
            </a:endParaRPr>
          </a:p>
          <a:p>
            <a:pPr algn="ctr">
              <a:lnSpc>
                <a:spcPts val="1340"/>
              </a:lnSpc>
            </a:pPr>
            <a:r>
              <a:rPr dirty="0" sz="1200">
                <a:latin typeface="Arial MT"/>
                <a:cs typeface="Arial MT"/>
              </a:rPr>
              <a:t>Output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150">
              <a:latin typeface="Arial MT"/>
              <a:cs typeface="Arial MT"/>
            </a:endParaRPr>
          </a:p>
          <a:p>
            <a:pPr marL="182245" indent="-169545">
              <a:lnSpc>
                <a:spcPct val="100000"/>
              </a:lnSpc>
              <a:buAutoNum type="arabicPeriod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Objectives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The objective of this lecture is to provide the answers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the following questions: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What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output?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What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types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output?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What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commonly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devices?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85"/>
              </a:spcBef>
              <a:buAutoNum type="arabicPeriod" startAt="2"/>
              <a:tabLst>
                <a:tab pos="182880" algn="l"/>
              </a:tabLst>
            </a:pPr>
            <a:r>
              <a:rPr dirty="0" sz="1200" b="1">
                <a:latin typeface="Arial"/>
                <a:cs typeface="Arial"/>
              </a:rPr>
              <a:t>Computer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Output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means</a:t>
            </a:r>
            <a:r>
              <a:rPr dirty="0" sz="1000" spc="-5">
                <a:latin typeface="Arial MT"/>
                <a:cs typeface="Arial MT"/>
              </a:rPr>
              <a:t> taking something </a:t>
            </a:r>
            <a:r>
              <a:rPr dirty="0" sz="1000">
                <a:latin typeface="Arial MT"/>
                <a:cs typeface="Arial MT"/>
              </a:rPr>
              <a:t>out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from</a:t>
            </a:r>
            <a:r>
              <a:rPr dirty="0" sz="1000" spc="-5">
                <a:latin typeface="Arial MT"/>
                <a:cs typeface="Arial MT"/>
              </a:rPr>
              <a:t> computer.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90"/>
              </a:spcBef>
              <a:buAutoNum type="arabicPeriod" startAt="3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Types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of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Output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general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output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2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types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75"/>
              </a:lnSpc>
              <a:spcBef>
                <a:spcPts val="1095"/>
              </a:spcBef>
              <a:buAutoNum type="arabicPeriod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Soft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copy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75"/>
              </a:lnSpc>
              <a:buAutoNum type="arabicPeriod"/>
              <a:tabLst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Hard</a:t>
            </a:r>
            <a:r>
              <a:rPr dirty="0" sz="1000" spc="-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copy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90"/>
              </a:spcBef>
              <a:buAutoNum type="arabicPeriod" startAt="4"/>
              <a:tabLst>
                <a:tab pos="182880" algn="l"/>
              </a:tabLst>
            </a:pPr>
            <a:r>
              <a:rPr dirty="0" sz="1200" b="1">
                <a:latin typeface="Arial"/>
                <a:cs typeface="Arial"/>
              </a:rPr>
              <a:t>Forms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of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Output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000" spc="-5">
                <a:latin typeface="Arial MT"/>
                <a:cs typeface="Arial MT"/>
              </a:rPr>
              <a:t>Text, Image,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Sound,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Multimedia (2 or more forms are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combined</a:t>
            </a:r>
            <a:r>
              <a:rPr dirty="0" sz="1000" spc="-5">
                <a:latin typeface="Arial MT"/>
                <a:cs typeface="Arial MT"/>
              </a:rPr>
              <a:t> for example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text, image, sound)</a:t>
            </a:r>
            <a:endParaRPr sz="1000">
              <a:latin typeface="Arial MT"/>
              <a:cs typeface="Arial MT"/>
            </a:endParaRPr>
          </a:p>
          <a:p>
            <a:pPr marL="181610" indent="-169545">
              <a:lnSpc>
                <a:spcPct val="100000"/>
              </a:lnSpc>
              <a:spcBef>
                <a:spcPts val="1085"/>
              </a:spcBef>
              <a:buAutoNum type="arabicPeriod" startAt="5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Output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devices</a:t>
            </a:r>
            <a:endParaRPr sz="1200">
              <a:latin typeface="Arial"/>
              <a:cs typeface="Arial"/>
            </a:endParaRPr>
          </a:p>
          <a:p>
            <a:pPr marL="12700" marR="2088514">
              <a:lnSpc>
                <a:spcPts val="1150"/>
              </a:lnSpc>
              <a:spcBef>
                <a:spcPts val="1175"/>
              </a:spcBef>
            </a:pPr>
            <a:r>
              <a:rPr dirty="0" sz="1000">
                <a:latin typeface="Arial MT"/>
                <a:cs typeface="Arial MT"/>
              </a:rPr>
              <a:t>Printer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–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Print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text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image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being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safe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paper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Monitor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–</a:t>
            </a:r>
            <a:r>
              <a:rPr dirty="0" sz="1000" spc="-5">
                <a:latin typeface="Arial MT"/>
                <a:cs typeface="Arial MT"/>
              </a:rPr>
              <a:t> Output </a:t>
            </a:r>
            <a:r>
              <a:rPr dirty="0" sz="1000" spc="-10">
                <a:latin typeface="Arial MT"/>
                <a:cs typeface="Arial MT"/>
              </a:rPr>
              <a:t>display</a:t>
            </a:r>
            <a:endParaRPr sz="1000">
              <a:latin typeface="Arial MT"/>
              <a:cs typeface="Arial MT"/>
            </a:endParaRPr>
          </a:p>
          <a:p>
            <a:pPr marL="12700" marR="2531745">
              <a:lnSpc>
                <a:spcPts val="1150"/>
              </a:lnSpc>
            </a:pPr>
            <a:r>
              <a:rPr dirty="0" sz="1000">
                <a:latin typeface="Arial MT"/>
                <a:cs typeface="Arial MT"/>
              </a:rPr>
              <a:t>Speakers – </a:t>
            </a:r>
            <a:r>
              <a:rPr dirty="0" sz="1000" spc="-5">
                <a:latin typeface="Arial MT"/>
                <a:cs typeface="Arial MT"/>
              </a:rPr>
              <a:t>Output sounds </a:t>
            </a:r>
            <a:r>
              <a:rPr dirty="0" sz="1000">
                <a:latin typeface="Arial MT"/>
                <a:cs typeface="Arial MT"/>
              </a:rPr>
              <a:t>being </a:t>
            </a:r>
            <a:r>
              <a:rPr dirty="0" sz="1000" spc="-5">
                <a:latin typeface="Arial MT"/>
                <a:cs typeface="Arial MT"/>
              </a:rPr>
              <a:t>played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computer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Multimedia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projectors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–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Output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multimedia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60"/>
              </a:spcBef>
              <a:buAutoNum type="arabicPeriod" startAt="6"/>
              <a:tabLst>
                <a:tab pos="182880" algn="l"/>
              </a:tabLst>
            </a:pPr>
            <a:r>
              <a:rPr dirty="0" sz="1200" b="1">
                <a:latin typeface="Arial"/>
                <a:cs typeface="Arial"/>
              </a:rPr>
              <a:t>Printer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and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its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types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000" spc="-5" b="1">
                <a:latin typeface="Arial"/>
                <a:cs typeface="Arial"/>
              </a:rPr>
              <a:t>Printer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It is an output device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that prints image or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being safe in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computer. The output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hard copy.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000" spc="-5" b="1">
                <a:latin typeface="Arial"/>
                <a:cs typeface="Arial"/>
              </a:rPr>
              <a:t>Types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of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printer</a:t>
            </a:r>
            <a:endParaRPr sz="10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1090"/>
              </a:spcBef>
              <a:buAutoNum type="arabicPlain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Dot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matrix</a:t>
            </a:r>
            <a:endParaRPr sz="1000">
              <a:latin typeface="Arial MT"/>
              <a:cs typeface="Arial MT"/>
            </a:endParaRPr>
          </a:p>
          <a:p>
            <a:pPr algn="just" marL="925830">
              <a:lnSpc>
                <a:spcPts val="1175"/>
              </a:lnSpc>
              <a:spcBef>
                <a:spcPts val="1105"/>
              </a:spcBef>
            </a:pPr>
            <a:r>
              <a:rPr dirty="0" sz="1000" spc="-5">
                <a:latin typeface="Arial MT"/>
                <a:cs typeface="Arial MT"/>
              </a:rPr>
              <a:t>Dot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spot of ink,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whereas the matrix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particular arrangement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dots.</a:t>
            </a:r>
            <a:endParaRPr sz="1000">
              <a:latin typeface="Arial MT"/>
              <a:cs typeface="Arial MT"/>
            </a:endParaRPr>
          </a:p>
          <a:p>
            <a:pPr algn="just" marL="925830" marR="5080">
              <a:lnSpc>
                <a:spcPts val="1150"/>
              </a:lnSpc>
              <a:spcBef>
                <a:spcPts val="50"/>
              </a:spcBef>
            </a:pPr>
            <a:r>
              <a:rPr dirty="0" sz="1000">
                <a:latin typeface="Arial MT"/>
                <a:cs typeface="Arial MT"/>
              </a:rPr>
              <a:t>It works </a:t>
            </a:r>
            <a:r>
              <a:rPr dirty="0" sz="1000" spc="-5">
                <a:latin typeface="Arial MT"/>
                <a:cs typeface="Arial MT"/>
              </a:rPr>
              <a:t>like </a:t>
            </a:r>
            <a:r>
              <a:rPr dirty="0" sz="1000">
                <a:latin typeface="Arial MT"/>
                <a:cs typeface="Arial MT"/>
              </a:rPr>
              <a:t>a typewriter </a:t>
            </a:r>
            <a:r>
              <a:rPr dirty="0" sz="1000" spc="-5">
                <a:latin typeface="Arial MT"/>
                <a:cs typeface="Arial MT"/>
              </a:rPr>
              <a:t>and consist </a:t>
            </a:r>
            <a:r>
              <a:rPr dirty="0" sz="1000">
                <a:latin typeface="Arial MT"/>
                <a:cs typeface="Arial MT"/>
              </a:rPr>
              <a:t>of pins. A </a:t>
            </a:r>
            <a:r>
              <a:rPr dirty="0" sz="1000" spc="-5">
                <a:latin typeface="Arial MT"/>
                <a:cs typeface="Arial MT"/>
              </a:rPr>
              <a:t>pin makes </a:t>
            </a:r>
            <a:r>
              <a:rPr dirty="0" sz="1000">
                <a:latin typeface="Arial MT"/>
                <a:cs typeface="Arial MT"/>
              </a:rPr>
              <a:t>a dot </a:t>
            </a:r>
            <a:r>
              <a:rPr dirty="0" sz="1000" spc="-1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combination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dots forms characters and illustrations. Printing speed of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dot matrix printer is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around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300 </a:t>
            </a:r>
            <a:r>
              <a:rPr dirty="0" sz="1000">
                <a:latin typeface="Arial MT"/>
                <a:cs typeface="Arial MT"/>
              </a:rPr>
              <a:t>char/sec.</a:t>
            </a:r>
            <a:endParaRPr sz="1000">
              <a:latin typeface="Arial MT"/>
              <a:cs typeface="Arial MT"/>
            </a:endParaRPr>
          </a:p>
          <a:p>
            <a:pPr algn="just" marL="925830">
              <a:lnSpc>
                <a:spcPts val="1115"/>
              </a:lnSpc>
            </a:pPr>
            <a:r>
              <a:rPr dirty="0" sz="1000" spc="-5">
                <a:latin typeface="Arial MT"/>
                <a:cs typeface="Arial MT"/>
              </a:rPr>
              <a:t>Examples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Epson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LQ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58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Microline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420</a:t>
            </a:r>
            <a:endParaRPr sz="1000">
              <a:latin typeface="Arial MT"/>
              <a:cs typeface="Arial MT"/>
            </a:endParaRPr>
          </a:p>
          <a:p>
            <a:pPr lvl="1" marL="469900" indent="-229870">
              <a:lnSpc>
                <a:spcPct val="100000"/>
              </a:lnSpc>
              <a:spcBef>
                <a:spcPts val="1095"/>
              </a:spcBef>
              <a:buAutoNum type="arabicPlain" startAt="2"/>
              <a:tabLst>
                <a:tab pos="470534" algn="l"/>
              </a:tabLst>
            </a:pPr>
            <a:r>
              <a:rPr dirty="0" sz="1000">
                <a:latin typeface="Arial MT"/>
                <a:cs typeface="Arial MT"/>
              </a:rPr>
              <a:t>Line</a:t>
            </a:r>
            <a:r>
              <a:rPr dirty="0" sz="1000" spc="-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printer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962926"/>
            <a:ext cx="5508625" cy="8044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4955" indent="-262890">
              <a:lnSpc>
                <a:spcPct val="100000"/>
              </a:lnSpc>
              <a:spcBef>
                <a:spcPts val="100"/>
              </a:spcBef>
              <a:buAutoNum type="arabicPlain" startAt="10"/>
              <a:tabLst>
                <a:tab pos="275590" algn="l"/>
              </a:tabLst>
            </a:pPr>
            <a:r>
              <a:rPr dirty="0" sz="1200" spc="-5" b="1">
                <a:latin typeface="Arial"/>
                <a:cs typeface="Arial"/>
              </a:rPr>
              <a:t>Sort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messages</a:t>
            </a:r>
            <a:endParaRPr sz="1200">
              <a:latin typeface="Arial"/>
              <a:cs typeface="Arial"/>
            </a:endParaRPr>
          </a:p>
          <a:p>
            <a:pPr marL="12700" marR="186055">
              <a:lnSpc>
                <a:spcPts val="1150"/>
              </a:lnSpc>
              <a:spcBef>
                <a:spcPts val="1175"/>
              </a:spcBef>
            </a:pPr>
            <a:r>
              <a:rPr dirty="0" sz="1000" spc="-5">
                <a:latin typeface="Arial MT"/>
                <a:cs typeface="Arial MT"/>
              </a:rPr>
              <a:t>We can sort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email message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by date, subject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sender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name. Let us sort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these messages by </a:t>
            </a:r>
            <a:r>
              <a:rPr dirty="0" sz="1000">
                <a:latin typeface="Arial MT"/>
                <a:cs typeface="Arial MT"/>
              </a:rPr>
              <a:t> date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wise.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0"/>
              </a:lnSpc>
            </a:pP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inbox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go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View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Arrange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by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Date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Using </a:t>
            </a:r>
            <a:r>
              <a:rPr dirty="0" sz="1000">
                <a:latin typeface="Arial MT"/>
                <a:cs typeface="Arial MT"/>
              </a:rPr>
              <a:t>from </a:t>
            </a:r>
            <a:r>
              <a:rPr dirty="0" sz="1000" spc="-5">
                <a:latin typeface="Arial MT"/>
                <a:cs typeface="Arial MT"/>
              </a:rPr>
              <a:t>option</a:t>
            </a:r>
            <a:r>
              <a:rPr dirty="0" sz="1000">
                <a:latin typeface="Arial MT"/>
                <a:cs typeface="Arial MT"/>
              </a:rPr>
              <a:t> we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sort </a:t>
            </a:r>
            <a:r>
              <a:rPr dirty="0" sz="1000" spc="-5">
                <a:latin typeface="Arial MT"/>
                <a:cs typeface="Arial MT"/>
              </a:rPr>
              <a:t>email messages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according</a:t>
            </a:r>
            <a:r>
              <a:rPr dirty="0" sz="1000">
                <a:latin typeface="Arial MT"/>
                <a:cs typeface="Arial MT"/>
              </a:rPr>
              <a:t> to </a:t>
            </a:r>
            <a:r>
              <a:rPr dirty="0" sz="1000" spc="-5">
                <a:latin typeface="Arial MT"/>
                <a:cs typeface="Arial MT"/>
              </a:rPr>
              <a:t>sender.</a:t>
            </a:r>
            <a:endParaRPr sz="1000">
              <a:latin typeface="Arial MT"/>
              <a:cs typeface="Arial MT"/>
            </a:endParaRPr>
          </a:p>
          <a:p>
            <a:pPr marL="12700" marR="889635">
              <a:lnSpc>
                <a:spcPts val="1150"/>
              </a:lnSpc>
              <a:spcBef>
                <a:spcPts val="55"/>
              </a:spcBef>
            </a:pPr>
            <a:r>
              <a:rPr dirty="0" sz="1000" spc="-5">
                <a:latin typeface="Arial MT"/>
                <a:cs typeface="Arial MT"/>
              </a:rPr>
              <a:t>Using</a:t>
            </a:r>
            <a:r>
              <a:rPr dirty="0" sz="1000">
                <a:latin typeface="Arial MT"/>
                <a:cs typeface="Arial MT"/>
              </a:rPr>
              <a:t> To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</a:t>
            </a:r>
            <a:r>
              <a:rPr dirty="0" sz="1000">
                <a:latin typeface="Arial MT"/>
                <a:cs typeface="Arial MT"/>
              </a:rPr>
              <a:t> we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 we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arrange messages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ascending</a:t>
            </a:r>
            <a:r>
              <a:rPr dirty="0" sz="1000">
                <a:latin typeface="Arial MT"/>
                <a:cs typeface="Arial MT"/>
              </a:rPr>
              <a:t> to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recipient’s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name.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sort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email</a:t>
            </a:r>
            <a:r>
              <a:rPr dirty="0" sz="1000" spc="-5">
                <a:latin typeface="Arial MT"/>
                <a:cs typeface="Arial MT"/>
              </a:rPr>
              <a:t> messages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ascending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-5">
                <a:latin typeface="Arial MT"/>
                <a:cs typeface="Arial MT"/>
              </a:rPr>
              <a:t> descending.</a:t>
            </a:r>
            <a:endParaRPr sz="1000">
              <a:latin typeface="Arial MT"/>
              <a:cs typeface="Arial MT"/>
            </a:endParaRPr>
          </a:p>
          <a:p>
            <a:pPr marL="274955" indent="-262890">
              <a:lnSpc>
                <a:spcPct val="100000"/>
              </a:lnSpc>
              <a:spcBef>
                <a:spcPts val="1055"/>
              </a:spcBef>
              <a:buAutoNum type="arabicPlain" startAt="11"/>
              <a:tabLst>
                <a:tab pos="275590" algn="l"/>
              </a:tabLst>
            </a:pPr>
            <a:r>
              <a:rPr dirty="0" sz="1200" spc="-5" b="1">
                <a:latin typeface="Arial"/>
                <a:cs typeface="Arial"/>
              </a:rPr>
              <a:t>Delete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message</a:t>
            </a:r>
            <a:endParaRPr sz="1200">
              <a:latin typeface="Arial"/>
              <a:cs typeface="Arial"/>
            </a:endParaRPr>
          </a:p>
          <a:p>
            <a:pPr algn="just" marL="12700" marR="113664">
              <a:lnSpc>
                <a:spcPct val="95700"/>
              </a:lnSpc>
              <a:spcBef>
                <a:spcPts val="1150"/>
              </a:spcBef>
            </a:pPr>
            <a:r>
              <a:rPr dirty="0" sz="1000" spc="-5">
                <a:latin typeface="Arial MT"/>
                <a:cs typeface="Arial MT"/>
              </a:rPr>
              <a:t>You can easily remove any message. Right click on the message you want to delete from inbox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select Delete from the menu. Email message will be deleted from inbox right away and </a:t>
            </a:r>
            <a:r>
              <a:rPr dirty="0" sz="1000" spc="-10">
                <a:latin typeface="Arial MT"/>
                <a:cs typeface="Arial MT"/>
              </a:rPr>
              <a:t>sent </a:t>
            </a:r>
            <a:r>
              <a:rPr dirty="0" sz="1000" spc="-5">
                <a:latin typeface="Arial MT"/>
                <a:cs typeface="Arial MT"/>
              </a:rPr>
              <a:t> 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folder “Deleted items”.</a:t>
            </a:r>
            <a:endParaRPr sz="1000">
              <a:latin typeface="Arial MT"/>
              <a:cs typeface="Arial MT"/>
            </a:endParaRPr>
          </a:p>
          <a:p>
            <a:pPr marL="274955" indent="-262890">
              <a:lnSpc>
                <a:spcPct val="100000"/>
              </a:lnSpc>
              <a:spcBef>
                <a:spcPts val="1090"/>
              </a:spcBef>
              <a:buAutoNum type="arabicPlain" startAt="12"/>
              <a:tabLst>
                <a:tab pos="275590" algn="l"/>
              </a:tabLst>
            </a:pPr>
            <a:r>
              <a:rPr dirty="0" sz="1200" spc="-5" b="1">
                <a:latin typeface="Arial"/>
                <a:cs typeface="Arial"/>
              </a:rPr>
              <a:t>Undelete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message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from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mail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bin</a:t>
            </a:r>
            <a:endParaRPr sz="1200">
              <a:latin typeface="Arial"/>
              <a:cs typeface="Arial"/>
            </a:endParaRPr>
          </a:p>
          <a:p>
            <a:pPr marL="12700" marR="317500">
              <a:lnSpc>
                <a:spcPct val="95700"/>
              </a:lnSpc>
              <a:spcBef>
                <a:spcPts val="1150"/>
              </a:spcBef>
            </a:pPr>
            <a:r>
              <a:rPr dirty="0" sz="1000" spc="-5">
                <a:latin typeface="Arial MT"/>
                <a:cs typeface="Arial MT"/>
              </a:rPr>
              <a:t>You may delete important message. When you delete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message, it is moved from inbox to </a:t>
            </a:r>
            <a:r>
              <a:rPr dirty="0" sz="1000">
                <a:latin typeface="Arial MT"/>
                <a:cs typeface="Arial MT"/>
              </a:rPr>
              <a:t> deleted</a:t>
            </a:r>
            <a:r>
              <a:rPr dirty="0" sz="1000" spc="-5">
                <a:latin typeface="Arial MT"/>
                <a:cs typeface="Arial MT"/>
              </a:rPr>
              <a:t> items</a:t>
            </a:r>
            <a:r>
              <a:rPr dirty="0" sz="1000">
                <a:latin typeface="Arial MT"/>
                <a:cs typeface="Arial MT"/>
              </a:rPr>
              <a:t> folder. Open</a:t>
            </a:r>
            <a:r>
              <a:rPr dirty="0" sz="1000" spc="-5">
                <a:latin typeface="Arial MT"/>
                <a:cs typeface="Arial MT"/>
              </a:rPr>
              <a:t> “Deleted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items”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folder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>
                <a:latin typeface="Arial MT"/>
                <a:cs typeface="Arial MT"/>
              </a:rPr>
              <a:t> right</a:t>
            </a:r>
            <a:r>
              <a:rPr dirty="0" sz="1000" spc="-5">
                <a:latin typeface="Arial MT"/>
                <a:cs typeface="Arial MT"/>
              </a:rPr>
              <a:t> click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>
                <a:latin typeface="Arial MT"/>
                <a:cs typeface="Arial MT"/>
              </a:rPr>
              <a:t> the </a:t>
            </a:r>
            <a:r>
              <a:rPr dirty="0" sz="1000" spc="-5">
                <a:latin typeface="Arial MT"/>
                <a:cs typeface="Arial MT"/>
              </a:rPr>
              <a:t>message </a:t>
            </a:r>
            <a:r>
              <a:rPr dirty="0" sz="1000">
                <a:latin typeface="Arial MT"/>
                <a:cs typeface="Arial MT"/>
              </a:rPr>
              <a:t>you want to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undelete.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 “Move to folder” option and select Inbox.</a:t>
            </a:r>
            <a:endParaRPr sz="1000">
              <a:latin typeface="Arial MT"/>
              <a:cs typeface="Arial MT"/>
            </a:endParaRPr>
          </a:p>
          <a:p>
            <a:pPr marL="275590" indent="-263525">
              <a:lnSpc>
                <a:spcPct val="100000"/>
              </a:lnSpc>
              <a:spcBef>
                <a:spcPts val="1095"/>
              </a:spcBef>
              <a:buAutoNum type="arabicPlain" startAt="13"/>
              <a:tabLst>
                <a:tab pos="276225" algn="l"/>
              </a:tabLst>
            </a:pPr>
            <a:r>
              <a:rPr dirty="0" sz="1200" b="1">
                <a:latin typeface="Arial"/>
                <a:cs typeface="Arial"/>
              </a:rPr>
              <a:t>Empty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mail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bin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  <a:spcBef>
                <a:spcPts val="1090"/>
              </a:spcBef>
            </a:pPr>
            <a:r>
              <a:rPr dirty="0" sz="1000" spc="-5">
                <a:latin typeface="Arial MT"/>
                <a:cs typeface="Arial MT"/>
              </a:rPr>
              <a:t>Messages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 delete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 saved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 Deleted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items </a:t>
            </a:r>
            <a:r>
              <a:rPr dirty="0" sz="1000" spc="-10">
                <a:latin typeface="Arial MT"/>
                <a:cs typeface="Arial MT"/>
              </a:rPr>
              <a:t>folder.</a:t>
            </a:r>
            <a:endParaRPr sz="1000">
              <a:latin typeface="Arial MT"/>
              <a:cs typeface="Arial MT"/>
            </a:endParaRPr>
          </a:p>
          <a:p>
            <a:pPr marL="12700" marR="5080">
              <a:lnSpc>
                <a:spcPts val="1150"/>
              </a:lnSpc>
              <a:spcBef>
                <a:spcPts val="55"/>
              </a:spcBef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delete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one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message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from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Delete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items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folder,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message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cross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icon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(Delete </a:t>
            </a:r>
            <a:r>
              <a:rPr dirty="0" sz="1000">
                <a:latin typeface="Arial MT"/>
                <a:cs typeface="Arial MT"/>
              </a:rPr>
              <a:t>button)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0"/>
              </a:lnSpc>
            </a:pPr>
            <a:r>
              <a:rPr dirty="0" sz="1000" spc="-5">
                <a:latin typeface="Arial MT"/>
                <a:cs typeface="Arial MT"/>
              </a:rPr>
              <a:t>Message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ask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confirmation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deleting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message.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Ok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delete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message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permanently.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latin typeface="Arial MT"/>
                <a:cs typeface="Arial MT"/>
              </a:rPr>
              <a:t>To empty the folder, right click on the “Deleted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Item” folder and select “Empty Deleted Items”</a:t>
            </a:r>
            <a:endParaRPr sz="1000">
              <a:latin typeface="Arial MT"/>
              <a:cs typeface="Arial MT"/>
            </a:endParaRPr>
          </a:p>
          <a:p>
            <a:pPr marL="233045" indent="-220979">
              <a:lnSpc>
                <a:spcPct val="100000"/>
              </a:lnSpc>
              <a:spcBef>
                <a:spcPts val="1095"/>
              </a:spcBef>
              <a:buAutoNum type="arabicPlain" startAt="14"/>
              <a:tabLst>
                <a:tab pos="233679" algn="l"/>
              </a:tabLst>
            </a:pPr>
            <a:r>
              <a:rPr dirty="0" sz="1200" spc="-5" b="1">
                <a:latin typeface="Arial"/>
                <a:cs typeface="Arial"/>
              </a:rPr>
              <a:t>Summary: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lesson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have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learnt: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create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new </a:t>
            </a:r>
            <a:r>
              <a:rPr dirty="0" sz="1000" spc="-5">
                <a:latin typeface="Arial MT"/>
                <a:cs typeface="Arial MT"/>
              </a:rPr>
              <a:t>address </a:t>
            </a:r>
            <a:r>
              <a:rPr dirty="0" sz="1000">
                <a:latin typeface="Arial MT"/>
                <a:cs typeface="Arial MT"/>
              </a:rPr>
              <a:t>list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add </a:t>
            </a:r>
            <a:r>
              <a:rPr dirty="0" sz="1000">
                <a:latin typeface="Arial MT"/>
                <a:cs typeface="Arial MT"/>
              </a:rPr>
              <a:t>or </a:t>
            </a:r>
            <a:r>
              <a:rPr dirty="0" sz="1000" spc="-5">
                <a:latin typeface="Arial MT"/>
                <a:cs typeface="Arial MT"/>
              </a:rPr>
              <a:t>delete </a:t>
            </a:r>
            <a:r>
              <a:rPr dirty="0" sz="1000">
                <a:latin typeface="Arial MT"/>
                <a:cs typeface="Arial MT"/>
              </a:rPr>
              <a:t>mail</a:t>
            </a:r>
            <a:r>
              <a:rPr dirty="0" sz="1000" spc="-5">
                <a:latin typeface="Arial MT"/>
                <a:cs typeface="Arial MT"/>
              </a:rPr>
              <a:t> address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search</a:t>
            </a:r>
            <a:r>
              <a:rPr dirty="0" sz="1000">
                <a:latin typeface="Arial MT"/>
                <a:cs typeface="Arial MT"/>
              </a:rPr>
              <a:t> a </a:t>
            </a:r>
            <a:r>
              <a:rPr dirty="0" sz="1000" spc="-5">
                <a:latin typeface="Arial MT"/>
                <a:cs typeface="Arial MT"/>
              </a:rPr>
              <a:t>message</a:t>
            </a:r>
            <a:r>
              <a:rPr dirty="0" sz="1000">
                <a:latin typeface="Arial MT"/>
                <a:cs typeface="Arial MT"/>
              </a:rPr>
              <a:t> by </a:t>
            </a:r>
            <a:r>
              <a:rPr dirty="0" sz="1000" spc="-5">
                <a:latin typeface="Arial MT"/>
                <a:cs typeface="Arial MT"/>
              </a:rPr>
              <a:t>subject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>
                <a:latin typeface="Arial MT"/>
                <a:cs typeface="Arial MT"/>
              </a:rPr>
              <a:t> a</a:t>
            </a:r>
            <a:r>
              <a:rPr dirty="0" sz="1000" spc="-5">
                <a:latin typeface="Arial MT"/>
                <a:cs typeface="Arial MT"/>
              </a:rPr>
              <a:t> sender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and</a:t>
            </a:r>
            <a:r>
              <a:rPr dirty="0" sz="1000">
                <a:latin typeface="Arial MT"/>
                <a:cs typeface="Arial MT"/>
              </a:rPr>
              <a:t> mail </a:t>
            </a:r>
            <a:r>
              <a:rPr dirty="0" sz="1000" spc="-5">
                <a:latin typeface="Arial MT"/>
                <a:cs typeface="Arial MT"/>
              </a:rPr>
              <a:t>contents?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create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new</a:t>
            </a:r>
            <a:r>
              <a:rPr dirty="0" sz="1000" spc="-5">
                <a:latin typeface="Arial MT"/>
                <a:cs typeface="Arial MT"/>
              </a:rPr>
              <a:t> folder</a:t>
            </a:r>
            <a:r>
              <a:rPr dirty="0" sz="1000">
                <a:latin typeface="Arial MT"/>
                <a:cs typeface="Arial MT"/>
              </a:rPr>
              <a:t> and</a:t>
            </a:r>
            <a:r>
              <a:rPr dirty="0" sz="1000" spc="-5">
                <a:latin typeface="Arial MT"/>
                <a:cs typeface="Arial MT"/>
              </a:rPr>
              <a:t> how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move</a:t>
            </a:r>
            <a:r>
              <a:rPr dirty="0" sz="1000" spc="-5">
                <a:latin typeface="Arial MT"/>
                <a:cs typeface="Arial MT"/>
              </a:rPr>
              <a:t> messages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new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folder?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sort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delete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messages?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undelete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deleted messages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how</a:t>
            </a:r>
            <a:r>
              <a:rPr dirty="0" sz="1000">
                <a:latin typeface="Arial MT"/>
                <a:cs typeface="Arial MT"/>
              </a:rPr>
              <a:t> to</a:t>
            </a:r>
            <a:r>
              <a:rPr dirty="0" sz="1000" spc="-5">
                <a:latin typeface="Arial MT"/>
                <a:cs typeface="Arial MT"/>
              </a:rPr>
              <a:t> empty</a:t>
            </a:r>
            <a:r>
              <a:rPr dirty="0" sz="1000">
                <a:latin typeface="Arial MT"/>
                <a:cs typeface="Arial MT"/>
              </a:rPr>
              <a:t> delete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item folder?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15-Exercise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ts val="1150"/>
              </a:lnSpc>
              <a:spcBef>
                <a:spcPts val="1170"/>
              </a:spcBef>
            </a:pPr>
            <a:r>
              <a:rPr dirty="0" sz="1000">
                <a:latin typeface="Arial MT"/>
                <a:cs typeface="Arial MT"/>
              </a:rPr>
              <a:t>In the </a:t>
            </a:r>
            <a:r>
              <a:rPr dirty="0" sz="1000" spc="-5">
                <a:latin typeface="Arial MT"/>
                <a:cs typeface="Arial MT"/>
              </a:rPr>
              <a:t>coming exercise you </a:t>
            </a:r>
            <a:r>
              <a:rPr dirty="0" sz="1000">
                <a:latin typeface="Arial MT"/>
                <a:cs typeface="Arial MT"/>
              </a:rPr>
              <a:t>can </a:t>
            </a:r>
            <a:r>
              <a:rPr dirty="0" sz="1000" spc="-5">
                <a:latin typeface="Arial MT"/>
                <a:cs typeface="Arial MT"/>
              </a:rPr>
              <a:t>improve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appearance and usefulness </a:t>
            </a:r>
            <a:r>
              <a:rPr dirty="0" sz="1000">
                <a:latin typeface="Arial MT"/>
                <a:cs typeface="Arial MT"/>
              </a:rPr>
              <a:t>of your </a:t>
            </a:r>
            <a:r>
              <a:rPr dirty="0" sz="1000" spc="-5">
                <a:latin typeface="Arial MT"/>
                <a:cs typeface="Arial MT"/>
              </a:rPr>
              <a:t>printouts </a:t>
            </a:r>
            <a:r>
              <a:rPr dirty="0" sz="1000">
                <a:latin typeface="Arial MT"/>
                <a:cs typeface="Arial MT"/>
              </a:rPr>
              <a:t>by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changing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page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margin,</a:t>
            </a:r>
            <a:r>
              <a:rPr dirty="0" sz="1000" spc="1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specifying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target</a:t>
            </a:r>
            <a:r>
              <a:rPr dirty="0" sz="1000" spc="1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area,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adding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headers</a:t>
            </a:r>
            <a:r>
              <a:rPr dirty="0" sz="1000" spc="1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footers.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will </a:t>
            </a:r>
            <a:r>
              <a:rPr dirty="0" sz="1000" spc="-2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also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learn </a:t>
            </a:r>
            <a:r>
              <a:rPr dirty="0" sz="1000" spc="-10">
                <a:latin typeface="Arial MT"/>
                <a:cs typeface="Arial MT"/>
              </a:rPr>
              <a:t>how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take printout of your worksheets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07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1:</a:t>
            </a:r>
            <a:endParaRPr sz="1000">
              <a:latin typeface="Arial"/>
              <a:cs typeface="Arial"/>
            </a:endParaRPr>
          </a:p>
          <a:p>
            <a:pPr algn="just" marL="469265">
              <a:lnSpc>
                <a:spcPts val="1145"/>
              </a:lnSpc>
            </a:pP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Select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print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range</a:t>
            </a:r>
            <a:r>
              <a:rPr dirty="0" u="heavy" sz="10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800"/>
              </a:lnSpc>
              <a:spcBef>
                <a:spcPts val="20"/>
              </a:spcBef>
            </a:pPr>
            <a:r>
              <a:rPr dirty="0" sz="1000" spc="-5">
                <a:latin typeface="Arial MT"/>
                <a:cs typeface="Arial MT"/>
              </a:rPr>
              <a:t>In monthly expenses worksheet, select range from A1 to B6. Open file menu and point to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 area </a:t>
            </a:r>
            <a:r>
              <a:rPr dirty="0" sz="1000" spc="-1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select click on Set Print Area on </a:t>
            </a:r>
            <a:r>
              <a:rPr dirty="0" sz="1000" spc="-10">
                <a:latin typeface="Arial MT"/>
                <a:cs typeface="Arial MT"/>
              </a:rPr>
              <a:t>submenu. </a:t>
            </a:r>
            <a:r>
              <a:rPr dirty="0" sz="1000" spc="-5">
                <a:latin typeface="Arial MT"/>
                <a:cs typeface="Arial MT"/>
              </a:rPr>
              <a:t>Click Print preview on toolbar to </a:t>
            </a:r>
            <a:r>
              <a:rPr dirty="0" sz="1000">
                <a:latin typeface="Arial MT"/>
                <a:cs typeface="Arial MT"/>
              </a:rPr>
              <a:t> view the </a:t>
            </a:r>
            <a:r>
              <a:rPr dirty="0" sz="1000" spc="-5">
                <a:latin typeface="Arial MT"/>
                <a:cs typeface="Arial MT"/>
              </a:rPr>
              <a:t>print range. Click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5">
                <a:latin typeface="Arial MT"/>
                <a:cs typeface="Arial MT"/>
              </a:rPr>
              <a:t>close </a:t>
            </a:r>
            <a:r>
              <a:rPr dirty="0" sz="1000">
                <a:latin typeface="Arial MT"/>
                <a:cs typeface="Arial MT"/>
              </a:rPr>
              <a:t>button </a:t>
            </a:r>
            <a:r>
              <a:rPr dirty="0" sz="1000" spc="-5">
                <a:latin typeface="Arial MT"/>
                <a:cs typeface="Arial MT"/>
              </a:rPr>
              <a:t>on print </a:t>
            </a:r>
            <a:r>
              <a:rPr dirty="0" sz="1000">
                <a:latin typeface="Arial MT"/>
                <a:cs typeface="Arial MT"/>
              </a:rPr>
              <a:t>preview </a:t>
            </a:r>
            <a:r>
              <a:rPr dirty="0" sz="1000" spc="-5">
                <a:latin typeface="Arial MT"/>
                <a:cs typeface="Arial MT"/>
              </a:rPr>
              <a:t>toolbar.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clear print range </a:t>
            </a:r>
            <a:r>
              <a:rPr dirty="0" sz="1000">
                <a:latin typeface="Arial MT"/>
                <a:cs typeface="Arial MT"/>
              </a:rPr>
              <a:t> open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</a:t>
            </a:r>
            <a:r>
              <a:rPr dirty="0" sz="1000" spc="-5">
                <a:latin typeface="Arial MT"/>
                <a:cs typeface="Arial MT"/>
              </a:rPr>
              <a:t> menu. </a:t>
            </a:r>
            <a:r>
              <a:rPr dirty="0" sz="1000">
                <a:latin typeface="Arial MT"/>
                <a:cs typeface="Arial MT"/>
              </a:rPr>
              <a:t>Point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print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area</a:t>
            </a:r>
            <a:r>
              <a:rPr dirty="0" sz="1000" spc="-5">
                <a:latin typeface="Arial MT"/>
                <a:cs typeface="Arial MT"/>
              </a:rPr>
              <a:t> and click on Clear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Print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submenu.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2: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146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31" y="964449"/>
            <a:ext cx="5509260" cy="747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265">
              <a:lnSpc>
                <a:spcPts val="1175"/>
              </a:lnSpc>
              <a:spcBef>
                <a:spcPts val="100"/>
              </a:spcBef>
            </a:pP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Insert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Remove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Page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breaks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715">
              <a:lnSpc>
                <a:spcPct val="957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With monthly </a:t>
            </a:r>
            <a:r>
              <a:rPr dirty="0" sz="1000" spc="-5">
                <a:latin typeface="Arial MT"/>
                <a:cs typeface="Arial MT"/>
              </a:rPr>
              <a:t>expenses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still</a:t>
            </a:r>
            <a:r>
              <a:rPr dirty="0" sz="1000">
                <a:latin typeface="Arial MT"/>
                <a:cs typeface="Arial MT"/>
              </a:rPr>
              <a:t> open, to </a:t>
            </a:r>
            <a:r>
              <a:rPr dirty="0" sz="1000" spc="-5">
                <a:latin typeface="Arial MT"/>
                <a:cs typeface="Arial MT"/>
              </a:rPr>
              <a:t>print</a:t>
            </a:r>
            <a:r>
              <a:rPr dirty="0" sz="1000">
                <a:latin typeface="Arial MT"/>
                <a:cs typeface="Arial MT"/>
              </a:rPr>
              <a:t> items </a:t>
            </a:r>
            <a:r>
              <a:rPr dirty="0" sz="1000" spc="-5">
                <a:latin typeface="Arial MT"/>
                <a:cs typeface="Arial MT"/>
              </a:rPr>
              <a:t>name</a:t>
            </a:r>
            <a:r>
              <a:rPr dirty="0" sz="1000">
                <a:latin typeface="Arial MT"/>
                <a:cs typeface="Arial MT"/>
              </a:rPr>
              <a:t> on </a:t>
            </a:r>
            <a:r>
              <a:rPr dirty="0" sz="1000" spc="-5">
                <a:latin typeface="Arial MT"/>
                <a:cs typeface="Arial MT"/>
              </a:rPr>
              <a:t>one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expenses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other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C.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Insert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menu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break.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dotted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line is shown after column A. Click on print preview icon and you will see the names of </a:t>
            </a:r>
            <a:r>
              <a:rPr dirty="0" sz="1000">
                <a:latin typeface="Arial MT"/>
                <a:cs typeface="Arial MT"/>
              </a:rPr>
              <a:t> items on </a:t>
            </a:r>
            <a:r>
              <a:rPr dirty="0" sz="1000" spc="-5">
                <a:latin typeface="Arial MT"/>
                <a:cs typeface="Arial MT"/>
              </a:rPr>
              <a:t>page </a:t>
            </a:r>
            <a:r>
              <a:rPr dirty="0" sz="1000">
                <a:latin typeface="Arial MT"/>
                <a:cs typeface="Arial MT"/>
              </a:rPr>
              <a:t>1. Click on Next button on </a:t>
            </a:r>
            <a:r>
              <a:rPr dirty="0" sz="1000" spc="-5">
                <a:latin typeface="Arial MT"/>
                <a:cs typeface="Arial MT"/>
              </a:rPr>
              <a:t>toolbar </a:t>
            </a:r>
            <a:r>
              <a:rPr dirty="0" sz="1000">
                <a:latin typeface="Arial MT"/>
                <a:cs typeface="Arial MT"/>
              </a:rPr>
              <a:t>to view the </a:t>
            </a:r>
            <a:r>
              <a:rPr dirty="0" sz="1000" spc="-5">
                <a:latin typeface="Arial MT"/>
                <a:cs typeface="Arial MT"/>
              </a:rPr>
              <a:t>next </a:t>
            </a:r>
            <a:r>
              <a:rPr dirty="0" sz="1000">
                <a:latin typeface="Arial MT"/>
                <a:cs typeface="Arial MT"/>
              </a:rPr>
              <a:t>page. You will </a:t>
            </a:r>
            <a:r>
              <a:rPr dirty="0" sz="1000" spc="-5">
                <a:latin typeface="Arial MT"/>
                <a:cs typeface="Arial MT"/>
              </a:rPr>
              <a:t>see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expenses </a:t>
            </a:r>
            <a:r>
              <a:rPr dirty="0" sz="1000">
                <a:latin typeface="Arial MT"/>
                <a:cs typeface="Arial MT"/>
              </a:rPr>
              <a:t>on the next </a:t>
            </a:r>
            <a:r>
              <a:rPr dirty="0" sz="1000" spc="-5">
                <a:latin typeface="Arial MT"/>
                <a:cs typeface="Arial MT"/>
              </a:rPr>
              <a:t>page. </a:t>
            </a:r>
            <a:r>
              <a:rPr dirty="0" sz="1000">
                <a:latin typeface="Arial MT"/>
                <a:cs typeface="Arial MT"/>
              </a:rPr>
              <a:t>Click </a:t>
            </a:r>
            <a:r>
              <a:rPr dirty="0" sz="1000" spc="-5">
                <a:latin typeface="Arial MT"/>
                <a:cs typeface="Arial MT"/>
              </a:rPr>
              <a:t>close </a:t>
            </a:r>
            <a:r>
              <a:rPr dirty="0" sz="1000">
                <a:latin typeface="Arial MT"/>
                <a:cs typeface="Arial MT"/>
              </a:rPr>
              <a:t>button on </a:t>
            </a:r>
            <a:r>
              <a:rPr dirty="0" sz="1000" spc="-5">
                <a:latin typeface="Arial MT"/>
                <a:cs typeface="Arial MT"/>
              </a:rPr>
              <a:t>toolbar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open Insert menu. Choose </a:t>
            </a:r>
            <a:r>
              <a:rPr dirty="0" sz="1000">
                <a:latin typeface="Arial MT"/>
                <a:cs typeface="Arial MT"/>
              </a:rPr>
              <a:t> Remove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 break </a:t>
            </a:r>
            <a:r>
              <a:rPr dirty="0" sz="1000">
                <a:latin typeface="Arial MT"/>
                <a:cs typeface="Arial MT"/>
              </a:rPr>
              <a:t>from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menu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clear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page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breaks.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3: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Setting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orientation,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Margins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and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center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worksheet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on a page 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800"/>
              </a:lnSpc>
              <a:spcBef>
                <a:spcPts val="20"/>
              </a:spcBef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monthly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expenses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worksheet,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menu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setup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option.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 </a:t>
            </a:r>
            <a:r>
              <a:rPr dirty="0" sz="1000">
                <a:latin typeface="Arial MT"/>
                <a:cs typeface="Arial MT"/>
              </a:rPr>
              <a:t> page tab </a:t>
            </a:r>
            <a:r>
              <a:rPr dirty="0" sz="1000" spc="-5">
                <a:latin typeface="Arial MT"/>
                <a:cs typeface="Arial MT"/>
              </a:rPr>
              <a:t>and choose landscape from orientation section. </a:t>
            </a:r>
            <a:r>
              <a:rPr dirty="0" sz="1000">
                <a:latin typeface="Arial MT"/>
                <a:cs typeface="Arial MT"/>
              </a:rPr>
              <a:t>Set print </a:t>
            </a:r>
            <a:r>
              <a:rPr dirty="0" sz="1000" spc="-5">
                <a:latin typeface="Arial MT"/>
                <a:cs typeface="Arial MT"/>
              </a:rPr>
              <a:t>quality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highest </a:t>
            </a:r>
            <a:r>
              <a:rPr dirty="0" sz="1000">
                <a:latin typeface="Arial MT"/>
                <a:cs typeface="Arial MT"/>
              </a:rPr>
              <a:t> option. </a:t>
            </a:r>
            <a:r>
              <a:rPr dirty="0" sz="1000" spc="-5">
                <a:latin typeface="Arial MT"/>
                <a:cs typeface="Arial MT"/>
              </a:rPr>
              <a:t>Click Margin </a:t>
            </a:r>
            <a:r>
              <a:rPr dirty="0" sz="1000">
                <a:latin typeface="Arial MT"/>
                <a:cs typeface="Arial MT"/>
              </a:rPr>
              <a:t>tab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set top </a:t>
            </a:r>
            <a:r>
              <a:rPr dirty="0" sz="1000" spc="-5">
                <a:latin typeface="Arial MT"/>
                <a:cs typeface="Arial MT"/>
              </a:rPr>
              <a:t>margin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bottom margin </a:t>
            </a:r>
            <a:r>
              <a:rPr dirty="0" sz="1000">
                <a:latin typeface="Arial MT"/>
                <a:cs typeface="Arial MT"/>
              </a:rPr>
              <a:t>to 1.25. Click </a:t>
            </a:r>
            <a:r>
              <a:rPr dirty="0" sz="1000" spc="-5">
                <a:latin typeface="Arial MT"/>
                <a:cs typeface="Arial MT"/>
              </a:rPr>
              <a:t>horizontally </a:t>
            </a:r>
            <a:r>
              <a:rPr dirty="0" sz="1000">
                <a:latin typeface="Arial MT"/>
                <a:cs typeface="Arial MT"/>
              </a:rPr>
              <a:t> and vertically options in center on </a:t>
            </a:r>
            <a:r>
              <a:rPr dirty="0" sz="1000" spc="-5">
                <a:latin typeface="Arial MT"/>
                <a:cs typeface="Arial MT"/>
              </a:rPr>
              <a:t>page section </a:t>
            </a:r>
            <a:r>
              <a:rPr dirty="0" sz="1000">
                <a:latin typeface="Arial MT"/>
                <a:cs typeface="Arial MT"/>
              </a:rPr>
              <a:t>of page setup dialog </a:t>
            </a:r>
            <a:r>
              <a:rPr dirty="0" sz="1000" spc="-5">
                <a:latin typeface="Arial MT"/>
                <a:cs typeface="Arial MT"/>
              </a:rPr>
              <a:t>box. </a:t>
            </a:r>
            <a:r>
              <a:rPr dirty="0" sz="1000">
                <a:latin typeface="Arial MT"/>
                <a:cs typeface="Arial MT"/>
              </a:rPr>
              <a:t>Click </a:t>
            </a:r>
            <a:r>
              <a:rPr dirty="0" sz="1000" spc="-5">
                <a:latin typeface="Arial MT"/>
                <a:cs typeface="Arial MT"/>
              </a:rPr>
              <a:t>print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preview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5"/>
              </a:spcBef>
            </a:pPr>
            <a:r>
              <a:rPr dirty="0" sz="1000" spc="-5" b="1">
                <a:latin typeface="Arial"/>
                <a:cs typeface="Arial"/>
              </a:rPr>
              <a:t>Task.4: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50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Create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header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footer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:</a:t>
            </a:r>
            <a:endParaRPr sz="1000">
              <a:latin typeface="Arial MT"/>
              <a:cs typeface="Arial MT"/>
            </a:endParaRPr>
          </a:p>
          <a:p>
            <a:pPr algn="just" marL="469265" marR="5080">
              <a:lnSpc>
                <a:spcPct val="957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2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monthly</a:t>
            </a:r>
            <a:r>
              <a:rPr dirty="0" sz="1000" spc="229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expenses</a:t>
            </a:r>
            <a:r>
              <a:rPr dirty="0" sz="1000" spc="2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</a:t>
            </a:r>
            <a:r>
              <a:rPr dirty="0" sz="1000" spc="229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2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select</a:t>
            </a:r>
            <a:r>
              <a:rPr dirty="0" sz="1000" spc="2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sheet1</a:t>
            </a:r>
            <a:r>
              <a:rPr dirty="0" sz="1000" spc="229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2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sheet</a:t>
            </a:r>
            <a:r>
              <a:rPr dirty="0" sz="1000" spc="229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2</a:t>
            </a:r>
            <a:r>
              <a:rPr dirty="0" sz="1000" spc="2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tabs.</a:t>
            </a:r>
            <a:r>
              <a:rPr dirty="0" sz="1000" spc="2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2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view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menu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choose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option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header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footer.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customer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header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option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2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then</a:t>
            </a:r>
            <a:r>
              <a:rPr dirty="0" sz="1000" spc="2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2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2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center</a:t>
            </a:r>
            <a:r>
              <a:rPr dirty="0" sz="1000" spc="2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section.</a:t>
            </a:r>
            <a:r>
              <a:rPr dirty="0" sz="1000" spc="2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2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sheet</a:t>
            </a:r>
            <a:r>
              <a:rPr dirty="0" sz="1000" spc="2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icon</a:t>
            </a:r>
            <a:r>
              <a:rPr dirty="0" sz="1000" spc="2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</a:t>
            </a:r>
            <a:r>
              <a:rPr dirty="0" sz="1000" spc="2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toolbar</a:t>
            </a:r>
            <a:r>
              <a:rPr dirty="0" sz="1000" spc="2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which</a:t>
            </a:r>
            <a:r>
              <a:rPr dirty="0" sz="1000" spc="2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229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third</a:t>
            </a:r>
            <a:r>
              <a:rPr dirty="0" sz="1000" spc="2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last</a:t>
            </a:r>
            <a:r>
              <a:rPr dirty="0" sz="1000" spc="2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icon</a:t>
            </a:r>
            <a:r>
              <a:rPr dirty="0" sz="1000" spc="2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toolbar. </a:t>
            </a:r>
            <a:r>
              <a:rPr dirty="0" sz="1000" spc="-5">
                <a:latin typeface="Arial MT"/>
                <a:cs typeface="Arial MT"/>
              </a:rPr>
              <a:t>Then </a:t>
            </a:r>
            <a:r>
              <a:rPr dirty="0" sz="1000">
                <a:latin typeface="Arial MT"/>
                <a:cs typeface="Arial MT"/>
              </a:rPr>
              <a:t>press ok </a:t>
            </a:r>
            <a:r>
              <a:rPr dirty="0" sz="1000" spc="-5">
                <a:latin typeface="Arial MT"/>
                <a:cs typeface="Arial MT"/>
              </a:rPr>
              <a:t>button and then </a:t>
            </a:r>
            <a:r>
              <a:rPr dirty="0" sz="1000">
                <a:latin typeface="Arial MT"/>
                <a:cs typeface="Arial MT"/>
              </a:rPr>
              <a:t>click on </a:t>
            </a:r>
            <a:r>
              <a:rPr dirty="0" sz="1000" spc="-5">
                <a:latin typeface="Arial MT"/>
                <a:cs typeface="Arial MT"/>
              </a:rPr>
              <a:t>customer footer. </a:t>
            </a:r>
            <a:r>
              <a:rPr dirty="0" sz="1000">
                <a:latin typeface="Arial MT"/>
                <a:cs typeface="Arial MT"/>
              </a:rPr>
              <a:t>Click </a:t>
            </a:r>
            <a:r>
              <a:rPr dirty="0" sz="1000" spc="-5">
                <a:latin typeface="Arial MT"/>
                <a:cs typeface="Arial MT"/>
              </a:rPr>
              <a:t>in center section. </a:t>
            </a:r>
            <a:r>
              <a:rPr dirty="0" sz="1000">
                <a:latin typeface="Arial MT"/>
                <a:cs typeface="Arial MT"/>
              </a:rPr>
              <a:t> Type </a:t>
            </a:r>
            <a:r>
              <a:rPr dirty="0" sz="1000" spc="-5">
                <a:latin typeface="Arial MT"/>
                <a:cs typeface="Arial MT"/>
              </a:rPr>
              <a:t>page and </a:t>
            </a:r>
            <a:r>
              <a:rPr dirty="0" sz="1000">
                <a:latin typeface="Arial MT"/>
                <a:cs typeface="Arial MT"/>
              </a:rPr>
              <a:t>click on # icon in </a:t>
            </a:r>
            <a:r>
              <a:rPr dirty="0" sz="1000" spc="-5">
                <a:latin typeface="Arial MT"/>
                <a:cs typeface="Arial MT"/>
              </a:rPr>
              <a:t>toolbar, </a:t>
            </a:r>
            <a:r>
              <a:rPr dirty="0" sz="1000">
                <a:latin typeface="Arial MT"/>
                <a:cs typeface="Arial MT"/>
              </a:rPr>
              <a:t>then type “of”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 click on </a:t>
            </a:r>
            <a:r>
              <a:rPr dirty="0" sz="1000" spc="-5">
                <a:latin typeface="Arial MT"/>
                <a:cs typeface="Arial MT"/>
              </a:rPr>
              <a:t>plus </a:t>
            </a:r>
            <a:r>
              <a:rPr dirty="0" sz="1000">
                <a:latin typeface="Arial MT"/>
                <a:cs typeface="Arial MT"/>
              </a:rPr>
              <a:t>sign in </a:t>
            </a:r>
            <a:r>
              <a:rPr dirty="0" sz="1000" spc="-5">
                <a:latin typeface="Arial MT"/>
                <a:cs typeface="Arial MT"/>
              </a:rPr>
              <a:t>toolbar. </a:t>
            </a:r>
            <a:r>
              <a:rPr dirty="0" sz="1000">
                <a:latin typeface="Arial MT"/>
                <a:cs typeface="Arial MT"/>
              </a:rPr>
              <a:t> Click ok </a:t>
            </a:r>
            <a:r>
              <a:rPr dirty="0" sz="1000" spc="-5">
                <a:latin typeface="Arial MT"/>
                <a:cs typeface="Arial MT"/>
              </a:rPr>
              <a:t>button </a:t>
            </a:r>
            <a:r>
              <a:rPr dirty="0" sz="1000">
                <a:latin typeface="Arial MT"/>
                <a:cs typeface="Arial MT"/>
              </a:rPr>
              <a:t>and then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5">
                <a:latin typeface="Arial MT"/>
                <a:cs typeface="Arial MT"/>
              </a:rPr>
              <a:t>print </a:t>
            </a:r>
            <a:r>
              <a:rPr dirty="0" sz="1000">
                <a:latin typeface="Arial MT"/>
                <a:cs typeface="Arial MT"/>
              </a:rPr>
              <a:t>preview button. Sheet1 is </a:t>
            </a:r>
            <a:r>
              <a:rPr dirty="0" sz="1000" spc="-5">
                <a:latin typeface="Arial MT"/>
                <a:cs typeface="Arial MT"/>
              </a:rPr>
              <a:t>shown </a:t>
            </a:r>
            <a:r>
              <a:rPr dirty="0" sz="1000">
                <a:latin typeface="Arial MT"/>
                <a:cs typeface="Arial MT"/>
              </a:rPr>
              <a:t>on top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page 1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at bottom, click </a:t>
            </a:r>
            <a:r>
              <a:rPr dirty="0" sz="1000" spc="-5">
                <a:latin typeface="Arial MT"/>
                <a:cs typeface="Arial MT"/>
              </a:rPr>
              <a:t>on </a:t>
            </a:r>
            <a:r>
              <a:rPr dirty="0" sz="1000">
                <a:latin typeface="Arial MT"/>
                <a:cs typeface="Arial MT"/>
              </a:rPr>
              <a:t>next icon on </a:t>
            </a:r>
            <a:r>
              <a:rPr dirty="0" sz="1000" spc="-5">
                <a:latin typeface="Arial MT"/>
                <a:cs typeface="Arial MT"/>
              </a:rPr>
              <a:t>print </a:t>
            </a:r>
            <a:r>
              <a:rPr dirty="0" sz="1000">
                <a:latin typeface="Arial MT"/>
                <a:cs typeface="Arial MT"/>
              </a:rPr>
              <a:t>preview </a:t>
            </a:r>
            <a:r>
              <a:rPr dirty="0" sz="1000" spc="-5">
                <a:latin typeface="Arial MT"/>
                <a:cs typeface="Arial MT"/>
              </a:rPr>
              <a:t>toolbar </a:t>
            </a:r>
            <a:r>
              <a:rPr dirty="0" sz="1000">
                <a:latin typeface="Arial MT"/>
                <a:cs typeface="Arial MT"/>
              </a:rPr>
              <a:t>and you </a:t>
            </a:r>
            <a:r>
              <a:rPr dirty="0" sz="1000" spc="-5">
                <a:latin typeface="Arial MT"/>
                <a:cs typeface="Arial MT"/>
              </a:rPr>
              <a:t>will </a:t>
            </a:r>
            <a:r>
              <a:rPr dirty="0" sz="1000">
                <a:latin typeface="Arial MT"/>
                <a:cs typeface="Arial MT"/>
              </a:rPr>
              <a:t>see </a:t>
            </a:r>
            <a:r>
              <a:rPr dirty="0" sz="1000" spc="-5">
                <a:latin typeface="Arial MT"/>
                <a:cs typeface="Arial MT"/>
              </a:rPr>
              <a:t>sheet2 </a:t>
            </a:r>
            <a:r>
              <a:rPr dirty="0" sz="1000">
                <a:latin typeface="Arial MT"/>
                <a:cs typeface="Arial MT"/>
              </a:rPr>
              <a:t>on top of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page.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10"/>
              </a:spcBef>
            </a:pPr>
            <a:r>
              <a:rPr dirty="0" sz="1000" spc="-5" b="1">
                <a:latin typeface="Arial"/>
                <a:cs typeface="Arial"/>
              </a:rPr>
              <a:t>Task.5: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Applying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printing formula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used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 Cells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800"/>
              </a:lnSpc>
              <a:spcBef>
                <a:spcPts val="20"/>
              </a:spcBef>
            </a:pPr>
            <a:r>
              <a:rPr dirty="0" sz="1000">
                <a:latin typeface="Arial MT"/>
                <a:cs typeface="Arial MT"/>
              </a:rPr>
              <a:t>Open any </a:t>
            </a:r>
            <a:r>
              <a:rPr dirty="0" sz="1000" spc="-5">
                <a:latin typeface="Arial MT"/>
                <a:cs typeface="Arial MT"/>
              </a:rPr>
              <a:t>spreadsheet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which formulas </a:t>
            </a:r>
            <a:r>
              <a:rPr dirty="0" sz="1000">
                <a:latin typeface="Arial MT"/>
                <a:cs typeface="Arial MT"/>
              </a:rPr>
              <a:t>are </a:t>
            </a:r>
            <a:r>
              <a:rPr dirty="0" sz="1000" spc="-5">
                <a:latin typeface="Arial MT"/>
                <a:cs typeface="Arial MT"/>
              </a:rPr>
              <a:t>used. Click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5">
                <a:latin typeface="Arial MT"/>
                <a:cs typeface="Arial MT"/>
              </a:rPr>
              <a:t>tools menu </a:t>
            </a:r>
            <a:r>
              <a:rPr dirty="0" sz="1000">
                <a:latin typeface="Arial MT"/>
                <a:cs typeface="Arial MT"/>
              </a:rPr>
              <a:t>and then on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options. </a:t>
            </a:r>
            <a:r>
              <a:rPr dirty="0" sz="1000">
                <a:latin typeface="Arial MT"/>
                <a:cs typeface="Arial MT"/>
              </a:rPr>
              <a:t>In dialog box, click view tab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then </a:t>
            </a:r>
            <a:r>
              <a:rPr dirty="0" sz="1000" spc="-5">
                <a:latin typeface="Arial MT"/>
                <a:cs typeface="Arial MT"/>
              </a:rPr>
              <a:t>select </a:t>
            </a:r>
            <a:r>
              <a:rPr dirty="0" sz="1000">
                <a:latin typeface="Arial MT"/>
                <a:cs typeface="Arial MT"/>
              </a:rPr>
              <a:t>formula </a:t>
            </a:r>
            <a:r>
              <a:rPr dirty="0" sz="1000" spc="-5">
                <a:latin typeface="Arial MT"/>
                <a:cs typeface="Arial MT"/>
              </a:rPr>
              <a:t>option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windows options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section.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checkmark</a:t>
            </a:r>
            <a:r>
              <a:rPr dirty="0" sz="1000" spc="10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will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appear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front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formula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finally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ok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button.</a:t>
            </a:r>
            <a:r>
              <a:rPr dirty="0" sz="1000" spc="10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will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see </a:t>
            </a:r>
            <a:r>
              <a:rPr dirty="0" sz="1000" spc="-5">
                <a:latin typeface="Arial MT"/>
                <a:cs typeface="Arial MT"/>
              </a:rPr>
              <a:t>formula </a:t>
            </a:r>
            <a:r>
              <a:rPr dirty="0" sz="1000">
                <a:latin typeface="Arial MT"/>
                <a:cs typeface="Arial MT"/>
              </a:rPr>
              <a:t>within the </a:t>
            </a:r>
            <a:r>
              <a:rPr dirty="0" sz="1000" spc="-5">
                <a:latin typeface="Arial MT"/>
                <a:cs typeface="Arial MT"/>
              </a:rPr>
              <a:t>cells Click </a:t>
            </a:r>
            <a:r>
              <a:rPr dirty="0" sz="1000">
                <a:latin typeface="Arial MT"/>
                <a:cs typeface="Arial MT"/>
              </a:rPr>
              <a:t>file menu </a:t>
            </a:r>
            <a:r>
              <a:rPr dirty="0" sz="1000" spc="-5">
                <a:latin typeface="Arial MT"/>
                <a:cs typeface="Arial MT"/>
              </a:rPr>
              <a:t>and select page </a:t>
            </a:r>
            <a:r>
              <a:rPr dirty="0" sz="1000">
                <a:latin typeface="Arial MT"/>
                <a:cs typeface="Arial MT"/>
              </a:rPr>
              <a:t>setup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5">
                <a:latin typeface="Arial MT"/>
                <a:cs typeface="Arial MT"/>
              </a:rPr>
              <a:t>landscape </a:t>
            </a:r>
            <a:r>
              <a:rPr dirty="0" sz="1000">
                <a:latin typeface="Arial MT"/>
                <a:cs typeface="Arial MT"/>
              </a:rPr>
              <a:t> option in </a:t>
            </a:r>
            <a:r>
              <a:rPr dirty="0" sz="1000" spc="-5">
                <a:latin typeface="Arial MT"/>
                <a:cs typeface="Arial MT"/>
              </a:rPr>
              <a:t>orientation section </a:t>
            </a:r>
            <a:r>
              <a:rPr dirty="0" sz="1000">
                <a:latin typeface="Arial MT"/>
                <a:cs typeface="Arial MT"/>
              </a:rPr>
              <a:t>and fit in scaling </a:t>
            </a:r>
            <a:r>
              <a:rPr dirty="0" sz="1000" spc="-5">
                <a:latin typeface="Arial MT"/>
                <a:cs typeface="Arial MT"/>
              </a:rPr>
              <a:t>section. </a:t>
            </a:r>
            <a:r>
              <a:rPr dirty="0" sz="1000">
                <a:latin typeface="Arial MT"/>
                <a:cs typeface="Arial MT"/>
              </a:rPr>
              <a:t>Click </a:t>
            </a:r>
            <a:r>
              <a:rPr dirty="0" sz="1000" spc="-5">
                <a:latin typeface="Arial MT"/>
                <a:cs typeface="Arial MT"/>
              </a:rPr>
              <a:t>print preview </a:t>
            </a:r>
            <a:r>
              <a:rPr dirty="0" sz="1000">
                <a:latin typeface="Arial MT"/>
                <a:cs typeface="Arial MT"/>
              </a:rPr>
              <a:t>button, then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zoom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adjust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view.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ok.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Finally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Control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+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~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deselect formula option.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5"/>
              </a:spcBef>
            </a:pPr>
            <a:r>
              <a:rPr dirty="0" sz="1000" spc="-5" b="1">
                <a:latin typeface="Arial"/>
                <a:cs typeface="Arial"/>
              </a:rPr>
              <a:t>Task.6: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Previewing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printing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multiple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sheets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800"/>
              </a:lnSpc>
              <a:spcBef>
                <a:spcPts val="20"/>
              </a:spcBef>
            </a:pPr>
            <a:r>
              <a:rPr dirty="0" sz="1000">
                <a:latin typeface="Arial MT"/>
                <a:cs typeface="Arial MT"/>
              </a:rPr>
              <a:t>Open a </a:t>
            </a:r>
            <a:r>
              <a:rPr dirty="0" sz="1000" spc="-5">
                <a:latin typeface="Arial MT"/>
                <a:cs typeface="Arial MT"/>
              </a:rPr>
              <a:t>spreadsheet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which sheet </a:t>
            </a:r>
            <a:r>
              <a:rPr dirty="0" sz="1000">
                <a:latin typeface="Arial MT"/>
                <a:cs typeface="Arial MT"/>
              </a:rPr>
              <a:t>1, sheet 2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sheet 3 </a:t>
            </a:r>
            <a:r>
              <a:rPr dirty="0" sz="1000" spc="-5">
                <a:latin typeface="Arial MT"/>
                <a:cs typeface="Arial MT"/>
              </a:rPr>
              <a:t>contains </a:t>
            </a:r>
            <a:r>
              <a:rPr dirty="0" sz="1000">
                <a:latin typeface="Arial MT"/>
                <a:cs typeface="Arial MT"/>
              </a:rPr>
              <a:t>some </a:t>
            </a:r>
            <a:r>
              <a:rPr dirty="0" sz="1000" spc="-5">
                <a:latin typeface="Arial MT"/>
                <a:cs typeface="Arial MT"/>
              </a:rPr>
              <a:t>data.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 print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all </a:t>
            </a:r>
            <a:r>
              <a:rPr dirty="0" sz="1000" spc="-5">
                <a:latin typeface="Arial MT"/>
                <a:cs typeface="Arial MT"/>
              </a:rPr>
              <a:t>three sheets </a:t>
            </a:r>
            <a:r>
              <a:rPr dirty="0" sz="1000">
                <a:latin typeface="Arial MT"/>
                <a:cs typeface="Arial MT"/>
              </a:rPr>
              <a:t>at </a:t>
            </a:r>
            <a:r>
              <a:rPr dirty="0" sz="1000" spc="-5">
                <a:latin typeface="Arial MT"/>
                <a:cs typeface="Arial MT"/>
              </a:rPr>
              <a:t>once </a:t>
            </a:r>
            <a:r>
              <a:rPr dirty="0" sz="1000">
                <a:latin typeface="Arial MT"/>
                <a:cs typeface="Arial MT"/>
              </a:rPr>
              <a:t>first click </a:t>
            </a:r>
            <a:r>
              <a:rPr dirty="0" sz="1000" spc="-5">
                <a:latin typeface="Arial MT"/>
                <a:cs typeface="Arial MT"/>
              </a:rPr>
              <a:t>on sheet </a:t>
            </a:r>
            <a:r>
              <a:rPr dirty="0" sz="1000">
                <a:latin typeface="Arial MT"/>
                <a:cs typeface="Arial MT"/>
              </a:rPr>
              <a:t>1 </a:t>
            </a:r>
            <a:r>
              <a:rPr dirty="0" sz="1000" spc="-5">
                <a:latin typeface="Arial MT"/>
                <a:cs typeface="Arial MT"/>
              </a:rPr>
              <a:t>tab. </a:t>
            </a:r>
            <a:r>
              <a:rPr dirty="0" sz="1000">
                <a:latin typeface="Arial MT"/>
                <a:cs typeface="Arial MT"/>
              </a:rPr>
              <a:t>Hold the shift key and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5">
                <a:latin typeface="Arial MT"/>
                <a:cs typeface="Arial MT"/>
              </a:rPr>
              <a:t>sheet </a:t>
            </a:r>
            <a:r>
              <a:rPr dirty="0" sz="1000">
                <a:latin typeface="Arial MT"/>
                <a:cs typeface="Arial MT"/>
              </a:rPr>
              <a:t>2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sheet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3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tab.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preview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button.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zoom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magnify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image.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next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toolbar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two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times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cycle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through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three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selected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sheets.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 </a:t>
            </a:r>
            <a:r>
              <a:rPr dirty="0" sz="1000">
                <a:latin typeface="Arial MT"/>
                <a:cs typeface="Arial MT"/>
              </a:rPr>
              <a:t> 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print</a:t>
            </a:r>
            <a:r>
              <a:rPr dirty="0" sz="1000" spc="-5">
                <a:latin typeface="Arial MT"/>
                <a:cs typeface="Arial MT"/>
              </a:rPr>
              <a:t> preview window and </a:t>
            </a:r>
            <a:r>
              <a:rPr dirty="0" sz="1000">
                <a:latin typeface="Arial MT"/>
                <a:cs typeface="Arial MT"/>
              </a:rPr>
              <a:t>then</a:t>
            </a:r>
            <a:r>
              <a:rPr dirty="0" sz="1000" spc="-5">
                <a:latin typeface="Arial MT"/>
                <a:cs typeface="Arial MT"/>
              </a:rPr>
              <a:t> click ok.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0"/>
              </a:spcBef>
            </a:pPr>
            <a:r>
              <a:rPr dirty="0" sz="1000" spc="-5" b="1">
                <a:latin typeface="Arial"/>
                <a:cs typeface="Arial"/>
              </a:rPr>
              <a:t>Task.7: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50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Hide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some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columns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rows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WS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6350">
              <a:lnSpc>
                <a:spcPct val="956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Open </a:t>
            </a:r>
            <a:r>
              <a:rPr dirty="0" sz="1000" spc="-5">
                <a:latin typeface="Arial MT"/>
                <a:cs typeface="Arial MT"/>
              </a:rPr>
              <a:t>an already created spreadsheet. </a:t>
            </a:r>
            <a:r>
              <a:rPr dirty="0" sz="1000">
                <a:latin typeface="Arial MT"/>
                <a:cs typeface="Arial MT"/>
              </a:rPr>
              <a:t>Since you want to print a </a:t>
            </a:r>
            <a:r>
              <a:rPr dirty="0" sz="1000" spc="-5">
                <a:latin typeface="Arial MT"/>
                <a:cs typeface="Arial MT"/>
              </a:rPr>
              <a:t>report </a:t>
            </a:r>
            <a:r>
              <a:rPr dirty="0" sz="1000">
                <a:latin typeface="Arial MT"/>
                <a:cs typeface="Arial MT"/>
              </a:rPr>
              <a:t>that does </a:t>
            </a:r>
            <a:r>
              <a:rPr dirty="0" sz="1000" spc="-5">
                <a:latin typeface="Arial MT"/>
                <a:cs typeface="Arial MT"/>
              </a:rPr>
              <a:t>not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include column </a:t>
            </a:r>
            <a:r>
              <a:rPr dirty="0" sz="1000">
                <a:latin typeface="Arial MT"/>
                <a:cs typeface="Arial MT"/>
              </a:rPr>
              <a:t>C. Right click on </a:t>
            </a:r>
            <a:r>
              <a:rPr dirty="0" sz="1000" spc="-5">
                <a:latin typeface="Arial MT"/>
                <a:cs typeface="Arial MT"/>
              </a:rPr>
              <a:t>column </a:t>
            </a:r>
            <a:r>
              <a:rPr dirty="0" sz="1000">
                <a:latin typeface="Arial MT"/>
                <a:cs typeface="Arial MT"/>
              </a:rPr>
              <a:t>C </a:t>
            </a:r>
            <a:r>
              <a:rPr dirty="0" sz="1000" spc="-5">
                <a:latin typeface="Arial MT"/>
                <a:cs typeface="Arial MT"/>
              </a:rPr>
              <a:t>heading </a:t>
            </a:r>
            <a:r>
              <a:rPr dirty="0" sz="1000">
                <a:latin typeface="Arial MT"/>
                <a:cs typeface="Arial MT"/>
              </a:rPr>
              <a:t>and click </a:t>
            </a:r>
            <a:r>
              <a:rPr dirty="0" sz="1000" spc="-5">
                <a:latin typeface="Arial MT"/>
                <a:cs typeface="Arial MT"/>
              </a:rPr>
              <a:t>hide. </a:t>
            </a:r>
            <a:r>
              <a:rPr dirty="0" sz="1000">
                <a:latin typeface="Arial MT"/>
                <a:cs typeface="Arial MT"/>
              </a:rPr>
              <a:t>Click on </a:t>
            </a:r>
            <a:r>
              <a:rPr dirty="0" sz="1000" spc="-5">
                <a:latin typeface="Arial MT"/>
                <a:cs typeface="Arial MT"/>
              </a:rPr>
              <a:t>print preview,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 </a:t>
            </a:r>
            <a:r>
              <a:rPr dirty="0" sz="1000">
                <a:latin typeface="Arial MT"/>
                <a:cs typeface="Arial MT"/>
              </a:rPr>
              <a:t>C is </a:t>
            </a:r>
            <a:r>
              <a:rPr dirty="0" sz="1000" spc="-5">
                <a:latin typeface="Arial MT"/>
                <a:cs typeface="Arial MT"/>
              </a:rPr>
              <a:t>not </a:t>
            </a:r>
            <a:r>
              <a:rPr dirty="0" sz="1000">
                <a:latin typeface="Arial MT"/>
                <a:cs typeface="Arial MT"/>
              </a:rPr>
              <a:t>shown so print the </a:t>
            </a:r>
            <a:r>
              <a:rPr dirty="0" sz="1000" spc="-5">
                <a:latin typeface="Arial MT"/>
                <a:cs typeface="Arial MT"/>
              </a:rPr>
              <a:t>worksheet. </a:t>
            </a:r>
            <a:r>
              <a:rPr dirty="0" sz="1000">
                <a:latin typeface="Arial MT"/>
                <a:cs typeface="Arial MT"/>
              </a:rPr>
              <a:t>To again </a:t>
            </a:r>
            <a:r>
              <a:rPr dirty="0" sz="1000" spc="-5">
                <a:latin typeface="Arial MT"/>
                <a:cs typeface="Arial MT"/>
              </a:rPr>
              <a:t>display </a:t>
            </a:r>
            <a:r>
              <a:rPr dirty="0" sz="1000">
                <a:latin typeface="Arial MT"/>
                <a:cs typeface="Arial MT"/>
              </a:rPr>
              <a:t>the hidden </a:t>
            </a:r>
            <a:r>
              <a:rPr dirty="0" sz="1000" spc="-5">
                <a:latin typeface="Arial MT"/>
                <a:cs typeface="Arial MT"/>
              </a:rPr>
              <a:t>column </a:t>
            </a:r>
            <a:r>
              <a:rPr dirty="0" sz="1000">
                <a:latin typeface="Arial MT"/>
                <a:cs typeface="Arial MT"/>
              </a:rPr>
              <a:t>C first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 </a:t>
            </a:r>
            <a:r>
              <a:rPr dirty="0" sz="1000">
                <a:latin typeface="Arial MT"/>
                <a:cs typeface="Arial MT"/>
              </a:rPr>
              <a:t>Col B and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D. </a:t>
            </a:r>
            <a:r>
              <a:rPr dirty="0" sz="1000" spc="-5">
                <a:latin typeface="Arial MT"/>
                <a:cs typeface="Arial MT"/>
              </a:rPr>
              <a:t>Right</a:t>
            </a:r>
            <a:r>
              <a:rPr dirty="0" sz="1000">
                <a:latin typeface="Arial MT"/>
                <a:cs typeface="Arial MT"/>
              </a:rPr>
              <a:t> click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 the</a:t>
            </a:r>
            <a:r>
              <a:rPr dirty="0" sz="1000" spc="-5">
                <a:latin typeface="Arial MT"/>
                <a:cs typeface="Arial MT"/>
              </a:rPr>
              <a:t> selection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 </a:t>
            </a:r>
            <a:r>
              <a:rPr dirty="0" sz="1000" spc="-5">
                <a:latin typeface="Arial MT"/>
                <a:cs typeface="Arial MT"/>
              </a:rPr>
              <a:t>unhide. Column </a:t>
            </a:r>
            <a:r>
              <a:rPr dirty="0" sz="1000">
                <a:latin typeface="Arial MT"/>
                <a:cs typeface="Arial MT"/>
              </a:rPr>
              <a:t>C will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be</a:t>
            </a:r>
            <a:r>
              <a:rPr dirty="0" sz="1000" spc="-5">
                <a:latin typeface="Arial MT"/>
                <a:cs typeface="Arial MT"/>
              </a:rPr>
              <a:t> shown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146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963688"/>
            <a:ext cx="5508625" cy="785368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925830" marR="5715">
              <a:lnSpc>
                <a:spcPct val="95700"/>
              </a:lnSpc>
              <a:spcBef>
                <a:spcPts val="150"/>
              </a:spcBef>
            </a:pPr>
            <a:r>
              <a:rPr dirty="0" sz="1000" spc="-5">
                <a:latin typeface="Arial MT"/>
                <a:cs typeface="Arial MT"/>
              </a:rPr>
              <a:t>It works like Dot matrix printer, just it prints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complete line at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time. It contains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chain of pins that helps to print an entire line. It is </a:t>
            </a:r>
            <a:r>
              <a:rPr dirty="0" sz="1000" spc="-10">
                <a:latin typeface="Arial MT"/>
                <a:cs typeface="Arial MT"/>
              </a:rPr>
              <a:t>superior </a:t>
            </a:r>
            <a:r>
              <a:rPr dirty="0" sz="1000" spc="-5">
                <a:latin typeface="Arial MT"/>
                <a:cs typeface="Arial MT"/>
              </a:rPr>
              <a:t>in speed and </a:t>
            </a:r>
            <a:r>
              <a:rPr dirty="0" sz="1000" spc="-10">
                <a:latin typeface="Arial MT"/>
                <a:cs typeface="Arial MT"/>
              </a:rPr>
              <a:t>quality. </a:t>
            </a:r>
            <a:r>
              <a:rPr dirty="0" sz="1000" spc="-5">
                <a:latin typeface="Arial MT"/>
                <a:cs typeface="Arial MT"/>
              </a:rPr>
              <a:t> Usually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line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printer prints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200 </a:t>
            </a:r>
            <a:r>
              <a:rPr dirty="0" sz="1000" spc="-10">
                <a:latin typeface="Arial MT"/>
                <a:cs typeface="Arial MT"/>
              </a:rPr>
              <a:t>lines/min.</a:t>
            </a:r>
            <a:endParaRPr sz="1000">
              <a:latin typeface="Arial MT"/>
              <a:cs typeface="Arial MT"/>
            </a:endParaRPr>
          </a:p>
          <a:p>
            <a:pPr algn="just" marL="925830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Examples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Tolly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T6218,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Printrox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P5220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ct val="100000"/>
              </a:lnSpc>
              <a:spcBef>
                <a:spcPts val="1095"/>
              </a:spcBef>
              <a:buAutoNum type="arabicPlain" startAt="3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Laser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printer</a:t>
            </a:r>
            <a:endParaRPr sz="1000">
              <a:latin typeface="Arial MT"/>
              <a:cs typeface="Arial MT"/>
            </a:endParaRPr>
          </a:p>
          <a:p>
            <a:pPr algn="just" marL="925830" marR="5080">
              <a:lnSpc>
                <a:spcPct val="95800"/>
              </a:lnSpc>
              <a:spcBef>
                <a:spcPts val="1150"/>
              </a:spcBef>
            </a:pPr>
            <a:r>
              <a:rPr dirty="0" sz="1000">
                <a:latin typeface="Arial MT"/>
                <a:cs typeface="Arial MT"/>
              </a:rPr>
              <a:t>It produces </a:t>
            </a:r>
            <a:r>
              <a:rPr dirty="0" sz="1000" spc="-5">
                <a:latin typeface="Arial MT"/>
                <a:cs typeface="Arial MT"/>
              </a:rPr>
              <a:t>high </a:t>
            </a:r>
            <a:r>
              <a:rPr dirty="0" sz="1000">
                <a:latin typeface="Arial MT"/>
                <a:cs typeface="Arial MT"/>
              </a:rPr>
              <a:t>quality </a:t>
            </a:r>
            <a:r>
              <a:rPr dirty="0" sz="1000" spc="-5">
                <a:latin typeface="Arial MT"/>
                <a:cs typeface="Arial MT"/>
              </a:rPr>
              <a:t>graphics </a:t>
            </a:r>
            <a:r>
              <a:rPr dirty="0" sz="1000">
                <a:latin typeface="Arial MT"/>
                <a:cs typeface="Arial MT"/>
              </a:rPr>
              <a:t>by </a:t>
            </a:r>
            <a:r>
              <a:rPr dirty="0" sz="1000" spc="-5">
                <a:latin typeface="Arial MT"/>
                <a:cs typeface="Arial MT"/>
              </a:rPr>
              <a:t>using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same technology as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photocopy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machine. </a:t>
            </a:r>
            <a:r>
              <a:rPr dirty="0" sz="1000">
                <a:latin typeface="Arial MT"/>
                <a:cs typeface="Arial MT"/>
              </a:rPr>
              <a:t>It prints a </a:t>
            </a:r>
            <a:r>
              <a:rPr dirty="0" sz="1000" spc="-5">
                <a:latin typeface="Arial MT"/>
                <a:cs typeface="Arial MT"/>
              </a:rPr>
              <a:t>complete </a:t>
            </a:r>
            <a:r>
              <a:rPr dirty="0" sz="1000">
                <a:latin typeface="Arial MT"/>
                <a:cs typeface="Arial MT"/>
              </a:rPr>
              <a:t>page at a time and works </a:t>
            </a:r>
            <a:r>
              <a:rPr dirty="0" sz="1000" spc="-5">
                <a:latin typeface="Arial MT"/>
                <a:cs typeface="Arial MT"/>
              </a:rPr>
              <a:t>like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photopier. </a:t>
            </a:r>
            <a:r>
              <a:rPr dirty="0" sz="1000">
                <a:latin typeface="Arial MT"/>
                <a:cs typeface="Arial MT"/>
              </a:rPr>
              <a:t>It can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print upto 6 </a:t>
            </a:r>
            <a:r>
              <a:rPr dirty="0" sz="1000" spc="-5">
                <a:latin typeface="Arial MT"/>
                <a:cs typeface="Arial MT"/>
              </a:rPr>
              <a:t>pg/min. </a:t>
            </a:r>
            <a:r>
              <a:rPr dirty="0" sz="1000">
                <a:latin typeface="Arial MT"/>
                <a:cs typeface="Arial MT"/>
              </a:rPr>
              <a:t>For </a:t>
            </a:r>
            <a:r>
              <a:rPr dirty="0" sz="1000" spc="-5">
                <a:latin typeface="Arial MT"/>
                <a:cs typeface="Arial MT"/>
              </a:rPr>
              <a:t>printing laser printers </a:t>
            </a:r>
            <a:r>
              <a:rPr dirty="0" sz="1000">
                <a:latin typeface="Arial MT"/>
                <a:cs typeface="Arial MT"/>
              </a:rPr>
              <a:t>use </a:t>
            </a:r>
            <a:r>
              <a:rPr dirty="0" sz="1000" spc="-5">
                <a:latin typeface="Arial MT"/>
                <a:cs typeface="Arial MT"/>
              </a:rPr>
              <a:t>powder ink </a:t>
            </a:r>
            <a:r>
              <a:rPr dirty="0" sz="1000">
                <a:latin typeface="Arial MT"/>
                <a:cs typeface="Arial MT"/>
              </a:rPr>
              <a:t>that is </a:t>
            </a:r>
            <a:r>
              <a:rPr dirty="0" sz="1000" spc="-5">
                <a:latin typeface="Arial MT"/>
                <a:cs typeface="Arial MT"/>
              </a:rPr>
              <a:t>available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cartridge. </a:t>
            </a:r>
            <a:r>
              <a:rPr dirty="0" sz="1000">
                <a:latin typeface="Arial MT"/>
                <a:cs typeface="Arial MT"/>
              </a:rPr>
              <a:t>These</a:t>
            </a:r>
            <a:r>
              <a:rPr dirty="0" sz="1000" spc="-5">
                <a:latin typeface="Arial MT"/>
                <a:cs typeface="Arial MT"/>
              </a:rPr>
              <a:t> printers are </a:t>
            </a:r>
            <a:r>
              <a:rPr dirty="0" sz="1000">
                <a:latin typeface="Arial MT"/>
                <a:cs typeface="Arial MT"/>
              </a:rPr>
              <a:t>quite</a:t>
            </a:r>
            <a:r>
              <a:rPr dirty="0" sz="1000" spc="-5">
                <a:latin typeface="Arial MT"/>
                <a:cs typeface="Arial MT"/>
              </a:rPr>
              <a:t> expensive.</a:t>
            </a:r>
            <a:endParaRPr sz="1000">
              <a:latin typeface="Arial MT"/>
              <a:cs typeface="Arial MT"/>
            </a:endParaRPr>
          </a:p>
          <a:p>
            <a:pPr algn="just" marL="925830">
              <a:lnSpc>
                <a:spcPts val="1150"/>
              </a:lnSpc>
            </a:pPr>
            <a:r>
              <a:rPr dirty="0" sz="1000">
                <a:latin typeface="Arial MT"/>
                <a:cs typeface="Arial MT"/>
              </a:rPr>
              <a:t>Examples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HP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laser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jet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4300,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Samsun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1710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ct val="100000"/>
              </a:lnSpc>
              <a:spcBef>
                <a:spcPts val="1095"/>
              </a:spcBef>
              <a:buAutoNum type="arabicPlain" startAt="4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Inkjet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printer</a:t>
            </a:r>
            <a:endParaRPr sz="1000">
              <a:latin typeface="Arial MT"/>
              <a:cs typeface="Arial MT"/>
            </a:endParaRPr>
          </a:p>
          <a:p>
            <a:pPr algn="just" marL="925830">
              <a:lnSpc>
                <a:spcPts val="1175"/>
              </a:lnSpc>
              <a:spcBef>
                <a:spcPts val="1100"/>
              </a:spcBef>
            </a:pPr>
            <a:r>
              <a:rPr dirty="0" sz="1000" spc="-5">
                <a:latin typeface="Arial MT"/>
                <a:cs typeface="Arial MT"/>
              </a:rPr>
              <a:t>It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has nosals which make dots to print.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Inkjet printers are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low 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cost.</a:t>
            </a:r>
            <a:endParaRPr sz="1000">
              <a:latin typeface="Arial MT"/>
              <a:cs typeface="Arial MT"/>
            </a:endParaRPr>
          </a:p>
          <a:p>
            <a:pPr marL="925830" marR="326390">
              <a:lnSpc>
                <a:spcPts val="1150"/>
              </a:lnSpc>
              <a:spcBef>
                <a:spcPts val="55"/>
              </a:spcBef>
            </a:pPr>
            <a:r>
              <a:rPr dirty="0" sz="1000">
                <a:latin typeface="Arial MT"/>
                <a:cs typeface="Arial MT"/>
              </a:rPr>
              <a:t>For </a:t>
            </a:r>
            <a:r>
              <a:rPr dirty="0" sz="1000" spc="-5">
                <a:latin typeface="Arial MT"/>
                <a:cs typeface="Arial MT"/>
              </a:rPr>
              <a:t>example </a:t>
            </a:r>
            <a:r>
              <a:rPr dirty="0" sz="1000">
                <a:latin typeface="Arial MT"/>
                <a:cs typeface="Arial MT"/>
              </a:rPr>
              <a:t>Lex mark Z35 Color </a:t>
            </a:r>
            <a:r>
              <a:rPr dirty="0" sz="1000" spc="-5">
                <a:latin typeface="Arial MT"/>
                <a:cs typeface="Arial MT"/>
              </a:rPr>
              <a:t>Inkjet printer, Epson </a:t>
            </a:r>
            <a:r>
              <a:rPr dirty="0" sz="1000">
                <a:latin typeface="Arial MT"/>
                <a:cs typeface="Arial MT"/>
              </a:rPr>
              <a:t>stlys C82 Color inkjet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printer</a:t>
            </a:r>
            <a:endParaRPr sz="1000">
              <a:latin typeface="Arial MT"/>
              <a:cs typeface="Arial MT"/>
            </a:endParaRPr>
          </a:p>
          <a:p>
            <a:pPr marL="181610" indent="-169545">
              <a:lnSpc>
                <a:spcPct val="100000"/>
              </a:lnSpc>
              <a:spcBef>
                <a:spcPts val="1060"/>
              </a:spcBef>
              <a:buAutoNum type="arabicPeriod" startAt="7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Monitors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and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its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types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95700"/>
              </a:lnSpc>
              <a:spcBef>
                <a:spcPts val="1150"/>
              </a:spcBef>
            </a:pPr>
            <a:r>
              <a:rPr dirty="0" sz="1000" spc="-5">
                <a:latin typeface="Arial MT"/>
                <a:cs typeface="Arial MT"/>
              </a:rPr>
              <a:t>Whatever </a:t>
            </a:r>
            <a:r>
              <a:rPr dirty="0" sz="1000">
                <a:latin typeface="Arial MT"/>
                <a:cs typeface="Arial MT"/>
              </a:rPr>
              <a:t>is on </a:t>
            </a:r>
            <a:r>
              <a:rPr dirty="0" sz="1000" spc="-5">
                <a:latin typeface="Arial MT"/>
                <a:cs typeface="Arial MT"/>
              </a:rPr>
              <a:t>screen </a:t>
            </a:r>
            <a:r>
              <a:rPr dirty="0" sz="1000">
                <a:latin typeface="Arial MT"/>
                <a:cs typeface="Arial MT"/>
              </a:rPr>
              <a:t>is </a:t>
            </a:r>
            <a:r>
              <a:rPr dirty="0" sz="1000" spc="-5">
                <a:latin typeface="Arial MT"/>
                <a:cs typeface="Arial MT"/>
              </a:rPr>
              <a:t>called display. </a:t>
            </a:r>
            <a:r>
              <a:rPr dirty="0" sz="1000">
                <a:latin typeface="Arial MT"/>
                <a:cs typeface="Arial MT"/>
              </a:rPr>
              <a:t>Monitor is </a:t>
            </a:r>
            <a:r>
              <a:rPr dirty="0" sz="1000" spc="-5">
                <a:latin typeface="Arial MT"/>
                <a:cs typeface="Arial MT"/>
              </a:rPr>
              <a:t>like </a:t>
            </a:r>
            <a:r>
              <a:rPr dirty="0" sz="1000">
                <a:latin typeface="Arial MT"/>
                <a:cs typeface="Arial MT"/>
              </a:rPr>
              <a:t>TV and it output the </a:t>
            </a:r>
            <a:r>
              <a:rPr dirty="0" sz="1000" spc="-5">
                <a:latin typeface="Arial MT"/>
                <a:cs typeface="Arial MT"/>
              </a:rPr>
              <a:t>softcopy </a:t>
            </a:r>
            <a:r>
              <a:rPr dirty="0" sz="1000">
                <a:latin typeface="Arial MT"/>
                <a:cs typeface="Arial MT"/>
              </a:rPr>
              <a:t>of software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programs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computer. </a:t>
            </a:r>
            <a:r>
              <a:rPr dirty="0" sz="1000">
                <a:latin typeface="Arial MT"/>
                <a:cs typeface="Arial MT"/>
              </a:rPr>
              <a:t>Like </a:t>
            </a:r>
            <a:r>
              <a:rPr dirty="0" sz="1000" spc="-5">
                <a:latin typeface="Arial MT"/>
                <a:cs typeface="Arial MT"/>
              </a:rPr>
              <a:t>regular </a:t>
            </a:r>
            <a:r>
              <a:rPr dirty="0" sz="1000">
                <a:latin typeface="Arial MT"/>
                <a:cs typeface="Arial MT"/>
              </a:rPr>
              <a:t>TV, it has</a:t>
            </a:r>
            <a:r>
              <a:rPr dirty="0" sz="1000" spc="2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some </a:t>
            </a:r>
            <a:r>
              <a:rPr dirty="0" sz="1000" spc="-5">
                <a:latin typeface="Arial MT"/>
                <a:cs typeface="Arial MT"/>
              </a:rPr>
              <a:t>buttons </a:t>
            </a:r>
            <a:r>
              <a:rPr dirty="0" sz="1000">
                <a:latin typeface="Arial MT"/>
                <a:cs typeface="Arial MT"/>
              </a:rPr>
              <a:t>as well that </a:t>
            </a:r>
            <a:r>
              <a:rPr dirty="0" sz="1000" spc="-5">
                <a:latin typeface="Arial MT"/>
                <a:cs typeface="Arial MT"/>
              </a:rPr>
              <a:t>includes Power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display adjustment buttons.</a:t>
            </a:r>
            <a:endParaRPr sz="1000">
              <a:latin typeface="Arial MT"/>
              <a:cs typeface="Arial MT"/>
            </a:endParaRPr>
          </a:p>
          <a:p>
            <a:pPr algn="just" marL="12700">
              <a:lnSpc>
                <a:spcPct val="100000"/>
              </a:lnSpc>
              <a:spcBef>
                <a:spcPts val="1105"/>
              </a:spcBef>
            </a:pPr>
            <a:r>
              <a:rPr dirty="0" sz="1000" spc="-5" b="1">
                <a:latin typeface="Arial"/>
                <a:cs typeface="Arial"/>
              </a:rPr>
              <a:t>Types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of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monitors</a:t>
            </a:r>
            <a:endParaRPr sz="1000">
              <a:latin typeface="Arial"/>
              <a:cs typeface="Arial"/>
            </a:endParaRPr>
          </a:p>
          <a:p>
            <a:pPr lvl="1" marL="697865" indent="-229235">
              <a:lnSpc>
                <a:spcPct val="100000"/>
              </a:lnSpc>
              <a:spcBef>
                <a:spcPts val="1090"/>
              </a:spcBef>
              <a:buAutoNum type="arabicPlain"/>
              <a:tabLst>
                <a:tab pos="698500" algn="l"/>
              </a:tabLst>
            </a:pPr>
            <a:r>
              <a:rPr dirty="0" sz="1000" spc="-5">
                <a:latin typeface="Arial MT"/>
                <a:cs typeface="Arial MT"/>
              </a:rPr>
              <a:t>CRT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monitors</a:t>
            </a:r>
            <a:endParaRPr sz="10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Arial MT"/>
              <a:buAutoNum type="arabicPlain"/>
            </a:pPr>
            <a:endParaRPr sz="1000">
              <a:latin typeface="Arial MT"/>
              <a:cs typeface="Arial MT"/>
            </a:endParaRPr>
          </a:p>
          <a:p>
            <a:pPr marL="697865" marR="471805">
              <a:lnSpc>
                <a:spcPts val="1150"/>
              </a:lnSpc>
              <a:spcBef>
                <a:spcPts val="5"/>
              </a:spcBef>
            </a:pPr>
            <a:r>
              <a:rPr dirty="0" sz="1000" spc="-5">
                <a:latin typeface="Arial MT"/>
                <a:cs typeface="Arial MT"/>
              </a:rPr>
              <a:t>These are cathode ray tube monitors and commonly used for personal use. </a:t>
            </a:r>
            <a:r>
              <a:rPr dirty="0" sz="1000">
                <a:latin typeface="Arial MT"/>
                <a:cs typeface="Arial MT"/>
              </a:rPr>
              <a:t> Examples </a:t>
            </a:r>
            <a:r>
              <a:rPr dirty="0" sz="1000" spc="-5">
                <a:latin typeface="Arial MT"/>
                <a:cs typeface="Arial MT"/>
              </a:rPr>
              <a:t>are </a:t>
            </a:r>
            <a:r>
              <a:rPr dirty="0" sz="1000">
                <a:latin typeface="Arial MT"/>
                <a:cs typeface="Arial MT"/>
              </a:rPr>
              <a:t>Philips </a:t>
            </a:r>
            <a:r>
              <a:rPr dirty="0" sz="1000" spc="-5">
                <a:latin typeface="Arial MT"/>
                <a:cs typeface="Arial MT"/>
              </a:rPr>
              <a:t>Professional</a:t>
            </a:r>
            <a:r>
              <a:rPr dirty="0" sz="1000">
                <a:latin typeface="Arial MT"/>
                <a:cs typeface="Arial MT"/>
              </a:rPr>
              <a:t> Brilliance </a:t>
            </a:r>
            <a:r>
              <a:rPr dirty="0" sz="1000" spc="-5">
                <a:latin typeface="Arial MT"/>
                <a:cs typeface="Arial MT"/>
              </a:rPr>
              <a:t>107P,</a:t>
            </a:r>
            <a:r>
              <a:rPr dirty="0" sz="1000">
                <a:latin typeface="Arial MT"/>
                <a:cs typeface="Arial MT"/>
              </a:rPr>
              <a:t> Samsun</a:t>
            </a:r>
            <a:r>
              <a:rPr dirty="0" sz="1000" spc="-5">
                <a:latin typeface="Arial MT"/>
                <a:cs typeface="Arial MT"/>
              </a:rPr>
              <a:t> syncmaster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551v</a:t>
            </a:r>
            <a:endParaRPr sz="1000">
              <a:latin typeface="Arial MT"/>
              <a:cs typeface="Arial MT"/>
            </a:endParaRPr>
          </a:p>
          <a:p>
            <a:pPr lvl="1" marL="697865" indent="-229235">
              <a:lnSpc>
                <a:spcPct val="100000"/>
              </a:lnSpc>
              <a:spcBef>
                <a:spcPts val="1065"/>
              </a:spcBef>
              <a:buAutoNum type="arabicPlain" startAt="2"/>
              <a:tabLst>
                <a:tab pos="698500" algn="l"/>
              </a:tabLst>
            </a:pPr>
            <a:r>
              <a:rPr dirty="0" sz="1000" spc="-5">
                <a:latin typeface="Arial MT"/>
                <a:cs typeface="Arial MT"/>
              </a:rPr>
              <a:t>LC</a:t>
            </a:r>
            <a:r>
              <a:rPr dirty="0" sz="1000">
                <a:latin typeface="Arial MT"/>
                <a:cs typeface="Arial MT"/>
              </a:rPr>
              <a:t>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monitors</a:t>
            </a:r>
            <a:endParaRPr sz="10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Arial MT"/>
              <a:buAutoNum type="arabicPlain" startAt="2"/>
            </a:pPr>
            <a:endParaRPr sz="1000">
              <a:latin typeface="Arial MT"/>
              <a:cs typeface="Arial MT"/>
            </a:endParaRPr>
          </a:p>
          <a:p>
            <a:pPr algn="just" marL="697865" marR="6350">
              <a:lnSpc>
                <a:spcPts val="1150"/>
              </a:lnSpc>
            </a:pPr>
            <a:r>
              <a:rPr dirty="0" sz="1000">
                <a:latin typeface="Arial MT"/>
                <a:cs typeface="Arial MT"/>
              </a:rPr>
              <a:t>Liquid </a:t>
            </a:r>
            <a:r>
              <a:rPr dirty="0" sz="1000" spc="-5">
                <a:latin typeface="Arial MT"/>
                <a:cs typeface="Arial MT"/>
              </a:rPr>
              <a:t>crystal </a:t>
            </a:r>
            <a:r>
              <a:rPr dirty="0" sz="1000">
                <a:latin typeface="Arial MT"/>
                <a:cs typeface="Arial MT"/>
              </a:rPr>
              <a:t>is </a:t>
            </a:r>
            <a:r>
              <a:rPr dirty="0" sz="1000" spc="-5">
                <a:latin typeface="Arial MT"/>
                <a:cs typeface="Arial MT"/>
              </a:rPr>
              <a:t>used for the </a:t>
            </a:r>
            <a:r>
              <a:rPr dirty="0" sz="1000">
                <a:latin typeface="Arial MT"/>
                <a:cs typeface="Arial MT"/>
              </a:rPr>
              <a:t>screen </a:t>
            </a:r>
            <a:r>
              <a:rPr dirty="0" sz="1000" spc="-5">
                <a:latin typeface="Arial MT"/>
                <a:cs typeface="Arial MT"/>
              </a:rPr>
              <a:t>which is also used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scientific </a:t>
            </a:r>
            <a:r>
              <a:rPr dirty="0" sz="1000">
                <a:latin typeface="Arial MT"/>
                <a:cs typeface="Arial MT"/>
              </a:rPr>
              <a:t>calculator. </a:t>
            </a:r>
            <a:r>
              <a:rPr dirty="0" sz="1000" spc="-5">
                <a:latin typeface="Arial MT"/>
                <a:cs typeface="Arial MT"/>
              </a:rPr>
              <a:t>It </a:t>
            </a:r>
            <a:r>
              <a:rPr dirty="0" sz="1000">
                <a:latin typeface="Arial MT"/>
                <a:cs typeface="Arial MT"/>
              </a:rPr>
              <a:t>got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advantage </a:t>
            </a:r>
            <a:r>
              <a:rPr dirty="0" sz="1000">
                <a:latin typeface="Arial MT"/>
                <a:cs typeface="Arial MT"/>
              </a:rPr>
              <a:t>over CRT </a:t>
            </a:r>
            <a:r>
              <a:rPr dirty="0" sz="1000" spc="-5">
                <a:latin typeface="Arial MT"/>
                <a:cs typeface="Arial MT"/>
              </a:rPr>
              <a:t>monitors due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look, lightweight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compact </a:t>
            </a:r>
            <a:r>
              <a:rPr dirty="0" sz="1000">
                <a:latin typeface="Arial MT"/>
                <a:cs typeface="Arial MT"/>
              </a:rPr>
              <a:t>size. </a:t>
            </a:r>
            <a:r>
              <a:rPr dirty="0" sz="1000" spc="-5">
                <a:latin typeface="Arial MT"/>
                <a:cs typeface="Arial MT"/>
              </a:rPr>
              <a:t>These </a:t>
            </a:r>
            <a:r>
              <a:rPr dirty="0" sz="1000">
                <a:latin typeface="Arial MT"/>
                <a:cs typeface="Arial MT"/>
              </a:rPr>
              <a:t>can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adjusted in less </a:t>
            </a:r>
            <a:r>
              <a:rPr dirty="0" sz="1000" spc="-10">
                <a:latin typeface="Arial MT"/>
                <a:cs typeface="Arial MT"/>
              </a:rPr>
              <a:t>space.</a:t>
            </a:r>
            <a:endParaRPr sz="1000">
              <a:latin typeface="Arial MT"/>
              <a:cs typeface="Arial MT"/>
            </a:endParaRPr>
          </a:p>
          <a:p>
            <a:pPr algn="just" marL="697865">
              <a:lnSpc>
                <a:spcPts val="1115"/>
              </a:lnSpc>
            </a:pPr>
            <a:r>
              <a:rPr dirty="0" sz="1000" spc="-5">
                <a:latin typeface="Arial MT"/>
                <a:cs typeface="Arial MT"/>
              </a:rPr>
              <a:t>Examples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Samsung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Synmaster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LCD,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Sony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LCD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monitor</a:t>
            </a:r>
            <a:endParaRPr sz="1000">
              <a:latin typeface="Arial MT"/>
              <a:cs typeface="Arial MT"/>
            </a:endParaRPr>
          </a:p>
          <a:p>
            <a:pPr marL="181610" indent="-169545">
              <a:lnSpc>
                <a:spcPct val="100000"/>
              </a:lnSpc>
              <a:spcBef>
                <a:spcPts val="1095"/>
              </a:spcBef>
              <a:buAutoNum type="arabicPeriod" startAt="8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Speakers</a:t>
            </a:r>
            <a:endParaRPr sz="1200">
              <a:latin typeface="Arial"/>
              <a:cs typeface="Arial"/>
            </a:endParaRPr>
          </a:p>
          <a:p>
            <a:pPr marL="12700" marR="339725">
              <a:lnSpc>
                <a:spcPts val="1150"/>
              </a:lnSpc>
              <a:spcBef>
                <a:spcPts val="1170"/>
              </a:spcBef>
            </a:pPr>
            <a:r>
              <a:rPr dirty="0" sz="1000">
                <a:latin typeface="Arial MT"/>
                <a:cs typeface="Arial MT"/>
              </a:rPr>
              <a:t>Different</a:t>
            </a:r>
            <a:r>
              <a:rPr dirty="0" sz="1000" spc="-5">
                <a:latin typeface="Arial MT"/>
                <a:cs typeface="Arial MT"/>
              </a:rPr>
              <a:t> types</a:t>
            </a:r>
            <a:r>
              <a:rPr dirty="0" sz="1000">
                <a:latin typeface="Arial MT"/>
                <a:cs typeface="Arial MT"/>
              </a:rPr>
              <a:t> of </a:t>
            </a:r>
            <a:r>
              <a:rPr dirty="0" sz="1000" spc="-5">
                <a:latin typeface="Arial MT"/>
                <a:cs typeface="Arial MT"/>
              </a:rPr>
              <a:t>computer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speakers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 </a:t>
            </a:r>
            <a:r>
              <a:rPr dirty="0" sz="1000">
                <a:latin typeface="Arial MT"/>
                <a:cs typeface="Arial MT"/>
              </a:rPr>
              <a:t>available in the market. </a:t>
            </a:r>
            <a:r>
              <a:rPr dirty="0" sz="1000" spc="-5">
                <a:latin typeface="Arial MT"/>
                <a:cs typeface="Arial MT"/>
              </a:rPr>
              <a:t>These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speakers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very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much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like regular speakers.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5"/>
              </a:lnSpc>
            </a:pPr>
            <a:r>
              <a:rPr dirty="0" sz="1000" spc="-5">
                <a:latin typeface="Arial MT"/>
                <a:cs typeface="Arial MT"/>
              </a:rPr>
              <a:t>Examples</a:t>
            </a:r>
            <a:endParaRPr sz="1000">
              <a:latin typeface="Arial MT"/>
              <a:cs typeface="Arial MT"/>
            </a:endParaRPr>
          </a:p>
          <a:p>
            <a:pPr marL="469265" marR="4267835">
              <a:lnSpc>
                <a:spcPts val="1150"/>
              </a:lnSpc>
              <a:spcBef>
                <a:spcPts val="55"/>
              </a:spcBef>
            </a:pPr>
            <a:r>
              <a:rPr dirty="0" sz="1000">
                <a:latin typeface="Arial MT"/>
                <a:cs typeface="Arial MT"/>
              </a:rPr>
              <a:t>Yamaha </a:t>
            </a:r>
            <a:r>
              <a:rPr dirty="0" sz="1000" spc="-5">
                <a:latin typeface="Arial MT"/>
                <a:cs typeface="Arial MT"/>
              </a:rPr>
              <a:t>51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Logit</a:t>
            </a:r>
            <a:r>
              <a:rPr dirty="0" sz="1000" spc="-10">
                <a:latin typeface="Arial MT"/>
                <a:cs typeface="Arial MT"/>
              </a:rPr>
              <a:t>e</a:t>
            </a:r>
            <a:r>
              <a:rPr dirty="0" sz="1000">
                <a:latin typeface="Arial MT"/>
                <a:cs typeface="Arial MT"/>
              </a:rPr>
              <a:t>c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z-640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60"/>
              </a:spcBef>
              <a:buAutoNum type="arabicPeriod" startAt="9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Multimedia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projectors</a:t>
            </a:r>
            <a:endParaRPr sz="1200">
              <a:latin typeface="Arial"/>
              <a:cs typeface="Arial"/>
            </a:endParaRPr>
          </a:p>
          <a:p>
            <a:pPr marL="12700" marR="648335">
              <a:lnSpc>
                <a:spcPts val="1150"/>
              </a:lnSpc>
              <a:spcBef>
                <a:spcPts val="1175"/>
              </a:spcBef>
            </a:pPr>
            <a:r>
              <a:rPr dirty="0" sz="1000" spc="-5">
                <a:latin typeface="Arial MT"/>
                <a:cs typeface="Arial MT"/>
              </a:rPr>
              <a:t>Enlarge </a:t>
            </a:r>
            <a:r>
              <a:rPr dirty="0" sz="1000">
                <a:latin typeface="Arial MT"/>
                <a:cs typeface="Arial MT"/>
              </a:rPr>
              <a:t>display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sound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have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 some</a:t>
            </a:r>
            <a:r>
              <a:rPr dirty="0" sz="1000" spc="-5">
                <a:latin typeface="Arial MT"/>
                <a:cs typeface="Arial MT"/>
              </a:rPr>
              <a:t> screen.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works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like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magnifying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glass.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Examples</a:t>
            </a:r>
            <a:endParaRPr sz="1000">
              <a:latin typeface="Arial MT"/>
              <a:cs typeface="Arial MT"/>
            </a:endParaRPr>
          </a:p>
          <a:p>
            <a:pPr marL="469265">
              <a:lnSpc>
                <a:spcPts val="1090"/>
              </a:lnSpc>
            </a:pPr>
            <a:r>
              <a:rPr dirty="0" sz="1000">
                <a:latin typeface="Arial MT"/>
                <a:cs typeface="Arial MT"/>
              </a:rPr>
              <a:t>Epson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Powerlite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8118</a:t>
            </a:r>
            <a:endParaRPr sz="1000">
              <a:latin typeface="Arial MT"/>
              <a:cs typeface="Arial MT"/>
            </a:endParaRPr>
          </a:p>
          <a:p>
            <a:pPr marL="469265">
              <a:lnSpc>
                <a:spcPts val="1175"/>
              </a:lnSpc>
            </a:pPr>
            <a:r>
              <a:rPr dirty="0" sz="1000" spc="-5">
                <a:latin typeface="Arial MT"/>
                <a:cs typeface="Arial MT"/>
              </a:rPr>
              <a:t>Toshiba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Digital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Multimedia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962926"/>
            <a:ext cx="5397500" cy="2626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6700" indent="-254635">
              <a:lnSpc>
                <a:spcPct val="100000"/>
              </a:lnSpc>
              <a:spcBef>
                <a:spcPts val="100"/>
              </a:spcBef>
              <a:buAutoNum type="arabicPeriod" startAt="10"/>
              <a:tabLst>
                <a:tab pos="267335" algn="l"/>
              </a:tabLst>
            </a:pPr>
            <a:r>
              <a:rPr dirty="0" sz="1200" b="1">
                <a:latin typeface="Arial"/>
                <a:cs typeface="Arial"/>
              </a:rPr>
              <a:t>Summary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have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learnt: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What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 Computer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Output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output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devices?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Types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output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Commonly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device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e.g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Printer,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Monitor,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Speaker</a:t>
            </a:r>
            <a:endParaRPr sz="10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Font typeface="Symbol"/>
              <a:buChar char=""/>
            </a:pPr>
            <a:endParaRPr sz="130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spcBef>
                <a:spcPts val="975"/>
              </a:spcBef>
              <a:buAutoNum type="arabicPeriod" startAt="11"/>
              <a:tabLst>
                <a:tab pos="267335" algn="l"/>
              </a:tabLst>
            </a:pPr>
            <a:r>
              <a:rPr dirty="0" sz="1200" spc="-10" b="1">
                <a:latin typeface="Arial"/>
                <a:cs typeface="Arial"/>
              </a:rPr>
              <a:t>Exercise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  <a:spcBef>
                <a:spcPts val="1095"/>
              </a:spcBef>
            </a:pPr>
            <a:r>
              <a:rPr dirty="0" sz="1000">
                <a:latin typeface="Arial MT"/>
                <a:cs typeface="Arial MT"/>
              </a:rPr>
              <a:t>Find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out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different sized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that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</a:t>
            </a:r>
            <a:r>
              <a:rPr dirty="0" sz="1000" spc="-5">
                <a:latin typeface="Arial MT"/>
                <a:cs typeface="Arial MT"/>
              </a:rPr>
              <a:t> available </a:t>
            </a:r>
            <a:r>
              <a:rPr dirty="0" sz="1000">
                <a:latin typeface="Arial MT"/>
                <a:cs typeface="Arial MT"/>
              </a:rPr>
              <a:t>for</a:t>
            </a:r>
            <a:endParaRPr sz="1000">
              <a:latin typeface="Arial MT"/>
              <a:cs typeface="Arial MT"/>
            </a:endParaRPr>
          </a:p>
          <a:p>
            <a:pPr marL="925830">
              <a:lnSpc>
                <a:spcPts val="1175"/>
              </a:lnSpc>
            </a:pPr>
            <a:r>
              <a:rPr dirty="0" sz="1000" spc="-5">
                <a:latin typeface="Arial MT"/>
                <a:cs typeface="Arial MT"/>
              </a:rPr>
              <a:t>LCD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monitor,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CRT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monitor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 MT"/>
              <a:cs typeface="Arial MT"/>
            </a:endParaRPr>
          </a:p>
          <a:p>
            <a:pPr marL="12700" marR="5080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Economical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printer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which </a:t>
            </a:r>
            <a:r>
              <a:rPr dirty="0" sz="1000">
                <a:latin typeface="Arial MT"/>
                <a:cs typeface="Arial MT"/>
              </a:rPr>
              <a:t>has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less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running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expenses</a:t>
            </a:r>
            <a:r>
              <a:rPr dirty="0" sz="1000">
                <a:latin typeface="Arial MT"/>
                <a:cs typeface="Arial MT"/>
              </a:rPr>
              <a:t> as </a:t>
            </a:r>
            <a:r>
              <a:rPr dirty="0" sz="1000" spc="-5">
                <a:latin typeface="Arial MT"/>
                <a:cs typeface="Arial MT"/>
              </a:rPr>
              <a:t>compared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 others.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Figure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out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which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type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more</a:t>
            </a:r>
            <a:r>
              <a:rPr dirty="0" sz="1000" spc="-5">
                <a:latin typeface="Arial MT"/>
                <a:cs typeface="Arial MT"/>
              </a:rPr>
              <a:t> economical and </a:t>
            </a:r>
            <a:r>
              <a:rPr dirty="0" sz="1000">
                <a:latin typeface="Arial MT"/>
                <a:cs typeface="Arial MT"/>
              </a:rPr>
              <a:t>write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name</a:t>
            </a:r>
            <a:r>
              <a:rPr dirty="0" sz="1000" spc="-5">
                <a:latin typeface="Arial MT"/>
                <a:cs typeface="Arial MT"/>
              </a:rPr>
              <a:t> and </a:t>
            </a:r>
            <a:r>
              <a:rPr dirty="0" sz="1000">
                <a:latin typeface="Arial MT"/>
                <a:cs typeface="Arial MT"/>
              </a:rPr>
              <a:t>model.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dirty="0" sz="1000" spc="-5">
                <a:latin typeface="Arial MT"/>
                <a:cs typeface="Arial MT"/>
              </a:rPr>
              <a:t>What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meant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built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speaker?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962165"/>
            <a:ext cx="5509260" cy="811403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 marL="1411605" marR="1405890">
              <a:lnSpc>
                <a:spcPts val="1380"/>
              </a:lnSpc>
              <a:spcBef>
                <a:spcPts val="195"/>
              </a:spcBef>
            </a:pPr>
            <a:r>
              <a:rPr dirty="0" sz="1200" spc="-5">
                <a:latin typeface="Arial MT"/>
                <a:cs typeface="Arial MT"/>
              </a:rPr>
              <a:t>Computer Proficiency License </a:t>
            </a:r>
            <a:r>
              <a:rPr dirty="0" sz="1200" spc="-10">
                <a:latin typeface="Arial MT"/>
                <a:cs typeface="Arial MT"/>
              </a:rPr>
              <a:t>(CS-001)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Lecture </a:t>
            </a:r>
            <a:r>
              <a:rPr dirty="0" sz="1200" spc="-10">
                <a:latin typeface="Arial MT"/>
                <a:cs typeface="Arial MT"/>
              </a:rPr>
              <a:t>05</a:t>
            </a:r>
            <a:endParaRPr sz="1200">
              <a:latin typeface="Arial MT"/>
              <a:cs typeface="Arial MT"/>
            </a:endParaRPr>
          </a:p>
          <a:p>
            <a:pPr algn="ctr">
              <a:lnSpc>
                <a:spcPts val="1340"/>
              </a:lnSpc>
            </a:pPr>
            <a:r>
              <a:rPr dirty="0" sz="1200" spc="-10">
                <a:latin typeface="Arial MT"/>
                <a:cs typeface="Arial MT"/>
              </a:rPr>
              <a:t>Storage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150">
              <a:latin typeface="Arial MT"/>
              <a:cs typeface="Arial MT"/>
            </a:endParaRPr>
          </a:p>
          <a:p>
            <a:pPr marL="182245" indent="-169545">
              <a:lnSpc>
                <a:spcPct val="100000"/>
              </a:lnSpc>
              <a:buAutoNum type="arabicPeriod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Objectives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objective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 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provide information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about: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Computer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storage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Types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storage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Commonly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used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storage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devices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85"/>
              </a:spcBef>
              <a:buAutoNum type="arabicPeriod" startAt="2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Storage</a:t>
            </a:r>
            <a:endParaRPr sz="1200">
              <a:latin typeface="Arial"/>
              <a:cs typeface="Arial"/>
            </a:endParaRPr>
          </a:p>
          <a:p>
            <a:pPr marL="12700" marR="134620">
              <a:lnSpc>
                <a:spcPts val="1150"/>
              </a:lnSpc>
              <a:spcBef>
                <a:spcPts val="1180"/>
              </a:spcBef>
            </a:pPr>
            <a:r>
              <a:rPr dirty="0" sz="1000">
                <a:latin typeface="Arial MT"/>
                <a:cs typeface="Arial MT"/>
              </a:rPr>
              <a:t>Process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storing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information</a:t>
            </a:r>
            <a:r>
              <a:rPr dirty="0" sz="1000">
                <a:latin typeface="Arial MT"/>
                <a:cs typeface="Arial MT"/>
              </a:rPr>
              <a:t> in </a:t>
            </a:r>
            <a:r>
              <a:rPr dirty="0" sz="1000" spc="-5">
                <a:latin typeface="Arial MT"/>
                <a:cs typeface="Arial MT"/>
              </a:rPr>
              <a:t>computer</a:t>
            </a:r>
            <a:r>
              <a:rPr dirty="0" sz="1000">
                <a:latin typeface="Arial MT"/>
                <a:cs typeface="Arial MT"/>
              </a:rPr>
              <a:t> is called</a:t>
            </a:r>
            <a:r>
              <a:rPr dirty="0" sz="1000" spc="-5">
                <a:latin typeface="Arial MT"/>
                <a:cs typeface="Arial MT"/>
              </a:rPr>
              <a:t> storage.</a:t>
            </a:r>
            <a:r>
              <a:rPr dirty="0" sz="1000">
                <a:latin typeface="Arial MT"/>
                <a:cs typeface="Arial MT"/>
              </a:rPr>
              <a:t> The</a:t>
            </a:r>
            <a:r>
              <a:rPr dirty="0" sz="1000" spc="-5">
                <a:latin typeface="Arial MT"/>
                <a:cs typeface="Arial MT"/>
              </a:rPr>
              <a:t> devices</a:t>
            </a:r>
            <a:r>
              <a:rPr dirty="0" sz="1000">
                <a:latin typeface="Arial MT"/>
                <a:cs typeface="Arial MT"/>
              </a:rPr>
              <a:t> used to store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data </a:t>
            </a:r>
            <a:r>
              <a:rPr dirty="0" sz="1000" spc="-5">
                <a:latin typeface="Arial MT"/>
                <a:cs typeface="Arial MT"/>
              </a:rPr>
              <a:t>are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called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storage devices.</a:t>
            </a:r>
            <a:endParaRPr sz="1000">
              <a:latin typeface="Arial MT"/>
              <a:cs typeface="Arial MT"/>
            </a:endParaRPr>
          </a:p>
          <a:p>
            <a:pPr marL="181610" indent="-169545">
              <a:lnSpc>
                <a:spcPct val="100000"/>
              </a:lnSpc>
              <a:spcBef>
                <a:spcPts val="1060"/>
              </a:spcBef>
              <a:buAutoNum type="arabicPeriod" startAt="3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Advantages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of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storages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000">
                <a:latin typeface="Arial MT"/>
                <a:cs typeface="Arial MT"/>
              </a:rPr>
              <a:t>Information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different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places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saved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computer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-5">
                <a:latin typeface="Arial MT"/>
                <a:cs typeface="Arial MT"/>
              </a:rPr>
              <a:t> be </a:t>
            </a:r>
            <a:r>
              <a:rPr dirty="0" sz="1000">
                <a:latin typeface="Arial MT"/>
                <a:cs typeface="Arial MT"/>
              </a:rPr>
              <a:t>re-used</a:t>
            </a:r>
            <a:r>
              <a:rPr dirty="0" sz="1000" spc="-5">
                <a:latin typeface="Arial MT"/>
                <a:cs typeface="Arial MT"/>
              </a:rPr>
              <a:t> when needed.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95"/>
              </a:spcBef>
              <a:buAutoNum type="arabicPeriod" startAt="4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Types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of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storage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devices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  <a:spcBef>
                <a:spcPts val="1090"/>
              </a:spcBef>
            </a:pPr>
            <a:r>
              <a:rPr dirty="0" sz="1000">
                <a:latin typeface="Arial MT"/>
                <a:cs typeface="Arial MT"/>
              </a:rPr>
              <a:t>1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-Primary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storage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devices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>
                <a:latin typeface="Arial MT"/>
                <a:cs typeface="Arial MT"/>
              </a:rPr>
              <a:t>2-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Secondary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storage devices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100" spc="-5" b="1">
                <a:latin typeface="Arial"/>
                <a:cs typeface="Arial"/>
              </a:rPr>
              <a:t>4.1 Primary storage devices</a:t>
            </a:r>
            <a:endParaRPr sz="1100">
              <a:latin typeface="Arial"/>
              <a:cs typeface="Arial"/>
            </a:endParaRPr>
          </a:p>
          <a:p>
            <a:pPr marL="12700" marR="185420">
              <a:lnSpc>
                <a:spcPts val="1150"/>
              </a:lnSpc>
              <a:spcBef>
                <a:spcPts val="1175"/>
              </a:spcBef>
            </a:pPr>
            <a:r>
              <a:rPr dirty="0" sz="1000" spc="-5">
                <a:latin typeface="Arial MT"/>
                <a:cs typeface="Arial MT"/>
              </a:rPr>
              <a:t>Storage devices which are installed at the mother board are called primary storage devise. It is </a:t>
            </a:r>
            <a:r>
              <a:rPr dirty="0" sz="1000">
                <a:latin typeface="Arial MT"/>
                <a:cs typeface="Arial MT"/>
              </a:rPr>
              <a:t> also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called </a:t>
            </a:r>
            <a:r>
              <a:rPr dirty="0" sz="1000">
                <a:latin typeface="Arial MT"/>
                <a:cs typeface="Arial MT"/>
              </a:rPr>
              <a:t>memory.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dirty="0" sz="1100" spc="-5" b="1">
                <a:latin typeface="Arial"/>
                <a:cs typeface="Arial"/>
              </a:rPr>
              <a:t>Types</a:t>
            </a:r>
            <a:r>
              <a:rPr dirty="0" sz="1100" spc="-10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of</a:t>
            </a:r>
            <a:r>
              <a:rPr dirty="0" sz="1100" spc="-10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primary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storage</a:t>
            </a:r>
            <a:endParaRPr sz="1100">
              <a:latin typeface="Arial"/>
              <a:cs typeface="Arial"/>
            </a:endParaRPr>
          </a:p>
          <a:p>
            <a:pPr marL="12700" marR="2843530">
              <a:lnSpc>
                <a:spcPts val="1150"/>
              </a:lnSpc>
              <a:spcBef>
                <a:spcPts val="1165"/>
              </a:spcBef>
              <a:tabLst>
                <a:tab pos="1383030" algn="l"/>
              </a:tabLst>
            </a:pPr>
            <a:r>
              <a:rPr dirty="0" sz="1000" spc="-5">
                <a:latin typeface="Arial MT"/>
                <a:cs typeface="Arial MT"/>
              </a:rPr>
              <a:t>There are two types of primary storage devices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1- ROM	2- RAM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Arial MT"/>
              <a:cs typeface="Arial MT"/>
            </a:endParaRPr>
          </a:p>
          <a:p>
            <a:pPr marL="12700">
              <a:lnSpc>
                <a:spcPts val="1290"/>
              </a:lnSpc>
            </a:pPr>
            <a:r>
              <a:rPr dirty="0" sz="1100" spc="-10" b="1">
                <a:latin typeface="Arial"/>
                <a:cs typeface="Arial"/>
              </a:rPr>
              <a:t>ROM</a:t>
            </a:r>
            <a:endParaRPr sz="1100">
              <a:latin typeface="Arial"/>
              <a:cs typeface="Arial"/>
            </a:endParaRPr>
          </a:p>
          <a:p>
            <a:pPr algn="just" marL="12700" marR="5715">
              <a:lnSpc>
                <a:spcPct val="95800"/>
              </a:lnSpc>
              <a:spcBef>
                <a:spcPts val="20"/>
              </a:spcBef>
            </a:pPr>
            <a:r>
              <a:rPr dirty="0" sz="1000" spc="-5">
                <a:latin typeface="Arial MT"/>
                <a:cs typeface="Arial MT"/>
              </a:rPr>
              <a:t>ROM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stands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read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only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memory.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storage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device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which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only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stored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information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 read. It can’t be modified, delete or removed. It is like something written on stone that can not </a:t>
            </a:r>
            <a:r>
              <a:rPr dirty="0" sz="1000">
                <a:latin typeface="Arial MT"/>
                <a:cs typeface="Arial MT"/>
              </a:rPr>
              <a:t> be </a:t>
            </a:r>
            <a:r>
              <a:rPr dirty="0" sz="1000" spc="-5">
                <a:latin typeface="Arial MT"/>
                <a:cs typeface="Arial MT"/>
              </a:rPr>
              <a:t>removed </a:t>
            </a:r>
            <a:r>
              <a:rPr dirty="0" sz="1000">
                <a:latin typeface="Arial MT"/>
                <a:cs typeface="Arial MT"/>
              </a:rPr>
              <a:t>or </a:t>
            </a:r>
            <a:r>
              <a:rPr dirty="0" sz="1000" spc="-5">
                <a:latin typeface="Arial MT"/>
                <a:cs typeface="Arial MT"/>
              </a:rPr>
              <a:t>changed once </a:t>
            </a:r>
            <a:r>
              <a:rPr dirty="0" sz="1000">
                <a:latin typeface="Arial MT"/>
                <a:cs typeface="Arial MT"/>
              </a:rPr>
              <a:t>written. It is </a:t>
            </a:r>
            <a:r>
              <a:rPr dirty="0" sz="1000" spc="-5">
                <a:latin typeface="Arial MT"/>
                <a:cs typeface="Arial MT"/>
              </a:rPr>
              <a:t>permanent </a:t>
            </a:r>
            <a:r>
              <a:rPr dirty="0" sz="1000">
                <a:latin typeface="Arial MT"/>
                <a:cs typeface="Arial MT"/>
              </a:rPr>
              <a:t>storage </a:t>
            </a:r>
            <a:r>
              <a:rPr dirty="0" sz="1000" spc="-5">
                <a:latin typeface="Arial MT"/>
                <a:cs typeface="Arial MT"/>
              </a:rPr>
              <a:t>devise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data remains </a:t>
            </a:r>
            <a:r>
              <a:rPr dirty="0" sz="1000">
                <a:latin typeface="Arial MT"/>
                <a:cs typeface="Arial MT"/>
              </a:rPr>
              <a:t>safe on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ROM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even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when computer is off.</a:t>
            </a:r>
            <a:endParaRPr sz="1000">
              <a:latin typeface="Arial MT"/>
              <a:cs typeface="Arial MT"/>
            </a:endParaRPr>
          </a:p>
          <a:p>
            <a:pPr algn="just" marL="12700" marR="59690">
              <a:lnSpc>
                <a:spcPts val="1150"/>
              </a:lnSpc>
              <a:spcBef>
                <a:spcPts val="35"/>
              </a:spcBef>
            </a:pPr>
            <a:r>
              <a:rPr dirty="0" sz="1000" spc="-5">
                <a:latin typeface="Arial MT"/>
                <a:cs typeface="Arial MT"/>
              </a:rPr>
              <a:t>It contains information related to computer startup process which is written at the time of memory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manufacturing.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cannot start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without ROM.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290"/>
              </a:lnSpc>
              <a:spcBef>
                <a:spcPts val="1065"/>
              </a:spcBef>
            </a:pPr>
            <a:r>
              <a:rPr dirty="0" sz="1100" spc="-10" b="1">
                <a:latin typeface="Arial"/>
                <a:cs typeface="Arial"/>
              </a:rPr>
              <a:t>RAM</a:t>
            </a:r>
            <a:endParaRPr sz="1100">
              <a:latin typeface="Arial"/>
              <a:cs typeface="Arial"/>
            </a:endParaRPr>
          </a:p>
          <a:p>
            <a:pPr algn="just" marL="12700" marR="5080">
              <a:lnSpc>
                <a:spcPct val="95800"/>
              </a:lnSpc>
              <a:spcBef>
                <a:spcPts val="20"/>
              </a:spcBef>
            </a:pPr>
            <a:r>
              <a:rPr dirty="0" sz="1000">
                <a:latin typeface="Arial MT"/>
                <a:cs typeface="Arial MT"/>
              </a:rPr>
              <a:t>RAM </a:t>
            </a:r>
            <a:r>
              <a:rPr dirty="0" sz="1000" spc="-5">
                <a:latin typeface="Arial MT"/>
                <a:cs typeface="Arial MT"/>
              </a:rPr>
              <a:t>stands for random access memory. </a:t>
            </a:r>
            <a:r>
              <a:rPr dirty="0" sz="1000">
                <a:latin typeface="Arial MT"/>
                <a:cs typeface="Arial MT"/>
              </a:rPr>
              <a:t>It is like </a:t>
            </a:r>
            <a:r>
              <a:rPr dirty="0" sz="1000" spc="-5">
                <a:latin typeface="Arial MT"/>
                <a:cs typeface="Arial MT"/>
              </a:rPr>
              <a:t>something </a:t>
            </a:r>
            <a:r>
              <a:rPr dirty="0" sz="1000">
                <a:latin typeface="Arial MT"/>
                <a:cs typeface="Arial MT"/>
              </a:rPr>
              <a:t>written on </a:t>
            </a:r>
            <a:r>
              <a:rPr dirty="0" sz="1000" spc="-5">
                <a:latin typeface="Arial MT"/>
                <a:cs typeface="Arial MT"/>
              </a:rPr>
              <a:t>sand </a:t>
            </a:r>
            <a:r>
              <a:rPr dirty="0" sz="1000">
                <a:latin typeface="Arial MT"/>
                <a:cs typeface="Arial MT"/>
              </a:rPr>
              <a:t>which </a:t>
            </a:r>
            <a:r>
              <a:rPr dirty="0" sz="1000" spc="-5">
                <a:latin typeface="Arial MT"/>
                <a:cs typeface="Arial MT"/>
              </a:rPr>
              <a:t>is temporary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would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erased.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temporary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memory,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also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called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volatile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memory.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RAM</a:t>
            </a:r>
            <a:r>
              <a:rPr dirty="0" sz="1000" spc="27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stores </a:t>
            </a:r>
            <a:r>
              <a:rPr dirty="0" sz="1000" spc="-5">
                <a:latin typeface="Arial MT"/>
                <a:cs typeface="Arial MT"/>
              </a:rPr>
              <a:t> information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which</a:t>
            </a:r>
            <a:r>
              <a:rPr dirty="0" sz="1000">
                <a:latin typeface="Arial MT"/>
                <a:cs typeface="Arial MT"/>
              </a:rPr>
              <a:t> is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currently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processed</a:t>
            </a:r>
            <a:r>
              <a:rPr dirty="0" sz="1000">
                <a:latin typeface="Arial MT"/>
                <a:cs typeface="Arial MT"/>
              </a:rPr>
              <a:t> by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When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power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off,</a:t>
            </a:r>
            <a:r>
              <a:rPr dirty="0" sz="1000">
                <a:latin typeface="Arial MT"/>
                <a:cs typeface="Arial MT"/>
              </a:rPr>
              <a:t> it</a:t>
            </a:r>
            <a:r>
              <a:rPr dirty="0" sz="1000" spc="2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loses</a:t>
            </a:r>
            <a:r>
              <a:rPr dirty="0" sz="1000" spc="2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all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information.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 can be read, stored,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modified or delete from the RAM.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100" spc="-5" b="1">
                <a:latin typeface="Arial"/>
                <a:cs typeface="Arial"/>
              </a:rPr>
              <a:t>Size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of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storage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000">
                <a:latin typeface="Arial MT"/>
                <a:cs typeface="Arial MT"/>
              </a:rPr>
              <a:t>Byte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unit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</a:t>
            </a:r>
            <a:r>
              <a:rPr dirty="0" sz="1000" spc="-5">
                <a:latin typeface="Arial MT"/>
                <a:cs typeface="Arial MT"/>
              </a:rPr>
              <a:t> measuring memory. </a:t>
            </a:r>
            <a:r>
              <a:rPr dirty="0" sz="1000">
                <a:latin typeface="Arial MT"/>
                <a:cs typeface="Arial MT"/>
              </a:rPr>
              <a:t>1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byte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means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1</a:t>
            </a:r>
            <a:r>
              <a:rPr dirty="0" sz="1000" spc="-5">
                <a:latin typeface="Arial MT"/>
                <a:cs typeface="Arial MT"/>
              </a:rPr>
              <a:t> character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963688"/>
            <a:ext cx="5510530" cy="7795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 MT"/>
                <a:cs typeface="Arial MT"/>
              </a:rPr>
              <a:t>For</a:t>
            </a:r>
            <a:r>
              <a:rPr dirty="0" sz="1000" spc="-5">
                <a:latin typeface="Arial MT"/>
                <a:cs typeface="Arial MT"/>
              </a:rPr>
              <a:t> example Pakistan</a:t>
            </a:r>
            <a:r>
              <a:rPr dirty="0" sz="1000">
                <a:latin typeface="Arial MT"/>
                <a:cs typeface="Arial MT"/>
              </a:rPr>
              <a:t> is</a:t>
            </a:r>
            <a:r>
              <a:rPr dirty="0" sz="1000" spc="-5">
                <a:latin typeface="Arial MT"/>
                <a:cs typeface="Arial MT"/>
              </a:rPr>
              <a:t> consisting </a:t>
            </a:r>
            <a:r>
              <a:rPr dirty="0" sz="1000">
                <a:latin typeface="Arial MT"/>
                <a:cs typeface="Arial MT"/>
              </a:rPr>
              <a:t>of 8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bytes.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Arial MT"/>
              <a:cs typeface="Arial MT"/>
            </a:endParaRPr>
          </a:p>
          <a:p>
            <a:pPr marL="469265">
              <a:lnSpc>
                <a:spcPts val="1175"/>
              </a:lnSpc>
            </a:pPr>
            <a:r>
              <a:rPr dirty="0" sz="1000" spc="-5">
                <a:latin typeface="Arial MT"/>
                <a:cs typeface="Arial MT"/>
              </a:rPr>
              <a:t>Byte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small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unit</a:t>
            </a:r>
            <a:endParaRPr sz="1000">
              <a:latin typeface="Arial MT"/>
              <a:cs typeface="Arial MT"/>
            </a:endParaRPr>
          </a:p>
          <a:p>
            <a:pPr marL="469265">
              <a:lnSpc>
                <a:spcPts val="1150"/>
              </a:lnSpc>
            </a:pPr>
            <a:r>
              <a:rPr dirty="0" sz="1000">
                <a:latin typeface="Arial MT"/>
                <a:cs typeface="Arial MT"/>
              </a:rPr>
              <a:t>1024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bytes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=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1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kilo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byte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(kb)</a:t>
            </a:r>
            <a:endParaRPr sz="1000">
              <a:latin typeface="Arial MT"/>
              <a:cs typeface="Arial MT"/>
            </a:endParaRPr>
          </a:p>
          <a:p>
            <a:pPr marL="469265" marR="3011805">
              <a:lnSpc>
                <a:spcPts val="1150"/>
              </a:lnSpc>
              <a:spcBef>
                <a:spcPts val="60"/>
              </a:spcBef>
            </a:pPr>
            <a:r>
              <a:rPr dirty="0" sz="1000">
                <a:latin typeface="Arial MT"/>
                <a:cs typeface="Arial MT"/>
              </a:rPr>
              <a:t>1024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kilo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bytes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=</a:t>
            </a:r>
            <a:r>
              <a:rPr dirty="0" sz="1000" spc="254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1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mega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byte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(mb)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1024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mega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byte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=</a:t>
            </a:r>
            <a:r>
              <a:rPr dirty="0" sz="1000" spc="2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1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giga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byte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(gb)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dirty="0" sz="1200" spc="-5" b="1">
                <a:latin typeface="Arial"/>
                <a:cs typeface="Arial"/>
              </a:rPr>
              <a:t>4.2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Secondary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storage</a:t>
            </a:r>
            <a:r>
              <a:rPr dirty="0" sz="1200" spc="-10" b="1">
                <a:latin typeface="Arial"/>
                <a:cs typeface="Arial"/>
              </a:rPr>
              <a:t> devices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>
                <a:latin typeface="Arial MT"/>
                <a:cs typeface="Arial MT"/>
              </a:rPr>
              <a:t>Why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5">
                <a:latin typeface="Arial MT"/>
                <a:cs typeface="Arial MT"/>
              </a:rPr>
              <a:t> secondary storage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devices needed?</a:t>
            </a:r>
            <a:endParaRPr sz="1000">
              <a:latin typeface="Arial MT"/>
              <a:cs typeface="Arial MT"/>
            </a:endParaRPr>
          </a:p>
          <a:p>
            <a:pPr algn="just" marL="12700" marR="5080">
              <a:lnSpc>
                <a:spcPct val="95700"/>
              </a:lnSpc>
              <a:spcBef>
                <a:spcPts val="1155"/>
              </a:spcBef>
            </a:pPr>
            <a:r>
              <a:rPr dirty="0" sz="1000">
                <a:latin typeface="Arial MT"/>
                <a:cs typeface="Arial MT"/>
              </a:rPr>
              <a:t>RAM </a:t>
            </a:r>
            <a:r>
              <a:rPr dirty="0" sz="1000" spc="-5">
                <a:latin typeface="Arial MT"/>
                <a:cs typeface="Arial MT"/>
              </a:rPr>
              <a:t>stores info temporary, whereas </a:t>
            </a:r>
            <a:r>
              <a:rPr dirty="0" sz="1000">
                <a:latin typeface="Arial MT"/>
                <a:cs typeface="Arial MT"/>
              </a:rPr>
              <a:t>we </a:t>
            </a:r>
            <a:r>
              <a:rPr dirty="0" sz="1000" spc="-5">
                <a:latin typeface="Arial MT"/>
                <a:cs typeface="Arial MT"/>
              </a:rPr>
              <a:t>can’t store information </a:t>
            </a:r>
            <a:r>
              <a:rPr dirty="0" sz="1000">
                <a:latin typeface="Arial MT"/>
                <a:cs typeface="Arial MT"/>
              </a:rPr>
              <a:t>on ROM. So we need </a:t>
            </a:r>
            <a:r>
              <a:rPr dirty="0" sz="1000" spc="-5">
                <a:latin typeface="Arial MT"/>
                <a:cs typeface="Arial MT"/>
              </a:rPr>
              <a:t>some place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store information, even when computer is off. It is also called non-volatile storage devices. For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example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floppy disks, hard disks, compact disks, magnetic tape etc.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100" spc="-5" b="1">
                <a:latin typeface="Arial"/>
                <a:cs typeface="Arial"/>
              </a:rPr>
              <a:t>Advantages</a:t>
            </a:r>
            <a:r>
              <a:rPr dirty="0" sz="1100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of</a:t>
            </a:r>
            <a:r>
              <a:rPr dirty="0" sz="1100" spc="5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secondary</a:t>
            </a:r>
            <a:r>
              <a:rPr dirty="0" sz="1100" spc="-10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storage</a:t>
            </a:r>
            <a:r>
              <a:rPr dirty="0" sz="1100" spc="5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devices</a:t>
            </a:r>
            <a:endParaRPr sz="1100">
              <a:latin typeface="Arial"/>
              <a:cs typeface="Arial"/>
            </a:endParaRPr>
          </a:p>
          <a:p>
            <a:pPr marL="12700" marR="1675764">
              <a:lnSpc>
                <a:spcPts val="1150"/>
              </a:lnSpc>
              <a:spcBef>
                <a:spcPts val="1175"/>
              </a:spcBef>
            </a:pPr>
            <a:r>
              <a:rPr dirty="0" sz="1000">
                <a:latin typeface="Arial MT"/>
                <a:cs typeface="Arial MT"/>
              </a:rPr>
              <a:t>1-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More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data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-5">
                <a:latin typeface="Arial MT"/>
                <a:cs typeface="Arial MT"/>
              </a:rPr>
              <a:t> be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stored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as</a:t>
            </a:r>
            <a:r>
              <a:rPr dirty="0" sz="1000" spc="-5">
                <a:latin typeface="Arial MT"/>
                <a:cs typeface="Arial MT"/>
              </a:rPr>
              <a:t> compared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primary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storage devices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2-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Information remains there even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if power is switched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off.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dirty="0" sz="1100" spc="-5" b="1">
                <a:latin typeface="Arial"/>
                <a:cs typeface="Arial"/>
              </a:rPr>
              <a:t>Types</a:t>
            </a:r>
            <a:r>
              <a:rPr dirty="0" sz="1100" spc="-10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of secondary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storage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1838960" algn="l"/>
              </a:tabLst>
            </a:pPr>
            <a:r>
              <a:rPr dirty="0" sz="1000">
                <a:latin typeface="Arial MT"/>
                <a:cs typeface="Arial MT"/>
              </a:rPr>
              <a:t>1-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Magnetic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disks	</a:t>
            </a:r>
            <a:r>
              <a:rPr dirty="0" sz="1000">
                <a:latin typeface="Arial MT"/>
                <a:cs typeface="Arial MT"/>
              </a:rPr>
              <a:t>2-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Optical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disks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100" spc="-5" b="1">
                <a:latin typeface="Arial"/>
                <a:cs typeface="Arial"/>
              </a:rPr>
              <a:t>Magnetic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disks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000" spc="-5">
                <a:latin typeface="Arial MT"/>
                <a:cs typeface="Arial MT"/>
              </a:rPr>
              <a:t>Floppy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disk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hard disks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considered 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category.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 spc="-5" b="1">
                <a:latin typeface="Arial"/>
                <a:cs typeface="Arial"/>
              </a:rPr>
              <a:t>Floppy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disk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Arial"/>
              <a:cs typeface="Arial"/>
            </a:endParaRPr>
          </a:p>
          <a:p>
            <a:pPr marL="12700" marR="2013585">
              <a:lnSpc>
                <a:spcPts val="1150"/>
              </a:lnSpc>
            </a:pPr>
            <a:r>
              <a:rPr dirty="0" sz="1000">
                <a:latin typeface="Arial MT"/>
                <a:cs typeface="Arial MT"/>
              </a:rPr>
              <a:t>Floppy</a:t>
            </a:r>
            <a:r>
              <a:rPr dirty="0" sz="1000" spc="-5">
                <a:latin typeface="Arial MT"/>
                <a:cs typeface="Arial MT"/>
              </a:rPr>
              <a:t> means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soft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disk means something </a:t>
            </a:r>
            <a:r>
              <a:rPr dirty="0" sz="1000">
                <a:latin typeface="Arial MT"/>
                <a:cs typeface="Arial MT"/>
              </a:rPr>
              <a:t>flat </a:t>
            </a:r>
            <a:r>
              <a:rPr dirty="0" sz="1000" spc="-5">
                <a:latin typeface="Arial MT"/>
                <a:cs typeface="Arial MT"/>
              </a:rPr>
              <a:t>and circular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floppy disk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store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up to 144 MB 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5"/>
              </a:lnSpc>
            </a:pPr>
            <a:r>
              <a:rPr dirty="0" sz="1000" spc="-5">
                <a:latin typeface="Arial MT"/>
                <a:cs typeface="Arial MT"/>
              </a:rPr>
              <a:t>Data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stored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circular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tracks.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Floppy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disk is covered by hard casing (shutter, magnetic, liner,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shell, and notch)</a:t>
            </a:r>
            <a:endParaRPr sz="1000">
              <a:latin typeface="Arial MT"/>
              <a:cs typeface="Arial MT"/>
            </a:endParaRPr>
          </a:p>
          <a:p>
            <a:pPr algn="just" marL="12700" marR="6985">
              <a:lnSpc>
                <a:spcPct val="95700"/>
              </a:lnSpc>
              <a:spcBef>
                <a:spcPts val="30"/>
              </a:spcBef>
            </a:pPr>
            <a:r>
              <a:rPr dirty="0" sz="1000">
                <a:latin typeface="Arial MT"/>
                <a:cs typeface="Arial MT"/>
              </a:rPr>
              <a:t>If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notch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opened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than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floppy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disk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becomes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write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protected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that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means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that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can’t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be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written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 floppy disk and can </a:t>
            </a:r>
            <a:r>
              <a:rPr dirty="0" sz="1000" spc="-5">
                <a:latin typeface="Arial MT"/>
                <a:cs typeface="Arial MT"/>
              </a:rPr>
              <a:t>only </a:t>
            </a:r>
            <a:r>
              <a:rPr dirty="0" sz="1000">
                <a:latin typeface="Arial MT"/>
                <a:cs typeface="Arial MT"/>
              </a:rPr>
              <a:t>be read. You can write something </a:t>
            </a:r>
            <a:r>
              <a:rPr dirty="0" sz="1000" spc="-5">
                <a:latin typeface="Arial MT"/>
                <a:cs typeface="Arial MT"/>
              </a:rPr>
              <a:t>about </a:t>
            </a:r>
            <a:r>
              <a:rPr dirty="0" sz="1000">
                <a:latin typeface="Arial MT"/>
                <a:cs typeface="Arial MT"/>
              </a:rPr>
              <a:t>the content of floppy disk at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sticker attached </a:t>
            </a:r>
            <a:r>
              <a:rPr dirty="0" sz="1000">
                <a:latin typeface="Arial MT"/>
                <a:cs typeface="Arial MT"/>
              </a:rPr>
              <a:t>at the </a:t>
            </a:r>
            <a:r>
              <a:rPr dirty="0" sz="1000" spc="-5">
                <a:latin typeface="Arial MT"/>
                <a:cs typeface="Arial MT"/>
              </a:rPr>
              <a:t>casing. </a:t>
            </a:r>
            <a:r>
              <a:rPr dirty="0" sz="1000">
                <a:latin typeface="Arial MT"/>
                <a:cs typeface="Arial MT"/>
              </a:rPr>
              <a:t>But use soft tip pen to avoid damage to the disk </a:t>
            </a:r>
            <a:r>
              <a:rPr dirty="0" sz="1000" spc="-5">
                <a:latin typeface="Arial MT"/>
                <a:cs typeface="Arial MT"/>
              </a:rPr>
              <a:t>inside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casing. Floppy </a:t>
            </a:r>
            <a:r>
              <a:rPr dirty="0" sz="1000">
                <a:latin typeface="Arial MT"/>
                <a:cs typeface="Arial MT"/>
              </a:rPr>
              <a:t>is light weight, low </a:t>
            </a:r>
            <a:r>
              <a:rPr dirty="0" sz="1000" spc="-5">
                <a:latin typeface="Arial MT"/>
                <a:cs typeface="Arial MT"/>
              </a:rPr>
              <a:t>cost, commonly </a:t>
            </a:r>
            <a:r>
              <a:rPr dirty="0" sz="1000">
                <a:latin typeface="Arial MT"/>
                <a:cs typeface="Arial MT"/>
              </a:rPr>
              <a:t>used </a:t>
            </a:r>
            <a:r>
              <a:rPr dirty="0" sz="1000" spc="-5">
                <a:latin typeface="Arial MT"/>
                <a:cs typeface="Arial MT"/>
              </a:rPr>
              <a:t>and biggest advantage </a:t>
            </a:r>
            <a:r>
              <a:rPr dirty="0" sz="1000">
                <a:latin typeface="Arial MT"/>
                <a:cs typeface="Arial MT"/>
              </a:rPr>
              <a:t>of floppy is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portability.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must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used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with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care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information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saved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wasted.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should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keep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away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magnet to safe from damage. The disk should not place 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high temperature areas.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Floppy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drive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used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read/write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floppy disk.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000" spc="-5" b="1">
                <a:latin typeface="Arial"/>
                <a:cs typeface="Arial"/>
              </a:rPr>
              <a:t>Hard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disk</a:t>
            </a:r>
            <a:endParaRPr sz="1000">
              <a:latin typeface="Arial"/>
              <a:cs typeface="Arial"/>
            </a:endParaRPr>
          </a:p>
          <a:p>
            <a:pPr algn="just" marL="12700" marR="6350">
              <a:lnSpc>
                <a:spcPct val="95800"/>
              </a:lnSpc>
              <a:spcBef>
                <a:spcPts val="1145"/>
              </a:spcBef>
            </a:pP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made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hard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material,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sealed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casing.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More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than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one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hard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disk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be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sealed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casing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increase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storage capacity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computer. </a:t>
            </a:r>
            <a:r>
              <a:rPr dirty="0" sz="1000">
                <a:latin typeface="Arial MT"/>
                <a:cs typeface="Arial MT"/>
              </a:rPr>
              <a:t>Data </a:t>
            </a:r>
            <a:r>
              <a:rPr dirty="0" sz="1000" spc="-5">
                <a:latin typeface="Arial MT"/>
                <a:cs typeface="Arial MT"/>
              </a:rPr>
              <a:t>is </a:t>
            </a:r>
            <a:r>
              <a:rPr dirty="0" sz="1000">
                <a:latin typeface="Arial MT"/>
                <a:cs typeface="Arial MT"/>
              </a:rPr>
              <a:t>stored in circular form. </a:t>
            </a:r>
            <a:r>
              <a:rPr dirty="0" sz="1000" spc="-5">
                <a:latin typeface="Arial MT"/>
                <a:cs typeface="Arial MT"/>
              </a:rPr>
              <a:t>Storage capacity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hard </a:t>
            </a:r>
            <a:r>
              <a:rPr dirty="0" sz="1000" spc="-5">
                <a:latin typeface="Arial MT"/>
                <a:cs typeface="Arial MT"/>
              </a:rPr>
              <a:t>disk is very high and </a:t>
            </a:r>
            <a:r>
              <a:rPr dirty="0" sz="1000">
                <a:latin typeface="Arial MT"/>
                <a:cs typeface="Arial MT"/>
              </a:rPr>
              <a:t>high </a:t>
            </a:r>
            <a:r>
              <a:rPr dirty="0" sz="1000" spc="-5">
                <a:latin typeface="Arial MT"/>
                <a:cs typeface="Arial MT"/>
              </a:rPr>
              <a:t>volume </a:t>
            </a:r>
            <a:r>
              <a:rPr dirty="0" sz="1000">
                <a:latin typeface="Arial MT"/>
                <a:cs typeface="Arial MT"/>
              </a:rPr>
              <a:t>of data </a:t>
            </a:r>
            <a:r>
              <a:rPr dirty="0" sz="1000" spc="-5">
                <a:latin typeface="Arial MT"/>
                <a:cs typeface="Arial MT"/>
              </a:rPr>
              <a:t>can be stored here. </a:t>
            </a:r>
            <a:r>
              <a:rPr dirty="0" sz="1000">
                <a:latin typeface="Arial MT"/>
                <a:cs typeface="Arial MT"/>
              </a:rPr>
              <a:t>Hard </a:t>
            </a:r>
            <a:r>
              <a:rPr dirty="0" sz="1000" spc="-5">
                <a:latin typeface="Arial MT"/>
                <a:cs typeface="Arial MT"/>
              </a:rPr>
              <a:t>disk is </a:t>
            </a:r>
            <a:r>
              <a:rPr dirty="0" sz="1000">
                <a:latin typeface="Arial MT"/>
                <a:cs typeface="Arial MT"/>
              </a:rPr>
              <a:t>more </a:t>
            </a:r>
            <a:r>
              <a:rPr dirty="0" sz="1000" spc="-5">
                <a:latin typeface="Arial MT"/>
                <a:cs typeface="Arial MT"/>
              </a:rPr>
              <a:t>durable </a:t>
            </a:r>
            <a:r>
              <a:rPr dirty="0" sz="1000">
                <a:latin typeface="Arial MT"/>
                <a:cs typeface="Arial MT"/>
              </a:rPr>
              <a:t>than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floppy drive but it is not as portable as floppy. Don’t bring near </a:t>
            </a:r>
            <a:r>
              <a:rPr dirty="0" sz="1000" spc="-10">
                <a:latin typeface="Arial MT"/>
                <a:cs typeface="Arial MT"/>
              </a:rPr>
              <a:t>magnets </a:t>
            </a:r>
            <a:r>
              <a:rPr dirty="0" sz="1000" spc="-5">
                <a:latin typeface="Arial MT"/>
                <a:cs typeface="Arial MT"/>
              </a:rPr>
              <a:t>and should not place in </a:t>
            </a:r>
            <a:r>
              <a:rPr dirty="0" sz="1000">
                <a:latin typeface="Arial MT"/>
                <a:cs typeface="Arial MT"/>
              </a:rPr>
              <a:t> high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temperature area.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100" spc="-5" b="1">
                <a:latin typeface="Arial"/>
                <a:cs typeface="Arial"/>
              </a:rPr>
              <a:t>Optical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disks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1138043"/>
            <a:ext cx="2217420" cy="1842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Computer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Proficiency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License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  <a:spcBef>
                <a:spcPts val="1330"/>
              </a:spcBef>
            </a:pPr>
            <a:r>
              <a:rPr dirty="0" sz="1000" spc="-5" b="1">
                <a:latin typeface="Arial"/>
                <a:cs typeface="Arial"/>
              </a:rPr>
              <a:t>Rector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</a:pPr>
            <a:r>
              <a:rPr dirty="0" sz="1000">
                <a:latin typeface="Arial MT"/>
                <a:cs typeface="Arial MT"/>
              </a:rPr>
              <a:t>Dr.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Naveed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Akhtar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Malik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0"/>
              </a:lnSpc>
              <a:spcBef>
                <a:spcPts val="1100"/>
              </a:spcBef>
            </a:pPr>
            <a:r>
              <a:rPr dirty="0" sz="1000" spc="-5" b="1">
                <a:latin typeface="Arial"/>
                <a:cs typeface="Arial"/>
              </a:rPr>
              <a:t>Project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Supervisor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0"/>
              </a:lnSpc>
            </a:pPr>
            <a:r>
              <a:rPr dirty="0" sz="1000" spc="-5">
                <a:latin typeface="Arial MT"/>
                <a:cs typeface="Arial MT"/>
              </a:rPr>
              <a:t>Asst.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Prof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Saba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Khalil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Toor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760"/>
              </a:spcBef>
            </a:pPr>
            <a:r>
              <a:rPr dirty="0" sz="1000" spc="-5" b="1">
                <a:latin typeface="Arial"/>
                <a:cs typeface="Arial"/>
              </a:rPr>
              <a:t>Handouts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Compiled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by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Afia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Mufti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latin typeface="Arial MT"/>
                <a:cs typeface="Arial MT"/>
              </a:rPr>
              <a:t>Syeda.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Mariyam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Bukhari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12922" y="9222042"/>
            <a:ext cx="154940" cy="22606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40005">
              <a:lnSpc>
                <a:spcPct val="100000"/>
              </a:lnSpc>
              <a:spcBef>
                <a:spcPts val="135"/>
              </a:spcBef>
            </a:pPr>
            <a:fld id="{81D60167-4931-47E6-BA6A-407CBD079E47}" type="slidenum">
              <a:rPr dirty="0" sz="1200">
                <a:latin typeface="Times New Roman"/>
                <a:cs typeface="Times New Roman"/>
              </a:rPr>
              <a:t>3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56814" y="9417642"/>
            <a:ext cx="185928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Virtual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University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Pakistan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81740" y="963688"/>
            <a:ext cx="5574030" cy="63906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63500" marR="192405">
              <a:lnSpc>
                <a:spcPts val="1150"/>
              </a:lnSpc>
              <a:spcBef>
                <a:spcPts val="180"/>
              </a:spcBef>
            </a:pPr>
            <a:r>
              <a:rPr dirty="0" sz="1000">
                <a:latin typeface="Arial MT"/>
                <a:cs typeface="Arial MT"/>
              </a:rPr>
              <a:t>It is called </a:t>
            </a:r>
            <a:r>
              <a:rPr dirty="0" sz="1000" spc="-5">
                <a:latin typeface="Arial MT"/>
                <a:cs typeface="Arial MT"/>
              </a:rPr>
              <a:t>optical disk because laser beam </a:t>
            </a:r>
            <a:r>
              <a:rPr dirty="0" sz="1000">
                <a:latin typeface="Arial MT"/>
                <a:cs typeface="Arial MT"/>
              </a:rPr>
              <a:t>is used to read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write the data. </a:t>
            </a:r>
            <a:r>
              <a:rPr dirty="0" sz="1000" spc="-5">
                <a:latin typeface="Arial MT"/>
                <a:cs typeface="Arial MT"/>
              </a:rPr>
              <a:t>Diameter </a:t>
            </a:r>
            <a:r>
              <a:rPr dirty="0" sz="1000">
                <a:latin typeface="Arial MT"/>
                <a:cs typeface="Arial MT"/>
              </a:rPr>
              <a:t>is </a:t>
            </a:r>
            <a:r>
              <a:rPr dirty="0" sz="1000" spc="-5">
                <a:latin typeface="Arial MT"/>
                <a:cs typeface="Arial MT"/>
              </a:rPr>
              <a:t>4.25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inch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whereas </a:t>
            </a:r>
            <a:r>
              <a:rPr dirty="0" sz="1000">
                <a:latin typeface="Arial MT"/>
                <a:cs typeface="Arial MT"/>
              </a:rPr>
              <a:t>width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5">
                <a:latin typeface="Arial MT"/>
                <a:cs typeface="Arial MT"/>
              </a:rPr>
              <a:t> less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than </a:t>
            </a:r>
            <a:r>
              <a:rPr dirty="0" sz="1000" spc="-5">
                <a:latin typeface="Arial MT"/>
                <a:cs typeface="Arial MT"/>
              </a:rPr>
              <a:t>1/20</a:t>
            </a:r>
            <a:r>
              <a:rPr dirty="0" baseline="42735" sz="975" spc="-7">
                <a:latin typeface="Arial MT"/>
                <a:cs typeface="Arial MT"/>
              </a:rPr>
              <a:t>th</a:t>
            </a:r>
            <a:r>
              <a:rPr dirty="0" baseline="42735" sz="975" spc="1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 inch. It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easily </a:t>
            </a:r>
            <a:r>
              <a:rPr dirty="0" sz="1000" spc="-10">
                <a:latin typeface="Arial MT"/>
                <a:cs typeface="Arial MT"/>
              </a:rPr>
              <a:t>portable</a:t>
            </a:r>
            <a:r>
              <a:rPr dirty="0" sz="1000" spc="-5">
                <a:latin typeface="Arial MT"/>
                <a:cs typeface="Arial MT"/>
              </a:rPr>
              <a:t> device.</a:t>
            </a:r>
            <a:endParaRPr sz="1000">
              <a:latin typeface="Arial MT"/>
              <a:cs typeface="Arial MT"/>
            </a:endParaRPr>
          </a:p>
          <a:p>
            <a:pPr marL="63500">
              <a:lnSpc>
                <a:spcPct val="100000"/>
              </a:lnSpc>
              <a:spcBef>
                <a:spcPts val="1065"/>
              </a:spcBef>
            </a:pPr>
            <a:r>
              <a:rPr dirty="0" sz="1000">
                <a:latin typeface="Arial MT"/>
                <a:cs typeface="Arial MT"/>
              </a:rPr>
              <a:t>There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four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types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optical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disks</a:t>
            </a:r>
            <a:endParaRPr sz="1000">
              <a:latin typeface="Arial MT"/>
              <a:cs typeface="Arial MT"/>
            </a:endParaRPr>
          </a:p>
          <a:p>
            <a:pPr marL="520700" indent="-229870">
              <a:lnSpc>
                <a:spcPct val="100000"/>
              </a:lnSpc>
              <a:spcBef>
                <a:spcPts val="1105"/>
              </a:spcBef>
              <a:buAutoNum type="arabicPlain"/>
              <a:tabLst>
                <a:tab pos="521334" algn="l"/>
              </a:tabLst>
            </a:pPr>
            <a:r>
              <a:rPr dirty="0" sz="1000" b="1">
                <a:latin typeface="Arial"/>
                <a:cs typeface="Arial"/>
              </a:rPr>
              <a:t>CD</a:t>
            </a:r>
            <a:r>
              <a:rPr dirty="0" sz="1000" spc="-5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ROM</a:t>
            </a:r>
            <a:endParaRPr sz="1000">
              <a:latin typeface="Arial"/>
              <a:cs typeface="Arial"/>
            </a:endParaRPr>
          </a:p>
          <a:p>
            <a:pPr algn="just" marL="291465" marR="210185">
              <a:lnSpc>
                <a:spcPts val="1150"/>
              </a:lnSpc>
              <a:spcBef>
                <a:spcPts val="1170"/>
              </a:spcBef>
            </a:pPr>
            <a:r>
              <a:rPr dirty="0" sz="1000">
                <a:latin typeface="Arial MT"/>
                <a:cs typeface="Arial MT"/>
              </a:rPr>
              <a:t>CD </a:t>
            </a:r>
            <a:r>
              <a:rPr dirty="0" sz="1000" spc="-5">
                <a:latin typeface="Arial MT"/>
                <a:cs typeface="Arial MT"/>
              </a:rPr>
              <a:t>stands </a:t>
            </a:r>
            <a:r>
              <a:rPr dirty="0" sz="1000">
                <a:latin typeface="Arial MT"/>
                <a:cs typeface="Arial MT"/>
              </a:rPr>
              <a:t>for </a:t>
            </a:r>
            <a:r>
              <a:rPr dirty="0" sz="1000" spc="-5">
                <a:latin typeface="Arial MT"/>
                <a:cs typeface="Arial MT"/>
              </a:rPr>
              <a:t>compact </a:t>
            </a:r>
            <a:r>
              <a:rPr dirty="0" sz="1000">
                <a:latin typeface="Arial MT"/>
                <a:cs typeface="Arial MT"/>
              </a:rPr>
              <a:t>disk and </a:t>
            </a:r>
            <a:r>
              <a:rPr dirty="0" sz="1000" spc="-5">
                <a:latin typeface="Arial MT"/>
                <a:cs typeface="Arial MT"/>
              </a:rPr>
              <a:t>ROM stands </a:t>
            </a:r>
            <a:r>
              <a:rPr dirty="0" sz="1000">
                <a:latin typeface="Arial MT"/>
                <a:cs typeface="Arial MT"/>
              </a:rPr>
              <a:t>for </a:t>
            </a:r>
            <a:r>
              <a:rPr dirty="0" sz="1000" spc="-5">
                <a:latin typeface="Arial MT"/>
                <a:cs typeface="Arial MT"/>
              </a:rPr>
              <a:t>read </a:t>
            </a:r>
            <a:r>
              <a:rPr dirty="0" sz="1000">
                <a:latin typeface="Arial MT"/>
                <a:cs typeface="Arial MT"/>
              </a:rPr>
              <a:t>only </a:t>
            </a:r>
            <a:r>
              <a:rPr dirty="0" sz="1000" spc="-5">
                <a:latin typeface="Arial MT"/>
                <a:cs typeface="Arial MT"/>
              </a:rPr>
              <a:t>memory. </a:t>
            </a:r>
            <a:r>
              <a:rPr dirty="0" sz="1000">
                <a:latin typeface="Arial MT"/>
                <a:cs typeface="Arial MT"/>
              </a:rPr>
              <a:t>It is read </a:t>
            </a:r>
            <a:r>
              <a:rPr dirty="0" sz="1000" spc="-5">
                <a:latin typeface="Arial MT"/>
                <a:cs typeface="Arial MT"/>
              </a:rPr>
              <a:t>only </a:t>
            </a:r>
            <a:r>
              <a:rPr dirty="0" sz="1000">
                <a:latin typeface="Arial MT"/>
                <a:cs typeface="Arial MT"/>
              </a:rPr>
              <a:t>storage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device, mostly used for audio, videos etc. 600 MB to 800 MB data can be stored. It is easy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portable</a:t>
            </a:r>
            <a:r>
              <a:rPr dirty="0" sz="1000" spc="-10">
                <a:latin typeface="Arial MT"/>
                <a:cs typeface="Arial MT"/>
              </a:rPr>
              <a:t> devices.</a:t>
            </a:r>
            <a:r>
              <a:rPr dirty="0" sz="1000" spc="-5">
                <a:latin typeface="Arial MT"/>
                <a:cs typeface="Arial MT"/>
              </a:rPr>
              <a:t> CDs should not be scratched.</a:t>
            </a:r>
            <a:endParaRPr sz="1000">
              <a:latin typeface="Arial MT"/>
              <a:cs typeface="Arial MT"/>
            </a:endParaRPr>
          </a:p>
          <a:p>
            <a:pPr marL="520700" indent="-229870">
              <a:lnSpc>
                <a:spcPct val="100000"/>
              </a:lnSpc>
              <a:spcBef>
                <a:spcPts val="1075"/>
              </a:spcBef>
              <a:buAutoNum type="arabicPlain" startAt="2"/>
              <a:tabLst>
                <a:tab pos="521334" algn="l"/>
              </a:tabLst>
            </a:pPr>
            <a:r>
              <a:rPr dirty="0" sz="1000" b="1">
                <a:latin typeface="Arial"/>
                <a:cs typeface="Arial"/>
              </a:rPr>
              <a:t>Write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once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read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many(WORM)</a:t>
            </a:r>
            <a:endParaRPr sz="1000">
              <a:latin typeface="Arial"/>
              <a:cs typeface="Arial"/>
            </a:endParaRPr>
          </a:p>
          <a:p>
            <a:pPr algn="just" marL="291465">
              <a:lnSpc>
                <a:spcPct val="100000"/>
              </a:lnSpc>
              <a:spcBef>
                <a:spcPts val="1090"/>
              </a:spcBef>
            </a:pPr>
            <a:r>
              <a:rPr dirty="0" sz="1000" spc="-5">
                <a:latin typeface="Arial MT"/>
                <a:cs typeface="Arial MT"/>
              </a:rPr>
              <a:t>It acts as CDROM after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 is written on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 once. It is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used to store data, information.</a:t>
            </a:r>
            <a:endParaRPr sz="1000">
              <a:latin typeface="Arial MT"/>
              <a:cs typeface="Arial MT"/>
            </a:endParaRPr>
          </a:p>
          <a:p>
            <a:pPr marL="520700" indent="-229870">
              <a:lnSpc>
                <a:spcPct val="100000"/>
              </a:lnSpc>
              <a:spcBef>
                <a:spcPts val="1105"/>
              </a:spcBef>
              <a:buAutoNum type="arabicPlain" startAt="3"/>
              <a:tabLst>
                <a:tab pos="521334" algn="l"/>
              </a:tabLst>
            </a:pPr>
            <a:r>
              <a:rPr dirty="0" sz="1000" spc="-5" b="1">
                <a:latin typeface="Arial"/>
                <a:cs typeface="Arial"/>
              </a:rPr>
              <a:t>Re-writeable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CDs</a:t>
            </a:r>
            <a:endParaRPr sz="1000">
              <a:latin typeface="Arial"/>
              <a:cs typeface="Arial"/>
            </a:endParaRPr>
          </a:p>
          <a:p>
            <a:pPr algn="just" marL="291465">
              <a:lnSpc>
                <a:spcPct val="100000"/>
              </a:lnSpc>
              <a:spcBef>
                <a:spcPts val="1090"/>
              </a:spcBef>
            </a:pPr>
            <a:r>
              <a:rPr dirty="0" sz="1000">
                <a:latin typeface="Arial MT"/>
                <a:cs typeface="Arial MT"/>
              </a:rPr>
              <a:t>CDs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which</a:t>
            </a:r>
            <a:r>
              <a:rPr dirty="0" sz="1000" spc="-5">
                <a:latin typeface="Arial MT"/>
                <a:cs typeface="Arial MT"/>
              </a:rPr>
              <a:t> can </a:t>
            </a:r>
            <a:r>
              <a:rPr dirty="0" sz="1000">
                <a:latin typeface="Arial MT"/>
                <a:cs typeface="Arial MT"/>
              </a:rPr>
              <a:t>be </a:t>
            </a:r>
            <a:r>
              <a:rPr dirty="0" sz="1000" spc="-5">
                <a:latin typeface="Arial MT"/>
                <a:cs typeface="Arial MT"/>
              </a:rPr>
              <a:t>read and </a:t>
            </a:r>
            <a:r>
              <a:rPr dirty="0" sz="1000">
                <a:latin typeface="Arial MT"/>
                <a:cs typeface="Arial MT"/>
              </a:rPr>
              <a:t>write </a:t>
            </a:r>
            <a:r>
              <a:rPr dirty="0" sz="1000" spc="-5">
                <a:latin typeface="Arial MT"/>
                <a:cs typeface="Arial MT"/>
              </a:rPr>
              <a:t>many </a:t>
            </a:r>
            <a:r>
              <a:rPr dirty="0" sz="1000">
                <a:latin typeface="Arial MT"/>
                <a:cs typeface="Arial MT"/>
              </a:rPr>
              <a:t>times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</a:t>
            </a:r>
            <a:r>
              <a:rPr dirty="0" sz="1000" spc="-5">
                <a:latin typeface="Arial MT"/>
                <a:cs typeface="Arial MT"/>
              </a:rPr>
              <a:t> called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re-writeable </a:t>
            </a:r>
            <a:r>
              <a:rPr dirty="0" sz="1000">
                <a:latin typeface="Arial MT"/>
                <a:cs typeface="Arial MT"/>
              </a:rPr>
              <a:t>CDs.</a:t>
            </a:r>
            <a:endParaRPr sz="1000">
              <a:latin typeface="Arial MT"/>
              <a:cs typeface="Arial MT"/>
            </a:endParaRPr>
          </a:p>
          <a:p>
            <a:pPr marL="520700" indent="-229870">
              <a:lnSpc>
                <a:spcPct val="100000"/>
              </a:lnSpc>
              <a:spcBef>
                <a:spcPts val="1105"/>
              </a:spcBef>
              <a:buAutoNum type="arabicPlain" startAt="4"/>
              <a:tabLst>
                <a:tab pos="521334" algn="l"/>
              </a:tabLst>
            </a:pPr>
            <a:r>
              <a:rPr dirty="0" sz="1000" b="1">
                <a:latin typeface="Arial"/>
                <a:cs typeface="Arial"/>
              </a:rPr>
              <a:t>DVDs</a:t>
            </a:r>
            <a:endParaRPr sz="1000">
              <a:latin typeface="Arial"/>
              <a:cs typeface="Arial"/>
            </a:endParaRPr>
          </a:p>
          <a:p>
            <a:pPr marL="291465" marR="55880">
              <a:lnSpc>
                <a:spcPts val="1150"/>
              </a:lnSpc>
              <a:spcBef>
                <a:spcPts val="1175"/>
              </a:spcBef>
            </a:pPr>
            <a:r>
              <a:rPr dirty="0" sz="1000" spc="-5">
                <a:latin typeface="Arial MT"/>
                <a:cs typeface="Arial MT"/>
              </a:rPr>
              <a:t>DVD stands for digital versatile disk. It was invented to store video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only that is why previously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 was called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as digital video disk. Its capacity is much</a:t>
            </a:r>
            <a:r>
              <a:rPr dirty="0" sz="1000" spc="-10">
                <a:latin typeface="Arial MT"/>
                <a:cs typeface="Arial MT"/>
              </a:rPr>
              <a:t> greater.</a:t>
            </a:r>
            <a:endParaRPr sz="1000">
              <a:latin typeface="Arial MT"/>
              <a:cs typeface="Arial MT"/>
            </a:endParaRPr>
          </a:p>
          <a:p>
            <a:pPr marL="291465">
              <a:lnSpc>
                <a:spcPts val="1175"/>
              </a:lnSpc>
              <a:spcBef>
                <a:spcPts val="1065"/>
              </a:spcBef>
            </a:pPr>
            <a:r>
              <a:rPr dirty="0" sz="1000" b="1">
                <a:latin typeface="Arial"/>
                <a:cs typeface="Arial"/>
              </a:rPr>
              <a:t>DVD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ROM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–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 can be read from it, but can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not be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written, changed or deleted.</a:t>
            </a:r>
            <a:endParaRPr sz="1000">
              <a:latin typeface="Arial MT"/>
              <a:cs typeface="Arial MT"/>
            </a:endParaRPr>
          </a:p>
          <a:p>
            <a:pPr marL="291465" marR="311150" indent="-635">
              <a:lnSpc>
                <a:spcPts val="1150"/>
              </a:lnSpc>
              <a:spcBef>
                <a:spcPts val="55"/>
              </a:spcBef>
            </a:pPr>
            <a:r>
              <a:rPr dirty="0" sz="1000" b="1">
                <a:latin typeface="Arial"/>
                <a:cs typeface="Arial"/>
              </a:rPr>
              <a:t>DVD RAM </a:t>
            </a:r>
            <a:r>
              <a:rPr dirty="0" sz="1000">
                <a:latin typeface="Arial MT"/>
                <a:cs typeface="Arial MT"/>
              </a:rPr>
              <a:t>– </a:t>
            </a:r>
            <a:r>
              <a:rPr dirty="0" sz="1000" spc="-5">
                <a:latin typeface="Arial MT"/>
                <a:cs typeface="Arial MT"/>
              </a:rPr>
              <a:t>It works like re-writeable CDs. Data </a:t>
            </a:r>
            <a:r>
              <a:rPr dirty="0" sz="1000">
                <a:latin typeface="Arial MT"/>
                <a:cs typeface="Arial MT"/>
              </a:rPr>
              <a:t>can </a:t>
            </a:r>
            <a:r>
              <a:rPr dirty="0" sz="1000" spc="-5">
                <a:latin typeface="Arial MT"/>
                <a:cs typeface="Arial MT"/>
              </a:rPr>
              <a:t>be read, written, stored or removed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 it. Storage capacity is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huge from 4.7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GB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9.4 GB. It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easily </a:t>
            </a:r>
            <a:r>
              <a:rPr dirty="0" sz="1000" spc="-10">
                <a:latin typeface="Arial MT"/>
                <a:cs typeface="Arial MT"/>
              </a:rPr>
              <a:t>portable.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Arial MT"/>
              <a:cs typeface="Arial MT"/>
            </a:endParaRPr>
          </a:p>
          <a:p>
            <a:pPr marL="6350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4.3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Other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storage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devices</a:t>
            </a:r>
            <a:endParaRPr sz="12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1100"/>
              </a:spcBef>
            </a:pPr>
            <a:r>
              <a:rPr dirty="0" sz="1000" spc="-5" b="1">
                <a:latin typeface="Arial"/>
                <a:cs typeface="Arial"/>
              </a:rPr>
              <a:t>Magnetic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tape</a:t>
            </a:r>
            <a:endParaRPr sz="1000">
              <a:latin typeface="Arial"/>
              <a:cs typeface="Arial"/>
            </a:endParaRPr>
          </a:p>
          <a:p>
            <a:pPr marL="63500" marR="120650">
              <a:lnSpc>
                <a:spcPts val="1150"/>
              </a:lnSpc>
              <a:spcBef>
                <a:spcPts val="1175"/>
              </a:spcBef>
            </a:pPr>
            <a:r>
              <a:rPr dirty="0" sz="1000" spc="-5">
                <a:latin typeface="Arial MT"/>
                <a:cs typeface="Arial MT"/>
              </a:rPr>
              <a:t>It is like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 audio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cassette. Data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saved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 line. Data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saved first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would be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read first.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 has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huge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storage capacity. Keep it away from magnet to save from </a:t>
            </a:r>
            <a:r>
              <a:rPr dirty="0" sz="1000" spc="-10">
                <a:latin typeface="Arial MT"/>
                <a:cs typeface="Arial MT"/>
              </a:rPr>
              <a:t>damage.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>
              <a:latin typeface="Arial MT"/>
              <a:cs typeface="Arial MT"/>
            </a:endParaRPr>
          </a:p>
          <a:p>
            <a:pPr marL="233045" indent="-170180">
              <a:lnSpc>
                <a:spcPct val="100000"/>
              </a:lnSpc>
              <a:spcBef>
                <a:spcPts val="5"/>
              </a:spcBef>
              <a:buAutoNum type="arabicPeriod" startAt="5"/>
              <a:tabLst>
                <a:tab pos="233679" algn="l"/>
              </a:tabLst>
            </a:pPr>
            <a:r>
              <a:rPr dirty="0" sz="1200" spc="-5" b="1">
                <a:latin typeface="Arial"/>
                <a:cs typeface="Arial"/>
              </a:rPr>
              <a:t>Summary</a:t>
            </a:r>
            <a:endParaRPr sz="12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learnt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about:</a:t>
            </a:r>
            <a:endParaRPr sz="1000">
              <a:latin typeface="Arial MT"/>
              <a:cs typeface="Arial MT"/>
            </a:endParaRPr>
          </a:p>
          <a:p>
            <a:pPr lvl="1" marL="5200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520065" algn="l"/>
                <a:tab pos="520700" algn="l"/>
              </a:tabLst>
            </a:pPr>
            <a:r>
              <a:rPr dirty="0" sz="1000" spc="-5">
                <a:latin typeface="Arial MT"/>
                <a:cs typeface="Arial MT"/>
              </a:rPr>
              <a:t>Different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storage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devices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(RAM,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ROM)</a:t>
            </a:r>
            <a:endParaRPr sz="1000">
              <a:latin typeface="Arial MT"/>
              <a:cs typeface="Arial MT"/>
            </a:endParaRPr>
          </a:p>
          <a:p>
            <a:pPr lvl="1" marL="520065" indent="-22923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520065" algn="l"/>
                <a:tab pos="520700" algn="l"/>
              </a:tabLst>
            </a:pPr>
            <a:r>
              <a:rPr dirty="0" sz="1000" spc="-5">
                <a:latin typeface="Arial MT"/>
                <a:cs typeface="Arial MT"/>
              </a:rPr>
              <a:t>Magnetic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devices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(HD,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FD)</a:t>
            </a:r>
            <a:endParaRPr sz="1000">
              <a:latin typeface="Arial MT"/>
              <a:cs typeface="Arial MT"/>
            </a:endParaRPr>
          </a:p>
          <a:p>
            <a:pPr lvl="1" marL="5200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520065" algn="l"/>
                <a:tab pos="520700" algn="l"/>
              </a:tabLst>
            </a:pPr>
            <a:r>
              <a:rPr dirty="0" sz="1000" spc="-5">
                <a:latin typeface="Arial MT"/>
                <a:cs typeface="Arial MT"/>
              </a:rPr>
              <a:t>Optical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devices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(CDs.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DVDs)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39" y="962165"/>
            <a:ext cx="5497830" cy="8055609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 marL="1411605" marR="1394460">
              <a:lnSpc>
                <a:spcPts val="1380"/>
              </a:lnSpc>
              <a:spcBef>
                <a:spcPts val="195"/>
              </a:spcBef>
            </a:pPr>
            <a:r>
              <a:rPr dirty="0" sz="1200" spc="-5">
                <a:latin typeface="Arial MT"/>
                <a:cs typeface="Arial MT"/>
              </a:rPr>
              <a:t>Computer Proficiency License </a:t>
            </a:r>
            <a:r>
              <a:rPr dirty="0" sz="1200" spc="-10">
                <a:latin typeface="Arial MT"/>
                <a:cs typeface="Arial MT"/>
              </a:rPr>
              <a:t>(CS-001)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Lecture </a:t>
            </a:r>
            <a:r>
              <a:rPr dirty="0" sz="1200" spc="-10">
                <a:latin typeface="Arial MT"/>
                <a:cs typeface="Arial MT"/>
              </a:rPr>
              <a:t>06</a:t>
            </a:r>
            <a:endParaRPr sz="1200">
              <a:latin typeface="Arial MT"/>
              <a:cs typeface="Arial MT"/>
            </a:endParaRPr>
          </a:p>
          <a:p>
            <a:pPr algn="ctr" marL="9525">
              <a:lnSpc>
                <a:spcPts val="1340"/>
              </a:lnSpc>
            </a:pPr>
            <a:r>
              <a:rPr dirty="0" sz="1200" spc="-10">
                <a:latin typeface="Arial MT"/>
                <a:cs typeface="Arial MT"/>
              </a:rPr>
              <a:t>Hardware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150">
              <a:latin typeface="Arial MT"/>
              <a:cs typeface="Arial MT"/>
            </a:endParaRPr>
          </a:p>
          <a:p>
            <a:pPr marL="182245" indent="-169545">
              <a:lnSpc>
                <a:spcPct val="100000"/>
              </a:lnSpc>
              <a:buAutoNum type="arabicPeriod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Objectives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objective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 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provide information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about: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Computer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hardware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Location </a:t>
            </a:r>
            <a:r>
              <a:rPr dirty="0" sz="1000" spc="-5">
                <a:latin typeface="Arial MT"/>
                <a:cs typeface="Arial MT"/>
              </a:rPr>
              <a:t>where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different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hardware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component</a:t>
            </a:r>
            <a:r>
              <a:rPr dirty="0" sz="1000">
                <a:latin typeface="Arial MT"/>
                <a:cs typeface="Arial MT"/>
              </a:rPr>
              <a:t> are </a:t>
            </a:r>
            <a:r>
              <a:rPr dirty="0" sz="1000" spc="-5">
                <a:latin typeface="Arial MT"/>
                <a:cs typeface="Arial MT"/>
              </a:rPr>
              <a:t>placed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computer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Purpose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various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hardware components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85"/>
              </a:spcBef>
              <a:buAutoNum type="arabicPeriod" startAt="2"/>
              <a:tabLst>
                <a:tab pos="182880" algn="l"/>
              </a:tabLst>
            </a:pPr>
            <a:r>
              <a:rPr dirty="0" sz="1200" b="1">
                <a:latin typeface="Arial"/>
                <a:cs typeface="Arial"/>
              </a:rPr>
              <a:t>Computer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Hardware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1180"/>
              </a:spcBef>
            </a:pPr>
            <a:r>
              <a:rPr dirty="0" sz="1000">
                <a:latin typeface="Arial MT"/>
                <a:cs typeface="Arial MT"/>
              </a:rPr>
              <a:t>Hardware </a:t>
            </a:r>
            <a:r>
              <a:rPr dirty="0" sz="1000" spc="-5">
                <a:latin typeface="Arial MT"/>
                <a:cs typeface="Arial MT"/>
              </a:rPr>
              <a:t>refers</a:t>
            </a:r>
            <a:r>
              <a:rPr dirty="0" sz="1000">
                <a:latin typeface="Arial MT"/>
                <a:cs typeface="Arial MT"/>
              </a:rPr>
              <a:t> to the </a:t>
            </a:r>
            <a:r>
              <a:rPr dirty="0" sz="1000" spc="-5">
                <a:latin typeface="Arial MT"/>
                <a:cs typeface="Arial MT"/>
              </a:rPr>
              <a:t>physical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elements</a:t>
            </a:r>
            <a:r>
              <a:rPr dirty="0" sz="1000">
                <a:latin typeface="Arial MT"/>
                <a:cs typeface="Arial MT"/>
              </a:rPr>
              <a:t> of a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computer.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Examples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hardware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computer </a:t>
            </a:r>
            <a:r>
              <a:rPr dirty="0" sz="1000">
                <a:latin typeface="Arial MT"/>
                <a:cs typeface="Arial MT"/>
              </a:rPr>
              <a:t>are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keyboard,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monitor,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mouse and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processing </a:t>
            </a:r>
            <a:r>
              <a:rPr dirty="0" sz="1000">
                <a:latin typeface="Arial MT"/>
                <a:cs typeface="Arial MT"/>
              </a:rPr>
              <a:t>unit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60"/>
              </a:spcBef>
              <a:buAutoNum type="arabicPeriod" startAt="3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System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Unit</a:t>
            </a:r>
            <a:endParaRPr sz="1200">
              <a:latin typeface="Arial"/>
              <a:cs typeface="Arial"/>
            </a:endParaRPr>
          </a:p>
          <a:p>
            <a:pPr marL="12700" marR="236220">
              <a:lnSpc>
                <a:spcPts val="1150"/>
              </a:lnSpc>
              <a:spcBef>
                <a:spcPts val="1405"/>
              </a:spcBef>
            </a:pPr>
            <a:r>
              <a:rPr dirty="0" sz="1000">
                <a:latin typeface="Arial MT"/>
                <a:cs typeface="Arial MT"/>
              </a:rPr>
              <a:t>It refers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 the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box that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encapsulates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processor, motherboard, </a:t>
            </a:r>
            <a:r>
              <a:rPr dirty="0" sz="1000">
                <a:latin typeface="Arial MT"/>
                <a:cs typeface="Arial MT"/>
              </a:rPr>
              <a:t>CD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floppy</a:t>
            </a:r>
            <a:r>
              <a:rPr dirty="0" sz="1000">
                <a:latin typeface="Arial MT"/>
                <a:cs typeface="Arial MT"/>
              </a:rPr>
              <a:t> drives,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Hard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drives,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memory, ports etc.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60"/>
              </a:spcBef>
              <a:buAutoNum type="arabicPeriod" startAt="4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Terms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related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to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system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unit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  <a:spcBef>
                <a:spcPts val="1090"/>
              </a:spcBef>
            </a:pPr>
            <a:r>
              <a:rPr dirty="0" sz="1000" spc="-5">
                <a:latin typeface="Arial MT"/>
                <a:cs typeface="Arial MT"/>
              </a:rPr>
              <a:t>Following are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terms for external</a:t>
            </a:r>
            <a:r>
              <a:rPr dirty="0" sz="1000" spc="-5">
                <a:latin typeface="Arial MT"/>
                <a:cs typeface="Arial MT"/>
              </a:rPr>
              <a:t> parts</a:t>
            </a:r>
            <a:r>
              <a:rPr dirty="0" sz="1000">
                <a:latin typeface="Arial MT"/>
                <a:cs typeface="Arial MT"/>
              </a:rPr>
              <a:t> of</a:t>
            </a:r>
            <a:r>
              <a:rPr dirty="0" sz="1000" spc="-5">
                <a:latin typeface="Arial MT"/>
                <a:cs typeface="Arial MT"/>
              </a:rPr>
              <a:t> computer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casing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50"/>
              </a:lnSpc>
            </a:pPr>
            <a:r>
              <a:rPr dirty="0" sz="1000">
                <a:latin typeface="Arial MT"/>
                <a:cs typeface="Arial MT"/>
              </a:rPr>
              <a:t>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50"/>
              </a:lnSpc>
            </a:pPr>
            <a:r>
              <a:rPr dirty="0" sz="1000" spc="-5" b="1" i="1">
                <a:latin typeface="Arial"/>
                <a:cs typeface="Arial"/>
              </a:rPr>
              <a:t>Computer casing </a:t>
            </a:r>
            <a:r>
              <a:rPr dirty="0" sz="1000" spc="-5">
                <a:latin typeface="Arial MT"/>
                <a:cs typeface="Arial MT"/>
              </a:rPr>
              <a:t>is the box that houses the computer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50"/>
              </a:lnSpc>
            </a:pPr>
            <a:r>
              <a:rPr dirty="0" sz="1000" spc="-5" b="1" i="1">
                <a:latin typeface="Arial"/>
                <a:cs typeface="Arial"/>
              </a:rPr>
              <a:t>Power</a:t>
            </a:r>
            <a:r>
              <a:rPr dirty="0" sz="1000" spc="-10" b="1" i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</a:t>
            </a:r>
            <a:r>
              <a:rPr dirty="0" sz="1000" spc="-5" b="1" i="1">
                <a:latin typeface="Arial"/>
                <a:cs typeface="Arial"/>
              </a:rPr>
              <a:t>switch on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computer.</a:t>
            </a:r>
            <a:endParaRPr sz="1000">
              <a:latin typeface="Arial MT"/>
              <a:cs typeface="Arial MT"/>
            </a:endParaRPr>
          </a:p>
          <a:p>
            <a:pPr marL="12700" marR="525780">
              <a:lnSpc>
                <a:spcPts val="1150"/>
              </a:lnSpc>
              <a:spcBef>
                <a:spcPts val="55"/>
              </a:spcBef>
            </a:pPr>
            <a:r>
              <a:rPr dirty="0" sz="1000" spc="-5" b="1" i="1">
                <a:latin typeface="Arial"/>
                <a:cs typeface="Arial"/>
              </a:rPr>
              <a:t>Restart button </a:t>
            </a:r>
            <a:r>
              <a:rPr dirty="0" sz="1000" spc="-5">
                <a:latin typeface="Arial MT"/>
                <a:cs typeface="Arial MT"/>
              </a:rPr>
              <a:t>is used to restart (shutdown first and than automatically starts again) the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0"/>
              </a:lnSpc>
            </a:pPr>
            <a:r>
              <a:rPr dirty="0" sz="1000" spc="-5" b="1" i="1">
                <a:latin typeface="Arial"/>
                <a:cs typeface="Arial"/>
              </a:rPr>
              <a:t>Lights</a:t>
            </a:r>
            <a:r>
              <a:rPr dirty="0" sz="1000" spc="-15" b="1" i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shows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running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status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50"/>
              </a:lnSpc>
            </a:pPr>
            <a:r>
              <a:rPr dirty="0" sz="1000" b="1" i="1">
                <a:latin typeface="Arial"/>
                <a:cs typeface="Arial"/>
              </a:rPr>
              <a:t>CD</a:t>
            </a:r>
            <a:r>
              <a:rPr dirty="0" sz="1000" spc="-15" b="1" i="1">
                <a:latin typeface="Arial"/>
                <a:cs typeface="Arial"/>
              </a:rPr>
              <a:t> </a:t>
            </a:r>
            <a:r>
              <a:rPr dirty="0" sz="1000" b="1" i="1">
                <a:latin typeface="Arial"/>
                <a:cs typeface="Arial"/>
              </a:rPr>
              <a:t>ROM</a:t>
            </a:r>
            <a:r>
              <a:rPr dirty="0" sz="1000" spc="-15" b="1" i="1"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input</a:t>
            </a:r>
            <a:r>
              <a:rPr dirty="0" sz="1000" spc="-5">
                <a:latin typeface="Arial MT"/>
                <a:cs typeface="Arial MT"/>
              </a:rPr>
              <a:t> device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read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data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from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CDs.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 spc="-5" b="1" i="1">
                <a:latin typeface="Arial"/>
                <a:cs typeface="Arial"/>
              </a:rPr>
              <a:t>Floppy</a:t>
            </a:r>
            <a:r>
              <a:rPr dirty="0" sz="1000" spc="-10" b="1" i="1">
                <a:latin typeface="Arial"/>
                <a:cs typeface="Arial"/>
              </a:rPr>
              <a:t> </a:t>
            </a:r>
            <a:r>
              <a:rPr dirty="0" sz="1000" spc="-5" b="1" i="1">
                <a:latin typeface="Arial"/>
                <a:cs typeface="Arial"/>
              </a:rPr>
              <a:t>Drive </a:t>
            </a:r>
            <a:r>
              <a:rPr dirty="0" sz="1000" spc="-5">
                <a:latin typeface="Arial MT"/>
                <a:cs typeface="Arial MT"/>
              </a:rPr>
              <a:t>is 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input device used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read data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 floppy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Arial MT"/>
              <a:cs typeface="Arial MT"/>
            </a:endParaRPr>
          </a:p>
          <a:p>
            <a:pPr marL="12700">
              <a:lnSpc>
                <a:spcPts val="1170"/>
              </a:lnSpc>
            </a:pPr>
            <a:r>
              <a:rPr dirty="0" u="heavy" sz="100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Ports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0"/>
              </a:lnSpc>
            </a:pPr>
            <a:r>
              <a:rPr dirty="0" sz="1000" spc="-5">
                <a:latin typeface="Arial MT"/>
                <a:cs typeface="Arial MT"/>
              </a:rPr>
              <a:t>It is an interface that links computer with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other peripherals and </a:t>
            </a:r>
            <a:r>
              <a:rPr dirty="0" sz="1000" spc="-10">
                <a:latin typeface="Arial MT"/>
                <a:cs typeface="Arial MT"/>
              </a:rPr>
              <a:t>monitor.</a:t>
            </a:r>
            <a:endParaRPr sz="1000">
              <a:latin typeface="Arial MT"/>
              <a:cs typeface="Arial MT"/>
            </a:endParaRPr>
          </a:p>
          <a:p>
            <a:pPr marL="469265">
              <a:lnSpc>
                <a:spcPts val="1175"/>
              </a:lnSpc>
              <a:spcBef>
                <a:spcPts val="1095"/>
              </a:spcBef>
            </a:pPr>
            <a:r>
              <a:rPr dirty="0" sz="1000" spc="-5" b="1" i="1">
                <a:latin typeface="Arial"/>
                <a:cs typeface="Arial"/>
              </a:rPr>
              <a:t>Keyboard port</a:t>
            </a:r>
            <a:r>
              <a:rPr dirty="0" sz="1000" b="1" i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is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socket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used to connect keyboard to computer.</a:t>
            </a:r>
            <a:endParaRPr sz="1000">
              <a:latin typeface="Arial MT"/>
              <a:cs typeface="Arial MT"/>
            </a:endParaRPr>
          </a:p>
          <a:p>
            <a:pPr marL="469265">
              <a:lnSpc>
                <a:spcPts val="1150"/>
              </a:lnSpc>
            </a:pPr>
            <a:r>
              <a:rPr dirty="0" sz="1000" spc="-5" b="1" i="1">
                <a:latin typeface="Arial"/>
                <a:cs typeface="Arial"/>
              </a:rPr>
              <a:t>Mouse</a:t>
            </a:r>
            <a:r>
              <a:rPr dirty="0" sz="1000" spc="-10" b="1" i="1">
                <a:latin typeface="Arial"/>
                <a:cs typeface="Arial"/>
              </a:rPr>
              <a:t> </a:t>
            </a:r>
            <a:r>
              <a:rPr dirty="0" sz="1000" b="1" i="1">
                <a:latin typeface="Arial"/>
                <a:cs typeface="Arial"/>
              </a:rPr>
              <a:t>port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>
                <a:latin typeface="Arial MT"/>
                <a:cs typeface="Arial MT"/>
              </a:rPr>
              <a:t> a</a:t>
            </a:r>
            <a:r>
              <a:rPr dirty="0" sz="1000" spc="-5">
                <a:latin typeface="Arial MT"/>
                <a:cs typeface="Arial MT"/>
              </a:rPr>
              <a:t> socket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used to </a:t>
            </a:r>
            <a:r>
              <a:rPr dirty="0" sz="1000" spc="-10">
                <a:latin typeface="Arial MT"/>
                <a:cs typeface="Arial MT"/>
              </a:rPr>
              <a:t>connect</a:t>
            </a:r>
            <a:r>
              <a:rPr dirty="0" sz="1000" spc="-5">
                <a:latin typeface="Arial MT"/>
                <a:cs typeface="Arial MT"/>
              </a:rPr>
              <a:t> mouse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computer.</a:t>
            </a:r>
            <a:endParaRPr sz="1000">
              <a:latin typeface="Arial MT"/>
              <a:cs typeface="Arial MT"/>
            </a:endParaRPr>
          </a:p>
          <a:p>
            <a:pPr marL="469265" marR="6350">
              <a:lnSpc>
                <a:spcPts val="1150"/>
              </a:lnSpc>
              <a:spcBef>
                <a:spcPts val="55"/>
              </a:spcBef>
            </a:pPr>
            <a:r>
              <a:rPr dirty="0" sz="1000" spc="-5" b="1" i="1">
                <a:latin typeface="Arial"/>
                <a:cs typeface="Arial"/>
              </a:rPr>
              <a:t>Serial port</a:t>
            </a:r>
            <a:r>
              <a:rPr dirty="0" sz="1000" b="1" i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is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socket 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computer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that is used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connect scanner, mouse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etc. It got </a:t>
            </a:r>
            <a:r>
              <a:rPr dirty="0" sz="1000">
                <a:latin typeface="Arial MT"/>
                <a:cs typeface="Arial MT"/>
              </a:rPr>
              <a:t>9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pins.</a:t>
            </a:r>
            <a:endParaRPr sz="1000">
              <a:latin typeface="Arial MT"/>
              <a:cs typeface="Arial MT"/>
            </a:endParaRPr>
          </a:p>
          <a:p>
            <a:pPr marL="469265">
              <a:lnSpc>
                <a:spcPts val="1090"/>
              </a:lnSpc>
            </a:pPr>
            <a:r>
              <a:rPr dirty="0" sz="1000" spc="-5" b="1" i="1">
                <a:latin typeface="Arial"/>
                <a:cs typeface="Arial"/>
              </a:rPr>
              <a:t>Parallel</a:t>
            </a:r>
            <a:r>
              <a:rPr dirty="0" sz="1000" spc="-10" b="1" i="1">
                <a:latin typeface="Arial"/>
                <a:cs typeface="Arial"/>
              </a:rPr>
              <a:t> </a:t>
            </a:r>
            <a:r>
              <a:rPr dirty="0" sz="1000" spc="-5" b="1" i="1">
                <a:latin typeface="Arial"/>
                <a:cs typeface="Arial"/>
              </a:rPr>
              <a:t>port</a:t>
            </a:r>
            <a:r>
              <a:rPr dirty="0" sz="1000" b="1" i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is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socket at the back of the computer 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connect printer. It got 25 holes.</a:t>
            </a:r>
            <a:endParaRPr sz="1000">
              <a:latin typeface="Arial MT"/>
              <a:cs typeface="Arial MT"/>
            </a:endParaRPr>
          </a:p>
          <a:p>
            <a:pPr marL="469265">
              <a:lnSpc>
                <a:spcPts val="1150"/>
              </a:lnSpc>
            </a:pPr>
            <a:r>
              <a:rPr dirty="0" sz="1000" spc="-5" b="1" i="1">
                <a:latin typeface="Arial"/>
                <a:cs typeface="Arial"/>
              </a:rPr>
              <a:t>Pin sockets</a:t>
            </a:r>
            <a:r>
              <a:rPr dirty="0" sz="1000" b="1" i="1"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are </a:t>
            </a:r>
            <a:r>
              <a:rPr dirty="0" sz="1000" spc="-5">
                <a:latin typeface="Arial MT"/>
                <a:cs typeface="Arial MT"/>
              </a:rPr>
              <a:t>used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connect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speakers,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microphone.</a:t>
            </a:r>
            <a:endParaRPr sz="1000">
              <a:latin typeface="Arial MT"/>
              <a:cs typeface="Arial MT"/>
            </a:endParaRPr>
          </a:p>
          <a:p>
            <a:pPr marL="469265">
              <a:lnSpc>
                <a:spcPts val="1175"/>
              </a:lnSpc>
            </a:pPr>
            <a:r>
              <a:rPr dirty="0" sz="1000" spc="-5" b="1" i="1">
                <a:latin typeface="Arial"/>
                <a:cs typeface="Arial"/>
              </a:rPr>
              <a:t>RJ11</a:t>
            </a:r>
            <a:r>
              <a:rPr dirty="0" sz="1000" spc="-10" b="1" i="1">
                <a:latin typeface="Arial"/>
                <a:cs typeface="Arial"/>
              </a:rPr>
              <a:t> </a:t>
            </a:r>
            <a:r>
              <a:rPr dirty="0" sz="1000" b="1" i="1">
                <a:latin typeface="Arial"/>
                <a:cs typeface="Arial"/>
              </a:rPr>
              <a:t>jacks</a:t>
            </a:r>
            <a:r>
              <a:rPr dirty="0" sz="1000" spc="-5" b="1" i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used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connect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phone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wires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computer.</a:t>
            </a:r>
            <a:endParaRPr sz="1000">
              <a:latin typeface="Arial MT"/>
              <a:cs typeface="Arial MT"/>
            </a:endParaRPr>
          </a:p>
          <a:p>
            <a:pPr marL="469265">
              <a:lnSpc>
                <a:spcPts val="1175"/>
              </a:lnSpc>
              <a:spcBef>
                <a:spcPts val="1100"/>
              </a:spcBef>
            </a:pPr>
            <a:r>
              <a:rPr dirty="0" sz="1000" spc="-5" b="1">
                <a:latin typeface="Arial"/>
                <a:cs typeface="Arial"/>
              </a:rPr>
              <a:t>Power connector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socket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used to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supply power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 </a:t>
            </a:r>
            <a:r>
              <a:rPr dirty="0" sz="1000" spc="-10">
                <a:latin typeface="Arial MT"/>
                <a:cs typeface="Arial MT"/>
              </a:rPr>
              <a:t>computer</a:t>
            </a:r>
            <a:endParaRPr sz="1000">
              <a:latin typeface="Arial MT"/>
              <a:cs typeface="Arial MT"/>
            </a:endParaRPr>
          </a:p>
          <a:p>
            <a:pPr marL="469265">
              <a:lnSpc>
                <a:spcPts val="1150"/>
              </a:lnSpc>
            </a:pPr>
            <a:r>
              <a:rPr dirty="0" sz="1000" spc="-5" b="1" i="1">
                <a:latin typeface="Arial"/>
                <a:cs typeface="Arial"/>
              </a:rPr>
              <a:t>Power</a:t>
            </a:r>
            <a:r>
              <a:rPr dirty="0" sz="1000" spc="-10" b="1" i="1">
                <a:latin typeface="Arial"/>
                <a:cs typeface="Arial"/>
              </a:rPr>
              <a:t> </a:t>
            </a:r>
            <a:r>
              <a:rPr dirty="0" sz="1000" spc="-5" b="1" i="1">
                <a:latin typeface="Arial"/>
                <a:cs typeface="Arial"/>
              </a:rPr>
              <a:t>cable</a:t>
            </a:r>
            <a:r>
              <a:rPr dirty="0" sz="1000" spc="-15" b="1" i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supply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power 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monitor.</a:t>
            </a:r>
            <a:endParaRPr sz="1000">
              <a:latin typeface="Arial MT"/>
              <a:cs typeface="Arial MT"/>
            </a:endParaRPr>
          </a:p>
          <a:p>
            <a:pPr marL="469265" marR="1346200">
              <a:lnSpc>
                <a:spcPct val="96200"/>
              </a:lnSpc>
              <a:spcBef>
                <a:spcPts val="25"/>
              </a:spcBef>
            </a:pPr>
            <a:r>
              <a:rPr dirty="0" sz="1000" b="1" i="1">
                <a:latin typeface="Arial"/>
                <a:cs typeface="Arial"/>
              </a:rPr>
              <a:t>Drive </a:t>
            </a:r>
            <a:r>
              <a:rPr dirty="0" sz="1000" spc="-5" b="1" i="1">
                <a:latin typeface="Arial"/>
                <a:cs typeface="Arial"/>
              </a:rPr>
              <a:t>bay </a:t>
            </a:r>
            <a:r>
              <a:rPr dirty="0" sz="1000">
                <a:latin typeface="Arial MT"/>
                <a:cs typeface="Arial MT"/>
              </a:rPr>
              <a:t>is a place </a:t>
            </a:r>
            <a:r>
              <a:rPr dirty="0" sz="1000" spc="-5">
                <a:latin typeface="Arial MT"/>
                <a:cs typeface="Arial MT"/>
              </a:rPr>
              <a:t>where </a:t>
            </a:r>
            <a:r>
              <a:rPr dirty="0" sz="1000">
                <a:latin typeface="Arial MT"/>
                <a:cs typeface="Arial MT"/>
              </a:rPr>
              <a:t>hard </a:t>
            </a:r>
            <a:r>
              <a:rPr dirty="0" sz="1000" spc="-5">
                <a:latin typeface="Arial MT"/>
                <a:cs typeface="Arial MT"/>
              </a:rPr>
              <a:t>drives </a:t>
            </a:r>
            <a:r>
              <a:rPr dirty="0" sz="1000">
                <a:latin typeface="Arial MT"/>
                <a:cs typeface="Arial MT"/>
              </a:rPr>
              <a:t>are </a:t>
            </a:r>
            <a:r>
              <a:rPr dirty="0" sz="1000" spc="-5">
                <a:latin typeface="Arial MT"/>
                <a:cs typeface="Arial MT"/>
              </a:rPr>
              <a:t>installed using screws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 b="1" i="1">
                <a:latin typeface="Arial"/>
                <a:cs typeface="Arial"/>
              </a:rPr>
              <a:t>Power supply </a:t>
            </a:r>
            <a:r>
              <a:rPr dirty="0" sz="1000" spc="-5">
                <a:latin typeface="Arial MT"/>
                <a:cs typeface="Arial MT"/>
              </a:rPr>
              <a:t>provides power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processors, mother </a:t>
            </a:r>
            <a:r>
              <a:rPr dirty="0" sz="1000">
                <a:latin typeface="Arial MT"/>
                <a:cs typeface="Arial MT"/>
              </a:rPr>
              <a:t>board etc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 b="1" i="1">
                <a:latin typeface="Arial"/>
                <a:cs typeface="Arial"/>
              </a:rPr>
              <a:t>Mother</a:t>
            </a:r>
            <a:r>
              <a:rPr dirty="0" sz="1000" spc="-10" b="1" i="1">
                <a:latin typeface="Arial"/>
                <a:cs typeface="Arial"/>
              </a:rPr>
              <a:t> </a:t>
            </a:r>
            <a:r>
              <a:rPr dirty="0" sz="1000" spc="-5" b="1" i="1">
                <a:latin typeface="Arial"/>
                <a:cs typeface="Arial"/>
              </a:rPr>
              <a:t>board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10"/>
              </a:lnSpc>
            </a:pPr>
            <a:r>
              <a:rPr dirty="0" sz="1000" spc="-5" b="1">
                <a:latin typeface="Arial"/>
                <a:cs typeface="Arial"/>
              </a:rPr>
              <a:t>Processor </a:t>
            </a:r>
            <a:r>
              <a:rPr dirty="0" sz="1000">
                <a:latin typeface="Arial MT"/>
                <a:cs typeface="Arial MT"/>
              </a:rPr>
              <a:t>is 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brain of </a:t>
            </a:r>
            <a:r>
              <a:rPr dirty="0" sz="1000" spc="-5">
                <a:latin typeface="Arial MT"/>
                <a:cs typeface="Arial MT"/>
              </a:rPr>
              <a:t>computer and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does </a:t>
            </a:r>
            <a:r>
              <a:rPr dirty="0" sz="1000">
                <a:latin typeface="Arial MT"/>
                <a:cs typeface="Arial MT"/>
              </a:rPr>
              <a:t>all the </a:t>
            </a:r>
            <a:r>
              <a:rPr dirty="0" sz="1000" spc="-5">
                <a:latin typeface="Arial MT"/>
                <a:cs typeface="Arial MT"/>
              </a:rPr>
              <a:t>processing.</a:t>
            </a:r>
            <a:endParaRPr sz="1000">
              <a:latin typeface="Arial MT"/>
              <a:cs typeface="Arial MT"/>
            </a:endParaRPr>
          </a:p>
          <a:p>
            <a:pPr marL="469265">
              <a:lnSpc>
                <a:spcPts val="1175"/>
              </a:lnSpc>
            </a:pPr>
            <a:r>
              <a:rPr dirty="0" sz="1000" b="1">
                <a:latin typeface="Arial"/>
                <a:cs typeface="Arial"/>
              </a:rPr>
              <a:t>Fan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used to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cool down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</a:t>
            </a:r>
            <a:r>
              <a:rPr dirty="0" sz="1000" spc="-10">
                <a:latin typeface="Arial MT"/>
                <a:cs typeface="Arial MT"/>
              </a:rPr>
              <a:t>processor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avoid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 from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being </a:t>
            </a:r>
            <a:r>
              <a:rPr dirty="0" sz="1000" spc="-10">
                <a:latin typeface="Arial MT"/>
                <a:cs typeface="Arial MT"/>
              </a:rPr>
              <a:t>damaged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963688"/>
            <a:ext cx="5509895" cy="210439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313055">
              <a:lnSpc>
                <a:spcPts val="1150"/>
              </a:lnSpc>
              <a:spcBef>
                <a:spcPts val="180"/>
              </a:spcBef>
            </a:pPr>
            <a:r>
              <a:rPr dirty="0" sz="1000">
                <a:latin typeface="Arial MT"/>
                <a:cs typeface="Arial MT"/>
              </a:rPr>
              <a:t>RAM </a:t>
            </a:r>
            <a:r>
              <a:rPr dirty="0" sz="1000" spc="-5">
                <a:latin typeface="Arial MT"/>
                <a:cs typeface="Arial MT"/>
              </a:rPr>
              <a:t>chip </a:t>
            </a:r>
            <a:r>
              <a:rPr dirty="0" sz="1000">
                <a:latin typeface="Arial MT"/>
                <a:cs typeface="Arial MT"/>
              </a:rPr>
              <a:t>is random </a:t>
            </a:r>
            <a:r>
              <a:rPr dirty="0" sz="1000" spc="-5">
                <a:latin typeface="Arial MT"/>
                <a:cs typeface="Arial MT"/>
              </a:rPr>
              <a:t>access memory </a:t>
            </a:r>
            <a:r>
              <a:rPr dirty="0" sz="1000">
                <a:latin typeface="Arial MT"/>
                <a:cs typeface="Arial MT"/>
              </a:rPr>
              <a:t>used by computer </a:t>
            </a:r>
            <a:r>
              <a:rPr dirty="0" sz="1000" spc="-5">
                <a:latin typeface="Arial MT"/>
                <a:cs typeface="Arial MT"/>
              </a:rPr>
              <a:t>system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keep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running program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here.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dirty="0" sz="1000" b="1">
                <a:latin typeface="Arial"/>
                <a:cs typeface="Arial"/>
              </a:rPr>
              <a:t>Interface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cards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  <a:spcBef>
                <a:spcPts val="1090"/>
              </a:spcBef>
            </a:pPr>
            <a:r>
              <a:rPr dirty="0" sz="1000">
                <a:latin typeface="Arial MT"/>
                <a:cs typeface="Arial MT"/>
              </a:rPr>
              <a:t>Sound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card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interface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used</a:t>
            </a:r>
            <a:r>
              <a:rPr dirty="0" sz="1000" spc="2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produce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sound </a:t>
            </a:r>
            <a:r>
              <a:rPr dirty="0" sz="1000">
                <a:latin typeface="Arial MT"/>
                <a:cs typeface="Arial MT"/>
              </a:rPr>
              <a:t>via</a:t>
            </a:r>
            <a:r>
              <a:rPr dirty="0" sz="1000" spc="-5">
                <a:latin typeface="Arial MT"/>
                <a:cs typeface="Arial MT"/>
              </a:rPr>
              <a:t> speakers</a:t>
            </a:r>
            <a:endParaRPr sz="1000">
              <a:latin typeface="Arial MT"/>
              <a:cs typeface="Arial MT"/>
            </a:endParaRPr>
          </a:p>
          <a:p>
            <a:pPr marL="12700" marR="488950">
              <a:lnSpc>
                <a:spcPts val="1150"/>
              </a:lnSpc>
              <a:spcBef>
                <a:spcPts val="55"/>
              </a:spcBef>
            </a:pPr>
            <a:r>
              <a:rPr dirty="0" sz="1000">
                <a:latin typeface="Arial MT"/>
                <a:cs typeface="Arial MT"/>
              </a:rPr>
              <a:t>LAN</a:t>
            </a:r>
            <a:r>
              <a:rPr dirty="0" sz="1000" spc="-5">
                <a:latin typeface="Arial MT"/>
                <a:cs typeface="Arial MT"/>
              </a:rPr>
              <a:t> card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develop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 network </a:t>
            </a:r>
            <a:r>
              <a:rPr dirty="0" sz="1000" spc="-5">
                <a:latin typeface="Arial MT"/>
                <a:cs typeface="Arial MT"/>
              </a:rPr>
              <a:t>(more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than </a:t>
            </a:r>
            <a:r>
              <a:rPr dirty="0" sz="1000" spc="-5">
                <a:latin typeface="Arial MT"/>
                <a:cs typeface="Arial MT"/>
              </a:rPr>
              <a:t>one computer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connected</a:t>
            </a:r>
            <a:r>
              <a:rPr dirty="0" sz="1000">
                <a:latin typeface="Arial MT"/>
                <a:cs typeface="Arial MT"/>
              </a:rPr>
              <a:t> to each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other)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Modem is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used to </a:t>
            </a:r>
            <a:r>
              <a:rPr dirty="0" sz="1000" spc="-10">
                <a:latin typeface="Arial MT"/>
                <a:cs typeface="Arial MT"/>
              </a:rPr>
              <a:t>connect</a:t>
            </a:r>
            <a:r>
              <a:rPr dirty="0" sz="1000" spc="-5">
                <a:latin typeface="Arial MT"/>
                <a:cs typeface="Arial MT"/>
              </a:rPr>
              <a:t> internet with</a:t>
            </a:r>
            <a:r>
              <a:rPr dirty="0" sz="1000" spc="-10">
                <a:latin typeface="Arial MT"/>
                <a:cs typeface="Arial MT"/>
              </a:rPr>
              <a:t> computer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dirty="0" sz="1200" spc="-5" b="1">
                <a:latin typeface="Arial"/>
                <a:cs typeface="Arial"/>
              </a:rPr>
              <a:t>5.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How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does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computer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works?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ts val="1150"/>
              </a:lnSpc>
              <a:spcBef>
                <a:spcPts val="1170"/>
              </a:spcBef>
            </a:pPr>
            <a:r>
              <a:rPr dirty="0" sz="1000" spc="-5">
                <a:latin typeface="Arial MT"/>
                <a:cs typeface="Arial MT"/>
              </a:rPr>
              <a:t>Following diagram </a:t>
            </a:r>
            <a:r>
              <a:rPr dirty="0" sz="1000">
                <a:latin typeface="Arial MT"/>
                <a:cs typeface="Arial MT"/>
              </a:rPr>
              <a:t>explain how a </a:t>
            </a:r>
            <a:r>
              <a:rPr dirty="0" sz="1000" spc="-5">
                <a:latin typeface="Arial MT"/>
                <a:cs typeface="Arial MT"/>
              </a:rPr>
              <a:t>computer works </a:t>
            </a:r>
            <a:r>
              <a:rPr dirty="0" sz="1000">
                <a:latin typeface="Arial MT"/>
                <a:cs typeface="Arial MT"/>
              </a:rPr>
              <a:t>In a very </a:t>
            </a:r>
            <a:r>
              <a:rPr dirty="0" sz="1000" spc="-5">
                <a:latin typeface="Arial MT"/>
                <a:cs typeface="Arial MT"/>
              </a:rPr>
              <a:t>generic </a:t>
            </a:r>
            <a:r>
              <a:rPr dirty="0" sz="1000">
                <a:latin typeface="Arial MT"/>
                <a:cs typeface="Arial MT"/>
              </a:rPr>
              <a:t>form. Data </a:t>
            </a:r>
            <a:r>
              <a:rPr dirty="0" sz="1000" spc="-5">
                <a:latin typeface="Arial MT"/>
                <a:cs typeface="Arial MT"/>
              </a:rPr>
              <a:t>goes </a:t>
            </a:r>
            <a:r>
              <a:rPr dirty="0" sz="1000">
                <a:latin typeface="Arial MT"/>
                <a:cs typeface="Arial MT"/>
              </a:rPr>
              <a:t>into </a:t>
            </a:r>
            <a:r>
              <a:rPr dirty="0" sz="1000" spc="-5">
                <a:latin typeface="Arial MT"/>
                <a:cs typeface="Arial MT"/>
              </a:rPr>
              <a:t>memory </a:t>
            </a:r>
            <a:r>
              <a:rPr dirty="0" sz="1000">
                <a:latin typeface="Arial MT"/>
                <a:cs typeface="Arial MT"/>
              </a:rPr>
              <a:t> as </a:t>
            </a:r>
            <a:r>
              <a:rPr dirty="0" sz="1000" spc="-5">
                <a:latin typeface="Arial MT"/>
                <a:cs typeface="Arial MT"/>
              </a:rPr>
              <a:t>input </a:t>
            </a:r>
            <a:r>
              <a:rPr dirty="0" sz="1000">
                <a:latin typeface="Arial MT"/>
                <a:cs typeface="Arial MT"/>
              </a:rPr>
              <a:t>and from there it </a:t>
            </a:r>
            <a:r>
              <a:rPr dirty="0" sz="1000" spc="-5">
                <a:latin typeface="Arial MT"/>
                <a:cs typeface="Arial MT"/>
              </a:rPr>
              <a:t>goes </a:t>
            </a:r>
            <a:r>
              <a:rPr dirty="0" sz="1000">
                <a:latin typeface="Arial MT"/>
                <a:cs typeface="Arial MT"/>
              </a:rPr>
              <a:t>for </a:t>
            </a:r>
            <a:r>
              <a:rPr dirty="0" sz="1000" spc="-5">
                <a:latin typeface="Arial MT"/>
                <a:cs typeface="Arial MT"/>
              </a:rPr>
              <a:t>processing. </a:t>
            </a:r>
            <a:r>
              <a:rPr dirty="0" sz="1000">
                <a:latin typeface="Arial MT"/>
                <a:cs typeface="Arial MT"/>
              </a:rPr>
              <a:t>After </a:t>
            </a:r>
            <a:r>
              <a:rPr dirty="0" sz="1000" spc="-5">
                <a:latin typeface="Arial MT"/>
                <a:cs typeface="Arial MT"/>
              </a:rPr>
              <a:t>processing </a:t>
            </a:r>
            <a:r>
              <a:rPr dirty="0" sz="1000">
                <a:latin typeface="Arial MT"/>
                <a:cs typeface="Arial MT"/>
              </a:rPr>
              <a:t>it </a:t>
            </a:r>
            <a:r>
              <a:rPr dirty="0" sz="1000" spc="-5">
                <a:latin typeface="Arial MT"/>
                <a:cs typeface="Arial MT"/>
              </a:rPr>
              <a:t>goes back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memory, </a:t>
            </a:r>
            <a:r>
              <a:rPr dirty="0" sz="1000">
                <a:latin typeface="Arial MT"/>
                <a:cs typeface="Arial MT"/>
              </a:rPr>
              <a:t>from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memory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 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sent as out put or it is stored.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16277" y="3401377"/>
            <a:ext cx="1142365" cy="342900"/>
          </a:xfrm>
          <a:prstGeom prst="rect">
            <a:avLst/>
          </a:prstGeom>
          <a:ln w="9512">
            <a:solidFill>
              <a:srgbClr val="000000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96520">
              <a:lnSpc>
                <a:spcPct val="100000"/>
              </a:lnSpc>
              <a:spcBef>
                <a:spcPts val="315"/>
              </a:spcBef>
            </a:pPr>
            <a:r>
              <a:rPr dirty="0" sz="1200">
                <a:latin typeface="Times New Roman"/>
                <a:cs typeface="Times New Roman"/>
              </a:rPr>
              <a:t>Input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14622" y="3515575"/>
            <a:ext cx="1142365" cy="342265"/>
          </a:xfrm>
          <a:prstGeom prst="rect">
            <a:avLst/>
          </a:prstGeom>
          <a:ln w="9512">
            <a:solidFill>
              <a:srgbClr val="000000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96520">
              <a:lnSpc>
                <a:spcPct val="100000"/>
              </a:lnSpc>
              <a:spcBef>
                <a:spcPts val="315"/>
              </a:spcBef>
            </a:pPr>
            <a:r>
              <a:rPr dirty="0" sz="1200" spc="-5">
                <a:latin typeface="Times New Roman"/>
                <a:cs typeface="Times New Roman"/>
              </a:rPr>
              <a:t>Memory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87308" y="4429239"/>
            <a:ext cx="1142365" cy="342265"/>
          </a:xfrm>
          <a:prstGeom prst="rect">
            <a:avLst/>
          </a:prstGeom>
          <a:ln w="9512">
            <a:solidFill>
              <a:srgbClr val="000000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96520">
              <a:lnSpc>
                <a:spcPct val="100000"/>
              </a:lnSpc>
              <a:spcBef>
                <a:spcPts val="315"/>
              </a:spcBef>
            </a:pPr>
            <a:r>
              <a:rPr dirty="0" sz="1200">
                <a:latin typeface="Times New Roman"/>
                <a:cs typeface="Times New Roman"/>
              </a:rPr>
              <a:t>Process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56682" y="4315028"/>
            <a:ext cx="1142365" cy="342265"/>
          </a:xfrm>
          <a:prstGeom prst="rect">
            <a:avLst/>
          </a:prstGeom>
          <a:ln w="9512">
            <a:solidFill>
              <a:srgbClr val="000000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96520">
              <a:lnSpc>
                <a:spcPct val="100000"/>
              </a:lnSpc>
              <a:spcBef>
                <a:spcPts val="315"/>
              </a:spcBef>
            </a:pPr>
            <a:r>
              <a:rPr dirty="0" sz="1200">
                <a:latin typeface="Times New Roman"/>
                <a:cs typeface="Times New Roman"/>
              </a:rPr>
              <a:t>Output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53766" y="3591712"/>
            <a:ext cx="1261110" cy="76200"/>
          </a:xfrm>
          <a:custGeom>
            <a:avLst/>
            <a:gdLst/>
            <a:ahLst/>
            <a:cxnLst/>
            <a:rect l="l" t="t" r="r" b="b"/>
            <a:pathLst>
              <a:path w="1261110" h="76200">
                <a:moveTo>
                  <a:pt x="1184706" y="0"/>
                </a:moveTo>
                <a:lnTo>
                  <a:pt x="1184706" y="76149"/>
                </a:lnTo>
                <a:lnTo>
                  <a:pt x="1251700" y="42646"/>
                </a:lnTo>
                <a:lnTo>
                  <a:pt x="1197648" y="42646"/>
                </a:lnTo>
                <a:lnTo>
                  <a:pt x="1200696" y="41122"/>
                </a:lnTo>
                <a:lnTo>
                  <a:pt x="1202220" y="38074"/>
                </a:lnTo>
                <a:lnTo>
                  <a:pt x="1200696" y="34264"/>
                </a:lnTo>
                <a:lnTo>
                  <a:pt x="1197648" y="32740"/>
                </a:lnTo>
                <a:lnTo>
                  <a:pt x="1250177" y="32740"/>
                </a:lnTo>
                <a:lnTo>
                  <a:pt x="1184706" y="0"/>
                </a:lnTo>
                <a:close/>
              </a:path>
              <a:path w="1261110" h="76200">
                <a:moveTo>
                  <a:pt x="1184706" y="32740"/>
                </a:moveTo>
                <a:lnTo>
                  <a:pt x="4572" y="32740"/>
                </a:lnTo>
                <a:lnTo>
                  <a:pt x="1524" y="34264"/>
                </a:lnTo>
                <a:lnTo>
                  <a:pt x="0" y="38074"/>
                </a:lnTo>
                <a:lnTo>
                  <a:pt x="1524" y="41122"/>
                </a:lnTo>
                <a:lnTo>
                  <a:pt x="4572" y="42646"/>
                </a:lnTo>
                <a:lnTo>
                  <a:pt x="1184706" y="42646"/>
                </a:lnTo>
                <a:lnTo>
                  <a:pt x="1184706" y="32740"/>
                </a:lnTo>
                <a:close/>
              </a:path>
              <a:path w="1261110" h="76200">
                <a:moveTo>
                  <a:pt x="1250177" y="32740"/>
                </a:moveTo>
                <a:lnTo>
                  <a:pt x="1197648" y="32740"/>
                </a:lnTo>
                <a:lnTo>
                  <a:pt x="1200696" y="34264"/>
                </a:lnTo>
                <a:lnTo>
                  <a:pt x="1202220" y="38074"/>
                </a:lnTo>
                <a:lnTo>
                  <a:pt x="1200696" y="41122"/>
                </a:lnTo>
                <a:lnTo>
                  <a:pt x="1197648" y="42646"/>
                </a:lnTo>
                <a:lnTo>
                  <a:pt x="1251700" y="42646"/>
                </a:lnTo>
                <a:lnTo>
                  <a:pt x="1260843" y="38074"/>
                </a:lnTo>
                <a:lnTo>
                  <a:pt x="1250177" y="32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647577" y="3852875"/>
            <a:ext cx="76200" cy="1261745"/>
          </a:xfrm>
          <a:custGeom>
            <a:avLst/>
            <a:gdLst/>
            <a:ahLst/>
            <a:cxnLst/>
            <a:rect l="l" t="t" r="r" b="b"/>
            <a:pathLst>
              <a:path w="76200" h="1261745">
                <a:moveTo>
                  <a:pt x="33502" y="1185456"/>
                </a:moveTo>
                <a:lnTo>
                  <a:pt x="0" y="1185456"/>
                </a:lnTo>
                <a:lnTo>
                  <a:pt x="38074" y="1261592"/>
                </a:lnTo>
                <a:lnTo>
                  <a:pt x="67381" y="1202969"/>
                </a:lnTo>
                <a:lnTo>
                  <a:pt x="38074" y="1202969"/>
                </a:lnTo>
                <a:lnTo>
                  <a:pt x="35026" y="1201445"/>
                </a:lnTo>
                <a:lnTo>
                  <a:pt x="33502" y="1197648"/>
                </a:lnTo>
                <a:lnTo>
                  <a:pt x="33502" y="1185456"/>
                </a:lnTo>
                <a:close/>
              </a:path>
              <a:path w="76200" h="1261745">
                <a:moveTo>
                  <a:pt x="38074" y="0"/>
                </a:moveTo>
                <a:lnTo>
                  <a:pt x="35026" y="1524"/>
                </a:lnTo>
                <a:lnTo>
                  <a:pt x="33502" y="5321"/>
                </a:lnTo>
                <a:lnTo>
                  <a:pt x="33502" y="1197648"/>
                </a:lnTo>
                <a:lnTo>
                  <a:pt x="35026" y="1201445"/>
                </a:lnTo>
                <a:lnTo>
                  <a:pt x="38074" y="1202969"/>
                </a:lnTo>
                <a:lnTo>
                  <a:pt x="41109" y="1201445"/>
                </a:lnTo>
                <a:lnTo>
                  <a:pt x="42633" y="1197648"/>
                </a:lnTo>
                <a:lnTo>
                  <a:pt x="42633" y="5321"/>
                </a:lnTo>
                <a:lnTo>
                  <a:pt x="41109" y="1524"/>
                </a:lnTo>
                <a:lnTo>
                  <a:pt x="38074" y="0"/>
                </a:lnTo>
                <a:close/>
              </a:path>
              <a:path w="76200" h="1261745">
                <a:moveTo>
                  <a:pt x="76136" y="1185456"/>
                </a:moveTo>
                <a:lnTo>
                  <a:pt x="42633" y="1185456"/>
                </a:lnTo>
                <a:lnTo>
                  <a:pt x="42633" y="1197648"/>
                </a:lnTo>
                <a:lnTo>
                  <a:pt x="41109" y="1201445"/>
                </a:lnTo>
                <a:lnTo>
                  <a:pt x="38074" y="1202969"/>
                </a:lnTo>
                <a:lnTo>
                  <a:pt x="67381" y="1202969"/>
                </a:lnTo>
                <a:lnTo>
                  <a:pt x="76136" y="11854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023700" y="3853637"/>
            <a:ext cx="575945" cy="461645"/>
          </a:xfrm>
          <a:custGeom>
            <a:avLst/>
            <a:gdLst/>
            <a:ahLst/>
            <a:cxnLst/>
            <a:rect l="l" t="t" r="r" b="b"/>
            <a:pathLst>
              <a:path w="575945" h="461645">
                <a:moveTo>
                  <a:pt x="513319" y="417060"/>
                </a:moveTo>
                <a:lnTo>
                  <a:pt x="492607" y="443115"/>
                </a:lnTo>
                <a:lnTo>
                  <a:pt x="575602" y="461391"/>
                </a:lnTo>
                <a:lnTo>
                  <a:pt x="559460" y="426364"/>
                </a:lnTo>
                <a:lnTo>
                  <a:pt x="526872" y="426364"/>
                </a:lnTo>
                <a:lnTo>
                  <a:pt x="523062" y="424840"/>
                </a:lnTo>
                <a:lnTo>
                  <a:pt x="513319" y="417060"/>
                </a:lnTo>
                <a:close/>
              </a:path>
              <a:path w="575945" h="461645">
                <a:moveTo>
                  <a:pt x="519021" y="409886"/>
                </a:moveTo>
                <a:lnTo>
                  <a:pt x="513319" y="417060"/>
                </a:lnTo>
                <a:lnTo>
                  <a:pt x="523062" y="424840"/>
                </a:lnTo>
                <a:lnTo>
                  <a:pt x="526872" y="426364"/>
                </a:lnTo>
                <a:lnTo>
                  <a:pt x="529920" y="424840"/>
                </a:lnTo>
                <a:lnTo>
                  <a:pt x="530682" y="421043"/>
                </a:lnTo>
                <a:lnTo>
                  <a:pt x="529158" y="417995"/>
                </a:lnTo>
                <a:lnTo>
                  <a:pt x="519021" y="409886"/>
                </a:lnTo>
                <a:close/>
              </a:path>
              <a:path w="575945" h="461645">
                <a:moveTo>
                  <a:pt x="539813" y="383730"/>
                </a:moveTo>
                <a:lnTo>
                  <a:pt x="519021" y="409886"/>
                </a:lnTo>
                <a:lnTo>
                  <a:pt x="529158" y="417995"/>
                </a:lnTo>
                <a:lnTo>
                  <a:pt x="530682" y="421043"/>
                </a:lnTo>
                <a:lnTo>
                  <a:pt x="529920" y="424840"/>
                </a:lnTo>
                <a:lnTo>
                  <a:pt x="526872" y="426364"/>
                </a:lnTo>
                <a:lnTo>
                  <a:pt x="559460" y="426364"/>
                </a:lnTo>
                <a:lnTo>
                  <a:pt x="539813" y="383730"/>
                </a:lnTo>
                <a:close/>
              </a:path>
              <a:path w="575945" h="461645">
                <a:moveTo>
                  <a:pt x="3810" y="0"/>
                </a:moveTo>
                <a:lnTo>
                  <a:pt x="762" y="1524"/>
                </a:lnTo>
                <a:lnTo>
                  <a:pt x="0" y="4559"/>
                </a:lnTo>
                <a:lnTo>
                  <a:pt x="1524" y="8369"/>
                </a:lnTo>
                <a:lnTo>
                  <a:pt x="513319" y="417060"/>
                </a:lnTo>
                <a:lnTo>
                  <a:pt x="519021" y="409886"/>
                </a:lnTo>
                <a:lnTo>
                  <a:pt x="7607" y="762"/>
                </a:lnTo>
                <a:lnTo>
                  <a:pt x="3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4" name="object 14"/>
          <p:cNvGrpSpPr/>
          <p:nvPr/>
        </p:nvGrpSpPr>
        <p:grpSpPr>
          <a:xfrm>
            <a:off x="3081991" y="3732580"/>
            <a:ext cx="1266190" cy="848994"/>
            <a:chOff x="3081991" y="3732580"/>
            <a:chExt cx="1266190" cy="848994"/>
          </a:xfrm>
        </p:grpSpPr>
        <p:sp>
          <p:nvSpPr>
            <p:cNvPr id="15" name="object 15"/>
            <p:cNvSpPr/>
            <p:nvPr/>
          </p:nvSpPr>
          <p:spPr>
            <a:xfrm>
              <a:off x="3086747" y="4086618"/>
              <a:ext cx="0" cy="342900"/>
            </a:xfrm>
            <a:custGeom>
              <a:avLst/>
              <a:gdLst/>
              <a:ahLst/>
              <a:cxnLst/>
              <a:rect l="l" t="t" r="r" b="b"/>
              <a:pathLst>
                <a:path w="0" h="342900">
                  <a:moveTo>
                    <a:pt x="0" y="342620"/>
                  </a:moveTo>
                  <a:lnTo>
                    <a:pt x="0" y="0"/>
                  </a:lnTo>
                </a:path>
              </a:pathLst>
            </a:custGeom>
            <a:ln w="95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082188" y="3732580"/>
              <a:ext cx="1032510" cy="358775"/>
            </a:xfrm>
            <a:custGeom>
              <a:avLst/>
              <a:gdLst/>
              <a:ahLst/>
              <a:cxnLst/>
              <a:rect l="l" t="t" r="r" b="b"/>
              <a:pathLst>
                <a:path w="1032510" h="358775">
                  <a:moveTo>
                    <a:pt x="958519" y="31486"/>
                  </a:moveTo>
                  <a:lnTo>
                    <a:pt x="3047" y="350227"/>
                  </a:lnTo>
                  <a:lnTo>
                    <a:pt x="0" y="352513"/>
                  </a:lnTo>
                  <a:lnTo>
                    <a:pt x="0" y="355561"/>
                  </a:lnTo>
                  <a:lnTo>
                    <a:pt x="2286" y="358597"/>
                  </a:lnTo>
                  <a:lnTo>
                    <a:pt x="6083" y="358597"/>
                  </a:lnTo>
                  <a:lnTo>
                    <a:pt x="961589" y="40601"/>
                  </a:lnTo>
                  <a:lnTo>
                    <a:pt x="958519" y="31486"/>
                  </a:lnTo>
                  <a:close/>
                </a:path>
                <a:path w="1032510" h="358775">
                  <a:moveTo>
                    <a:pt x="1016631" y="27406"/>
                  </a:moveTo>
                  <a:lnTo>
                    <a:pt x="974559" y="27406"/>
                  </a:lnTo>
                  <a:lnTo>
                    <a:pt x="976845" y="30454"/>
                  </a:lnTo>
                  <a:lnTo>
                    <a:pt x="976083" y="34251"/>
                  </a:lnTo>
                  <a:lnTo>
                    <a:pt x="973797" y="36537"/>
                  </a:lnTo>
                  <a:lnTo>
                    <a:pt x="961589" y="40601"/>
                  </a:lnTo>
                  <a:lnTo>
                    <a:pt x="972273" y="72326"/>
                  </a:lnTo>
                  <a:lnTo>
                    <a:pt x="1016631" y="27406"/>
                  </a:lnTo>
                  <a:close/>
                </a:path>
                <a:path w="1032510" h="358775">
                  <a:moveTo>
                    <a:pt x="974559" y="27406"/>
                  </a:moveTo>
                  <a:lnTo>
                    <a:pt x="970749" y="27406"/>
                  </a:lnTo>
                  <a:lnTo>
                    <a:pt x="958519" y="31486"/>
                  </a:lnTo>
                  <a:lnTo>
                    <a:pt x="961589" y="40601"/>
                  </a:lnTo>
                  <a:lnTo>
                    <a:pt x="973797" y="36537"/>
                  </a:lnTo>
                  <a:lnTo>
                    <a:pt x="976083" y="34251"/>
                  </a:lnTo>
                  <a:lnTo>
                    <a:pt x="976845" y="30454"/>
                  </a:lnTo>
                  <a:lnTo>
                    <a:pt x="974559" y="27406"/>
                  </a:lnTo>
                  <a:close/>
                </a:path>
                <a:path w="1032510" h="358775">
                  <a:moveTo>
                    <a:pt x="947915" y="0"/>
                  </a:moveTo>
                  <a:lnTo>
                    <a:pt x="958519" y="31486"/>
                  </a:lnTo>
                  <a:lnTo>
                    <a:pt x="970749" y="27406"/>
                  </a:lnTo>
                  <a:lnTo>
                    <a:pt x="1016631" y="27406"/>
                  </a:lnTo>
                  <a:lnTo>
                    <a:pt x="1032421" y="11417"/>
                  </a:lnTo>
                  <a:lnTo>
                    <a:pt x="9479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000411" y="3858196"/>
              <a:ext cx="342900" cy="685800"/>
            </a:xfrm>
            <a:custGeom>
              <a:avLst/>
              <a:gdLst/>
              <a:ahLst/>
              <a:cxnLst/>
              <a:rect l="l" t="t" r="r" b="b"/>
              <a:pathLst>
                <a:path w="342900" h="685800">
                  <a:moveTo>
                    <a:pt x="342620" y="0"/>
                  </a:moveTo>
                  <a:lnTo>
                    <a:pt x="0" y="685241"/>
                  </a:lnTo>
                </a:path>
              </a:pathLst>
            </a:custGeom>
            <a:ln w="95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429368" y="4505375"/>
              <a:ext cx="575945" cy="76200"/>
            </a:xfrm>
            <a:custGeom>
              <a:avLst/>
              <a:gdLst/>
              <a:ahLst/>
              <a:cxnLst/>
              <a:rect l="l" t="t" r="r" b="b"/>
              <a:pathLst>
                <a:path w="575945" h="76200">
                  <a:moveTo>
                    <a:pt x="76149" y="0"/>
                  </a:moveTo>
                  <a:lnTo>
                    <a:pt x="0" y="38061"/>
                  </a:lnTo>
                  <a:lnTo>
                    <a:pt x="76149" y="76136"/>
                  </a:lnTo>
                  <a:lnTo>
                    <a:pt x="76149" y="43395"/>
                  </a:lnTo>
                  <a:lnTo>
                    <a:pt x="63195" y="43395"/>
                  </a:lnTo>
                  <a:lnTo>
                    <a:pt x="60159" y="41871"/>
                  </a:lnTo>
                  <a:lnTo>
                    <a:pt x="58635" y="38061"/>
                  </a:lnTo>
                  <a:lnTo>
                    <a:pt x="60159" y="35013"/>
                  </a:lnTo>
                  <a:lnTo>
                    <a:pt x="63195" y="33502"/>
                  </a:lnTo>
                  <a:lnTo>
                    <a:pt x="76149" y="33502"/>
                  </a:lnTo>
                  <a:lnTo>
                    <a:pt x="76149" y="0"/>
                  </a:lnTo>
                  <a:close/>
                </a:path>
                <a:path w="575945" h="76200">
                  <a:moveTo>
                    <a:pt x="76149" y="33502"/>
                  </a:moveTo>
                  <a:lnTo>
                    <a:pt x="63195" y="33502"/>
                  </a:lnTo>
                  <a:lnTo>
                    <a:pt x="60159" y="35013"/>
                  </a:lnTo>
                  <a:lnTo>
                    <a:pt x="58635" y="38061"/>
                  </a:lnTo>
                  <a:lnTo>
                    <a:pt x="60159" y="41871"/>
                  </a:lnTo>
                  <a:lnTo>
                    <a:pt x="63195" y="43395"/>
                  </a:lnTo>
                  <a:lnTo>
                    <a:pt x="76149" y="43395"/>
                  </a:lnTo>
                  <a:lnTo>
                    <a:pt x="76149" y="33502"/>
                  </a:lnTo>
                  <a:close/>
                </a:path>
                <a:path w="575945" h="76200">
                  <a:moveTo>
                    <a:pt x="571042" y="33502"/>
                  </a:moveTo>
                  <a:lnTo>
                    <a:pt x="76149" y="33502"/>
                  </a:lnTo>
                  <a:lnTo>
                    <a:pt x="76149" y="43395"/>
                  </a:lnTo>
                  <a:lnTo>
                    <a:pt x="571042" y="43395"/>
                  </a:lnTo>
                  <a:lnTo>
                    <a:pt x="574078" y="41871"/>
                  </a:lnTo>
                  <a:lnTo>
                    <a:pt x="575602" y="38061"/>
                  </a:lnTo>
                  <a:lnTo>
                    <a:pt x="574078" y="35013"/>
                  </a:lnTo>
                  <a:lnTo>
                    <a:pt x="571042" y="335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4228820" y="5114467"/>
            <a:ext cx="1142365" cy="342265"/>
          </a:xfrm>
          <a:prstGeom prst="rect">
            <a:avLst/>
          </a:prstGeom>
          <a:ln w="9512">
            <a:solidFill>
              <a:srgbClr val="000000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96520">
              <a:lnSpc>
                <a:spcPct val="100000"/>
              </a:lnSpc>
              <a:spcBef>
                <a:spcPts val="315"/>
              </a:spcBef>
            </a:pPr>
            <a:r>
              <a:rPr dirty="0" sz="1200">
                <a:latin typeface="Times New Roman"/>
                <a:cs typeface="Times New Roman"/>
              </a:rPr>
              <a:t>Storage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132541" y="5661399"/>
            <a:ext cx="5499735" cy="2896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34493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Arial MT"/>
                <a:cs typeface="Arial MT"/>
              </a:rPr>
              <a:t>Fig.</a:t>
            </a:r>
            <a:r>
              <a:rPr dirty="0" sz="1000" spc="-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6.1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buAutoNum type="arabicPeriod" startAt="6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Summary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learnt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information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about: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Various hardware components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computer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System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unit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lights,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front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panel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Ports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such as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serial </a:t>
            </a:r>
            <a:r>
              <a:rPr dirty="0" sz="1000" spc="-5">
                <a:latin typeface="Arial MT"/>
                <a:cs typeface="Arial MT"/>
              </a:rPr>
              <a:t>ports, parallel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ports,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USB ports,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RJ 11</a:t>
            </a:r>
            <a:r>
              <a:rPr dirty="0" sz="1000" spc="-5">
                <a:latin typeface="Arial MT"/>
                <a:cs typeface="Arial MT"/>
              </a:rPr>
              <a:t> ports,</a:t>
            </a:r>
            <a:r>
              <a:rPr dirty="0" sz="1000">
                <a:latin typeface="Arial MT"/>
                <a:cs typeface="Arial MT"/>
              </a:rPr>
              <a:t> Pin</a:t>
            </a:r>
            <a:r>
              <a:rPr dirty="0" sz="1000" spc="-5">
                <a:latin typeface="Arial MT"/>
                <a:cs typeface="Arial MT"/>
              </a:rPr>
              <a:t> sockets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Drive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Bay, Power</a:t>
            </a:r>
            <a:r>
              <a:rPr dirty="0" sz="1000" spc="-5">
                <a:latin typeface="Arial MT"/>
                <a:cs typeface="Arial MT"/>
              </a:rPr>
              <a:t> supply, Motherboard,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Card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slots,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RAM slots, </a:t>
            </a:r>
            <a:r>
              <a:rPr dirty="0" sz="1000" spc="-5">
                <a:latin typeface="Arial MT"/>
                <a:cs typeface="Arial MT"/>
              </a:rPr>
              <a:t>Processor, </a:t>
            </a:r>
            <a:r>
              <a:rPr dirty="0" sz="1000">
                <a:latin typeface="Arial MT"/>
                <a:cs typeface="Arial MT"/>
              </a:rPr>
              <a:t>Fan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95"/>
              </a:spcBef>
              <a:buAutoNum type="arabicPeriod" startAt="7"/>
              <a:tabLst>
                <a:tab pos="182880" algn="l"/>
              </a:tabLst>
            </a:pPr>
            <a:r>
              <a:rPr dirty="0" sz="1200" spc="-10" b="1">
                <a:latin typeface="Arial"/>
                <a:cs typeface="Arial"/>
              </a:rPr>
              <a:t>Exercise</a:t>
            </a:r>
            <a:endParaRPr sz="1200">
              <a:latin typeface="Arial"/>
              <a:cs typeface="Arial"/>
            </a:endParaRPr>
          </a:p>
          <a:p>
            <a:pPr marL="469265" marR="5080" indent="-228600">
              <a:lnSpc>
                <a:spcPts val="1150"/>
              </a:lnSpc>
              <a:spcBef>
                <a:spcPts val="1170"/>
              </a:spcBef>
              <a:buAutoNum type="arabicPeriod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If you have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computer, first detach all peripherals (keyboard, mouse etc) and then attach </a:t>
            </a:r>
            <a:r>
              <a:rPr dirty="0" sz="1000">
                <a:latin typeface="Arial MT"/>
                <a:cs typeface="Arial MT"/>
              </a:rPr>
              <a:t> again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095"/>
              </a:lnSpc>
              <a:buAutoNum type="arabicPeriod"/>
              <a:tabLst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Write </a:t>
            </a:r>
            <a:r>
              <a:rPr dirty="0" sz="1000" spc="-5">
                <a:latin typeface="Arial MT"/>
                <a:cs typeface="Arial MT"/>
              </a:rPr>
              <a:t>down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difference</a:t>
            </a:r>
            <a:r>
              <a:rPr dirty="0" sz="1000">
                <a:latin typeface="Arial MT"/>
                <a:cs typeface="Arial MT"/>
              </a:rPr>
              <a:t> between serial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and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parallel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ports</a:t>
            </a:r>
            <a:r>
              <a:rPr dirty="0" sz="1000">
                <a:latin typeface="Arial MT"/>
                <a:cs typeface="Arial MT"/>
              </a:rPr>
              <a:t> of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50"/>
              </a:lnSpc>
              <a:buAutoNum type="arabicPeriod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What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RJ11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jack 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 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computer?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50"/>
              </a:lnSpc>
              <a:buAutoNum type="arabicPeriod"/>
              <a:tabLst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Write </a:t>
            </a:r>
            <a:r>
              <a:rPr dirty="0" sz="1000" spc="-5">
                <a:latin typeface="Arial MT"/>
                <a:cs typeface="Arial MT"/>
              </a:rPr>
              <a:t>down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difference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between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motherboard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processor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75"/>
              </a:lnSpc>
              <a:buAutoNum type="arabicPeriod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Visit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market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find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out 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varieties 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system units.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962165"/>
            <a:ext cx="5508625" cy="8122284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 marL="1411605" marR="1405890">
              <a:lnSpc>
                <a:spcPts val="1380"/>
              </a:lnSpc>
              <a:spcBef>
                <a:spcPts val="195"/>
              </a:spcBef>
            </a:pPr>
            <a:r>
              <a:rPr dirty="0" sz="1200" spc="-5">
                <a:latin typeface="Arial MT"/>
                <a:cs typeface="Arial MT"/>
              </a:rPr>
              <a:t>Computer Proficiency License </a:t>
            </a:r>
            <a:r>
              <a:rPr dirty="0" sz="1200" spc="-10">
                <a:latin typeface="Arial MT"/>
                <a:cs typeface="Arial MT"/>
              </a:rPr>
              <a:t>(CS-001)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Lecture </a:t>
            </a:r>
            <a:r>
              <a:rPr dirty="0" sz="1200" spc="-10">
                <a:latin typeface="Arial MT"/>
                <a:cs typeface="Arial MT"/>
              </a:rPr>
              <a:t>07</a:t>
            </a:r>
            <a:endParaRPr sz="1200">
              <a:latin typeface="Arial MT"/>
              <a:cs typeface="Arial MT"/>
            </a:endParaRPr>
          </a:p>
          <a:p>
            <a:pPr algn="ctr">
              <a:lnSpc>
                <a:spcPts val="1340"/>
              </a:lnSpc>
            </a:pPr>
            <a:r>
              <a:rPr dirty="0" sz="1200" spc="-5">
                <a:latin typeface="Arial MT"/>
                <a:cs typeface="Arial MT"/>
              </a:rPr>
              <a:t>Software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150">
              <a:latin typeface="Arial MT"/>
              <a:cs typeface="Arial MT"/>
            </a:endParaRPr>
          </a:p>
          <a:p>
            <a:pPr marL="182245" indent="-170180">
              <a:lnSpc>
                <a:spcPts val="1410"/>
              </a:lnSpc>
              <a:buAutoNum type="arabicPeriod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Objectives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0"/>
              </a:lnSpc>
            </a:pP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objective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 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provide information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about: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What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software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Types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-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software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Tasks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performed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using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software.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What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software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version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is?</a:t>
            </a:r>
            <a:endParaRPr sz="10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Symbol"/>
              <a:buChar char=""/>
            </a:pPr>
            <a:endParaRPr sz="19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Computer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Software</a:t>
            </a:r>
            <a:endParaRPr sz="1200">
              <a:latin typeface="Arial"/>
              <a:cs typeface="Arial"/>
            </a:endParaRPr>
          </a:p>
          <a:p>
            <a:pPr marL="12700" marR="44450">
              <a:lnSpc>
                <a:spcPts val="1150"/>
              </a:lnSpc>
              <a:spcBef>
                <a:spcPts val="1405"/>
              </a:spcBef>
            </a:pPr>
            <a:r>
              <a:rPr dirty="0" sz="1000" spc="-5">
                <a:latin typeface="Arial MT"/>
                <a:cs typeface="Arial MT"/>
              </a:rPr>
              <a:t>Software is</a:t>
            </a:r>
            <a:r>
              <a:rPr dirty="0" sz="1000">
                <a:latin typeface="Arial MT"/>
                <a:cs typeface="Arial MT"/>
              </a:rPr>
              <a:t> a </a:t>
            </a:r>
            <a:r>
              <a:rPr dirty="0" sz="1000" spc="-5">
                <a:latin typeface="Arial MT"/>
                <a:cs typeface="Arial MT"/>
              </a:rPr>
              <a:t>set of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instructions. It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 not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 touched.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Hardware</a:t>
            </a:r>
            <a:r>
              <a:rPr dirty="0" sz="1000" spc="-5">
                <a:latin typeface="Arial MT"/>
                <a:cs typeface="Arial MT"/>
              </a:rPr>
              <a:t> does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not work without software.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gives instructions to hardware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perform some functionality.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070"/>
              </a:spcBef>
            </a:pPr>
            <a:r>
              <a:rPr dirty="0" sz="1000" spc="-5" b="1">
                <a:latin typeface="Arial"/>
                <a:cs typeface="Arial"/>
              </a:rPr>
              <a:t>Software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versions</a:t>
            </a:r>
            <a:endParaRPr sz="1000">
              <a:latin typeface="Arial"/>
              <a:cs typeface="Arial"/>
            </a:endParaRPr>
          </a:p>
          <a:p>
            <a:pPr algn="just" marL="12700" marR="5715">
              <a:lnSpc>
                <a:spcPct val="957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Software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developed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periodically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updated.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When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1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software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updated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new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copy</a:t>
            </a:r>
            <a:r>
              <a:rPr dirty="0" sz="1000" spc="20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2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2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updated</a:t>
            </a:r>
            <a:r>
              <a:rPr dirty="0" sz="1000" spc="204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2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available</a:t>
            </a:r>
            <a:r>
              <a:rPr dirty="0" sz="1000" spc="20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20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20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market</a:t>
            </a:r>
            <a:r>
              <a:rPr dirty="0" sz="1000" spc="20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20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204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called</a:t>
            </a:r>
            <a:r>
              <a:rPr dirty="0" sz="1000" spc="20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1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new</a:t>
            </a:r>
            <a:r>
              <a:rPr dirty="0" sz="1000" spc="20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version</a:t>
            </a:r>
            <a:r>
              <a:rPr dirty="0" sz="1000" spc="2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20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2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software,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 </a:t>
            </a:r>
            <a:r>
              <a:rPr dirty="0" sz="1000" spc="-2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example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95, win 98, win NT, win 2000, win XP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buAutoNum type="arabicPeriod" startAt="3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Types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of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computer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Software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  <a:spcBef>
                <a:spcPts val="1100"/>
              </a:spcBef>
            </a:pPr>
            <a:r>
              <a:rPr dirty="0" sz="1000">
                <a:latin typeface="Arial MT"/>
                <a:cs typeface="Arial MT"/>
              </a:rPr>
              <a:t>There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 </a:t>
            </a:r>
            <a:r>
              <a:rPr dirty="0" sz="1000" spc="-5">
                <a:latin typeface="Arial MT"/>
                <a:cs typeface="Arial MT"/>
              </a:rPr>
              <a:t>three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basic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types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computer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software.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50"/>
              </a:lnSpc>
              <a:buAutoNum type="arabicPeriod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System</a:t>
            </a:r>
            <a:r>
              <a:rPr dirty="0" sz="1000" spc="-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software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50"/>
              </a:lnSpc>
              <a:buAutoNum type="arabicPeriod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Utility</a:t>
            </a:r>
            <a:r>
              <a:rPr dirty="0" sz="1000" spc="-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software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75"/>
              </a:lnSpc>
              <a:buAutoNum type="arabicPeriod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Application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software</a:t>
            </a:r>
            <a:endParaRPr sz="1000">
              <a:latin typeface="Arial MT"/>
              <a:cs typeface="Arial MT"/>
            </a:endParaRPr>
          </a:p>
          <a:p>
            <a:pPr lvl="1" marL="266700" indent="-254635">
              <a:lnSpc>
                <a:spcPct val="100000"/>
              </a:lnSpc>
              <a:spcBef>
                <a:spcPts val="1090"/>
              </a:spcBef>
              <a:buAutoNum type="arabicPeriod"/>
              <a:tabLst>
                <a:tab pos="267335" algn="l"/>
              </a:tabLst>
            </a:pPr>
            <a:r>
              <a:rPr dirty="0" sz="1200" spc="-5" b="1">
                <a:latin typeface="Arial"/>
                <a:cs typeface="Arial"/>
              </a:rPr>
              <a:t>System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Software</a:t>
            </a:r>
            <a:endParaRPr sz="12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It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maintains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control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 hardware.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 two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kinds of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system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software.</a:t>
            </a:r>
            <a:endParaRPr sz="1000">
              <a:latin typeface="Arial MT"/>
              <a:cs typeface="Arial MT"/>
            </a:endParaRPr>
          </a:p>
          <a:p>
            <a:pPr lvl="2" marL="469265" indent="-229235">
              <a:lnSpc>
                <a:spcPts val="1175"/>
              </a:lnSpc>
              <a:spcBef>
                <a:spcPts val="1100"/>
              </a:spcBef>
              <a:buAutoNum type="arabicPeriod"/>
              <a:tabLst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Operating</a:t>
            </a:r>
            <a:r>
              <a:rPr dirty="0" sz="1000" spc="-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system</a:t>
            </a:r>
            <a:endParaRPr sz="1000">
              <a:latin typeface="Arial MT"/>
              <a:cs typeface="Arial MT"/>
            </a:endParaRPr>
          </a:p>
          <a:p>
            <a:pPr lvl="2" marL="469265" indent="-229235">
              <a:lnSpc>
                <a:spcPts val="1175"/>
              </a:lnSpc>
              <a:buAutoNum type="arabicPeriod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Device</a:t>
            </a:r>
            <a:r>
              <a:rPr dirty="0" sz="1000" spc="-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drivers</a:t>
            </a:r>
            <a:endParaRPr sz="1000">
              <a:latin typeface="Arial MT"/>
              <a:cs typeface="Arial MT"/>
            </a:endParaRPr>
          </a:p>
          <a:p>
            <a:pPr marL="160655" indent="-148590">
              <a:lnSpc>
                <a:spcPct val="100000"/>
              </a:lnSpc>
              <a:spcBef>
                <a:spcPts val="1100"/>
              </a:spcBef>
              <a:buAutoNum type="arabicPlain"/>
              <a:tabLst>
                <a:tab pos="161290" algn="l"/>
              </a:tabLst>
            </a:pPr>
            <a:r>
              <a:rPr dirty="0" sz="1000" spc="-5" b="1">
                <a:latin typeface="Arial"/>
                <a:cs typeface="Arial"/>
              </a:rPr>
              <a:t>Operating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System</a:t>
            </a:r>
            <a:endParaRPr sz="1000">
              <a:latin typeface="Arial"/>
              <a:cs typeface="Arial"/>
            </a:endParaRPr>
          </a:p>
          <a:p>
            <a:pPr marL="12700" marR="275590">
              <a:lnSpc>
                <a:spcPts val="1150"/>
              </a:lnSpc>
              <a:spcBef>
                <a:spcPts val="1175"/>
              </a:spcBef>
            </a:pPr>
            <a:r>
              <a:rPr dirty="0" sz="1000">
                <a:latin typeface="Arial MT"/>
                <a:cs typeface="Arial MT"/>
              </a:rPr>
              <a:t>Operating</a:t>
            </a:r>
            <a:r>
              <a:rPr dirty="0" sz="1000" spc="-5">
                <a:latin typeface="Arial MT"/>
                <a:cs typeface="Arial MT"/>
              </a:rPr>
              <a:t> systems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manage</a:t>
            </a:r>
            <a:r>
              <a:rPr dirty="0" sz="1000">
                <a:latin typeface="Arial MT"/>
                <a:cs typeface="Arial MT"/>
              </a:rPr>
              <a:t> and </a:t>
            </a:r>
            <a:r>
              <a:rPr dirty="0" sz="1000" spc="-5">
                <a:latin typeface="Arial MT"/>
                <a:cs typeface="Arial MT"/>
              </a:rPr>
              <a:t>coordinate </a:t>
            </a:r>
            <a:r>
              <a:rPr dirty="0" sz="1000">
                <a:latin typeface="Arial MT"/>
                <a:cs typeface="Arial MT"/>
              </a:rPr>
              <a:t>the activities of the </a:t>
            </a:r>
            <a:r>
              <a:rPr dirty="0" sz="1000" spc="-5">
                <a:latin typeface="Arial MT"/>
                <a:cs typeface="Arial MT"/>
              </a:rPr>
              <a:t>computer hardware</a:t>
            </a:r>
            <a:r>
              <a:rPr dirty="0" sz="1000">
                <a:latin typeface="Arial MT"/>
                <a:cs typeface="Arial MT"/>
              </a:rPr>
              <a:t> and </a:t>
            </a:r>
            <a:r>
              <a:rPr dirty="0" sz="1000" spc="-5">
                <a:latin typeface="Arial MT"/>
                <a:cs typeface="Arial MT"/>
              </a:rPr>
              <a:t>other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software.</a:t>
            </a:r>
            <a:endParaRPr sz="1000">
              <a:latin typeface="Arial MT"/>
              <a:cs typeface="Arial MT"/>
            </a:endParaRPr>
          </a:p>
          <a:p>
            <a:pPr marL="160655" indent="-148590">
              <a:lnSpc>
                <a:spcPct val="100000"/>
              </a:lnSpc>
              <a:spcBef>
                <a:spcPts val="1070"/>
              </a:spcBef>
              <a:buAutoNum type="arabicPlain" startAt="2"/>
              <a:tabLst>
                <a:tab pos="161290" algn="l"/>
              </a:tabLst>
            </a:pPr>
            <a:r>
              <a:rPr dirty="0" sz="1000" spc="-5" b="1">
                <a:latin typeface="Arial"/>
                <a:cs typeface="Arial"/>
              </a:rPr>
              <a:t>Device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Drivers</a:t>
            </a:r>
            <a:endParaRPr sz="1000">
              <a:latin typeface="Arial"/>
              <a:cs typeface="Arial"/>
            </a:endParaRPr>
          </a:p>
          <a:p>
            <a:pPr algn="just" marL="12700" marR="5080">
              <a:lnSpc>
                <a:spcPct val="95700"/>
              </a:lnSpc>
              <a:spcBef>
                <a:spcPts val="1145"/>
              </a:spcBef>
            </a:pPr>
            <a:r>
              <a:rPr dirty="0" sz="1000">
                <a:latin typeface="Arial MT"/>
                <a:cs typeface="Arial MT"/>
              </a:rPr>
              <a:t>It </a:t>
            </a:r>
            <a:r>
              <a:rPr dirty="0" sz="1000" spc="-5">
                <a:latin typeface="Arial MT"/>
                <a:cs typeface="Arial MT"/>
              </a:rPr>
              <a:t>manages hardware. Like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driver </a:t>
            </a:r>
            <a:r>
              <a:rPr dirty="0" sz="1000">
                <a:latin typeface="Arial MT"/>
                <a:cs typeface="Arial MT"/>
              </a:rPr>
              <a:t>of a car. </a:t>
            </a:r>
            <a:r>
              <a:rPr dirty="0" sz="1000" spc="-5">
                <a:latin typeface="Arial MT"/>
                <a:cs typeface="Arial MT"/>
              </a:rPr>
              <a:t>Operating system tells </a:t>
            </a:r>
            <a:r>
              <a:rPr dirty="0" sz="1000">
                <a:latin typeface="Arial MT"/>
                <a:cs typeface="Arial MT"/>
              </a:rPr>
              <a:t>what to do to </a:t>
            </a:r>
            <a:r>
              <a:rPr dirty="0" sz="1000" spc="-5">
                <a:latin typeface="Arial MT"/>
                <a:cs typeface="Arial MT"/>
              </a:rPr>
              <a:t>driver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than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driver is responsible for action. For example operating system knows which driver to access when </a:t>
            </a:r>
            <a:r>
              <a:rPr dirty="0" sz="1000">
                <a:latin typeface="Arial MT"/>
                <a:cs typeface="Arial MT"/>
              </a:rPr>
              <a:t> 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print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5">
                <a:latin typeface="Arial MT"/>
                <a:cs typeface="Arial MT"/>
              </a:rPr>
              <a:t> required and </a:t>
            </a:r>
            <a:r>
              <a:rPr dirty="0" sz="1000">
                <a:latin typeface="Arial MT"/>
                <a:cs typeface="Arial MT"/>
              </a:rPr>
              <a:t>than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printer driver </a:t>
            </a:r>
            <a:r>
              <a:rPr dirty="0" sz="1000">
                <a:latin typeface="Arial MT"/>
                <a:cs typeface="Arial MT"/>
              </a:rPr>
              <a:t>is </a:t>
            </a:r>
            <a:r>
              <a:rPr dirty="0" sz="1000" spc="-5">
                <a:latin typeface="Arial MT"/>
                <a:cs typeface="Arial MT"/>
              </a:rPr>
              <a:t>responsible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take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print.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200" spc="-5" b="1">
                <a:latin typeface="Arial"/>
                <a:cs typeface="Arial"/>
              </a:rPr>
              <a:t>3.2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Utility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Software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95700"/>
              </a:lnSpc>
              <a:spcBef>
                <a:spcPts val="1150"/>
              </a:spcBef>
            </a:pPr>
            <a:r>
              <a:rPr dirty="0" sz="1000">
                <a:latin typeface="Arial MT"/>
                <a:cs typeface="Arial MT"/>
              </a:rPr>
              <a:t>It </a:t>
            </a:r>
            <a:r>
              <a:rPr dirty="0" sz="1000" spc="-5">
                <a:latin typeface="Arial MT"/>
                <a:cs typeface="Arial MT"/>
              </a:rPr>
              <a:t>manages hardware, operating system </a:t>
            </a:r>
            <a:r>
              <a:rPr dirty="0" sz="1000">
                <a:latin typeface="Arial MT"/>
                <a:cs typeface="Arial MT"/>
              </a:rPr>
              <a:t>or </a:t>
            </a:r>
            <a:r>
              <a:rPr dirty="0" sz="1000" spc="-5">
                <a:latin typeface="Arial MT"/>
                <a:cs typeface="Arial MT"/>
              </a:rPr>
              <a:t>application </a:t>
            </a:r>
            <a:r>
              <a:rPr dirty="0" sz="1000">
                <a:latin typeface="Arial MT"/>
                <a:cs typeface="Arial MT"/>
              </a:rPr>
              <a:t>software and </a:t>
            </a:r>
            <a:r>
              <a:rPr dirty="0" sz="1000" spc="-5">
                <a:latin typeface="Arial MT"/>
                <a:cs typeface="Arial MT"/>
              </a:rPr>
              <a:t>perform specific task. </a:t>
            </a:r>
            <a:r>
              <a:rPr dirty="0" sz="1000">
                <a:latin typeface="Arial MT"/>
                <a:cs typeface="Arial MT"/>
              </a:rPr>
              <a:t>It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performs </a:t>
            </a:r>
            <a:r>
              <a:rPr dirty="0" sz="1000">
                <a:latin typeface="Arial MT"/>
                <a:cs typeface="Arial MT"/>
              </a:rPr>
              <a:t>tasks </a:t>
            </a:r>
            <a:r>
              <a:rPr dirty="0" sz="1000" spc="-5">
                <a:latin typeface="Arial MT"/>
                <a:cs typeface="Arial MT"/>
              </a:rPr>
              <a:t>like maintenance, troubleshooting, </a:t>
            </a:r>
            <a:r>
              <a:rPr dirty="0" sz="1000">
                <a:latin typeface="Arial MT"/>
                <a:cs typeface="Arial MT"/>
              </a:rPr>
              <a:t>virus </a:t>
            </a:r>
            <a:r>
              <a:rPr dirty="0" sz="1000" spc="-5">
                <a:latin typeface="Arial MT"/>
                <a:cs typeface="Arial MT"/>
              </a:rPr>
              <a:t>scanning </a:t>
            </a:r>
            <a:r>
              <a:rPr dirty="0" sz="1000">
                <a:latin typeface="Arial MT"/>
                <a:cs typeface="Arial MT"/>
              </a:rPr>
              <a:t>etc. </a:t>
            </a:r>
            <a:r>
              <a:rPr dirty="0" sz="1000" spc="-5">
                <a:latin typeface="Arial MT"/>
                <a:cs typeface="Arial MT"/>
              </a:rPr>
              <a:t>Disk scanner and antivirus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example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utility software.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962926"/>
            <a:ext cx="5508625" cy="5290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Arial"/>
                <a:cs typeface="Arial"/>
              </a:rPr>
              <a:t>3.3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Application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software</a:t>
            </a:r>
            <a:endParaRPr sz="1200">
              <a:latin typeface="Arial"/>
              <a:cs typeface="Arial"/>
            </a:endParaRPr>
          </a:p>
          <a:p>
            <a:pPr marL="12700" marR="410845">
              <a:lnSpc>
                <a:spcPts val="1150"/>
              </a:lnSpc>
              <a:spcBef>
                <a:spcPts val="1175"/>
              </a:spcBef>
            </a:pPr>
            <a:r>
              <a:rPr dirty="0" sz="1000" spc="-5">
                <a:latin typeface="Arial MT"/>
                <a:cs typeface="Arial MT"/>
              </a:rPr>
              <a:t>Software belongs to this category helps in daily life tasks like calculation, presentation, text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editing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etc. This is most commonly used type of software.</a:t>
            </a:r>
            <a:endParaRPr sz="1000">
              <a:latin typeface="Arial MT"/>
              <a:cs typeface="Arial MT"/>
            </a:endParaRPr>
          </a:p>
          <a:p>
            <a:pPr marL="160655" indent="-148590">
              <a:lnSpc>
                <a:spcPct val="100000"/>
              </a:lnSpc>
              <a:spcBef>
                <a:spcPts val="1075"/>
              </a:spcBef>
              <a:buAutoNum type="arabicPlain"/>
              <a:tabLst>
                <a:tab pos="161290" algn="l"/>
              </a:tabLst>
            </a:pPr>
            <a:r>
              <a:rPr dirty="0" sz="1000" spc="-5" b="1">
                <a:latin typeface="Arial"/>
                <a:cs typeface="Arial"/>
              </a:rPr>
              <a:t>Word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processor</a:t>
            </a:r>
            <a:endParaRPr sz="1000">
              <a:latin typeface="Arial"/>
              <a:cs typeface="Arial"/>
            </a:endParaRPr>
          </a:p>
          <a:p>
            <a:pPr algn="just" marL="12700" marR="5080">
              <a:lnSpc>
                <a:spcPct val="95700"/>
              </a:lnSpc>
              <a:spcBef>
                <a:spcPts val="1140"/>
              </a:spcBef>
            </a:pPr>
            <a:r>
              <a:rPr dirty="0" sz="1000" spc="-5">
                <a:latin typeface="Arial MT"/>
                <a:cs typeface="Arial MT"/>
              </a:rPr>
              <a:t>It is complex form of text editors that use to provide use the basic functionality of saving, </a:t>
            </a:r>
            <a:r>
              <a:rPr dirty="0" sz="1000" spc="-10">
                <a:latin typeface="Arial MT"/>
                <a:cs typeface="Arial MT"/>
              </a:rPr>
              <a:t>editing, </a:t>
            </a:r>
            <a:r>
              <a:rPr dirty="0" sz="1000" spc="-5">
                <a:latin typeface="Arial MT"/>
                <a:cs typeface="Arial MT"/>
              </a:rPr>
              <a:t> updating, formatting text. These got spell and grammar checkers. MS word is most </a:t>
            </a:r>
            <a:r>
              <a:rPr dirty="0" sz="1000" spc="-10">
                <a:latin typeface="Arial MT"/>
                <a:cs typeface="Arial MT"/>
              </a:rPr>
              <a:t>common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widely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word processor.</a:t>
            </a:r>
            <a:endParaRPr sz="1000">
              <a:latin typeface="Arial MT"/>
              <a:cs typeface="Arial MT"/>
            </a:endParaRPr>
          </a:p>
          <a:p>
            <a:pPr marL="160655" indent="-148590">
              <a:lnSpc>
                <a:spcPct val="100000"/>
              </a:lnSpc>
              <a:spcBef>
                <a:spcPts val="1105"/>
              </a:spcBef>
              <a:buAutoNum type="arabicPlain" startAt="2"/>
              <a:tabLst>
                <a:tab pos="161290" algn="l"/>
              </a:tabLst>
            </a:pPr>
            <a:r>
              <a:rPr dirty="0" sz="1000" spc="-5" b="1">
                <a:latin typeface="Arial"/>
                <a:cs typeface="Arial"/>
              </a:rPr>
              <a:t>Spread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sheet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1175"/>
              </a:spcBef>
            </a:pP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helps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accounting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finance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work.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contains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cells</a:t>
            </a:r>
            <a:r>
              <a:rPr dirty="0" sz="1000" spc="1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(Rows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Columns)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that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contain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value.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Different formulas can be applied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 these values using by default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functions.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15"/>
              </a:lnSpc>
            </a:pPr>
            <a:r>
              <a:rPr dirty="0" sz="1000" spc="-5">
                <a:latin typeface="Arial MT"/>
                <a:cs typeface="Arial MT"/>
              </a:rPr>
              <a:t>MS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Excel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most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common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used software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 developing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spread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sheets.</a:t>
            </a:r>
            <a:endParaRPr sz="1000">
              <a:latin typeface="Arial MT"/>
              <a:cs typeface="Arial MT"/>
            </a:endParaRPr>
          </a:p>
          <a:p>
            <a:pPr marL="160655" indent="-147955">
              <a:lnSpc>
                <a:spcPct val="100000"/>
              </a:lnSpc>
              <a:spcBef>
                <a:spcPts val="1100"/>
              </a:spcBef>
              <a:buAutoNum type="arabicPlain" startAt="3"/>
              <a:tabLst>
                <a:tab pos="160655" algn="l"/>
              </a:tabLst>
            </a:pPr>
            <a:r>
              <a:rPr dirty="0" sz="1000" spc="-5" b="1">
                <a:latin typeface="Arial"/>
                <a:cs typeface="Arial"/>
              </a:rPr>
              <a:t>Presentation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software</a:t>
            </a:r>
            <a:endParaRPr sz="1000">
              <a:latin typeface="Arial"/>
              <a:cs typeface="Arial"/>
            </a:endParaRPr>
          </a:p>
          <a:p>
            <a:pPr algn="just" marL="12700" marR="6350">
              <a:lnSpc>
                <a:spcPct val="95700"/>
              </a:lnSpc>
              <a:spcBef>
                <a:spcPts val="1150"/>
              </a:spcBef>
            </a:pPr>
            <a:r>
              <a:rPr dirty="0" sz="1000">
                <a:latin typeface="Arial MT"/>
                <a:cs typeface="Arial MT"/>
              </a:rPr>
              <a:t>MS </a:t>
            </a:r>
            <a:r>
              <a:rPr dirty="0" sz="1000" spc="-5">
                <a:latin typeface="Arial MT"/>
                <a:cs typeface="Arial MT"/>
              </a:rPr>
              <a:t>PowerPoint </a:t>
            </a:r>
            <a:r>
              <a:rPr dirty="0" sz="1000">
                <a:latin typeface="Arial MT"/>
                <a:cs typeface="Arial MT"/>
              </a:rPr>
              <a:t>is </a:t>
            </a:r>
            <a:r>
              <a:rPr dirty="0" sz="1000" spc="-5">
                <a:latin typeface="Arial MT"/>
                <a:cs typeface="Arial MT"/>
              </a:rPr>
              <a:t>presentation software </a:t>
            </a:r>
            <a:r>
              <a:rPr dirty="0" sz="1000">
                <a:latin typeface="Arial MT"/>
                <a:cs typeface="Arial MT"/>
              </a:rPr>
              <a:t>that is used </a:t>
            </a:r>
            <a:r>
              <a:rPr dirty="0" sz="1000" spc="-5">
                <a:latin typeface="Arial MT"/>
                <a:cs typeface="Arial MT"/>
              </a:rPr>
              <a:t>by business people, educators, students and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trainers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present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some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idea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information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form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text,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image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sound.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consists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pages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 slides that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may be arranged in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consistent style to give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feel of presentation.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85"/>
              </a:spcBef>
              <a:buAutoNum type="arabicPeriod" startAt="4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Microsoft</a:t>
            </a:r>
            <a:endParaRPr sz="1200">
              <a:latin typeface="Arial"/>
              <a:cs typeface="Arial"/>
            </a:endParaRPr>
          </a:p>
          <a:p>
            <a:pPr marL="12700" marR="212090">
              <a:lnSpc>
                <a:spcPts val="1150"/>
              </a:lnSpc>
              <a:spcBef>
                <a:spcPts val="1180"/>
              </a:spcBef>
            </a:pPr>
            <a:r>
              <a:rPr dirty="0" sz="1000">
                <a:latin typeface="Arial MT"/>
                <a:cs typeface="Arial MT"/>
              </a:rPr>
              <a:t>It is the one of the biggest</a:t>
            </a:r>
            <a:r>
              <a:rPr dirty="0" sz="1000" spc="-5">
                <a:latin typeface="Arial MT"/>
                <a:cs typeface="Arial MT"/>
              </a:rPr>
              <a:t> software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companies</a:t>
            </a:r>
            <a:r>
              <a:rPr dirty="0" sz="1000">
                <a:latin typeface="Arial MT"/>
                <a:cs typeface="Arial MT"/>
              </a:rPr>
              <a:t> in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world.</a:t>
            </a:r>
            <a:r>
              <a:rPr dirty="0" sz="1000">
                <a:latin typeface="Arial MT"/>
                <a:cs typeface="Arial MT"/>
              </a:rPr>
              <a:t> It has </a:t>
            </a:r>
            <a:r>
              <a:rPr dirty="0" sz="1000" spc="-5">
                <a:latin typeface="Arial MT"/>
                <a:cs typeface="Arial MT"/>
              </a:rPr>
              <a:t>developed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famous windows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application </a:t>
            </a:r>
            <a:r>
              <a:rPr dirty="0" sz="1000">
                <a:latin typeface="Arial MT"/>
                <a:cs typeface="Arial MT"/>
              </a:rPr>
              <a:t>software</a:t>
            </a:r>
            <a:r>
              <a:rPr dirty="0" sz="1000" spc="-5">
                <a:latin typeface="Arial MT"/>
                <a:cs typeface="Arial MT"/>
              </a:rPr>
              <a:t> like </a:t>
            </a:r>
            <a:r>
              <a:rPr dirty="0" sz="1000">
                <a:latin typeface="Arial MT"/>
                <a:cs typeface="Arial MT"/>
              </a:rPr>
              <a:t>MS</a:t>
            </a:r>
            <a:r>
              <a:rPr dirty="0" sz="1000" spc="-5">
                <a:latin typeface="Arial MT"/>
                <a:cs typeface="Arial MT"/>
              </a:rPr>
              <a:t> word,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excel,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MS</a:t>
            </a:r>
            <a:r>
              <a:rPr dirty="0" sz="1000" spc="-5">
                <a:latin typeface="Arial MT"/>
                <a:cs typeface="Arial MT"/>
              </a:rPr>
              <a:t> power </a:t>
            </a:r>
            <a:r>
              <a:rPr dirty="0" sz="1000">
                <a:latin typeface="Arial MT"/>
                <a:cs typeface="Arial MT"/>
              </a:rPr>
              <a:t>point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etc.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buAutoNum type="arabicPeriod" startAt="5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Summary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learnt: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What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software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Types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-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software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Users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functionality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software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What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-10">
                <a:latin typeface="Arial MT"/>
                <a:cs typeface="Arial MT"/>
              </a:rPr>
              <a:t> meant </a:t>
            </a:r>
            <a:r>
              <a:rPr dirty="0" sz="1000" spc="-5">
                <a:latin typeface="Arial MT"/>
                <a:cs typeface="Arial MT"/>
              </a:rPr>
              <a:t>be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version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software?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39" y="962165"/>
            <a:ext cx="5504815" cy="817245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 marL="1411605" marR="1402080">
              <a:lnSpc>
                <a:spcPts val="1380"/>
              </a:lnSpc>
              <a:spcBef>
                <a:spcPts val="195"/>
              </a:spcBef>
            </a:pPr>
            <a:r>
              <a:rPr dirty="0" sz="1200" spc="-5">
                <a:latin typeface="Arial MT"/>
                <a:cs typeface="Arial MT"/>
              </a:rPr>
              <a:t>Computer Proficiency License </a:t>
            </a:r>
            <a:r>
              <a:rPr dirty="0" sz="1200" spc="-10">
                <a:latin typeface="Arial MT"/>
                <a:cs typeface="Arial MT"/>
              </a:rPr>
              <a:t>(CS-001)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Lecture </a:t>
            </a:r>
            <a:r>
              <a:rPr dirty="0" sz="1200" spc="-10">
                <a:latin typeface="Arial MT"/>
                <a:cs typeface="Arial MT"/>
              </a:rPr>
              <a:t>08</a:t>
            </a:r>
            <a:endParaRPr sz="1200">
              <a:latin typeface="Arial MT"/>
              <a:cs typeface="Arial MT"/>
            </a:endParaRPr>
          </a:p>
          <a:p>
            <a:pPr algn="ctr" marL="1270">
              <a:lnSpc>
                <a:spcPts val="1340"/>
              </a:lnSpc>
            </a:pPr>
            <a:r>
              <a:rPr dirty="0" sz="1200">
                <a:latin typeface="Arial MT"/>
                <a:cs typeface="Arial MT"/>
              </a:rPr>
              <a:t>Internet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150">
              <a:latin typeface="Arial MT"/>
              <a:cs typeface="Arial MT"/>
            </a:endParaRPr>
          </a:p>
          <a:p>
            <a:pPr marL="240665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1.</a:t>
            </a:r>
            <a:r>
              <a:rPr dirty="0" sz="1200" spc="39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Objectives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objective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 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provide information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about: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What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meant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Internet?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Services available </a:t>
            </a:r>
            <a:r>
              <a:rPr dirty="0" sz="1000">
                <a:latin typeface="Arial MT"/>
                <a:cs typeface="Arial MT"/>
              </a:rPr>
              <a:t>over </a:t>
            </a:r>
            <a:r>
              <a:rPr dirty="0" sz="1000" spc="-5">
                <a:latin typeface="Arial MT"/>
                <a:cs typeface="Arial MT"/>
              </a:rPr>
              <a:t>internet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access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internet?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745"/>
              </a:spcBef>
              <a:buAutoNum type="arabicPeriod" startAt="2"/>
              <a:tabLst>
                <a:tab pos="182880" algn="l"/>
              </a:tabLst>
            </a:pPr>
            <a:r>
              <a:rPr dirty="0" sz="1200" b="1">
                <a:latin typeface="Arial"/>
                <a:cs typeface="Arial"/>
              </a:rPr>
              <a:t>Internet</a:t>
            </a:r>
            <a:endParaRPr sz="1200">
              <a:latin typeface="Arial"/>
              <a:cs typeface="Arial"/>
            </a:endParaRPr>
          </a:p>
          <a:p>
            <a:pPr marL="12700" marR="117475">
              <a:lnSpc>
                <a:spcPts val="1150"/>
              </a:lnSpc>
              <a:spcBef>
                <a:spcPts val="1180"/>
              </a:spcBef>
            </a:pPr>
            <a:r>
              <a:rPr dirty="0" sz="1000" spc="-5">
                <a:latin typeface="Arial MT"/>
                <a:cs typeface="Arial MT"/>
              </a:rPr>
              <a:t>Internet is network of networks.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 doesn’t belong to any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one and non one runs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it. People around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globe access internet via telephone line or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satellite.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065"/>
              </a:spcBef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access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it?</a:t>
            </a:r>
            <a:endParaRPr sz="1000">
              <a:latin typeface="Arial MT"/>
              <a:cs typeface="Arial MT"/>
            </a:endParaRPr>
          </a:p>
          <a:p>
            <a:pPr marL="12700" marR="5080">
              <a:lnSpc>
                <a:spcPts val="1150"/>
              </a:lnSpc>
              <a:spcBef>
                <a:spcPts val="55"/>
              </a:spcBef>
            </a:pPr>
            <a:r>
              <a:rPr dirty="0" sz="1000">
                <a:latin typeface="Arial MT"/>
                <a:cs typeface="Arial MT"/>
              </a:rPr>
              <a:t>Internet </a:t>
            </a:r>
            <a:r>
              <a:rPr dirty="0" sz="1000" spc="-5">
                <a:latin typeface="Arial MT"/>
                <a:cs typeface="Arial MT"/>
              </a:rPr>
              <a:t>Service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Provider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(ISP)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 a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company</a:t>
            </a:r>
            <a:r>
              <a:rPr dirty="0" sz="1000">
                <a:latin typeface="Arial MT"/>
                <a:cs typeface="Arial MT"/>
              </a:rPr>
              <a:t> or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organization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that </a:t>
            </a:r>
            <a:r>
              <a:rPr dirty="0" sz="1000" spc="-5">
                <a:latin typeface="Arial MT"/>
                <a:cs typeface="Arial MT"/>
              </a:rPr>
              <a:t>connects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users</a:t>
            </a:r>
            <a:r>
              <a:rPr dirty="0" sz="1000">
                <a:latin typeface="Arial MT"/>
                <a:cs typeface="Arial MT"/>
              </a:rPr>
              <a:t> with internet.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ISP is always connected to internet 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people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who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want to access internet, connect it via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their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local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ISPs.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15"/>
              </a:lnSpc>
            </a:pPr>
            <a:r>
              <a:rPr dirty="0" sz="1000" spc="-5">
                <a:latin typeface="Arial MT"/>
                <a:cs typeface="Arial MT"/>
              </a:rPr>
              <a:t>It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used to share information and resources over </a:t>
            </a:r>
            <a:r>
              <a:rPr dirty="0" sz="1000" spc="-10">
                <a:latin typeface="Arial MT"/>
                <a:cs typeface="Arial MT"/>
              </a:rPr>
              <a:t>internet.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95"/>
              </a:spcBef>
              <a:buAutoNum type="arabicPeriod" startAt="3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Services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over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Internet</a:t>
            </a:r>
            <a:endParaRPr sz="1200">
              <a:latin typeface="Arial"/>
              <a:cs typeface="Arial"/>
            </a:endParaRPr>
          </a:p>
          <a:p>
            <a:pPr marL="12700" marR="4384040">
              <a:lnSpc>
                <a:spcPts val="1150"/>
              </a:lnSpc>
              <a:spcBef>
                <a:spcPts val="1170"/>
              </a:spcBef>
              <a:buAutoNum type="arabicPlain"/>
              <a:tabLst>
                <a:tab pos="161290" algn="l"/>
              </a:tabLst>
            </a:pPr>
            <a:r>
              <a:rPr dirty="0" sz="1000">
                <a:latin typeface="Arial MT"/>
                <a:cs typeface="Arial MT"/>
              </a:rPr>
              <a:t>World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Wide</a:t>
            </a:r>
            <a:r>
              <a:rPr dirty="0" sz="1000" spc="-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Web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2-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Email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dirty="0" sz="1000" b="1">
                <a:latin typeface="Arial"/>
                <a:cs typeface="Arial"/>
              </a:rPr>
              <a:t>World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Wide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Web</a:t>
            </a:r>
            <a:endParaRPr sz="1000">
              <a:latin typeface="Arial"/>
              <a:cs typeface="Arial"/>
            </a:endParaRPr>
          </a:p>
          <a:p>
            <a:pPr marL="12700" marR="124460">
              <a:lnSpc>
                <a:spcPts val="1150"/>
              </a:lnSpc>
              <a:spcBef>
                <a:spcPts val="1170"/>
              </a:spcBef>
            </a:pPr>
            <a:r>
              <a:rPr dirty="0" sz="1000" spc="-5">
                <a:latin typeface="Arial MT"/>
                <a:cs typeface="Arial MT"/>
              </a:rPr>
              <a:t>Web meant net.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 was originally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designed</a:t>
            </a:r>
            <a:r>
              <a:rPr dirty="0" sz="1000" spc="-5">
                <a:latin typeface="Arial MT"/>
                <a:cs typeface="Arial MT"/>
              </a:rPr>
              <a:t> to share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information among scientific community. But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 is 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most popular way of sharing information.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dirty="0" sz="1000" spc="-5">
                <a:latin typeface="Arial MT"/>
                <a:cs typeface="Arial MT"/>
              </a:rPr>
              <a:t>Web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resource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information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written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html.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Arial MT"/>
              <a:cs typeface="Arial MT"/>
            </a:endParaRPr>
          </a:p>
          <a:p>
            <a:pPr marL="12700" marR="300990">
              <a:lnSpc>
                <a:spcPts val="1150"/>
              </a:lnSpc>
              <a:spcBef>
                <a:spcPts val="5"/>
              </a:spcBef>
            </a:pPr>
            <a:r>
              <a:rPr dirty="0" sz="1000" spc="-5">
                <a:latin typeface="Arial MT"/>
                <a:cs typeface="Arial MT"/>
              </a:rPr>
              <a:t>Web browser is software that is used to view webpage. Internet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explore is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one of the famous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internet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browser.</a:t>
            </a:r>
            <a:endParaRPr sz="1000">
              <a:latin typeface="Arial MT"/>
              <a:cs typeface="Arial MT"/>
            </a:endParaRPr>
          </a:p>
          <a:p>
            <a:pPr marL="12700" marR="62230">
              <a:lnSpc>
                <a:spcPct val="95700"/>
              </a:lnSpc>
              <a:spcBef>
                <a:spcPts val="1115"/>
              </a:spcBef>
            </a:pPr>
            <a:r>
              <a:rPr dirty="0" sz="1000">
                <a:latin typeface="Arial MT"/>
                <a:cs typeface="Arial MT"/>
              </a:rPr>
              <a:t>Web site is a </a:t>
            </a:r>
            <a:r>
              <a:rPr dirty="0" sz="1000" spc="-5">
                <a:latin typeface="Arial MT"/>
                <a:cs typeface="Arial MT"/>
              </a:rPr>
              <a:t>collection </a:t>
            </a:r>
            <a:r>
              <a:rPr dirty="0" sz="1000">
                <a:latin typeface="Arial MT"/>
                <a:cs typeface="Arial MT"/>
              </a:rPr>
              <a:t>of related web </a:t>
            </a:r>
            <a:r>
              <a:rPr dirty="0" sz="1000" spc="-5">
                <a:latin typeface="Arial MT"/>
                <a:cs typeface="Arial MT"/>
              </a:rPr>
              <a:t>pages. </a:t>
            </a:r>
            <a:r>
              <a:rPr dirty="0" sz="1000">
                <a:latin typeface="Arial MT"/>
                <a:cs typeface="Arial MT"/>
              </a:rPr>
              <a:t>Every </a:t>
            </a:r>
            <a:r>
              <a:rPr dirty="0" sz="1000" spc="-5">
                <a:latin typeface="Arial MT"/>
                <a:cs typeface="Arial MT"/>
              </a:rPr>
              <a:t>website has </a:t>
            </a:r>
            <a:r>
              <a:rPr dirty="0" sz="1000">
                <a:latin typeface="Arial MT"/>
                <a:cs typeface="Arial MT"/>
              </a:rPr>
              <a:t>a unique </a:t>
            </a:r>
            <a:r>
              <a:rPr dirty="0" sz="1000" spc="-5">
                <a:latin typeface="Arial MT"/>
                <a:cs typeface="Arial MT"/>
              </a:rPr>
              <a:t>address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access it. </a:t>
            </a:r>
            <a:r>
              <a:rPr dirty="0" sz="1000">
                <a:latin typeface="Arial MT"/>
                <a:cs typeface="Arial MT"/>
              </a:rPr>
              <a:t>It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 </a:t>
            </a:r>
            <a:r>
              <a:rPr dirty="0" sz="1000" spc="-5">
                <a:latin typeface="Arial MT"/>
                <a:cs typeface="Arial MT"/>
              </a:rPr>
              <a:t>called uniform recourse locator </a:t>
            </a:r>
            <a:r>
              <a:rPr dirty="0" sz="1000">
                <a:latin typeface="Arial MT"/>
                <a:cs typeface="Arial MT"/>
              </a:rPr>
              <a:t>(URL). For example </a:t>
            </a:r>
            <a:r>
              <a:rPr dirty="0" u="sng" sz="10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2"/>
              </a:rPr>
              <a:t>www.vu.edu.pk</a:t>
            </a:r>
            <a:r>
              <a:rPr dirty="0" sz="1000" spc="-5">
                <a:solidFill>
                  <a:srgbClr val="0000FF"/>
                </a:solidFill>
                <a:latin typeface="Arial MT"/>
                <a:cs typeface="Arial MT"/>
                <a:hlinkClick r:id="rId2"/>
              </a:rPr>
              <a:t> </a:t>
            </a:r>
            <a:r>
              <a:rPr dirty="0" sz="1000" spc="-5">
                <a:latin typeface="Arial MT"/>
                <a:cs typeface="Arial MT"/>
              </a:rPr>
              <a:t>is the url for the virtual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university’s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website.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 MT"/>
              <a:cs typeface="Arial MT"/>
            </a:endParaRPr>
          </a:p>
          <a:p>
            <a:pPr marL="12700" marR="118110">
              <a:lnSpc>
                <a:spcPts val="1150"/>
              </a:lnSpc>
              <a:spcBef>
                <a:spcPts val="5"/>
              </a:spcBef>
            </a:pPr>
            <a:r>
              <a:rPr dirty="0" sz="1000">
                <a:latin typeface="Arial MT"/>
                <a:cs typeface="Arial MT"/>
              </a:rPr>
              <a:t>Links provide us the </a:t>
            </a:r>
            <a:r>
              <a:rPr dirty="0" sz="1000" spc="-5">
                <a:latin typeface="Arial MT"/>
                <a:cs typeface="Arial MT"/>
              </a:rPr>
              <a:t>access </a:t>
            </a:r>
            <a:r>
              <a:rPr dirty="0" sz="1000">
                <a:latin typeface="Arial MT"/>
                <a:cs typeface="Arial MT"/>
              </a:rPr>
              <a:t>to other </a:t>
            </a:r>
            <a:r>
              <a:rPr dirty="0" sz="1000" spc="-5">
                <a:latin typeface="Arial MT"/>
                <a:cs typeface="Arial MT"/>
              </a:rPr>
              <a:t>web pages </a:t>
            </a:r>
            <a:r>
              <a:rPr dirty="0" sz="1000">
                <a:latin typeface="Arial MT"/>
                <a:cs typeface="Arial MT"/>
              </a:rPr>
              <a:t>in website. You </a:t>
            </a:r>
            <a:r>
              <a:rPr dirty="0" sz="1000" spc="-5">
                <a:latin typeface="Arial MT"/>
                <a:cs typeface="Arial MT"/>
              </a:rPr>
              <a:t>may </a:t>
            </a:r>
            <a:r>
              <a:rPr dirty="0" sz="1000">
                <a:latin typeface="Arial MT"/>
                <a:cs typeface="Arial MT"/>
              </a:rPr>
              <a:t>have </a:t>
            </a:r>
            <a:r>
              <a:rPr dirty="0" sz="1000" spc="-5">
                <a:latin typeface="Arial MT"/>
                <a:cs typeface="Arial MT"/>
              </a:rPr>
              <a:t>seen </a:t>
            </a:r>
            <a:r>
              <a:rPr dirty="0" sz="1000">
                <a:latin typeface="Arial MT"/>
                <a:cs typeface="Arial MT"/>
              </a:rPr>
              <a:t>links </a:t>
            </a:r>
            <a:r>
              <a:rPr dirty="0" sz="1000" spc="-5">
                <a:latin typeface="Arial MT"/>
                <a:cs typeface="Arial MT"/>
              </a:rPr>
              <a:t>like home,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contact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us, about us </a:t>
            </a:r>
            <a:r>
              <a:rPr dirty="0" sz="1000" spc="-10">
                <a:latin typeface="Arial MT"/>
                <a:cs typeface="Arial MT"/>
              </a:rPr>
              <a:t>etc.</a:t>
            </a:r>
            <a:endParaRPr sz="1000">
              <a:latin typeface="Arial MT"/>
              <a:cs typeface="Arial MT"/>
            </a:endParaRPr>
          </a:p>
          <a:p>
            <a:pPr marL="12700" marR="293370">
              <a:lnSpc>
                <a:spcPts val="1150"/>
              </a:lnSpc>
              <a:spcBef>
                <a:spcPts val="1145"/>
              </a:spcBef>
            </a:pPr>
            <a:r>
              <a:rPr dirty="0" sz="1000" spc="-5">
                <a:latin typeface="Arial MT"/>
                <a:cs typeface="Arial MT"/>
              </a:rPr>
              <a:t>Advantage of web is availability of huge resource of information. For example temperature of </a:t>
            </a:r>
            <a:r>
              <a:rPr dirty="0" sz="1000">
                <a:latin typeface="Arial MT"/>
                <a:cs typeface="Arial MT"/>
              </a:rPr>
              <a:t> different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parts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world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5">
                <a:latin typeface="Arial MT"/>
                <a:cs typeface="Arial MT"/>
              </a:rPr>
              <a:t> available over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web </a:t>
            </a:r>
            <a:r>
              <a:rPr dirty="0" sz="1000">
                <a:latin typeface="Arial MT"/>
                <a:cs typeface="Arial MT"/>
              </a:rPr>
              <a:t>and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065"/>
              </a:spcBef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reach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web?</a:t>
            </a:r>
            <a:endParaRPr sz="1000">
              <a:latin typeface="Arial MT"/>
              <a:cs typeface="Arial MT"/>
            </a:endParaRPr>
          </a:p>
          <a:p>
            <a:pPr lvl="1" marL="240665" marR="3023870">
              <a:lnSpc>
                <a:spcPts val="1150"/>
              </a:lnSpc>
              <a:spcBef>
                <a:spcPts val="55"/>
              </a:spcBef>
              <a:buAutoNum type="arabicPlain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Connect telephone </a:t>
            </a:r>
            <a:r>
              <a:rPr dirty="0" sz="1000">
                <a:latin typeface="Arial MT"/>
                <a:cs typeface="Arial MT"/>
              </a:rPr>
              <a:t>line to </a:t>
            </a:r>
            <a:r>
              <a:rPr dirty="0" sz="1000" spc="-5">
                <a:latin typeface="Arial MT"/>
                <a:cs typeface="Arial MT"/>
              </a:rPr>
              <a:t>computer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2-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Connect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ISP</a:t>
            </a:r>
            <a:endParaRPr sz="1000">
              <a:latin typeface="Arial MT"/>
              <a:cs typeface="Arial MT"/>
            </a:endParaRPr>
          </a:p>
          <a:p>
            <a:pPr lvl="2" marL="926465" indent="-229235">
              <a:lnSpc>
                <a:spcPts val="1090"/>
              </a:lnSpc>
              <a:buAutoNum type="alphaLcPeriod"/>
              <a:tabLst>
                <a:tab pos="927100" algn="l"/>
              </a:tabLst>
            </a:pPr>
            <a:r>
              <a:rPr dirty="0" sz="1000" spc="-5">
                <a:latin typeface="Arial MT"/>
                <a:cs typeface="Arial MT"/>
              </a:rPr>
              <a:t>Enter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ISP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phone</a:t>
            </a:r>
            <a:endParaRPr sz="1000">
              <a:latin typeface="Arial MT"/>
              <a:cs typeface="Arial MT"/>
            </a:endParaRPr>
          </a:p>
          <a:p>
            <a:pPr lvl="2" marL="926465" indent="-229235">
              <a:lnSpc>
                <a:spcPts val="1175"/>
              </a:lnSpc>
              <a:buAutoNum type="alphaLcPeriod"/>
              <a:tabLst>
                <a:tab pos="927100" algn="l"/>
              </a:tabLst>
            </a:pPr>
            <a:r>
              <a:rPr dirty="0" sz="1000" spc="-5">
                <a:latin typeface="Arial MT"/>
                <a:cs typeface="Arial MT"/>
              </a:rPr>
              <a:t>Enter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name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password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connect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963688"/>
            <a:ext cx="5487035" cy="3434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265" indent="-229235">
              <a:lnSpc>
                <a:spcPts val="1175"/>
              </a:lnSpc>
              <a:spcBef>
                <a:spcPts val="100"/>
              </a:spcBef>
              <a:buAutoNum type="arabicPlain" startAt="3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-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browser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75"/>
              </a:lnSpc>
              <a:buAutoNum type="arabicPlain" startAt="3"/>
              <a:tabLst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Enter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URL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browse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internet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000" spc="-5" b="1">
                <a:latin typeface="Arial"/>
                <a:cs typeface="Arial"/>
              </a:rPr>
              <a:t>Email</a:t>
            </a:r>
            <a:endParaRPr sz="1000">
              <a:latin typeface="Arial"/>
              <a:cs typeface="Arial"/>
            </a:endParaRPr>
          </a:p>
          <a:p>
            <a:pPr marL="12700" marR="261620">
              <a:lnSpc>
                <a:spcPct val="95800"/>
              </a:lnSpc>
              <a:spcBef>
                <a:spcPts val="1140"/>
              </a:spcBef>
            </a:pPr>
            <a:r>
              <a:rPr dirty="0" sz="1000" spc="-5">
                <a:latin typeface="Arial MT"/>
                <a:cs typeface="Arial MT"/>
              </a:rPr>
              <a:t>It is like regular mail just with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small different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that you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need computer to read, write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 </a:t>
            </a:r>
            <a:r>
              <a:rPr dirty="0" sz="1000" spc="-10">
                <a:latin typeface="Arial MT"/>
                <a:cs typeface="Arial MT"/>
              </a:rPr>
              <a:t>send </a:t>
            </a:r>
            <a:r>
              <a:rPr dirty="0" sz="1000" spc="-5">
                <a:latin typeface="Arial MT"/>
                <a:cs typeface="Arial MT"/>
              </a:rPr>
              <a:t> email. It is used for communication between people who are at some distance.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Its delivery is </a:t>
            </a:r>
            <a:r>
              <a:rPr dirty="0" sz="1000">
                <a:latin typeface="Arial MT"/>
                <a:cs typeface="Arial MT"/>
              </a:rPr>
              <a:t> faster, safer than </a:t>
            </a:r>
            <a:r>
              <a:rPr dirty="0" sz="1000" spc="-5">
                <a:latin typeface="Arial MT"/>
                <a:cs typeface="Arial MT"/>
              </a:rPr>
              <a:t>regular </a:t>
            </a:r>
            <a:r>
              <a:rPr dirty="0" sz="1000">
                <a:latin typeface="Arial MT"/>
                <a:cs typeface="Arial MT"/>
              </a:rPr>
              <a:t>mail. </a:t>
            </a:r>
            <a:r>
              <a:rPr dirty="0" sz="1000" spc="-5">
                <a:latin typeface="Arial MT"/>
                <a:cs typeface="Arial MT"/>
              </a:rPr>
              <a:t>Probability </a:t>
            </a:r>
            <a:r>
              <a:rPr dirty="0" sz="1000">
                <a:latin typeface="Arial MT"/>
                <a:cs typeface="Arial MT"/>
              </a:rPr>
              <a:t>of losing t is very low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it can be </a:t>
            </a:r>
            <a:r>
              <a:rPr dirty="0" sz="1000" spc="-5">
                <a:latin typeface="Arial MT"/>
                <a:cs typeface="Arial MT"/>
              </a:rPr>
              <a:t>viewed </a:t>
            </a:r>
            <a:r>
              <a:rPr dirty="0" sz="1000">
                <a:latin typeface="Arial MT"/>
                <a:cs typeface="Arial MT"/>
              </a:rPr>
              <a:t>from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anywhere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the world as</a:t>
            </a:r>
            <a:r>
              <a:rPr dirty="0" sz="1000">
                <a:latin typeface="Arial MT"/>
                <a:cs typeface="Arial MT"/>
              </a:rPr>
              <a:t> it</a:t>
            </a:r>
            <a:r>
              <a:rPr dirty="0" sz="1000" spc="-5">
                <a:latin typeface="Arial MT"/>
                <a:cs typeface="Arial MT"/>
              </a:rPr>
              <a:t> resides on internet.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Arial MT"/>
              <a:cs typeface="Arial MT"/>
            </a:endParaRPr>
          </a:p>
          <a:p>
            <a:pPr marL="12700" marR="5080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Email address is used to send email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 one pc to another. e.g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u="sng" sz="10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2"/>
              </a:rPr>
              <a:t>info@vu.edu.pk</a:t>
            </a:r>
            <a:r>
              <a:rPr dirty="0" sz="1000" spc="-5">
                <a:solidFill>
                  <a:srgbClr val="0000FF"/>
                </a:solidFill>
                <a:latin typeface="Arial MT"/>
                <a:cs typeface="Arial MT"/>
                <a:hlinkClick r:id="rId2"/>
              </a:rPr>
              <a:t> </a:t>
            </a:r>
            <a:r>
              <a:rPr dirty="0" sz="1000" spc="-5">
                <a:latin typeface="Arial MT"/>
                <a:cs typeface="Arial MT"/>
              </a:rPr>
              <a:t>is email address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send email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Virtual University of Pakistan.</a:t>
            </a:r>
            <a:endParaRPr sz="1000">
              <a:latin typeface="Arial MT"/>
              <a:cs typeface="Arial MT"/>
            </a:endParaRPr>
          </a:p>
          <a:p>
            <a:pPr marL="12700" marR="154940">
              <a:lnSpc>
                <a:spcPct val="95800"/>
              </a:lnSpc>
              <a:spcBef>
                <a:spcPts val="1115"/>
              </a:spcBef>
            </a:pPr>
            <a:r>
              <a:rPr dirty="0" sz="1000" spc="-5">
                <a:latin typeface="Arial MT"/>
                <a:cs typeface="Arial MT"/>
              </a:rPr>
              <a:t>Email client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software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compose,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sent, receive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 read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email.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 can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access your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emails </a:t>
            </a:r>
            <a:r>
              <a:rPr dirty="0" sz="1000" spc="-5">
                <a:latin typeface="Arial MT"/>
                <a:cs typeface="Arial MT"/>
              </a:rPr>
              <a:t> from anywhere in the </a:t>
            </a:r>
            <a:r>
              <a:rPr dirty="0" sz="1000" spc="-10">
                <a:latin typeface="Arial MT"/>
                <a:cs typeface="Arial MT"/>
              </a:rPr>
              <a:t>world.</a:t>
            </a:r>
            <a:r>
              <a:rPr dirty="0" sz="1000" spc="-5">
                <a:latin typeface="Arial MT"/>
                <a:cs typeface="Arial MT"/>
              </a:rPr>
              <a:t> All you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need is email id and password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provided. This ensures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authenticated access to your emails. Password is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secret word, used to uniquely identifies the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user.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Some</a:t>
            </a:r>
            <a:r>
              <a:rPr dirty="0" sz="1000" spc="-5">
                <a:latin typeface="Arial MT"/>
                <a:cs typeface="Arial MT"/>
              </a:rPr>
              <a:t> famous </a:t>
            </a:r>
            <a:r>
              <a:rPr dirty="0" sz="1000">
                <a:latin typeface="Arial MT"/>
                <a:cs typeface="Arial MT"/>
              </a:rPr>
              <a:t>email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clients </a:t>
            </a:r>
            <a:r>
              <a:rPr dirty="0" sz="1000">
                <a:latin typeface="Arial MT"/>
                <a:cs typeface="Arial MT"/>
              </a:rPr>
              <a:t>are </a:t>
            </a:r>
            <a:r>
              <a:rPr dirty="0" sz="1000" spc="-5">
                <a:latin typeface="Arial MT"/>
                <a:cs typeface="Arial MT"/>
              </a:rPr>
              <a:t>MS </a:t>
            </a:r>
            <a:r>
              <a:rPr dirty="0" sz="1000">
                <a:latin typeface="Arial MT"/>
                <a:cs typeface="Arial MT"/>
              </a:rPr>
              <a:t>outlook,</a:t>
            </a:r>
            <a:r>
              <a:rPr dirty="0" sz="1000" spc="-5">
                <a:latin typeface="Arial MT"/>
                <a:cs typeface="Arial MT"/>
              </a:rPr>
              <a:t> Neo </a:t>
            </a:r>
            <a:r>
              <a:rPr dirty="0" sz="1000">
                <a:latin typeface="Arial MT"/>
                <a:cs typeface="Arial MT"/>
              </a:rPr>
              <a:t>mail,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Lotus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notes.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95"/>
              </a:spcBef>
              <a:buAutoNum type="arabicPeriod" startAt="4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Summary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learnt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about: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Internet,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web,</a:t>
            </a:r>
            <a:r>
              <a:rPr dirty="0" sz="1000" spc="-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email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Web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site,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WebPages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962165"/>
            <a:ext cx="5509260" cy="811403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 marL="1411605" marR="1406525">
              <a:lnSpc>
                <a:spcPts val="1380"/>
              </a:lnSpc>
              <a:spcBef>
                <a:spcPts val="195"/>
              </a:spcBef>
            </a:pPr>
            <a:r>
              <a:rPr dirty="0" sz="1200" spc="-5">
                <a:latin typeface="Arial MT"/>
                <a:cs typeface="Arial MT"/>
              </a:rPr>
              <a:t>Computer Proficiency License </a:t>
            </a:r>
            <a:r>
              <a:rPr dirty="0" sz="1200" spc="-10">
                <a:latin typeface="Arial MT"/>
                <a:cs typeface="Arial MT"/>
              </a:rPr>
              <a:t>(CS-001)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Lecture </a:t>
            </a:r>
            <a:r>
              <a:rPr dirty="0" sz="1200" spc="-10">
                <a:latin typeface="Arial MT"/>
                <a:cs typeface="Arial MT"/>
              </a:rPr>
              <a:t>09</a:t>
            </a:r>
            <a:endParaRPr sz="1200">
              <a:latin typeface="Arial MT"/>
              <a:cs typeface="Arial MT"/>
            </a:endParaRPr>
          </a:p>
          <a:p>
            <a:pPr algn="ctr">
              <a:lnSpc>
                <a:spcPts val="1340"/>
              </a:lnSpc>
            </a:pPr>
            <a:r>
              <a:rPr dirty="0" sz="1200" spc="-5">
                <a:latin typeface="Arial MT"/>
                <a:cs typeface="Arial MT"/>
              </a:rPr>
              <a:t>Security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15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buAutoNum type="arabicPeriod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Objectives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objective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 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provide information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about: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What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-10">
                <a:latin typeface="Arial MT"/>
                <a:cs typeface="Arial MT"/>
              </a:rPr>
              <a:t> meant </a:t>
            </a:r>
            <a:r>
              <a:rPr dirty="0" sz="1000" spc="-5">
                <a:latin typeface="Arial MT"/>
                <a:cs typeface="Arial MT"/>
              </a:rPr>
              <a:t>by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security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Risk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associate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with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computer.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Methods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protection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against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risks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85"/>
              </a:spcBef>
              <a:buAutoNum type="arabicPeriod" startAt="2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Security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Risks</a:t>
            </a:r>
            <a:endParaRPr sz="1200">
              <a:latin typeface="Arial"/>
              <a:cs typeface="Arial"/>
            </a:endParaRPr>
          </a:p>
          <a:p>
            <a:pPr marL="12700" marR="318770">
              <a:lnSpc>
                <a:spcPts val="1150"/>
              </a:lnSpc>
              <a:spcBef>
                <a:spcPts val="1180"/>
              </a:spcBef>
            </a:pPr>
            <a:r>
              <a:rPr dirty="0" sz="1000">
                <a:latin typeface="Arial MT"/>
                <a:cs typeface="Arial MT"/>
              </a:rPr>
              <a:t>There are risks </a:t>
            </a:r>
            <a:r>
              <a:rPr dirty="0" sz="1000" spc="-5">
                <a:latin typeface="Arial MT"/>
                <a:cs typeface="Arial MT"/>
              </a:rPr>
              <a:t>associated </a:t>
            </a:r>
            <a:r>
              <a:rPr dirty="0" sz="1000">
                <a:latin typeface="Arial MT"/>
                <a:cs typeface="Arial MT"/>
              </a:rPr>
              <a:t>with </a:t>
            </a:r>
            <a:r>
              <a:rPr dirty="0" sz="1000" spc="-5">
                <a:latin typeface="Arial MT"/>
                <a:cs typeface="Arial MT"/>
              </a:rPr>
              <a:t>hardware, </a:t>
            </a:r>
            <a:r>
              <a:rPr dirty="0" sz="1000">
                <a:latin typeface="Arial MT"/>
                <a:cs typeface="Arial MT"/>
              </a:rPr>
              <a:t>software, </a:t>
            </a:r>
            <a:r>
              <a:rPr dirty="0" sz="1000" spc="-5">
                <a:latin typeface="Arial MT"/>
                <a:cs typeface="Arial MT"/>
              </a:rPr>
              <a:t>data </a:t>
            </a:r>
            <a:r>
              <a:rPr dirty="0" sz="1000">
                <a:latin typeface="Arial MT"/>
                <a:cs typeface="Arial MT"/>
              </a:rPr>
              <a:t>etc that can </a:t>
            </a:r>
            <a:r>
              <a:rPr dirty="0" sz="1000" spc="-5">
                <a:latin typeface="Arial MT"/>
                <a:cs typeface="Arial MT"/>
              </a:rPr>
              <a:t>cause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big </a:t>
            </a:r>
            <a:r>
              <a:rPr dirty="0" sz="1000">
                <a:latin typeface="Arial MT"/>
                <a:cs typeface="Arial MT"/>
              </a:rPr>
              <a:t>loss to the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owner. </a:t>
            </a:r>
            <a:r>
              <a:rPr dirty="0" sz="1000">
                <a:latin typeface="Arial MT"/>
                <a:cs typeface="Arial MT"/>
              </a:rPr>
              <a:t>One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should </a:t>
            </a:r>
            <a:r>
              <a:rPr dirty="0" sz="1000" spc="-5">
                <a:latin typeface="Arial MT"/>
                <a:cs typeface="Arial MT"/>
              </a:rPr>
              <a:t>do preventative actions</a:t>
            </a:r>
            <a:r>
              <a:rPr dirty="0" sz="1000">
                <a:latin typeface="Arial MT"/>
                <a:cs typeface="Arial MT"/>
              </a:rPr>
              <a:t> 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avoid</a:t>
            </a:r>
            <a:r>
              <a:rPr dirty="0" sz="1000" spc="-5">
                <a:latin typeface="Arial MT"/>
                <a:cs typeface="Arial MT"/>
              </a:rPr>
              <a:t> these security </a:t>
            </a:r>
            <a:r>
              <a:rPr dirty="0" sz="1000">
                <a:latin typeface="Arial MT"/>
                <a:cs typeface="Arial MT"/>
              </a:rPr>
              <a:t>risks.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dirty="0" sz="1000">
                <a:latin typeface="Arial MT"/>
                <a:cs typeface="Arial MT"/>
              </a:rPr>
              <a:t>Types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risks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75"/>
              </a:lnSpc>
              <a:spcBef>
                <a:spcPts val="1100"/>
              </a:spcBef>
              <a:buAutoNum type="arabicPlain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Hardware</a:t>
            </a:r>
            <a:r>
              <a:rPr dirty="0" sz="1000" spc="-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theft</a:t>
            </a:r>
            <a:endParaRPr sz="1000">
              <a:latin typeface="Arial MT"/>
              <a:cs typeface="Arial MT"/>
            </a:endParaRPr>
          </a:p>
          <a:p>
            <a:pPr marL="925830">
              <a:lnSpc>
                <a:spcPts val="1175"/>
              </a:lnSpc>
            </a:pPr>
            <a:r>
              <a:rPr dirty="0" sz="1000" spc="-5">
                <a:latin typeface="Arial MT"/>
                <a:cs typeface="Arial MT"/>
              </a:rPr>
              <a:t>Save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hardware/computer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 stealing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placing it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somewhere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safe.</a:t>
            </a:r>
            <a:endParaRPr sz="1000">
              <a:latin typeface="Arial MT"/>
              <a:cs typeface="Arial MT"/>
            </a:endParaRPr>
          </a:p>
          <a:p>
            <a:pPr marL="469900" indent="-229870">
              <a:lnSpc>
                <a:spcPts val="1175"/>
              </a:lnSpc>
              <a:spcBef>
                <a:spcPts val="1095"/>
              </a:spcBef>
              <a:buAutoNum type="arabicPlain" startAt="2"/>
              <a:tabLst>
                <a:tab pos="470534" algn="l"/>
              </a:tabLst>
            </a:pPr>
            <a:r>
              <a:rPr dirty="0" sz="1000">
                <a:latin typeface="Arial MT"/>
                <a:cs typeface="Arial MT"/>
              </a:rPr>
              <a:t>Virus</a:t>
            </a:r>
            <a:endParaRPr sz="1000">
              <a:latin typeface="Arial MT"/>
              <a:cs typeface="Arial MT"/>
            </a:endParaRPr>
          </a:p>
          <a:p>
            <a:pPr marL="925830" marR="6350">
              <a:lnSpc>
                <a:spcPts val="1150"/>
              </a:lnSpc>
              <a:spcBef>
                <a:spcPts val="55"/>
              </a:spcBef>
            </a:pPr>
            <a:r>
              <a:rPr dirty="0" sz="1000" spc="-5">
                <a:latin typeface="Arial MT"/>
                <a:cs typeface="Arial MT"/>
              </a:rPr>
              <a:t>Computer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virus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software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that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damage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computer.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example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may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cause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restart when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-5">
                <a:latin typeface="Arial MT"/>
                <a:cs typeface="Arial MT"/>
              </a:rPr>
              <a:t> open </a:t>
            </a:r>
            <a:r>
              <a:rPr dirty="0" sz="1000">
                <a:latin typeface="Arial MT"/>
                <a:cs typeface="Arial MT"/>
              </a:rPr>
              <a:t>MS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word.</a:t>
            </a:r>
            <a:endParaRPr sz="1000">
              <a:latin typeface="Arial MT"/>
              <a:cs typeface="Arial MT"/>
            </a:endParaRPr>
          </a:p>
          <a:p>
            <a:pPr marL="925830">
              <a:lnSpc>
                <a:spcPts val="1090"/>
              </a:lnSpc>
            </a:pPr>
            <a:r>
              <a:rPr dirty="0" sz="1000" spc="-5">
                <a:latin typeface="Arial MT"/>
                <a:cs typeface="Arial MT"/>
              </a:rPr>
              <a:t>Antivirus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software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used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eliminate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virus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computer.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scans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hard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disk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endParaRPr sz="1000">
              <a:latin typeface="Arial MT"/>
              <a:cs typeface="Arial MT"/>
            </a:endParaRPr>
          </a:p>
          <a:p>
            <a:pPr marL="925830" marR="6985">
              <a:lnSpc>
                <a:spcPts val="1150"/>
              </a:lnSpc>
              <a:spcBef>
                <a:spcPts val="55"/>
              </a:spcBef>
            </a:pPr>
            <a:r>
              <a:rPr dirty="0" sz="1000" spc="-5">
                <a:latin typeface="Arial MT"/>
                <a:cs typeface="Arial MT"/>
              </a:rPr>
              <a:t>find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virus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terminate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them.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also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stops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entering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new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virus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into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computer. </a:t>
            </a:r>
            <a:r>
              <a:rPr dirty="0" sz="1000" spc="-5">
                <a:latin typeface="Arial MT"/>
                <a:cs typeface="Arial MT"/>
              </a:rPr>
              <a:t> New versions</a:t>
            </a:r>
            <a:r>
              <a:rPr dirty="0" sz="1000">
                <a:latin typeface="Arial MT"/>
                <a:cs typeface="Arial MT"/>
              </a:rPr>
              <a:t> of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antivirus, help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prevent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viruses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damage computer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</a:t>
            </a:r>
            <a:r>
              <a:rPr dirty="0" sz="1000">
                <a:latin typeface="Arial MT"/>
                <a:cs typeface="Arial MT"/>
              </a:rPr>
              <a:t> data.</a:t>
            </a:r>
            <a:endParaRPr sz="1000">
              <a:latin typeface="Arial MT"/>
              <a:cs typeface="Arial MT"/>
            </a:endParaRPr>
          </a:p>
          <a:p>
            <a:pPr marL="469900" indent="-229870">
              <a:lnSpc>
                <a:spcPct val="100000"/>
              </a:lnSpc>
              <a:spcBef>
                <a:spcPts val="1060"/>
              </a:spcBef>
              <a:buAutoNum type="arabicPlain" startAt="3"/>
              <a:tabLst>
                <a:tab pos="470534" algn="l"/>
              </a:tabLst>
            </a:pPr>
            <a:r>
              <a:rPr dirty="0" sz="1000" spc="-5">
                <a:latin typeface="Arial MT"/>
                <a:cs typeface="Arial MT"/>
              </a:rPr>
              <a:t>Unauthorized</a:t>
            </a:r>
            <a:r>
              <a:rPr dirty="0" sz="1000" spc="-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access</a:t>
            </a:r>
            <a:endParaRPr sz="1000">
              <a:latin typeface="Arial MT"/>
              <a:cs typeface="Arial MT"/>
            </a:endParaRPr>
          </a:p>
          <a:p>
            <a:pPr algn="just" marL="925830" marR="53975">
              <a:lnSpc>
                <a:spcPct val="95700"/>
              </a:lnSpc>
              <a:spcBef>
                <a:spcPts val="1155"/>
              </a:spcBef>
            </a:pPr>
            <a:r>
              <a:rPr dirty="0" sz="1000" spc="-5">
                <a:latin typeface="Arial MT"/>
                <a:cs typeface="Arial MT"/>
              </a:rPr>
              <a:t>If you don’t want someone else to access your data in computer, you can protect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your computer/data with password. It will reduce the risk of unauthorized access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your pc. Password is</a:t>
            </a:r>
            <a:r>
              <a:rPr dirty="0" sz="1000">
                <a:latin typeface="Arial MT"/>
                <a:cs typeface="Arial MT"/>
              </a:rPr>
              <a:t> a</a:t>
            </a:r>
            <a:r>
              <a:rPr dirty="0" sz="1000" spc="-5">
                <a:latin typeface="Arial MT"/>
                <a:cs typeface="Arial MT"/>
              </a:rPr>
              <a:t> unique word that identifies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user.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ct val="100000"/>
              </a:lnSpc>
              <a:spcBef>
                <a:spcPts val="1095"/>
              </a:spcBef>
              <a:buAutoNum type="arabicPlain" startAt="4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Backup</a:t>
            </a:r>
            <a:endParaRPr sz="1000">
              <a:latin typeface="Arial MT"/>
              <a:cs typeface="Arial MT"/>
            </a:endParaRPr>
          </a:p>
          <a:p>
            <a:pPr algn="just" marL="925830" marR="5080">
              <a:lnSpc>
                <a:spcPct val="95700"/>
              </a:lnSpc>
              <a:spcBef>
                <a:spcPts val="1155"/>
              </a:spcBef>
            </a:pPr>
            <a:r>
              <a:rPr dirty="0" sz="1000">
                <a:latin typeface="Arial MT"/>
                <a:cs typeface="Arial MT"/>
              </a:rPr>
              <a:t>Data saved </a:t>
            </a:r>
            <a:r>
              <a:rPr dirty="0" sz="1000" spc="-5">
                <a:latin typeface="Arial MT"/>
                <a:cs typeface="Arial MT"/>
              </a:rPr>
              <a:t>in </a:t>
            </a:r>
            <a:r>
              <a:rPr dirty="0" sz="1000">
                <a:latin typeface="Arial MT"/>
                <a:cs typeface="Arial MT"/>
              </a:rPr>
              <a:t>your </a:t>
            </a:r>
            <a:r>
              <a:rPr dirty="0" sz="1000" spc="-5">
                <a:latin typeface="Arial MT"/>
                <a:cs typeface="Arial MT"/>
              </a:rPr>
              <a:t>computer </a:t>
            </a:r>
            <a:r>
              <a:rPr dirty="0" sz="1000">
                <a:latin typeface="Arial MT"/>
                <a:cs typeface="Arial MT"/>
              </a:rPr>
              <a:t>may </a:t>
            </a:r>
            <a:r>
              <a:rPr dirty="0" sz="1000" spc="-5">
                <a:latin typeface="Arial MT"/>
                <a:cs typeface="Arial MT"/>
              </a:rPr>
              <a:t>lose </a:t>
            </a:r>
            <a:r>
              <a:rPr dirty="0" sz="1000">
                <a:latin typeface="Arial MT"/>
                <a:cs typeface="Arial MT"/>
              </a:rPr>
              <a:t>due to some </a:t>
            </a:r>
            <a:r>
              <a:rPr dirty="0" sz="1000" spc="-5">
                <a:latin typeface="Arial MT"/>
                <a:cs typeface="Arial MT"/>
              </a:rPr>
              <a:t>reason.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case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having its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backup (same </a:t>
            </a:r>
            <a:r>
              <a:rPr dirty="0" sz="1000">
                <a:latin typeface="Arial MT"/>
                <a:cs typeface="Arial MT"/>
              </a:rPr>
              <a:t>data at </a:t>
            </a:r>
            <a:r>
              <a:rPr dirty="0" sz="1000" spc="-5">
                <a:latin typeface="Arial MT"/>
                <a:cs typeface="Arial MT"/>
              </a:rPr>
              <a:t>some other place/storage </a:t>
            </a:r>
            <a:r>
              <a:rPr dirty="0" sz="1000">
                <a:latin typeface="Arial MT"/>
                <a:cs typeface="Arial MT"/>
              </a:rPr>
              <a:t>device) you can </a:t>
            </a:r>
            <a:r>
              <a:rPr dirty="0" sz="1000" spc="-5">
                <a:latin typeface="Arial MT"/>
                <a:cs typeface="Arial MT"/>
              </a:rPr>
              <a:t>access and use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it. Backup is the process of copying data. For example you have prepared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presentation and due to virus attack it got damaged or deleted. If you have its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backup </a:t>
            </a:r>
            <a:r>
              <a:rPr dirty="0" sz="1000">
                <a:latin typeface="Arial MT"/>
                <a:cs typeface="Arial MT"/>
              </a:rPr>
              <a:t>file at </a:t>
            </a:r>
            <a:r>
              <a:rPr dirty="0" sz="1000" spc="-5">
                <a:latin typeface="Arial MT"/>
                <a:cs typeface="Arial MT"/>
              </a:rPr>
              <a:t>some secondary </a:t>
            </a:r>
            <a:r>
              <a:rPr dirty="0" sz="1000">
                <a:latin typeface="Arial MT"/>
                <a:cs typeface="Arial MT"/>
              </a:rPr>
              <a:t>storage media </a:t>
            </a:r>
            <a:r>
              <a:rPr dirty="0" sz="1000" spc="-5">
                <a:latin typeface="Arial MT"/>
                <a:cs typeface="Arial MT"/>
              </a:rPr>
              <a:t>like floppy </a:t>
            </a:r>
            <a:r>
              <a:rPr dirty="0" sz="1000">
                <a:latin typeface="Arial MT"/>
                <a:cs typeface="Arial MT"/>
              </a:rPr>
              <a:t>etc, you can </a:t>
            </a:r>
            <a:r>
              <a:rPr dirty="0" sz="1000" spc="-5">
                <a:latin typeface="Arial MT"/>
                <a:cs typeface="Arial MT"/>
              </a:rPr>
              <a:t>restore the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presentation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 that </a:t>
            </a:r>
            <a:r>
              <a:rPr dirty="0" sz="1000" spc="-10">
                <a:latin typeface="Arial MT"/>
                <a:cs typeface="Arial MT"/>
              </a:rPr>
              <a:t>device.</a:t>
            </a:r>
            <a:endParaRPr sz="1000">
              <a:latin typeface="Arial MT"/>
              <a:cs typeface="Arial MT"/>
            </a:endParaRPr>
          </a:p>
          <a:p>
            <a:pPr algn="just" marL="925830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Backup utilities help to organize backup data (that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 being </a:t>
            </a:r>
            <a:r>
              <a:rPr dirty="0" sz="1000" spc="-10">
                <a:latin typeface="Arial MT"/>
                <a:cs typeface="Arial MT"/>
              </a:rPr>
              <a:t>copied).</a:t>
            </a:r>
            <a:endParaRPr sz="1000">
              <a:latin typeface="Arial MT"/>
              <a:cs typeface="Arial MT"/>
            </a:endParaRPr>
          </a:p>
          <a:p>
            <a:pPr marL="469900" indent="-229870">
              <a:lnSpc>
                <a:spcPct val="100000"/>
              </a:lnSpc>
              <a:spcBef>
                <a:spcPts val="1095"/>
              </a:spcBef>
              <a:buAutoNum type="arabicPlain" startAt="5"/>
              <a:tabLst>
                <a:tab pos="470534" algn="l"/>
              </a:tabLst>
            </a:pPr>
            <a:r>
              <a:rPr dirty="0" sz="1000">
                <a:latin typeface="Arial MT"/>
                <a:cs typeface="Arial MT"/>
              </a:rPr>
              <a:t>Software</a:t>
            </a:r>
            <a:r>
              <a:rPr dirty="0" sz="1000" spc="-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piracy</a:t>
            </a:r>
            <a:endParaRPr sz="1000">
              <a:latin typeface="Arial MT"/>
              <a:cs typeface="Arial MT"/>
            </a:endParaRPr>
          </a:p>
          <a:p>
            <a:pPr marL="925830" marR="33655">
              <a:lnSpc>
                <a:spcPct val="95800"/>
              </a:lnSpc>
              <a:spcBef>
                <a:spcPts val="1150"/>
              </a:spcBef>
            </a:pPr>
            <a:r>
              <a:rPr dirty="0" sz="1000" spc="-5">
                <a:latin typeface="Arial MT"/>
                <a:cs typeface="Arial MT"/>
              </a:rPr>
              <a:t>If some one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copy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sells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software of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any developer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company</a:t>
            </a:r>
            <a:r>
              <a:rPr dirty="0" sz="1000" spc="-5">
                <a:latin typeface="Arial MT"/>
                <a:cs typeface="Arial MT"/>
              </a:rPr>
              <a:t> without its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permission,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than he is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doing piracy. It is of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biggest problem, software </a:t>
            </a:r>
            <a:r>
              <a:rPr dirty="0" sz="1000" spc="-10">
                <a:latin typeface="Arial MT"/>
                <a:cs typeface="Arial MT"/>
              </a:rPr>
              <a:t>industry 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 </a:t>
            </a:r>
            <a:r>
              <a:rPr dirty="0" sz="1000" spc="-5">
                <a:latin typeface="Arial MT"/>
                <a:cs typeface="Arial MT"/>
              </a:rPr>
              <a:t>facing now. </a:t>
            </a:r>
            <a:r>
              <a:rPr dirty="0" sz="1000">
                <a:latin typeface="Arial MT"/>
                <a:cs typeface="Arial MT"/>
              </a:rPr>
              <a:t>Copying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selling software in such </a:t>
            </a:r>
            <a:r>
              <a:rPr dirty="0" sz="1000" spc="-5">
                <a:latin typeface="Arial MT"/>
                <a:cs typeface="Arial MT"/>
              </a:rPr>
              <a:t>manner </a:t>
            </a:r>
            <a:r>
              <a:rPr dirty="0" sz="1000">
                <a:latin typeface="Arial MT"/>
                <a:cs typeface="Arial MT"/>
              </a:rPr>
              <a:t>is </a:t>
            </a:r>
            <a:r>
              <a:rPr dirty="0" sz="1000" spc="-5">
                <a:latin typeface="Arial MT"/>
                <a:cs typeface="Arial MT"/>
              </a:rPr>
              <a:t>against </a:t>
            </a:r>
            <a:r>
              <a:rPr dirty="0" sz="1000">
                <a:latin typeface="Arial MT"/>
                <a:cs typeface="Arial MT"/>
              </a:rPr>
              <a:t>software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copyright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act.</a:t>
            </a:r>
            <a:endParaRPr sz="1000">
              <a:latin typeface="Arial MT"/>
              <a:cs typeface="Arial MT"/>
            </a:endParaRPr>
          </a:p>
          <a:p>
            <a:pPr marL="925830">
              <a:lnSpc>
                <a:spcPts val="1125"/>
              </a:lnSpc>
            </a:pPr>
            <a:r>
              <a:rPr dirty="0" sz="1000" spc="-5">
                <a:latin typeface="Arial MT"/>
                <a:cs typeface="Arial MT"/>
              </a:rPr>
              <a:t>According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copyright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act</a:t>
            </a:r>
            <a:endParaRPr sz="1000">
              <a:latin typeface="Arial MT"/>
              <a:cs typeface="Arial MT"/>
            </a:endParaRPr>
          </a:p>
          <a:p>
            <a:pPr marL="1383030" marR="2395855">
              <a:lnSpc>
                <a:spcPts val="1150"/>
              </a:lnSpc>
              <a:spcBef>
                <a:spcPts val="50"/>
              </a:spcBef>
            </a:pPr>
            <a:r>
              <a:rPr dirty="0" sz="1000">
                <a:latin typeface="Arial MT"/>
                <a:cs typeface="Arial MT"/>
              </a:rPr>
              <a:t>If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someone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steals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software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Or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963688"/>
            <a:ext cx="4951730" cy="186372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925830" marR="5080" indent="456565">
              <a:lnSpc>
                <a:spcPts val="1150"/>
              </a:lnSpc>
              <a:spcBef>
                <a:spcPts val="180"/>
              </a:spcBef>
            </a:pPr>
            <a:r>
              <a:rPr dirty="0" sz="1000" spc="-5">
                <a:latin typeface="Arial MT"/>
                <a:cs typeface="Arial MT"/>
              </a:rPr>
              <a:t>Copies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sells</a:t>
            </a:r>
            <a:r>
              <a:rPr dirty="0" sz="1000">
                <a:latin typeface="Arial MT"/>
                <a:cs typeface="Arial MT"/>
              </a:rPr>
              <a:t> it without the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permission </a:t>
            </a:r>
            <a:r>
              <a:rPr dirty="0" sz="1000">
                <a:latin typeface="Arial MT"/>
                <a:cs typeface="Arial MT"/>
              </a:rPr>
              <a:t>of the </a:t>
            </a:r>
            <a:r>
              <a:rPr dirty="0" sz="1000" spc="-5">
                <a:latin typeface="Arial MT"/>
                <a:cs typeface="Arial MT"/>
              </a:rPr>
              <a:t>owner/developer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Legal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action is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taken against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him.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60"/>
              </a:spcBef>
              <a:buAutoNum type="arabicPeriod" startAt="3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Summary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learnt: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What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hardware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security?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Different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types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security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risks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What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meant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by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virus?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What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meant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by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anti-virus?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What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does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backup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means?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What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software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piracy?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962165"/>
            <a:ext cx="5509260" cy="817245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 marL="1411605" marR="1406525">
              <a:lnSpc>
                <a:spcPts val="1380"/>
              </a:lnSpc>
              <a:spcBef>
                <a:spcPts val="195"/>
              </a:spcBef>
            </a:pPr>
            <a:r>
              <a:rPr dirty="0" sz="1200" spc="-5">
                <a:latin typeface="Arial MT"/>
                <a:cs typeface="Arial MT"/>
              </a:rPr>
              <a:t>Computer Proficiency License </a:t>
            </a:r>
            <a:r>
              <a:rPr dirty="0" sz="1200" spc="-10">
                <a:latin typeface="Arial MT"/>
                <a:cs typeface="Arial MT"/>
              </a:rPr>
              <a:t>(CS-001)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Lecture </a:t>
            </a:r>
            <a:r>
              <a:rPr dirty="0" sz="1200" spc="-10">
                <a:latin typeface="Arial MT"/>
                <a:cs typeface="Arial MT"/>
              </a:rPr>
              <a:t>10</a:t>
            </a:r>
            <a:endParaRPr sz="1200">
              <a:latin typeface="Arial MT"/>
              <a:cs typeface="Arial MT"/>
            </a:endParaRPr>
          </a:p>
          <a:p>
            <a:pPr algn="ctr">
              <a:lnSpc>
                <a:spcPts val="1340"/>
              </a:lnSpc>
            </a:pPr>
            <a:r>
              <a:rPr dirty="0" sz="1200" spc="-5">
                <a:latin typeface="Arial MT"/>
                <a:cs typeface="Arial MT"/>
              </a:rPr>
              <a:t>Computer Environment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150">
              <a:latin typeface="Arial MT"/>
              <a:cs typeface="Arial MT"/>
            </a:endParaRPr>
          </a:p>
          <a:p>
            <a:pPr marL="182245" indent="-169545">
              <a:lnSpc>
                <a:spcPct val="100000"/>
              </a:lnSpc>
              <a:buAutoNum type="arabicPeriod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Objectives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objective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 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provide information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about: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start,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turn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restart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Basic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windows structure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properties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View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computer’s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information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85"/>
              </a:spcBef>
              <a:buAutoNum type="arabicPeriod" startAt="2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Starting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the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computer</a:t>
            </a:r>
            <a:endParaRPr sz="1200">
              <a:latin typeface="Arial"/>
              <a:cs typeface="Arial"/>
            </a:endParaRPr>
          </a:p>
          <a:p>
            <a:pPr algn="just" marL="12700" marR="5715">
              <a:lnSpc>
                <a:spcPct val="95700"/>
              </a:lnSpc>
              <a:spcBef>
                <a:spcPts val="1150"/>
              </a:spcBef>
            </a:pP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2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2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power</a:t>
            </a:r>
            <a:r>
              <a:rPr dirty="0" sz="1000" spc="2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r>
              <a:rPr dirty="0" sz="1000" spc="2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2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system</a:t>
            </a:r>
            <a:r>
              <a:rPr dirty="0" sz="1000" spc="2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unit</a:t>
            </a:r>
            <a:r>
              <a:rPr dirty="0" sz="1000" spc="2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2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start</a:t>
            </a:r>
            <a:r>
              <a:rPr dirty="0" sz="1000" spc="2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2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computer.</a:t>
            </a:r>
            <a:r>
              <a:rPr dirty="0" sz="1000" spc="2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2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area</a:t>
            </a:r>
            <a:r>
              <a:rPr dirty="0" sz="1000" spc="2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2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</a:t>
            </a:r>
            <a:r>
              <a:rPr dirty="0" sz="1000" spc="2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see</a:t>
            </a:r>
            <a:r>
              <a:rPr dirty="0" sz="1000" spc="2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20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 b="1" i="1">
                <a:latin typeface="Arial"/>
                <a:cs typeface="Arial"/>
              </a:rPr>
              <a:t>monitor</a:t>
            </a:r>
            <a:r>
              <a:rPr dirty="0" sz="1000" spc="85" b="1" i="1">
                <a:latin typeface="Arial"/>
                <a:cs typeface="Arial"/>
              </a:rPr>
              <a:t> </a:t>
            </a:r>
            <a:r>
              <a:rPr dirty="0" sz="1000" spc="-5" b="1" i="1">
                <a:latin typeface="Arial"/>
                <a:cs typeface="Arial"/>
              </a:rPr>
              <a:t>screen</a:t>
            </a:r>
            <a:r>
              <a:rPr dirty="0" sz="1000" spc="-5">
                <a:latin typeface="Arial MT"/>
                <a:cs typeface="Arial MT"/>
              </a:rPr>
              <a:t>,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after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start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called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 b="1" i="1">
                <a:latin typeface="Arial"/>
                <a:cs typeface="Arial"/>
              </a:rPr>
              <a:t>desktop</a:t>
            </a:r>
            <a:r>
              <a:rPr dirty="0" sz="1000" spc="-5">
                <a:latin typeface="Arial MT"/>
                <a:cs typeface="Arial MT"/>
              </a:rPr>
              <a:t>.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called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desktop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because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 it like the top of the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desk to place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icon or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shortcut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your favorite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programs or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soft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wares.</a:t>
            </a:r>
            <a:endParaRPr sz="1000">
              <a:latin typeface="Arial MT"/>
              <a:cs typeface="Arial MT"/>
            </a:endParaRPr>
          </a:p>
          <a:p>
            <a:pPr algn="just" marL="12700" marR="5080">
              <a:lnSpc>
                <a:spcPct val="95800"/>
              </a:lnSpc>
              <a:spcBef>
                <a:spcPts val="1150"/>
              </a:spcBef>
            </a:pPr>
            <a:r>
              <a:rPr dirty="0" sz="1000" spc="-5">
                <a:latin typeface="Arial MT"/>
                <a:cs typeface="Arial MT"/>
              </a:rPr>
              <a:t>Window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software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developed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by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Microsoft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which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usually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called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Microsoft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windows.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Window </a:t>
            </a:r>
            <a:r>
              <a:rPr dirty="0" sz="1000" spc="-2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has different </a:t>
            </a:r>
            <a:r>
              <a:rPr dirty="0" sz="1000" spc="-5">
                <a:latin typeface="Arial MT"/>
                <a:cs typeface="Arial MT"/>
              </a:rPr>
              <a:t>versions like window </a:t>
            </a:r>
            <a:r>
              <a:rPr dirty="0" sz="1000">
                <a:latin typeface="Arial MT"/>
                <a:cs typeface="Arial MT"/>
              </a:rPr>
              <a:t>95, window NT, </a:t>
            </a:r>
            <a:r>
              <a:rPr dirty="0" sz="1000" spc="-5">
                <a:latin typeface="Arial MT"/>
                <a:cs typeface="Arial MT"/>
              </a:rPr>
              <a:t>window </a:t>
            </a:r>
            <a:r>
              <a:rPr dirty="0" sz="1000">
                <a:latin typeface="Arial MT"/>
                <a:cs typeface="Arial MT"/>
              </a:rPr>
              <a:t>2000, </a:t>
            </a:r>
            <a:r>
              <a:rPr dirty="0" sz="1000" spc="-5">
                <a:latin typeface="Arial MT"/>
                <a:cs typeface="Arial MT"/>
              </a:rPr>
              <a:t>window </a:t>
            </a:r>
            <a:r>
              <a:rPr dirty="0" sz="1000">
                <a:latin typeface="Arial MT"/>
                <a:cs typeface="Arial MT"/>
              </a:rPr>
              <a:t>XP etc. Although these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versions </a:t>
            </a:r>
            <a:r>
              <a:rPr dirty="0" sz="1000">
                <a:latin typeface="Arial MT"/>
                <a:cs typeface="Arial MT"/>
              </a:rPr>
              <a:t>are </a:t>
            </a:r>
            <a:r>
              <a:rPr dirty="0" sz="1000" spc="-5">
                <a:latin typeface="Arial MT"/>
                <a:cs typeface="Arial MT"/>
              </a:rPr>
              <a:t>similar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each other </a:t>
            </a:r>
            <a:r>
              <a:rPr dirty="0" sz="1000">
                <a:latin typeface="Arial MT"/>
                <a:cs typeface="Arial MT"/>
              </a:rPr>
              <a:t>but every new </a:t>
            </a:r>
            <a:r>
              <a:rPr dirty="0" sz="1000" spc="-5">
                <a:latin typeface="Arial MT"/>
                <a:cs typeface="Arial MT"/>
              </a:rPr>
              <a:t>version is </a:t>
            </a:r>
            <a:r>
              <a:rPr dirty="0" sz="1000">
                <a:latin typeface="Arial MT"/>
                <a:cs typeface="Arial MT"/>
              </a:rPr>
              <a:t>better than the </a:t>
            </a:r>
            <a:r>
              <a:rPr dirty="0" sz="1000" spc="-5">
                <a:latin typeface="Arial MT"/>
                <a:cs typeface="Arial MT"/>
              </a:rPr>
              <a:t>previous </a:t>
            </a:r>
            <a:r>
              <a:rPr dirty="0" sz="1000">
                <a:latin typeface="Arial MT"/>
                <a:cs typeface="Arial MT"/>
              </a:rPr>
              <a:t>with and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provides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new features as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well.</a:t>
            </a:r>
            <a:endParaRPr sz="1000">
              <a:latin typeface="Arial MT"/>
              <a:cs typeface="Arial MT"/>
            </a:endParaRPr>
          </a:p>
          <a:p>
            <a:pPr algn="just" marL="12700" marR="5715">
              <a:lnSpc>
                <a:spcPct val="95800"/>
              </a:lnSpc>
              <a:spcBef>
                <a:spcPts val="1150"/>
              </a:spcBef>
            </a:pPr>
            <a:r>
              <a:rPr dirty="0" sz="1000" i="1">
                <a:latin typeface="Arial"/>
                <a:cs typeface="Arial"/>
              </a:rPr>
              <a:t>ICON </a:t>
            </a:r>
            <a:r>
              <a:rPr dirty="0" sz="1000" spc="-5">
                <a:latin typeface="Arial MT"/>
                <a:cs typeface="Arial MT"/>
              </a:rPr>
              <a:t>is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graphical representation </a:t>
            </a:r>
            <a:r>
              <a:rPr dirty="0" sz="1000">
                <a:latin typeface="Arial MT"/>
                <a:cs typeface="Arial MT"/>
              </a:rPr>
              <a:t>of files, </a:t>
            </a:r>
            <a:r>
              <a:rPr dirty="0" sz="1000" spc="-5">
                <a:latin typeface="Arial MT"/>
                <a:cs typeface="Arial MT"/>
              </a:rPr>
              <a:t>folders, disk drives, </a:t>
            </a:r>
            <a:r>
              <a:rPr dirty="0" sz="1000">
                <a:latin typeface="Arial MT"/>
                <a:cs typeface="Arial MT"/>
              </a:rPr>
              <a:t>toolbar </a:t>
            </a:r>
            <a:r>
              <a:rPr dirty="0" sz="1000" spc="-5">
                <a:latin typeface="Arial MT"/>
                <a:cs typeface="Arial MT"/>
              </a:rPr>
              <a:t>buttons </a:t>
            </a:r>
            <a:r>
              <a:rPr dirty="0" sz="1000">
                <a:latin typeface="Arial MT"/>
                <a:cs typeface="Arial MT"/>
              </a:rPr>
              <a:t>etc. Name </a:t>
            </a:r>
            <a:r>
              <a:rPr dirty="0" sz="1000" spc="-5">
                <a:latin typeface="Arial MT"/>
                <a:cs typeface="Arial MT"/>
              </a:rPr>
              <a:t>of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icon, file, folder etc is written just below it.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word icon came from the Greek word </a:t>
            </a:r>
            <a:r>
              <a:rPr dirty="0" sz="1000" spc="-10">
                <a:latin typeface="Arial MT"/>
                <a:cs typeface="Arial MT"/>
              </a:rPr>
              <a:t>“eikon” which </a:t>
            </a:r>
            <a:r>
              <a:rPr dirty="0" sz="1000" spc="-5">
                <a:latin typeface="Arial MT"/>
                <a:cs typeface="Arial MT"/>
              </a:rPr>
              <a:t> means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image.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Still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religious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pictures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called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Eikon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Greek.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windows,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these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icons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links 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software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with </a:t>
            </a:r>
            <a:r>
              <a:rPr dirty="0" sz="1000" spc="-5">
                <a:latin typeface="Arial MT"/>
                <a:cs typeface="Arial MT"/>
              </a:rPr>
              <a:t>double click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mouse.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-5">
                <a:latin typeface="Arial MT"/>
                <a:cs typeface="Arial MT"/>
              </a:rPr>
              <a:t> design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such icons</a:t>
            </a:r>
            <a:r>
              <a:rPr dirty="0" sz="1000">
                <a:latin typeface="Arial MT"/>
                <a:cs typeface="Arial MT"/>
              </a:rPr>
              <a:t> yourself</a:t>
            </a:r>
            <a:r>
              <a:rPr dirty="0" sz="1000" spc="-5">
                <a:latin typeface="Arial MT"/>
                <a:cs typeface="Arial MT"/>
              </a:rPr>
              <a:t> as</a:t>
            </a:r>
            <a:r>
              <a:rPr dirty="0" sz="1000">
                <a:latin typeface="Arial MT"/>
                <a:cs typeface="Arial MT"/>
              </a:rPr>
              <a:t> well.</a:t>
            </a:r>
            <a:endParaRPr sz="1000">
              <a:latin typeface="Arial MT"/>
              <a:cs typeface="Arial MT"/>
            </a:endParaRPr>
          </a:p>
          <a:p>
            <a:pPr algn="just" marL="12700" marR="5080">
              <a:lnSpc>
                <a:spcPct val="95700"/>
              </a:lnSpc>
              <a:spcBef>
                <a:spcPts val="1150"/>
              </a:spcBef>
            </a:pPr>
            <a:r>
              <a:rPr dirty="0" sz="1000" spc="-5" i="1">
                <a:latin typeface="Arial"/>
                <a:cs typeface="Arial"/>
              </a:rPr>
              <a:t>Taskbar</a:t>
            </a:r>
            <a:r>
              <a:rPr dirty="0" sz="1000" spc="245" i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25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2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bar</a:t>
            </a:r>
            <a:r>
              <a:rPr dirty="0" sz="1000" spc="2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at</a:t>
            </a:r>
            <a:r>
              <a:rPr dirty="0" sz="1000" spc="2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2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bottom</a:t>
            </a:r>
            <a:r>
              <a:rPr dirty="0" sz="1000" spc="2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area</a:t>
            </a:r>
            <a:r>
              <a:rPr dirty="0" sz="1000" spc="2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2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desktop</a:t>
            </a:r>
            <a:r>
              <a:rPr dirty="0" sz="1000" spc="2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(monitor</a:t>
            </a:r>
            <a:r>
              <a:rPr dirty="0" sz="1000" spc="2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screen).</a:t>
            </a:r>
            <a:r>
              <a:rPr dirty="0" sz="1000" spc="2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Icons</a:t>
            </a:r>
            <a:r>
              <a:rPr dirty="0" sz="1000" spc="2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2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our</a:t>
            </a:r>
            <a:r>
              <a:rPr dirty="0" sz="1000" spc="2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tasks</a:t>
            </a:r>
            <a:r>
              <a:rPr dirty="0" sz="1000" spc="2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software being </a:t>
            </a:r>
            <a:r>
              <a:rPr dirty="0" sz="1000">
                <a:latin typeface="Arial MT"/>
                <a:cs typeface="Arial MT"/>
              </a:rPr>
              <a:t>used will </a:t>
            </a:r>
            <a:r>
              <a:rPr dirty="0" sz="1000" spc="-5">
                <a:latin typeface="Arial MT"/>
                <a:cs typeface="Arial MT"/>
              </a:rPr>
              <a:t>appear here. </a:t>
            </a:r>
            <a:r>
              <a:rPr dirty="0" sz="1000">
                <a:latin typeface="Arial MT"/>
                <a:cs typeface="Arial MT"/>
              </a:rPr>
              <a:t>It is called </a:t>
            </a:r>
            <a:r>
              <a:rPr dirty="0" sz="1000" spc="-5">
                <a:latin typeface="Arial MT"/>
                <a:cs typeface="Arial MT"/>
              </a:rPr>
              <a:t>taskbar because </a:t>
            </a:r>
            <a:r>
              <a:rPr dirty="0" sz="1000">
                <a:latin typeface="Arial MT"/>
                <a:cs typeface="Arial MT"/>
              </a:rPr>
              <a:t>it </a:t>
            </a:r>
            <a:r>
              <a:rPr dirty="0" sz="1000" spc="-5">
                <a:latin typeface="Arial MT"/>
                <a:cs typeface="Arial MT"/>
              </a:rPr>
              <a:t>shows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tasks being carried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out in computer. </a:t>
            </a:r>
            <a:r>
              <a:rPr dirty="0" sz="1000" spc="-5" i="1">
                <a:latin typeface="Arial"/>
                <a:cs typeface="Arial"/>
              </a:rPr>
              <a:t>Start button </a:t>
            </a:r>
            <a:r>
              <a:rPr dirty="0" sz="1000" spc="-5">
                <a:latin typeface="Arial MT"/>
                <a:cs typeface="Arial MT"/>
              </a:rPr>
              <a:t>reside at the left side of the task bar. At the right side of this button, </a:t>
            </a:r>
            <a:r>
              <a:rPr dirty="0" sz="1000">
                <a:latin typeface="Arial MT"/>
                <a:cs typeface="Arial MT"/>
              </a:rPr>
              <a:t> quick </a:t>
            </a:r>
            <a:r>
              <a:rPr dirty="0" sz="1000" spc="-5">
                <a:latin typeface="Arial MT"/>
                <a:cs typeface="Arial MT"/>
              </a:rPr>
              <a:t>launch </a:t>
            </a:r>
            <a:r>
              <a:rPr dirty="0" sz="1000">
                <a:latin typeface="Arial MT"/>
                <a:cs typeface="Arial MT"/>
              </a:rPr>
              <a:t>bar </a:t>
            </a:r>
            <a:r>
              <a:rPr dirty="0" sz="1000" spc="-5">
                <a:latin typeface="Arial MT"/>
                <a:cs typeface="Arial MT"/>
              </a:rPr>
              <a:t>exist. Icons reside here </a:t>
            </a:r>
            <a:r>
              <a:rPr dirty="0" sz="1000">
                <a:latin typeface="Arial MT"/>
                <a:cs typeface="Arial MT"/>
              </a:rPr>
              <a:t>open </a:t>
            </a:r>
            <a:r>
              <a:rPr dirty="0" sz="1000" spc="-5">
                <a:latin typeface="Arial MT"/>
                <a:cs typeface="Arial MT"/>
              </a:rPr>
              <a:t>their respective programs </a:t>
            </a:r>
            <a:r>
              <a:rPr dirty="0" sz="1000">
                <a:latin typeface="Arial MT"/>
                <a:cs typeface="Arial MT"/>
              </a:rPr>
              <a:t>with </a:t>
            </a:r>
            <a:r>
              <a:rPr dirty="0" sz="1000" spc="-5">
                <a:latin typeface="Arial MT"/>
                <a:cs typeface="Arial MT"/>
              </a:rPr>
              <a:t>single click. </a:t>
            </a:r>
            <a:r>
              <a:rPr dirty="0" sz="1000">
                <a:latin typeface="Arial MT"/>
                <a:cs typeface="Arial MT"/>
              </a:rPr>
              <a:t>System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tray exist at the </a:t>
            </a:r>
            <a:r>
              <a:rPr dirty="0" sz="1000" spc="-5">
                <a:latin typeface="Arial MT"/>
                <a:cs typeface="Arial MT"/>
              </a:rPr>
              <a:t>right </a:t>
            </a:r>
            <a:r>
              <a:rPr dirty="0" sz="1000">
                <a:latin typeface="Arial MT"/>
                <a:cs typeface="Arial MT"/>
              </a:rPr>
              <a:t>side of the task </a:t>
            </a:r>
            <a:r>
              <a:rPr dirty="0" sz="1000" spc="-5">
                <a:latin typeface="Arial MT"/>
                <a:cs typeface="Arial MT"/>
              </a:rPr>
              <a:t>bar, which </a:t>
            </a:r>
            <a:r>
              <a:rPr dirty="0" sz="1000">
                <a:latin typeface="Arial MT"/>
                <a:cs typeface="Arial MT"/>
              </a:rPr>
              <a:t>may </a:t>
            </a:r>
            <a:r>
              <a:rPr dirty="0" sz="1000" spc="-5">
                <a:latin typeface="Arial MT"/>
                <a:cs typeface="Arial MT"/>
              </a:rPr>
              <a:t>contains some icons like antivirus programs, </a:t>
            </a:r>
            <a:r>
              <a:rPr dirty="0" sz="1000">
                <a:latin typeface="Arial MT"/>
                <a:cs typeface="Arial MT"/>
              </a:rPr>
              <a:t> firewall software etc. </a:t>
            </a:r>
            <a:r>
              <a:rPr dirty="0" sz="1000" spc="-5">
                <a:latin typeface="Arial MT"/>
                <a:cs typeface="Arial MT"/>
              </a:rPr>
              <a:t>Icons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system tray represent programs </a:t>
            </a:r>
            <a:r>
              <a:rPr dirty="0" sz="1000">
                <a:latin typeface="Arial MT"/>
                <a:cs typeface="Arial MT"/>
              </a:rPr>
              <a:t>which work in </a:t>
            </a:r>
            <a:r>
              <a:rPr dirty="0" sz="1000" spc="-5">
                <a:latin typeface="Arial MT"/>
                <a:cs typeface="Arial MT"/>
              </a:rPr>
              <a:t>background. </a:t>
            </a:r>
            <a:r>
              <a:rPr dirty="0" sz="1000">
                <a:latin typeface="Arial MT"/>
                <a:cs typeface="Arial MT"/>
              </a:rPr>
              <a:t>For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example</a:t>
            </a:r>
            <a:r>
              <a:rPr dirty="0" sz="1000" spc="2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</a:t>
            </a:r>
            <a:r>
              <a:rPr dirty="0" sz="1000" spc="229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antivirus</a:t>
            </a:r>
            <a:r>
              <a:rPr dirty="0" sz="1000" spc="2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program</a:t>
            </a:r>
            <a:r>
              <a:rPr dirty="0" sz="1000" spc="229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works</a:t>
            </a:r>
            <a:r>
              <a:rPr dirty="0" sz="1000" spc="2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consistently</a:t>
            </a:r>
            <a:r>
              <a:rPr dirty="0" sz="1000" spc="2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2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2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background</a:t>
            </a:r>
            <a:r>
              <a:rPr dirty="0" sz="1000" spc="2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2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protect</a:t>
            </a:r>
            <a:r>
              <a:rPr dirty="0" sz="1000" spc="2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your</a:t>
            </a:r>
            <a:r>
              <a:rPr dirty="0" sz="1000" spc="2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pc</a:t>
            </a:r>
            <a:r>
              <a:rPr dirty="0" sz="1000" spc="2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from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viruses and only </a:t>
            </a:r>
            <a:r>
              <a:rPr dirty="0" sz="1000">
                <a:latin typeface="Arial MT"/>
                <a:cs typeface="Arial MT"/>
              </a:rPr>
              <a:t>icon </a:t>
            </a:r>
            <a:r>
              <a:rPr dirty="0" sz="1000" spc="-5">
                <a:latin typeface="Arial MT"/>
                <a:cs typeface="Arial MT"/>
              </a:rPr>
              <a:t>display </a:t>
            </a:r>
            <a:r>
              <a:rPr dirty="0" sz="1000">
                <a:latin typeface="Arial MT"/>
                <a:cs typeface="Arial MT"/>
              </a:rPr>
              <a:t>here. In </a:t>
            </a:r>
            <a:r>
              <a:rPr dirty="0" sz="1000" spc="-5">
                <a:latin typeface="Arial MT"/>
                <a:cs typeface="Arial MT"/>
              </a:rPr>
              <a:t>the same system </a:t>
            </a:r>
            <a:r>
              <a:rPr dirty="0" sz="1000">
                <a:latin typeface="Arial MT"/>
                <a:cs typeface="Arial MT"/>
              </a:rPr>
              <a:t>tray, there is a </a:t>
            </a:r>
            <a:r>
              <a:rPr dirty="0" sz="1000" spc="-5">
                <a:latin typeface="Arial MT"/>
                <a:cs typeface="Arial MT"/>
              </a:rPr>
              <a:t>clock indicating the </a:t>
            </a:r>
            <a:r>
              <a:rPr dirty="0" sz="1000">
                <a:latin typeface="Arial MT"/>
                <a:cs typeface="Arial MT"/>
              </a:rPr>
              <a:t>system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time.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called</a:t>
            </a:r>
            <a:r>
              <a:rPr dirty="0" sz="1000" spc="-5">
                <a:latin typeface="Arial MT"/>
                <a:cs typeface="Arial MT"/>
              </a:rPr>
              <a:t> system clock.</a:t>
            </a:r>
            <a:endParaRPr sz="1000">
              <a:latin typeface="Arial MT"/>
              <a:cs typeface="Arial MT"/>
            </a:endParaRPr>
          </a:p>
          <a:p>
            <a:pPr marL="181610" indent="-169545">
              <a:lnSpc>
                <a:spcPct val="100000"/>
              </a:lnSpc>
              <a:spcBef>
                <a:spcPts val="1085"/>
              </a:spcBef>
              <a:buAutoNum type="arabicPeriod" startAt="3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How to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shut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down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the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computer?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95700"/>
              </a:lnSpc>
              <a:spcBef>
                <a:spcPts val="1150"/>
              </a:spcBef>
            </a:pPr>
            <a:r>
              <a:rPr dirty="0" sz="1000">
                <a:latin typeface="Arial MT"/>
                <a:cs typeface="Arial MT"/>
              </a:rPr>
              <a:t>Click on </a:t>
            </a:r>
            <a:r>
              <a:rPr dirty="0" sz="1000" spc="-5" b="1" i="1">
                <a:latin typeface="Arial"/>
                <a:cs typeface="Arial"/>
              </a:rPr>
              <a:t>start </a:t>
            </a:r>
            <a:r>
              <a:rPr dirty="0" sz="1000" spc="-5">
                <a:latin typeface="Arial MT"/>
                <a:cs typeface="Arial MT"/>
              </a:rPr>
              <a:t>(located </a:t>
            </a:r>
            <a:r>
              <a:rPr dirty="0" sz="1000">
                <a:latin typeface="Arial MT"/>
                <a:cs typeface="Arial MT"/>
              </a:rPr>
              <a:t>at the bottom left side of the </a:t>
            </a:r>
            <a:r>
              <a:rPr dirty="0" sz="1000" spc="-5">
                <a:latin typeface="Arial MT"/>
                <a:cs typeface="Arial MT"/>
              </a:rPr>
              <a:t>task bar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5">
                <a:latin typeface="Arial MT"/>
                <a:cs typeface="Arial MT"/>
              </a:rPr>
              <a:t>monitor screen). </a:t>
            </a:r>
            <a:r>
              <a:rPr dirty="0" sz="1000">
                <a:latin typeface="Arial MT"/>
                <a:cs typeface="Arial MT"/>
              </a:rPr>
              <a:t>A list of program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names and commands </a:t>
            </a:r>
            <a:r>
              <a:rPr dirty="0" sz="1000">
                <a:latin typeface="Arial MT"/>
                <a:cs typeface="Arial MT"/>
              </a:rPr>
              <a:t>will </a:t>
            </a:r>
            <a:r>
              <a:rPr dirty="0" sz="1000" spc="-5">
                <a:latin typeface="Arial MT"/>
                <a:cs typeface="Arial MT"/>
              </a:rPr>
              <a:t>appear. Click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5">
                <a:latin typeface="Arial MT"/>
                <a:cs typeface="Arial MT"/>
              </a:rPr>
              <a:t>the </a:t>
            </a:r>
            <a:r>
              <a:rPr dirty="0" sz="1000">
                <a:latin typeface="Arial MT"/>
                <a:cs typeface="Arial MT"/>
              </a:rPr>
              <a:t>option “Shut </a:t>
            </a:r>
            <a:r>
              <a:rPr dirty="0" sz="1000" spc="-5">
                <a:latin typeface="Arial MT"/>
                <a:cs typeface="Arial MT"/>
              </a:rPr>
              <a:t>down”.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dialogue </a:t>
            </a:r>
            <a:r>
              <a:rPr dirty="0" sz="1000">
                <a:latin typeface="Arial MT"/>
                <a:cs typeface="Arial MT"/>
              </a:rPr>
              <a:t>box of </a:t>
            </a:r>
            <a:r>
              <a:rPr dirty="0" sz="1000" spc="-5">
                <a:latin typeface="Arial MT"/>
                <a:cs typeface="Arial MT"/>
              </a:rPr>
              <a:t>shut down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 appear in front of desktop. Desktop will turn into gray color. In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drop down menu there, you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 see the options like Log off, Restart, Shutdown, and Standby by </a:t>
            </a:r>
            <a:r>
              <a:rPr dirty="0" sz="1000" spc="-10">
                <a:latin typeface="Arial MT"/>
                <a:cs typeface="Arial MT"/>
              </a:rPr>
              <a:t>clicking </a:t>
            </a:r>
            <a:r>
              <a:rPr dirty="0" sz="1000" spc="-5">
                <a:latin typeface="Arial MT"/>
                <a:cs typeface="Arial MT"/>
              </a:rPr>
              <a:t>at the arrow on the </a:t>
            </a:r>
            <a:r>
              <a:rPr dirty="0" sz="1000">
                <a:latin typeface="Arial MT"/>
                <a:cs typeface="Arial MT"/>
              </a:rPr>
              <a:t> right </a:t>
            </a:r>
            <a:r>
              <a:rPr dirty="0" sz="1000" spc="-5">
                <a:latin typeface="Arial MT"/>
                <a:cs typeface="Arial MT"/>
              </a:rPr>
              <a:t>side. There are three </a:t>
            </a:r>
            <a:r>
              <a:rPr dirty="0" sz="1000">
                <a:latin typeface="Arial MT"/>
                <a:cs typeface="Arial MT"/>
              </a:rPr>
              <a:t>buttons Ok, </a:t>
            </a:r>
            <a:r>
              <a:rPr dirty="0" sz="1000" spc="-5">
                <a:latin typeface="Arial MT"/>
                <a:cs typeface="Arial MT"/>
              </a:rPr>
              <a:t>Cancel, and </a:t>
            </a:r>
            <a:r>
              <a:rPr dirty="0" sz="1000">
                <a:latin typeface="Arial MT"/>
                <a:cs typeface="Arial MT"/>
              </a:rPr>
              <a:t>Help at in the </a:t>
            </a:r>
            <a:r>
              <a:rPr dirty="0" sz="1000" spc="-5">
                <a:latin typeface="Arial MT"/>
                <a:cs typeface="Arial MT"/>
              </a:rPr>
              <a:t>dialogue box. </a:t>
            </a:r>
            <a:r>
              <a:rPr dirty="0" sz="1000">
                <a:latin typeface="Arial MT"/>
                <a:cs typeface="Arial MT"/>
              </a:rPr>
              <a:t>Clicking on OK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 shutdown your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PC.</a:t>
            </a:r>
            <a:endParaRPr sz="1000">
              <a:latin typeface="Arial MT"/>
              <a:cs typeface="Arial MT"/>
            </a:endParaRPr>
          </a:p>
          <a:p>
            <a:pPr algn="just" marL="12700" marR="86360">
              <a:lnSpc>
                <a:spcPts val="1150"/>
              </a:lnSpc>
              <a:spcBef>
                <a:spcPts val="30"/>
              </a:spcBef>
            </a:pPr>
            <a:r>
              <a:rPr dirty="0" sz="1000">
                <a:latin typeface="Arial MT"/>
                <a:cs typeface="Arial MT"/>
              </a:rPr>
              <a:t>Old </a:t>
            </a:r>
            <a:r>
              <a:rPr dirty="0" sz="1000" spc="-5">
                <a:latin typeface="Arial MT"/>
                <a:cs typeface="Arial MT"/>
              </a:rPr>
              <a:t>computers show shutdown message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5">
                <a:latin typeface="Arial MT"/>
                <a:cs typeface="Arial MT"/>
              </a:rPr>
              <a:t>screen </a:t>
            </a:r>
            <a:r>
              <a:rPr dirty="0" sz="1000">
                <a:latin typeface="Arial MT"/>
                <a:cs typeface="Arial MT"/>
              </a:rPr>
              <a:t>that “It is now safe to turn </a:t>
            </a:r>
            <a:r>
              <a:rPr dirty="0" sz="1000" spc="-5">
                <a:latin typeface="Arial MT"/>
                <a:cs typeface="Arial MT"/>
              </a:rPr>
              <a:t>off </a:t>
            </a:r>
            <a:r>
              <a:rPr dirty="0" sz="1000">
                <a:latin typeface="Arial MT"/>
                <a:cs typeface="Arial MT"/>
              </a:rPr>
              <a:t>your computer”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Turning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off your computer during work </a:t>
            </a:r>
            <a:r>
              <a:rPr dirty="0" sz="1000">
                <a:latin typeface="Arial MT"/>
                <a:cs typeface="Arial MT"/>
              </a:rPr>
              <a:t>may</a:t>
            </a:r>
            <a:r>
              <a:rPr dirty="0" sz="1000" spc="-5">
                <a:latin typeface="Arial MT"/>
                <a:cs typeface="Arial MT"/>
              </a:rPr>
              <a:t> damage your pc and all data will be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lost.</a:t>
            </a:r>
            <a:endParaRPr sz="1000">
              <a:latin typeface="Arial MT"/>
              <a:cs typeface="Arial MT"/>
            </a:endParaRPr>
          </a:p>
          <a:p>
            <a:pPr marL="181610" indent="-169545">
              <a:lnSpc>
                <a:spcPct val="100000"/>
              </a:lnSpc>
              <a:spcBef>
                <a:spcPts val="1060"/>
              </a:spcBef>
              <a:buAutoNum type="arabicPeriod" startAt="4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How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to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restart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computer?</a:t>
            </a:r>
            <a:endParaRPr sz="1200">
              <a:latin typeface="Arial"/>
              <a:cs typeface="Arial"/>
            </a:endParaRPr>
          </a:p>
          <a:p>
            <a:pPr marL="12700" marR="3323590">
              <a:lnSpc>
                <a:spcPts val="2300"/>
              </a:lnSpc>
              <a:spcBef>
                <a:spcPts val="95"/>
              </a:spcBef>
            </a:pPr>
            <a:r>
              <a:rPr dirty="0" sz="1000" spc="-5">
                <a:latin typeface="Arial MT"/>
                <a:cs typeface="Arial MT"/>
              </a:rPr>
              <a:t>You may need to restart the computer.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Why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restart computer?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432307"/>
            <a:ext cx="24409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5362" y="432307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685800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 h="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9425940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 h="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446273" y="959611"/>
            <a:ext cx="2879090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Arial"/>
                <a:cs typeface="Arial"/>
              </a:rPr>
              <a:t>Computer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Proficiency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License</a:t>
            </a:r>
            <a:r>
              <a:rPr dirty="0" sz="1200" spc="-10" b="1">
                <a:latin typeface="Arial"/>
                <a:cs typeface="Arial"/>
              </a:rPr>
              <a:t> (CS-001)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Table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of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contents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12922" y="9222042"/>
            <a:ext cx="154940" cy="22606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40005">
              <a:lnSpc>
                <a:spcPct val="100000"/>
              </a:lnSpc>
              <a:spcBef>
                <a:spcPts val="135"/>
              </a:spcBef>
            </a:pPr>
            <a:fld id="{81D60167-4931-47E6-BA6A-407CBD079E47}" type="slidenum">
              <a:rPr dirty="0" sz="1200">
                <a:latin typeface="Times New Roman"/>
                <a:cs typeface="Times New Roman"/>
              </a:rPr>
              <a:t>3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56814" y="9417642"/>
            <a:ext cx="185928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Virtual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University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Pakistan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071372" y="1747266"/>
          <a:ext cx="5633085" cy="173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5994"/>
                <a:gridCol w="3606164"/>
                <a:gridCol w="1040764"/>
              </a:tblGrid>
              <a:tr h="166878">
                <a:tc>
                  <a:txBody>
                    <a:bodyPr/>
                    <a:lstStyle/>
                    <a:p>
                      <a:pPr marL="67945">
                        <a:lnSpc>
                          <a:spcPts val="1215"/>
                        </a:lnSpc>
                      </a:pPr>
                      <a:r>
                        <a:rPr dirty="0" sz="1100" spc="-5">
                          <a:latin typeface="Arial MT"/>
                          <a:cs typeface="Arial MT"/>
                        </a:rPr>
                        <a:t>Lecture</a:t>
                      </a:r>
                      <a:r>
                        <a:rPr dirty="0" sz="11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5">
                          <a:latin typeface="Arial MT"/>
                          <a:cs typeface="Arial MT"/>
                        </a:rPr>
                        <a:t>#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15"/>
                        </a:lnSpc>
                      </a:pPr>
                      <a:r>
                        <a:rPr dirty="0" sz="1100" spc="-5">
                          <a:latin typeface="Arial MT"/>
                          <a:cs typeface="Arial MT"/>
                        </a:rPr>
                        <a:t>Lecture</a:t>
                      </a:r>
                      <a:r>
                        <a:rPr dirty="0" sz="11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5">
                          <a:latin typeface="Arial MT"/>
                          <a:cs typeface="Arial MT"/>
                        </a:rPr>
                        <a:t>Title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8955">
                        <a:lnSpc>
                          <a:spcPts val="1215"/>
                        </a:lnSpc>
                      </a:pPr>
                      <a:r>
                        <a:rPr dirty="0" sz="1100" spc="-5">
                          <a:latin typeface="Arial MT"/>
                          <a:cs typeface="Arial MT"/>
                        </a:rPr>
                        <a:t>Page</a:t>
                      </a:r>
                      <a:r>
                        <a:rPr dirty="0" sz="11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5">
                          <a:latin typeface="Arial MT"/>
                          <a:cs typeface="Arial MT"/>
                        </a:rPr>
                        <a:t>#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065275" y="2066544"/>
          <a:ext cx="5633085" cy="6497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2805"/>
                <a:gridCol w="3757929"/>
                <a:gridCol w="1021714"/>
              </a:tblGrid>
              <a:tr h="161035">
                <a:tc>
                  <a:txBody>
                    <a:bodyPr/>
                    <a:lstStyle/>
                    <a:p>
                      <a:pPr marL="77470">
                        <a:lnSpc>
                          <a:spcPts val="1170"/>
                        </a:lnSpc>
                      </a:pPr>
                      <a:r>
                        <a:rPr dirty="0" sz="1100" spc="-5">
                          <a:latin typeface="Arial MT"/>
                          <a:cs typeface="Arial MT"/>
                        </a:rPr>
                        <a:t>Module</a:t>
                      </a:r>
                      <a:r>
                        <a:rPr dirty="0" sz="11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5">
                          <a:latin typeface="Arial MT"/>
                          <a:cs typeface="Arial MT"/>
                        </a:rPr>
                        <a:t>1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solidFill>
                      <a:srgbClr val="9F9F9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F9F9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46129">
                <a:tc>
                  <a:txBody>
                    <a:bodyPr/>
                    <a:lstStyle/>
                    <a:p>
                      <a:pPr marL="7747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050"/>
                        </a:lnSpc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Introduction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Training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Environment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&amp;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Computing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1594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5922">
                <a:tc>
                  <a:txBody>
                    <a:bodyPr/>
                    <a:lstStyle/>
                    <a:p>
                      <a:pPr marL="7747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Input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0325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5922">
                <a:tc>
                  <a:txBody>
                    <a:bodyPr/>
                    <a:lstStyle/>
                    <a:p>
                      <a:pPr marL="7747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050"/>
                        </a:lnSpc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Input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Devices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0960">
                        <a:lnSpc>
                          <a:spcPts val="1050"/>
                        </a:lnSpc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13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6303">
                <a:tc>
                  <a:txBody>
                    <a:bodyPr/>
                    <a:lstStyle/>
                    <a:p>
                      <a:pPr marL="7747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Output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0325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5922">
                <a:tc>
                  <a:txBody>
                    <a:bodyPr/>
                    <a:lstStyle/>
                    <a:p>
                      <a:pPr marL="7747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Storage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096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5922">
                <a:tc>
                  <a:txBody>
                    <a:bodyPr/>
                    <a:lstStyle/>
                    <a:p>
                      <a:pPr marL="7747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050"/>
                        </a:lnSpc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Hardware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1594">
                        <a:lnSpc>
                          <a:spcPts val="1050"/>
                        </a:lnSpc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21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6303">
                <a:tc>
                  <a:txBody>
                    <a:bodyPr/>
                    <a:lstStyle/>
                    <a:p>
                      <a:pPr marL="7747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Software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096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23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5922">
                <a:tc>
                  <a:txBody>
                    <a:bodyPr/>
                    <a:lstStyle/>
                    <a:p>
                      <a:pPr marL="7747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Internet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0325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25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5847">
                <a:tc>
                  <a:txBody>
                    <a:bodyPr/>
                    <a:lstStyle/>
                    <a:p>
                      <a:pPr marL="7747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050"/>
                        </a:lnSpc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Security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0325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27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60782">
                <a:tc>
                  <a:txBody>
                    <a:bodyPr/>
                    <a:lstStyle/>
                    <a:p>
                      <a:pPr marL="77470">
                        <a:lnSpc>
                          <a:spcPts val="1165"/>
                        </a:lnSpc>
                      </a:pPr>
                      <a:r>
                        <a:rPr dirty="0" sz="1100" spc="-5">
                          <a:latin typeface="Arial MT"/>
                          <a:cs typeface="Arial MT"/>
                        </a:rPr>
                        <a:t>Module</a:t>
                      </a:r>
                      <a:r>
                        <a:rPr dirty="0" sz="11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5">
                          <a:latin typeface="Arial MT"/>
                          <a:cs typeface="Arial MT"/>
                        </a:rPr>
                        <a:t>2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99999"/>
                    </a:solidFill>
                  </a:tcPr>
                </a:tc>
              </a:tr>
              <a:tr h="146001">
                <a:tc>
                  <a:txBody>
                    <a:bodyPr/>
                    <a:lstStyle/>
                    <a:p>
                      <a:pPr marL="77470">
                        <a:lnSpc>
                          <a:spcPts val="1050"/>
                        </a:lnSpc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10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050"/>
                        </a:lnSpc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Computer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Environment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1594">
                        <a:lnSpc>
                          <a:spcPts val="1050"/>
                        </a:lnSpc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29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5922">
                <a:tc>
                  <a:txBody>
                    <a:bodyPr/>
                    <a:lstStyle/>
                    <a:p>
                      <a:pPr marL="7747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System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Properties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096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31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6303">
                <a:tc>
                  <a:txBody>
                    <a:bodyPr/>
                    <a:lstStyle/>
                    <a:p>
                      <a:pPr marL="7747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050"/>
                        </a:lnSpc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Desktop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096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33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5922">
                <a:tc>
                  <a:txBody>
                    <a:bodyPr/>
                    <a:lstStyle/>
                    <a:p>
                      <a:pPr marL="7747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050"/>
                        </a:lnSpc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Organizing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Files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0325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36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5922">
                <a:tc>
                  <a:txBody>
                    <a:bodyPr/>
                    <a:lstStyle/>
                    <a:p>
                      <a:pPr marL="77470">
                        <a:lnSpc>
                          <a:spcPts val="1050"/>
                        </a:lnSpc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14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050"/>
                        </a:lnSpc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Introduction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Text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Editing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0960">
                        <a:lnSpc>
                          <a:spcPts val="1050"/>
                        </a:lnSpc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39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6303">
                <a:tc>
                  <a:txBody>
                    <a:bodyPr/>
                    <a:lstStyle/>
                    <a:p>
                      <a:pPr marL="7747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050"/>
                        </a:lnSpc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Working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with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Text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Editor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096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40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5922">
                <a:tc>
                  <a:txBody>
                    <a:bodyPr/>
                    <a:lstStyle/>
                    <a:p>
                      <a:pPr marL="7747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050"/>
                        </a:lnSpc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Closing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an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Application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096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42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5922">
                <a:tc>
                  <a:txBody>
                    <a:bodyPr/>
                    <a:lstStyle/>
                    <a:p>
                      <a:pPr marL="7747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Saving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files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on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Floppy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0325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43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6229">
                <a:tc>
                  <a:txBody>
                    <a:bodyPr/>
                    <a:lstStyle/>
                    <a:p>
                      <a:pPr marL="77470">
                        <a:lnSpc>
                          <a:spcPts val="1050"/>
                        </a:lnSpc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18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050"/>
                        </a:lnSpc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Print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Management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1594">
                        <a:lnSpc>
                          <a:spcPts val="1050"/>
                        </a:lnSpc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44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60020">
                <a:tc>
                  <a:txBody>
                    <a:bodyPr/>
                    <a:lstStyle/>
                    <a:p>
                      <a:pPr marL="77470">
                        <a:lnSpc>
                          <a:spcPts val="1160"/>
                        </a:lnSpc>
                      </a:pPr>
                      <a:r>
                        <a:rPr dirty="0" sz="1100" spc="-5">
                          <a:latin typeface="Arial MT"/>
                          <a:cs typeface="Arial MT"/>
                        </a:rPr>
                        <a:t>Module</a:t>
                      </a:r>
                      <a:r>
                        <a:rPr dirty="0" sz="11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5">
                          <a:latin typeface="Arial MT"/>
                          <a:cs typeface="Arial MT"/>
                        </a:rPr>
                        <a:t>3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99999"/>
                    </a:solidFill>
                  </a:tcPr>
                </a:tc>
              </a:tr>
              <a:tr h="146383">
                <a:tc>
                  <a:txBody>
                    <a:bodyPr/>
                    <a:lstStyle/>
                    <a:p>
                      <a:pPr marL="77470">
                        <a:lnSpc>
                          <a:spcPts val="1055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055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Basic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concepts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word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processing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0960">
                        <a:lnSpc>
                          <a:spcPts val="1055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47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6303">
                <a:tc>
                  <a:txBody>
                    <a:bodyPr/>
                    <a:lstStyle/>
                    <a:p>
                      <a:pPr marL="7747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20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Introduction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MS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word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096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51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5922">
                <a:tc>
                  <a:txBody>
                    <a:bodyPr/>
                    <a:lstStyle/>
                    <a:p>
                      <a:pPr marL="77470">
                        <a:lnSpc>
                          <a:spcPts val="1050"/>
                        </a:lnSpc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21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050"/>
                        </a:lnSpc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Text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formatting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0960">
                        <a:lnSpc>
                          <a:spcPts val="1050"/>
                        </a:lnSpc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55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5922">
                <a:tc>
                  <a:txBody>
                    <a:bodyPr/>
                    <a:lstStyle/>
                    <a:p>
                      <a:pPr marL="7747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22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050"/>
                        </a:lnSpc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Tables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096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59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6303">
                <a:tc>
                  <a:txBody>
                    <a:bodyPr/>
                    <a:lstStyle/>
                    <a:p>
                      <a:pPr marL="7747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23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Mail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Merge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1594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62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5464">
                <a:tc>
                  <a:txBody>
                    <a:bodyPr/>
                    <a:lstStyle/>
                    <a:p>
                      <a:pPr marL="77470">
                        <a:lnSpc>
                          <a:spcPts val="1045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24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045"/>
                        </a:lnSpc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Preparing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Output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0960">
                        <a:lnSpc>
                          <a:spcPts val="1045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65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60782">
                <a:tc>
                  <a:txBody>
                    <a:bodyPr/>
                    <a:lstStyle/>
                    <a:p>
                      <a:pPr marL="77470">
                        <a:lnSpc>
                          <a:spcPts val="1165"/>
                        </a:lnSpc>
                      </a:pPr>
                      <a:r>
                        <a:rPr dirty="0" sz="1100" spc="-5">
                          <a:latin typeface="Arial MT"/>
                          <a:cs typeface="Arial MT"/>
                        </a:rPr>
                        <a:t>Module</a:t>
                      </a:r>
                      <a:r>
                        <a:rPr dirty="0" sz="11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5">
                          <a:latin typeface="Arial MT"/>
                          <a:cs typeface="Arial MT"/>
                        </a:rPr>
                        <a:t>4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99999"/>
                    </a:solidFill>
                  </a:tcPr>
                </a:tc>
              </a:tr>
              <a:tr h="146382">
                <a:tc>
                  <a:txBody>
                    <a:bodyPr/>
                    <a:lstStyle/>
                    <a:p>
                      <a:pPr marL="77470">
                        <a:lnSpc>
                          <a:spcPts val="1055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25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055"/>
                        </a:lnSpc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Basic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concepts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Excel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0960">
                        <a:lnSpc>
                          <a:spcPts val="1055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68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6303">
                <a:tc>
                  <a:txBody>
                    <a:bodyPr/>
                    <a:lstStyle/>
                    <a:p>
                      <a:pPr marL="7747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26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Introduction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Excel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Sheets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096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72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5922">
                <a:tc>
                  <a:txBody>
                    <a:bodyPr/>
                    <a:lstStyle/>
                    <a:p>
                      <a:pPr marL="7747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27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050"/>
                        </a:lnSpc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Working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with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Cells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096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75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5922">
                <a:tc>
                  <a:txBody>
                    <a:bodyPr/>
                    <a:lstStyle/>
                    <a:p>
                      <a:pPr marL="7747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28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050"/>
                        </a:lnSpc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Worksheets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0325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79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5922">
                <a:tc>
                  <a:txBody>
                    <a:bodyPr/>
                    <a:lstStyle/>
                    <a:p>
                      <a:pPr marL="7747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29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050"/>
                        </a:lnSpc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Formulas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Functions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096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83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5922">
                <a:tc>
                  <a:txBody>
                    <a:bodyPr/>
                    <a:lstStyle/>
                    <a:p>
                      <a:pPr marL="7747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30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Formatting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0325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87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6303">
                <a:tc>
                  <a:txBody>
                    <a:bodyPr/>
                    <a:lstStyle/>
                    <a:p>
                      <a:pPr marL="7747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31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050"/>
                        </a:lnSpc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Charts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Graphs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096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92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5922">
                <a:tc>
                  <a:txBody>
                    <a:bodyPr/>
                    <a:lstStyle/>
                    <a:p>
                      <a:pPr marL="7747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32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050"/>
                        </a:lnSpc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Prepare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Output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096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97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5849">
                <a:tc>
                  <a:txBody>
                    <a:bodyPr/>
                    <a:lstStyle/>
                    <a:p>
                      <a:pPr marL="7747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33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Advance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Topics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096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101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60781">
                <a:tc>
                  <a:txBody>
                    <a:bodyPr/>
                    <a:lstStyle/>
                    <a:p>
                      <a:pPr marL="77470">
                        <a:lnSpc>
                          <a:spcPts val="1165"/>
                        </a:lnSpc>
                      </a:pPr>
                      <a:r>
                        <a:rPr dirty="0" sz="1100" spc="-5">
                          <a:latin typeface="Arial MT"/>
                          <a:cs typeface="Arial MT"/>
                        </a:rPr>
                        <a:t>Module</a:t>
                      </a:r>
                      <a:r>
                        <a:rPr dirty="0" sz="11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5">
                          <a:latin typeface="Arial MT"/>
                          <a:cs typeface="Arial MT"/>
                        </a:rPr>
                        <a:t>5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99999"/>
                    </a:solidFill>
                  </a:tcPr>
                </a:tc>
              </a:tr>
              <a:tr h="146383">
                <a:tc>
                  <a:txBody>
                    <a:bodyPr/>
                    <a:lstStyle/>
                    <a:p>
                      <a:pPr marL="77470">
                        <a:lnSpc>
                          <a:spcPts val="1055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34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055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Introduction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Power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Point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0960">
                        <a:lnSpc>
                          <a:spcPts val="1055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104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5922">
                <a:tc>
                  <a:txBody>
                    <a:bodyPr/>
                    <a:lstStyle/>
                    <a:p>
                      <a:pPr marL="7747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35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050"/>
                        </a:lnSpc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Developing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Presentation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096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108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5922">
                <a:tc>
                  <a:txBody>
                    <a:bodyPr/>
                    <a:lstStyle/>
                    <a:p>
                      <a:pPr marL="7747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36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Formatting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096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112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5922">
                <a:tc>
                  <a:txBody>
                    <a:bodyPr/>
                    <a:lstStyle/>
                    <a:p>
                      <a:pPr marL="7747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37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050"/>
                        </a:lnSpc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Charts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Objects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096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116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5922">
                <a:tc>
                  <a:txBody>
                    <a:bodyPr/>
                    <a:lstStyle/>
                    <a:p>
                      <a:pPr marL="7747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38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050"/>
                        </a:lnSpc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Animations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0960">
                        <a:lnSpc>
                          <a:spcPts val="105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120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4235">
                <a:tc>
                  <a:txBody>
                    <a:bodyPr/>
                    <a:lstStyle/>
                    <a:p>
                      <a:pPr marL="77470">
                        <a:lnSpc>
                          <a:spcPts val="1035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39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035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Printing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Presentation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1594">
                        <a:lnSpc>
                          <a:spcPts val="1035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123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963688"/>
            <a:ext cx="5508625" cy="814514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715">
              <a:lnSpc>
                <a:spcPts val="1150"/>
              </a:lnSpc>
              <a:spcBef>
                <a:spcPts val="180"/>
              </a:spcBef>
            </a:pPr>
            <a:r>
              <a:rPr dirty="0" sz="1000">
                <a:latin typeface="Arial MT"/>
                <a:cs typeface="Arial MT"/>
              </a:rPr>
              <a:t>There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be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several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reasons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restarting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computer.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Like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new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installation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any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software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ask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</a:t>
            </a:r>
            <a:r>
              <a:rPr dirty="0" sz="1000" spc="-5">
                <a:latin typeface="Arial MT"/>
                <a:cs typeface="Arial MT"/>
              </a:rPr>
              <a:t> restart,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-5">
                <a:latin typeface="Arial MT"/>
                <a:cs typeface="Arial MT"/>
              </a:rPr>
              <a:t> computer suddenly stop working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(halt).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0"/>
              </a:lnSpc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restart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your</a:t>
            </a:r>
            <a:r>
              <a:rPr dirty="0" sz="1000" spc="1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computer,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1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start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button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at</a:t>
            </a:r>
            <a:r>
              <a:rPr dirty="0" sz="1000" spc="1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taskbar.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1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shutdown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1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endParaRPr sz="1000">
              <a:latin typeface="Arial MT"/>
              <a:cs typeface="Arial MT"/>
            </a:endParaRPr>
          </a:p>
          <a:p>
            <a:pPr marL="12700" marR="6350">
              <a:lnSpc>
                <a:spcPts val="1150"/>
              </a:lnSpc>
              <a:spcBef>
                <a:spcPts val="55"/>
              </a:spcBef>
            </a:pPr>
            <a:r>
              <a:rPr dirty="0" sz="1000" spc="-5">
                <a:latin typeface="Arial MT"/>
                <a:cs typeface="Arial MT"/>
              </a:rPr>
              <a:t>shutdown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dialogue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box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restart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from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dropdown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menu.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will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shutdown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starts it again.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60"/>
              </a:spcBef>
              <a:buAutoNum type="arabicPeriod" startAt="5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Window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and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its</a:t>
            </a:r>
            <a:r>
              <a:rPr dirty="0" sz="1200" spc="-10" b="1">
                <a:latin typeface="Arial"/>
                <a:cs typeface="Arial"/>
              </a:rPr>
              <a:t> structure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b="1">
                <a:latin typeface="Arial"/>
                <a:cs typeface="Arial"/>
              </a:rPr>
              <a:t>Basic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windows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properties</a:t>
            </a:r>
            <a:endParaRPr sz="1000">
              <a:latin typeface="Arial"/>
              <a:cs typeface="Arial"/>
            </a:endParaRPr>
          </a:p>
          <a:p>
            <a:pPr marL="12700" marR="65405">
              <a:lnSpc>
                <a:spcPct val="95700"/>
              </a:lnSpc>
              <a:spcBef>
                <a:spcPts val="1150"/>
              </a:spcBef>
            </a:pPr>
            <a:r>
              <a:rPr dirty="0" sz="1000" spc="-5">
                <a:latin typeface="Arial MT"/>
                <a:cs typeface="Arial MT"/>
              </a:rPr>
              <a:t>If you are using windows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XP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 the first time, you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 see only one icon “Recycle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bin” at the </a:t>
            </a:r>
            <a:r>
              <a:rPr dirty="0" sz="1000">
                <a:latin typeface="Arial MT"/>
                <a:cs typeface="Arial MT"/>
              </a:rPr>
              <a:t> desktop. </a:t>
            </a:r>
            <a:r>
              <a:rPr dirty="0" sz="1000" spc="-5">
                <a:latin typeface="Arial MT"/>
                <a:cs typeface="Arial MT"/>
              </a:rPr>
              <a:t>Right</a:t>
            </a:r>
            <a:r>
              <a:rPr dirty="0" sz="1000">
                <a:latin typeface="Arial MT"/>
                <a:cs typeface="Arial MT"/>
              </a:rPr>
              <a:t> click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 start button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properties.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Choose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“classic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start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menu”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icons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 appear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5">
                <a:latin typeface="Arial MT"/>
                <a:cs typeface="Arial MT"/>
              </a:rPr>
              <a:t> the </a:t>
            </a:r>
            <a:r>
              <a:rPr dirty="0" sz="1000">
                <a:latin typeface="Arial MT"/>
                <a:cs typeface="Arial MT"/>
              </a:rPr>
              <a:t>desktop.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 MT"/>
              <a:cs typeface="Arial MT"/>
            </a:endParaRPr>
          </a:p>
          <a:p>
            <a:pPr marL="12700" marR="1391285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Click on “My Computer” icon.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new screen will open. It is called </a:t>
            </a:r>
            <a:r>
              <a:rPr dirty="0" sz="1000" spc="-10">
                <a:latin typeface="Arial MT"/>
                <a:cs typeface="Arial MT"/>
              </a:rPr>
              <a:t>window. 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Title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bar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20"/>
              </a:lnSpc>
            </a:pP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bar at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top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the window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called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title bar. It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has</a:t>
            </a:r>
            <a:endParaRPr sz="1000">
              <a:latin typeface="Arial MT"/>
              <a:cs typeface="Arial MT"/>
            </a:endParaRPr>
          </a:p>
          <a:p>
            <a:pPr lvl="1" marL="469900" indent="-229870">
              <a:lnSpc>
                <a:spcPts val="1175"/>
              </a:lnSpc>
              <a:spcBef>
                <a:spcPts val="1095"/>
              </a:spcBef>
              <a:buAutoNum type="arabicPlain"/>
              <a:tabLst>
                <a:tab pos="470534" algn="l"/>
              </a:tabLst>
            </a:pPr>
            <a:r>
              <a:rPr dirty="0" sz="1000" spc="-5">
                <a:latin typeface="Arial MT"/>
                <a:cs typeface="Arial MT"/>
              </a:rPr>
              <a:t>Current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window’s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name</a:t>
            </a:r>
            <a:endParaRPr sz="1000">
              <a:latin typeface="Arial MT"/>
              <a:cs typeface="Arial MT"/>
            </a:endParaRPr>
          </a:p>
          <a:p>
            <a:pPr lvl="1" marL="469900" indent="-229870">
              <a:lnSpc>
                <a:spcPts val="1175"/>
              </a:lnSpc>
              <a:buAutoNum type="arabicPlain"/>
              <a:tabLst>
                <a:tab pos="470534" algn="l"/>
              </a:tabLst>
            </a:pPr>
            <a:r>
              <a:rPr dirty="0" sz="1000">
                <a:latin typeface="Arial MT"/>
                <a:cs typeface="Arial MT"/>
              </a:rPr>
              <a:t>Buttons to </a:t>
            </a:r>
            <a:r>
              <a:rPr dirty="0" sz="1000" spc="-5">
                <a:latin typeface="Arial MT"/>
                <a:cs typeface="Arial MT"/>
              </a:rPr>
              <a:t>restore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down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Maximize/Minimize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Close</a:t>
            </a:r>
            <a:r>
              <a:rPr dirty="0" sz="1000">
                <a:latin typeface="Arial MT"/>
                <a:cs typeface="Arial MT"/>
              </a:rPr>
              <a:t> the </a:t>
            </a:r>
            <a:r>
              <a:rPr dirty="0" sz="1000" spc="-5">
                <a:latin typeface="Arial MT"/>
                <a:cs typeface="Arial MT"/>
              </a:rPr>
              <a:t>window.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Arial MT"/>
              <a:cs typeface="Arial MT"/>
            </a:endParaRPr>
          </a:p>
          <a:p>
            <a:pPr marL="12700" marR="59690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Desktop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can’t</a:t>
            </a:r>
            <a:r>
              <a:rPr dirty="0" sz="1000">
                <a:latin typeface="Arial MT"/>
                <a:cs typeface="Arial MT"/>
              </a:rPr>
              <a:t> be </a:t>
            </a:r>
            <a:r>
              <a:rPr dirty="0" sz="1000" spc="-5">
                <a:latin typeface="Arial MT"/>
                <a:cs typeface="Arial MT"/>
              </a:rPr>
              <a:t>seen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when</a:t>
            </a:r>
            <a:r>
              <a:rPr dirty="0" sz="1000">
                <a:latin typeface="Arial MT"/>
                <a:cs typeface="Arial MT"/>
              </a:rPr>
              <a:t> any </a:t>
            </a:r>
            <a:r>
              <a:rPr dirty="0" sz="1000" spc="-5">
                <a:latin typeface="Arial MT"/>
                <a:cs typeface="Arial MT"/>
              </a:rPr>
              <a:t>window</a:t>
            </a:r>
            <a:r>
              <a:rPr dirty="0" sz="1000">
                <a:latin typeface="Arial MT"/>
                <a:cs typeface="Arial MT"/>
              </a:rPr>
              <a:t> is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maximized.</a:t>
            </a:r>
            <a:r>
              <a:rPr dirty="0" sz="1000">
                <a:latin typeface="Arial MT"/>
                <a:cs typeface="Arial MT"/>
              </a:rPr>
              <a:t> Icon for </a:t>
            </a:r>
            <a:r>
              <a:rPr dirty="0" sz="1000" spc="-5">
                <a:latin typeface="Arial MT"/>
                <a:cs typeface="Arial MT"/>
              </a:rPr>
              <a:t>closed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windows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does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not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appear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task</a:t>
            </a:r>
            <a:r>
              <a:rPr dirty="0" sz="1000" spc="-5">
                <a:latin typeface="Arial MT"/>
                <a:cs typeface="Arial MT"/>
              </a:rPr>
              <a:t> bar.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070"/>
              </a:spcBef>
            </a:pPr>
            <a:r>
              <a:rPr dirty="0" sz="1000" b="1">
                <a:latin typeface="Arial"/>
                <a:cs typeface="Arial"/>
              </a:rPr>
              <a:t>Menu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bar</a:t>
            </a:r>
            <a:endParaRPr sz="1000">
              <a:latin typeface="Arial"/>
              <a:cs typeface="Arial"/>
            </a:endParaRPr>
          </a:p>
          <a:p>
            <a:pPr marL="12700" marR="192405">
              <a:lnSpc>
                <a:spcPts val="1150"/>
              </a:lnSpc>
              <a:spcBef>
                <a:spcPts val="55"/>
              </a:spcBef>
            </a:pPr>
            <a:r>
              <a:rPr dirty="0" sz="1000">
                <a:latin typeface="Arial MT"/>
                <a:cs typeface="Arial MT"/>
              </a:rPr>
              <a:t>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bar resides below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title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bar.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has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few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words</a:t>
            </a:r>
            <a:r>
              <a:rPr dirty="0" sz="1000" spc="-5">
                <a:latin typeface="Arial MT"/>
                <a:cs typeface="Arial MT"/>
              </a:rPr>
              <a:t> like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File,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Edit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etc,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when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any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these,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list/menu will open.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065"/>
              </a:spcBef>
            </a:pPr>
            <a:r>
              <a:rPr dirty="0" sz="1000" spc="-5" b="1">
                <a:latin typeface="Arial"/>
                <a:cs typeface="Arial"/>
              </a:rPr>
              <a:t>Standard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bar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latin typeface="Arial MT"/>
                <a:cs typeface="Arial MT"/>
              </a:rPr>
              <a:t>It contains buttons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facilitate us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during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work. Due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their utility,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these are called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standard tools.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5"/>
              </a:spcBef>
            </a:pPr>
            <a:r>
              <a:rPr dirty="0" sz="1000" spc="-5" b="1">
                <a:latin typeface="Arial"/>
                <a:cs typeface="Arial"/>
              </a:rPr>
              <a:t>Status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bar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latin typeface="Arial MT"/>
                <a:cs typeface="Arial MT"/>
              </a:rPr>
              <a:t>It resides at the bottom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the window. It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provides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some information related to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that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window.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 MT"/>
              <a:cs typeface="Arial MT"/>
            </a:endParaRPr>
          </a:p>
          <a:p>
            <a:pPr marL="12700" marR="178435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You will come across so many other windows while working with your computer. Every window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perform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new task for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you.</a:t>
            </a:r>
            <a:endParaRPr sz="100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spcBef>
                <a:spcPts val="1060"/>
              </a:spcBef>
              <a:buAutoNum type="arabicPeriod" startAt="12"/>
              <a:tabLst>
                <a:tab pos="267335" algn="l"/>
              </a:tabLst>
            </a:pPr>
            <a:r>
              <a:rPr dirty="0" sz="1200" b="1">
                <a:latin typeface="Arial"/>
                <a:cs typeface="Arial"/>
              </a:rPr>
              <a:t>Summary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learnt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about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basic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system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properties</a:t>
            </a:r>
            <a:endParaRPr sz="100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spcBef>
                <a:spcPts val="1090"/>
              </a:spcBef>
              <a:buAutoNum type="arabicPeriod" startAt="13"/>
              <a:tabLst>
                <a:tab pos="267335" algn="l"/>
              </a:tabLst>
            </a:pPr>
            <a:r>
              <a:rPr dirty="0" sz="1200" spc="-10" b="1">
                <a:latin typeface="Arial"/>
                <a:cs typeface="Arial"/>
              </a:rPr>
              <a:t>Exercise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  <a:spcBef>
                <a:spcPts val="110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1:</a:t>
            </a:r>
            <a:endParaRPr sz="1000">
              <a:latin typeface="Arial"/>
              <a:cs typeface="Arial"/>
            </a:endParaRPr>
          </a:p>
          <a:p>
            <a:pPr marL="469265" marR="5715">
              <a:lnSpc>
                <a:spcPts val="1150"/>
              </a:lnSpc>
              <a:spcBef>
                <a:spcPts val="50"/>
              </a:spcBef>
            </a:pPr>
            <a:r>
              <a:rPr dirty="0" sz="1000" spc="-5">
                <a:latin typeface="Arial MT"/>
                <a:cs typeface="Arial MT"/>
              </a:rPr>
              <a:t>Look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at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front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panel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your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system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unit.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There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small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other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than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power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button.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Find out what is the use of this button.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5"/>
              </a:lnSpc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2:</a:t>
            </a:r>
            <a:endParaRPr sz="1000">
              <a:latin typeface="Arial"/>
              <a:cs typeface="Arial"/>
            </a:endParaRPr>
          </a:p>
          <a:p>
            <a:pPr marL="469265" marR="5080">
              <a:lnSpc>
                <a:spcPts val="1150"/>
              </a:lnSpc>
              <a:spcBef>
                <a:spcPts val="55"/>
              </a:spcBef>
            </a:pP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1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Start</a:t>
            </a:r>
            <a:r>
              <a:rPr dirty="0" sz="1000" spc="1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button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1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then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choose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Shut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Down.</a:t>
            </a:r>
            <a:r>
              <a:rPr dirty="0" sz="1000" spc="1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Find</a:t>
            </a:r>
            <a:r>
              <a:rPr dirty="0" sz="1000" spc="1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out</a:t>
            </a:r>
            <a:r>
              <a:rPr dirty="0" sz="1000" spc="1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what</a:t>
            </a:r>
            <a:r>
              <a:rPr dirty="0" sz="1000" spc="1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1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1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“Stand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by”.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0"/>
              </a:lnSpc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3:</a:t>
            </a:r>
            <a:endParaRPr sz="1000">
              <a:latin typeface="Arial"/>
              <a:cs typeface="Arial"/>
            </a:endParaRPr>
          </a:p>
          <a:p>
            <a:pPr marL="469265" marR="5080">
              <a:lnSpc>
                <a:spcPts val="1150"/>
              </a:lnSpc>
              <a:spcBef>
                <a:spcPts val="50"/>
              </a:spcBef>
            </a:pPr>
            <a:r>
              <a:rPr dirty="0" sz="1000" spc="-5">
                <a:latin typeface="Arial MT"/>
                <a:cs typeface="Arial MT"/>
              </a:rPr>
              <a:t>Using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help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feature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Windows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XP,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find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out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what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Hibernate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enable it on your system.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00"/>
              </a:lnSpc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4:</a:t>
            </a:r>
            <a:endParaRPr sz="1000">
              <a:latin typeface="Arial"/>
              <a:cs typeface="Arial"/>
            </a:endParaRPr>
          </a:p>
          <a:p>
            <a:pPr marL="469265" marR="5080">
              <a:lnSpc>
                <a:spcPts val="1150"/>
              </a:lnSpc>
              <a:spcBef>
                <a:spcPts val="50"/>
              </a:spcBef>
            </a:pP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My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window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>
                <a:latin typeface="Arial MT"/>
                <a:cs typeface="Arial MT"/>
              </a:rPr>
              <a:t> Alt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+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Spacebar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keys.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Observe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what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happens.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some </a:t>
            </a:r>
            <a:r>
              <a:rPr dirty="0" sz="1000">
                <a:latin typeface="Arial MT"/>
                <a:cs typeface="Arial MT"/>
              </a:rPr>
              <a:t>useful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window?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962165"/>
            <a:ext cx="5509260" cy="791019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 marL="1411605" marR="1406525">
              <a:lnSpc>
                <a:spcPts val="1380"/>
              </a:lnSpc>
              <a:spcBef>
                <a:spcPts val="195"/>
              </a:spcBef>
            </a:pPr>
            <a:r>
              <a:rPr dirty="0" sz="1200" spc="-5">
                <a:latin typeface="Arial MT"/>
                <a:cs typeface="Arial MT"/>
              </a:rPr>
              <a:t>Computer Proficiency License </a:t>
            </a:r>
            <a:r>
              <a:rPr dirty="0" sz="1200" spc="-10">
                <a:latin typeface="Arial MT"/>
                <a:cs typeface="Arial MT"/>
              </a:rPr>
              <a:t>(CS-001)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Lecture </a:t>
            </a:r>
            <a:r>
              <a:rPr dirty="0" sz="1200" spc="-10">
                <a:latin typeface="Arial MT"/>
                <a:cs typeface="Arial MT"/>
              </a:rPr>
              <a:t>11</a:t>
            </a:r>
            <a:endParaRPr sz="1200">
              <a:latin typeface="Arial MT"/>
              <a:cs typeface="Arial MT"/>
            </a:endParaRPr>
          </a:p>
          <a:p>
            <a:pPr algn="ctr" marL="40640">
              <a:lnSpc>
                <a:spcPts val="1340"/>
              </a:lnSpc>
            </a:pPr>
            <a:r>
              <a:rPr dirty="0" sz="1200">
                <a:latin typeface="Arial MT"/>
                <a:cs typeface="Arial MT"/>
              </a:rPr>
              <a:t>System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properties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150">
              <a:latin typeface="Arial MT"/>
              <a:cs typeface="Arial MT"/>
            </a:endParaRPr>
          </a:p>
          <a:p>
            <a:pPr marL="182245" indent="-169545">
              <a:lnSpc>
                <a:spcPct val="100000"/>
              </a:lnSpc>
              <a:buAutoNum type="arabicPeriod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Objectives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objective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 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provide information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about: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View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computer’s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desktop settings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Be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able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floppy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disk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Use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available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help</a:t>
            </a:r>
            <a:r>
              <a:rPr dirty="0" sz="1000" spc="-10">
                <a:latin typeface="Arial MT"/>
                <a:cs typeface="Arial MT"/>
              </a:rPr>
              <a:t> functions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85"/>
              </a:spcBef>
              <a:buAutoNum type="arabicPeriod" startAt="2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Basic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System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Information</a:t>
            </a:r>
            <a:endParaRPr sz="1200">
              <a:latin typeface="Arial"/>
              <a:cs typeface="Arial"/>
            </a:endParaRPr>
          </a:p>
          <a:p>
            <a:pPr marL="12700" marR="6350">
              <a:lnSpc>
                <a:spcPts val="1150"/>
              </a:lnSpc>
              <a:spcBef>
                <a:spcPts val="1180"/>
              </a:spcBef>
            </a:pPr>
            <a:r>
              <a:rPr dirty="0" sz="1000">
                <a:latin typeface="Arial MT"/>
                <a:cs typeface="Arial MT"/>
              </a:rPr>
              <a:t>Information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like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what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hardware,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software,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operating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system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etc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used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system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called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basic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system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information.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0"/>
              </a:lnSpc>
            </a:pPr>
            <a:r>
              <a:rPr dirty="0" sz="1000">
                <a:latin typeface="Arial MT"/>
                <a:cs typeface="Arial MT"/>
              </a:rPr>
              <a:t>Right</a:t>
            </a:r>
            <a:r>
              <a:rPr dirty="0" sz="1000" spc="20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20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204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“My</a:t>
            </a:r>
            <a:r>
              <a:rPr dirty="0" sz="1000" spc="20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Computer”</a:t>
            </a:r>
            <a:r>
              <a:rPr dirty="0" sz="1000" spc="20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2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20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“Properties”.</a:t>
            </a:r>
            <a:r>
              <a:rPr dirty="0" sz="1000" spc="20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204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will</a:t>
            </a:r>
            <a:r>
              <a:rPr dirty="0" sz="1000" spc="20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find</a:t>
            </a:r>
            <a:r>
              <a:rPr dirty="0" sz="1000" spc="20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information</a:t>
            </a:r>
            <a:r>
              <a:rPr dirty="0" sz="1000" spc="204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like</a:t>
            </a:r>
            <a:r>
              <a:rPr dirty="0" sz="1000" spc="2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operating</a:t>
            </a:r>
            <a:endParaRPr sz="1000">
              <a:latin typeface="Arial MT"/>
              <a:cs typeface="Arial MT"/>
            </a:endParaRPr>
          </a:p>
          <a:p>
            <a:pPr marL="12700" marR="5715">
              <a:lnSpc>
                <a:spcPts val="1150"/>
              </a:lnSpc>
              <a:spcBef>
                <a:spcPts val="55"/>
              </a:spcBef>
            </a:pPr>
            <a:r>
              <a:rPr dirty="0" sz="1000">
                <a:latin typeface="Arial MT"/>
                <a:cs typeface="Arial MT"/>
              </a:rPr>
              <a:t>system</a:t>
            </a:r>
            <a:r>
              <a:rPr dirty="0" sz="1000" spc="1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name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1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version,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registration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data,</a:t>
            </a:r>
            <a:r>
              <a:rPr dirty="0" sz="1000" spc="1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processing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speed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1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RAM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size.</a:t>
            </a:r>
            <a:r>
              <a:rPr dirty="0" sz="1000" spc="1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Your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have different RAM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size like 64 MB, 128 MB, and 256 MB etc.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60"/>
              </a:spcBef>
              <a:buAutoNum type="arabicPeriod" startAt="3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Changing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date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and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time</a:t>
            </a:r>
            <a:endParaRPr sz="1200">
              <a:latin typeface="Arial"/>
              <a:cs typeface="Arial"/>
            </a:endParaRPr>
          </a:p>
          <a:p>
            <a:pPr marL="12700" marR="988694">
              <a:lnSpc>
                <a:spcPts val="1150"/>
              </a:lnSpc>
              <a:spcBef>
                <a:spcPts val="1170"/>
              </a:spcBef>
            </a:pPr>
            <a:r>
              <a:rPr dirty="0" sz="1000" spc="-5">
                <a:latin typeface="Arial MT"/>
                <a:cs typeface="Arial MT"/>
              </a:rPr>
              <a:t>Double click at the system clock in the system tray at the taskbar of the desktop. </a:t>
            </a:r>
            <a:r>
              <a:rPr dirty="0" sz="1000">
                <a:latin typeface="Arial MT"/>
                <a:cs typeface="Arial MT"/>
              </a:rPr>
              <a:t> Date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time</a:t>
            </a:r>
            <a:r>
              <a:rPr dirty="0" sz="1000" spc="-5">
                <a:latin typeface="Arial MT"/>
                <a:cs typeface="Arial MT"/>
              </a:rPr>
              <a:t> properties </a:t>
            </a:r>
            <a:r>
              <a:rPr dirty="0" sz="1000">
                <a:latin typeface="Arial MT"/>
                <a:cs typeface="Arial MT"/>
              </a:rPr>
              <a:t>will</a:t>
            </a:r>
            <a:r>
              <a:rPr dirty="0" sz="1000" spc="-5">
                <a:latin typeface="Arial MT"/>
                <a:cs typeface="Arial MT"/>
              </a:rPr>
              <a:t> open.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time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date.</a:t>
            </a:r>
            <a:endParaRPr sz="1000">
              <a:latin typeface="Arial MT"/>
              <a:cs typeface="Arial MT"/>
            </a:endParaRPr>
          </a:p>
          <a:p>
            <a:pPr marL="181610" indent="-169545">
              <a:lnSpc>
                <a:spcPct val="100000"/>
              </a:lnSpc>
              <a:spcBef>
                <a:spcPts val="1060"/>
              </a:spcBef>
              <a:buAutoNum type="arabicPeriod" startAt="4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Changing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the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wallpaper</a:t>
            </a:r>
            <a:endParaRPr sz="1200">
              <a:latin typeface="Arial"/>
              <a:cs typeface="Arial"/>
            </a:endParaRPr>
          </a:p>
          <a:p>
            <a:pPr marL="12700" marR="6985">
              <a:lnSpc>
                <a:spcPts val="1150"/>
              </a:lnSpc>
              <a:spcBef>
                <a:spcPts val="1180"/>
              </a:spcBef>
            </a:pPr>
            <a:r>
              <a:rPr dirty="0" sz="1000" spc="-5">
                <a:latin typeface="Arial MT"/>
                <a:cs typeface="Arial MT"/>
              </a:rPr>
              <a:t>Right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empty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area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desktop.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properties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menu.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Display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properties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 open. Select the tab that display “Desktop”.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 the background 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 OK button.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0"/>
              </a:lnSpc>
            </a:pP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also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choose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wallpapers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other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than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given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list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by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using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“Browse”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button.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Drop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down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latin typeface="Arial MT"/>
                <a:cs typeface="Arial MT"/>
              </a:rPr>
              <a:t>menu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below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Browse button, give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 position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options that are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Center, Tile 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Stretch.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 MT"/>
              <a:cs typeface="Arial MT"/>
            </a:endParaRPr>
          </a:p>
          <a:p>
            <a:pPr marL="12700" marR="6985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Computer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generated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images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created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by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using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several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colors.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More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colors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make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image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better.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0"/>
              </a:lnSpc>
            </a:pP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change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display</a:t>
            </a:r>
            <a:r>
              <a:rPr dirty="0" sz="1000">
                <a:latin typeface="Arial MT"/>
                <a:cs typeface="Arial MT"/>
              </a:rPr>
              <a:t> settings, </a:t>
            </a:r>
            <a:r>
              <a:rPr dirty="0" sz="1000" spc="-5">
                <a:latin typeface="Arial MT"/>
                <a:cs typeface="Arial MT"/>
              </a:rPr>
              <a:t>bring</a:t>
            </a:r>
            <a:r>
              <a:rPr dirty="0" sz="1000">
                <a:latin typeface="Arial MT"/>
                <a:cs typeface="Arial MT"/>
              </a:rPr>
              <a:t> the same </a:t>
            </a:r>
            <a:r>
              <a:rPr dirty="0" sz="1000" spc="-5">
                <a:latin typeface="Arial MT"/>
                <a:cs typeface="Arial MT"/>
              </a:rPr>
              <a:t>display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properties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window.</a:t>
            </a:r>
            <a:endParaRPr sz="1000">
              <a:latin typeface="Arial MT"/>
              <a:cs typeface="Arial MT"/>
            </a:endParaRPr>
          </a:p>
          <a:p>
            <a:pPr marL="12700" marR="5715">
              <a:lnSpc>
                <a:spcPts val="1150"/>
              </a:lnSpc>
              <a:spcBef>
                <a:spcPts val="55"/>
              </a:spcBef>
            </a:pPr>
            <a:r>
              <a:rPr dirty="0" sz="1000">
                <a:latin typeface="Arial MT"/>
                <a:cs typeface="Arial MT"/>
              </a:rPr>
              <a:t>Right click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>
                <a:latin typeface="Arial MT"/>
                <a:cs typeface="Arial MT"/>
              </a:rPr>
              <a:t> the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empty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area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desktop,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properties,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“Settings”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tab.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Now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color</a:t>
            </a:r>
            <a:r>
              <a:rPr dirty="0" sz="1000" spc="-5">
                <a:latin typeface="Arial MT"/>
                <a:cs typeface="Arial MT"/>
              </a:rPr>
              <a:t> quality (16 </a:t>
            </a:r>
            <a:r>
              <a:rPr dirty="0" sz="1000">
                <a:latin typeface="Arial MT"/>
                <a:cs typeface="Arial MT"/>
              </a:rPr>
              <a:t>bit, 32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bit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etc)</a:t>
            </a:r>
            <a:r>
              <a:rPr dirty="0" sz="1000" spc="-5">
                <a:latin typeface="Arial MT"/>
                <a:cs typeface="Arial MT"/>
              </a:rPr>
              <a:t> and </a:t>
            </a:r>
            <a:r>
              <a:rPr dirty="0" sz="1000">
                <a:latin typeface="Arial MT"/>
                <a:cs typeface="Arial MT"/>
              </a:rPr>
              <a:t>screen</a:t>
            </a:r>
            <a:r>
              <a:rPr dirty="0" sz="1000" spc="-5">
                <a:latin typeface="Arial MT"/>
                <a:cs typeface="Arial MT"/>
              </a:rPr>
              <a:t> resolution (640 </a:t>
            </a:r>
            <a:r>
              <a:rPr dirty="0" sz="1000">
                <a:latin typeface="Arial MT"/>
                <a:cs typeface="Arial MT"/>
              </a:rPr>
              <a:t>by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480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etc).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0"/>
              </a:lnSpc>
            </a:pPr>
            <a:r>
              <a:rPr dirty="0" sz="1000" spc="-5">
                <a:latin typeface="Arial MT"/>
                <a:cs typeface="Arial MT"/>
              </a:rPr>
              <a:t>There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 two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more buttons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 this</a:t>
            </a:r>
            <a:r>
              <a:rPr dirty="0" sz="1000" spc="-10">
                <a:latin typeface="Arial MT"/>
                <a:cs typeface="Arial MT"/>
              </a:rPr>
              <a:t> window.</a:t>
            </a:r>
            <a:endParaRPr sz="1000">
              <a:latin typeface="Arial MT"/>
              <a:cs typeface="Arial MT"/>
            </a:endParaRPr>
          </a:p>
          <a:p>
            <a:pPr marL="12700" marR="749300">
              <a:lnSpc>
                <a:spcPts val="1150"/>
              </a:lnSpc>
              <a:spcBef>
                <a:spcPts val="55"/>
              </a:spcBef>
            </a:pPr>
            <a:r>
              <a:rPr dirty="0" sz="1000" spc="-5">
                <a:latin typeface="Arial MT"/>
                <a:cs typeface="Arial MT"/>
              </a:rPr>
              <a:t>Troubleshoot </a:t>
            </a:r>
            <a:r>
              <a:rPr dirty="0" sz="1000">
                <a:latin typeface="Arial MT"/>
                <a:cs typeface="Arial MT"/>
              </a:rPr>
              <a:t>– we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>
                <a:latin typeface="Arial MT"/>
                <a:cs typeface="Arial MT"/>
              </a:rPr>
              <a:t>on this button when we </a:t>
            </a:r>
            <a:r>
              <a:rPr dirty="0" sz="1000" spc="-5">
                <a:latin typeface="Arial MT"/>
                <a:cs typeface="Arial MT"/>
              </a:rPr>
              <a:t>need </a:t>
            </a:r>
            <a:r>
              <a:rPr dirty="0" sz="1000">
                <a:latin typeface="Arial MT"/>
                <a:cs typeface="Arial MT"/>
              </a:rPr>
              <a:t>some </a:t>
            </a:r>
            <a:r>
              <a:rPr dirty="0" sz="1000" spc="-5">
                <a:latin typeface="Arial MT"/>
                <a:cs typeface="Arial MT"/>
              </a:rPr>
              <a:t>help from computer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Advanced </a:t>
            </a:r>
            <a:r>
              <a:rPr dirty="0" sz="1000">
                <a:latin typeface="Arial MT"/>
                <a:cs typeface="Arial MT"/>
              </a:rPr>
              <a:t>–</a:t>
            </a:r>
            <a:r>
              <a:rPr dirty="0" sz="1000" spc="-5">
                <a:latin typeface="Arial MT"/>
                <a:cs typeface="Arial MT"/>
              </a:rPr>
              <a:t> It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the option to change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internal </a:t>
            </a:r>
            <a:r>
              <a:rPr dirty="0" sz="1000" spc="-10">
                <a:latin typeface="Arial MT"/>
                <a:cs typeface="Arial MT"/>
              </a:rPr>
              <a:t>hardware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settings of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computer.</a:t>
            </a:r>
            <a:endParaRPr sz="1000">
              <a:latin typeface="Arial MT"/>
              <a:cs typeface="Arial MT"/>
            </a:endParaRPr>
          </a:p>
          <a:p>
            <a:pPr marL="182245" indent="-169545">
              <a:lnSpc>
                <a:spcPct val="100000"/>
              </a:lnSpc>
              <a:spcBef>
                <a:spcPts val="1060"/>
              </a:spcBef>
              <a:buAutoNum type="arabicPeriod" startAt="5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Changing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the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Screen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saver</a:t>
            </a:r>
            <a:endParaRPr sz="1200">
              <a:latin typeface="Arial"/>
              <a:cs typeface="Arial"/>
            </a:endParaRPr>
          </a:p>
          <a:p>
            <a:pPr algn="just" marL="12700" marR="6350">
              <a:lnSpc>
                <a:spcPct val="95800"/>
              </a:lnSpc>
              <a:spcBef>
                <a:spcPts val="1150"/>
              </a:spcBef>
            </a:pPr>
            <a:r>
              <a:rPr dirty="0" sz="1000" spc="-5">
                <a:latin typeface="Arial MT"/>
                <a:cs typeface="Arial MT"/>
              </a:rPr>
              <a:t>At the old time, when monitors had no automatic shutdown system, screen savers were used to </a:t>
            </a:r>
            <a:r>
              <a:rPr dirty="0" sz="1000">
                <a:latin typeface="Arial MT"/>
                <a:cs typeface="Arial MT"/>
              </a:rPr>
              <a:t> save the </a:t>
            </a:r>
            <a:r>
              <a:rPr dirty="0" sz="1000" spc="-5">
                <a:latin typeface="Arial MT"/>
                <a:cs typeface="Arial MT"/>
              </a:rPr>
              <a:t>screens. </a:t>
            </a:r>
            <a:r>
              <a:rPr dirty="0" sz="1000">
                <a:latin typeface="Arial MT"/>
                <a:cs typeface="Arial MT"/>
              </a:rPr>
              <a:t>Picture tube </a:t>
            </a:r>
            <a:r>
              <a:rPr dirty="0" sz="1000" spc="-5">
                <a:latin typeface="Arial MT"/>
                <a:cs typeface="Arial MT"/>
              </a:rPr>
              <a:t>surface </a:t>
            </a:r>
            <a:r>
              <a:rPr dirty="0" sz="1000">
                <a:latin typeface="Arial MT"/>
                <a:cs typeface="Arial MT"/>
              </a:rPr>
              <a:t>has a </a:t>
            </a:r>
            <a:r>
              <a:rPr dirty="0" sz="1000" spc="-5">
                <a:latin typeface="Arial MT"/>
                <a:cs typeface="Arial MT"/>
              </a:rPr>
              <a:t>permanent image embedded in </a:t>
            </a:r>
            <a:r>
              <a:rPr dirty="0" sz="1000">
                <a:latin typeface="Arial MT"/>
                <a:cs typeface="Arial MT"/>
              </a:rPr>
              <a:t>it. This is called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screen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burn</a:t>
            </a:r>
            <a:r>
              <a:rPr dirty="0" sz="1000">
                <a:latin typeface="Arial MT"/>
                <a:cs typeface="Arial MT"/>
              </a:rPr>
              <a:t> out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results</a:t>
            </a:r>
            <a:r>
              <a:rPr dirty="0" sz="1000">
                <a:latin typeface="Arial MT"/>
                <a:cs typeface="Arial MT"/>
              </a:rPr>
              <a:t> if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remains</a:t>
            </a:r>
            <a:r>
              <a:rPr dirty="0" sz="1000">
                <a:latin typeface="Arial MT"/>
                <a:cs typeface="Arial MT"/>
              </a:rPr>
              <a:t> on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long</a:t>
            </a:r>
            <a:r>
              <a:rPr dirty="0" sz="1000">
                <a:latin typeface="Arial MT"/>
                <a:cs typeface="Arial MT"/>
              </a:rPr>
              <a:t> time,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show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>
                <a:latin typeface="Arial MT"/>
                <a:cs typeface="Arial MT"/>
              </a:rPr>
              <a:t> same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window/picture.</a:t>
            </a:r>
            <a:endParaRPr sz="1000">
              <a:latin typeface="Arial MT"/>
              <a:cs typeface="Arial MT"/>
            </a:endParaRPr>
          </a:p>
          <a:p>
            <a:pPr algn="just" marL="12700">
              <a:lnSpc>
                <a:spcPts val="1120"/>
              </a:lnSpc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1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</a:t>
            </a:r>
            <a:r>
              <a:rPr dirty="0" sz="1000" spc="1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1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screen</a:t>
            </a:r>
            <a:r>
              <a:rPr dirty="0" sz="1000" spc="1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saver,</a:t>
            </a:r>
            <a:r>
              <a:rPr dirty="0" sz="1000" spc="1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19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1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screen</a:t>
            </a:r>
            <a:r>
              <a:rPr dirty="0" sz="1000" spc="1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saver</a:t>
            </a:r>
            <a:r>
              <a:rPr dirty="0" sz="1000" spc="19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tab</a:t>
            </a:r>
            <a:r>
              <a:rPr dirty="0" sz="1000" spc="1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1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display</a:t>
            </a:r>
            <a:r>
              <a:rPr dirty="0" sz="1000" spc="1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properties.</a:t>
            </a:r>
            <a:r>
              <a:rPr dirty="0" sz="1000" spc="1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1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drop</a:t>
            </a:r>
            <a:r>
              <a:rPr dirty="0" sz="1000" spc="1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down</a:t>
            </a:r>
            <a:endParaRPr sz="1000">
              <a:latin typeface="Arial MT"/>
              <a:cs typeface="Arial MT"/>
            </a:endParaRPr>
          </a:p>
          <a:p>
            <a:pPr algn="just" marL="12700" marR="5080">
              <a:lnSpc>
                <a:spcPct val="95800"/>
              </a:lnSpc>
              <a:spcBef>
                <a:spcPts val="25"/>
              </a:spcBef>
            </a:pPr>
            <a:r>
              <a:rPr dirty="0" sz="1000" spc="-5">
                <a:latin typeface="Arial MT"/>
                <a:cs typeface="Arial MT"/>
              </a:rPr>
              <a:t>menu, you will find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list of names of screen savers. You can </a:t>
            </a:r>
            <a:r>
              <a:rPr dirty="0" sz="1000" spc="-10">
                <a:latin typeface="Arial MT"/>
                <a:cs typeface="Arial MT"/>
              </a:rPr>
              <a:t>select </a:t>
            </a:r>
            <a:r>
              <a:rPr dirty="0" sz="1000" spc="-5">
                <a:latin typeface="Arial MT"/>
                <a:cs typeface="Arial MT"/>
              </a:rPr>
              <a:t>any one from these with the </a:t>
            </a:r>
            <a:r>
              <a:rPr dirty="0" sz="1000">
                <a:latin typeface="Arial MT"/>
                <a:cs typeface="Arial MT"/>
              </a:rPr>
              <a:t> wait option. </a:t>
            </a:r>
            <a:r>
              <a:rPr dirty="0" sz="1000" spc="-5">
                <a:latin typeface="Arial MT"/>
                <a:cs typeface="Arial MT"/>
              </a:rPr>
              <a:t>This </a:t>
            </a:r>
            <a:r>
              <a:rPr dirty="0" sz="1000">
                <a:latin typeface="Arial MT"/>
                <a:cs typeface="Arial MT"/>
              </a:rPr>
              <a:t>option will wait for the </a:t>
            </a:r>
            <a:r>
              <a:rPr dirty="0" sz="1000" spc="-5">
                <a:latin typeface="Arial MT"/>
                <a:cs typeface="Arial MT"/>
              </a:rPr>
              <a:t>selected number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seconds/minutes and </a:t>
            </a:r>
            <a:r>
              <a:rPr dirty="0" sz="1000">
                <a:latin typeface="Arial MT"/>
                <a:cs typeface="Arial MT"/>
              </a:rPr>
              <a:t>after that start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screen saver </a:t>
            </a:r>
            <a:r>
              <a:rPr dirty="0" sz="1000">
                <a:latin typeface="Arial MT"/>
                <a:cs typeface="Arial MT"/>
              </a:rPr>
              <a:t>if </a:t>
            </a:r>
            <a:r>
              <a:rPr dirty="0" sz="1000" spc="-5">
                <a:latin typeface="Arial MT"/>
                <a:cs typeface="Arial MT"/>
              </a:rPr>
              <a:t>screen remains unused. </a:t>
            </a:r>
            <a:r>
              <a:rPr dirty="0" sz="1000">
                <a:latin typeface="Arial MT"/>
                <a:cs typeface="Arial MT"/>
              </a:rPr>
              <a:t>You can preview </a:t>
            </a:r>
            <a:r>
              <a:rPr dirty="0" sz="1000" spc="-5">
                <a:latin typeface="Arial MT"/>
                <a:cs typeface="Arial MT"/>
              </a:rPr>
              <a:t>the selected screen saver </a:t>
            </a:r>
            <a:r>
              <a:rPr dirty="0" sz="1000">
                <a:latin typeface="Arial MT"/>
                <a:cs typeface="Arial MT"/>
              </a:rPr>
              <a:t>by </a:t>
            </a:r>
            <a:r>
              <a:rPr dirty="0" sz="1000" spc="-5">
                <a:latin typeface="Arial MT"/>
                <a:cs typeface="Arial MT"/>
              </a:rPr>
              <a:t>clicking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“Preview”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remove/stop screen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saver,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any</a:t>
            </a:r>
            <a:r>
              <a:rPr dirty="0" sz="1000">
                <a:latin typeface="Arial MT"/>
                <a:cs typeface="Arial MT"/>
              </a:rPr>
              <a:t> key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keyboard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 move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mouse.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962926"/>
            <a:ext cx="5508625" cy="50285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2245" indent="-170180">
              <a:lnSpc>
                <a:spcPct val="100000"/>
              </a:lnSpc>
              <a:spcBef>
                <a:spcPts val="100"/>
              </a:spcBef>
              <a:buAutoNum type="arabicPeriod" startAt="6"/>
              <a:tabLst>
                <a:tab pos="182880" algn="l"/>
              </a:tabLst>
            </a:pPr>
            <a:r>
              <a:rPr dirty="0" sz="1200" b="1">
                <a:latin typeface="Arial"/>
                <a:cs typeface="Arial"/>
              </a:rPr>
              <a:t>Help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feature</a:t>
            </a:r>
            <a:endParaRPr sz="1200">
              <a:latin typeface="Arial"/>
              <a:cs typeface="Arial"/>
            </a:endParaRPr>
          </a:p>
          <a:p>
            <a:pPr algn="just" marL="12700" marR="5715">
              <a:lnSpc>
                <a:spcPct val="95700"/>
              </a:lnSpc>
              <a:spcBef>
                <a:spcPts val="1145"/>
              </a:spcBef>
            </a:pPr>
            <a:r>
              <a:rPr dirty="0" sz="1000">
                <a:latin typeface="Arial MT"/>
                <a:cs typeface="Arial MT"/>
              </a:rPr>
              <a:t>Open “My </a:t>
            </a:r>
            <a:r>
              <a:rPr dirty="0" sz="1000" spc="-5">
                <a:latin typeface="Arial MT"/>
                <a:cs typeface="Arial MT"/>
              </a:rPr>
              <a:t>Computer”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press </a:t>
            </a:r>
            <a:r>
              <a:rPr dirty="0" sz="1000">
                <a:latin typeface="Arial MT"/>
                <a:cs typeface="Arial MT"/>
              </a:rPr>
              <a:t>F1 </a:t>
            </a:r>
            <a:r>
              <a:rPr dirty="0" sz="1000" spc="-5">
                <a:latin typeface="Arial MT"/>
                <a:cs typeface="Arial MT"/>
              </a:rPr>
              <a:t>(functional </a:t>
            </a:r>
            <a:r>
              <a:rPr dirty="0" sz="1000">
                <a:latin typeface="Arial MT"/>
                <a:cs typeface="Arial MT"/>
              </a:rPr>
              <a:t>key). A help </a:t>
            </a:r>
            <a:r>
              <a:rPr dirty="0" sz="1000" spc="-5">
                <a:latin typeface="Arial MT"/>
                <a:cs typeface="Arial MT"/>
              </a:rPr>
              <a:t>window </a:t>
            </a:r>
            <a:r>
              <a:rPr dirty="0" sz="1000">
                <a:latin typeface="Arial MT"/>
                <a:cs typeface="Arial MT"/>
              </a:rPr>
              <a:t>will </a:t>
            </a:r>
            <a:r>
              <a:rPr dirty="0" sz="1000" spc="-5">
                <a:latin typeface="Arial MT"/>
                <a:cs typeface="Arial MT"/>
              </a:rPr>
              <a:t>open. </a:t>
            </a:r>
            <a:r>
              <a:rPr dirty="0" sz="1000">
                <a:latin typeface="Arial MT"/>
                <a:cs typeface="Arial MT"/>
              </a:rPr>
              <a:t>You can find help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about any topic. For example, if you need to find out about the way to </a:t>
            </a:r>
            <a:r>
              <a:rPr dirty="0" sz="1000" spc="-10">
                <a:latin typeface="Arial MT"/>
                <a:cs typeface="Arial MT"/>
              </a:rPr>
              <a:t>change </a:t>
            </a:r>
            <a:r>
              <a:rPr dirty="0" sz="1000" spc="-5">
                <a:latin typeface="Arial MT"/>
                <a:cs typeface="Arial MT"/>
              </a:rPr>
              <a:t>the </a:t>
            </a:r>
            <a:r>
              <a:rPr dirty="0" sz="1000" spc="-10">
                <a:latin typeface="Arial MT"/>
                <a:cs typeface="Arial MT"/>
              </a:rPr>
              <a:t>desktop color. 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Enter</a:t>
            </a:r>
            <a:r>
              <a:rPr dirty="0" sz="1000" spc="-5">
                <a:latin typeface="Arial MT"/>
                <a:cs typeface="Arial MT"/>
              </a:rPr>
              <a:t> desktop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color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search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 and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enter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or </a:t>
            </a:r>
            <a:r>
              <a:rPr dirty="0" sz="1000" spc="-5">
                <a:latin typeface="Arial MT"/>
                <a:cs typeface="Arial MT"/>
              </a:rPr>
              <a:t>click on</a:t>
            </a:r>
            <a:r>
              <a:rPr dirty="0" sz="1000">
                <a:latin typeface="Arial MT"/>
                <a:cs typeface="Arial MT"/>
              </a:rPr>
              <a:t> the button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front</a:t>
            </a:r>
            <a:r>
              <a:rPr dirty="0" sz="1000">
                <a:latin typeface="Arial MT"/>
                <a:cs typeface="Arial MT"/>
              </a:rPr>
              <a:t> of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text </a:t>
            </a:r>
            <a:r>
              <a:rPr dirty="0" sz="1000" spc="-5">
                <a:latin typeface="Arial MT"/>
                <a:cs typeface="Arial MT"/>
              </a:rPr>
              <a:t>area.</a:t>
            </a:r>
            <a:endParaRPr sz="1000">
              <a:latin typeface="Arial MT"/>
              <a:cs typeface="Arial MT"/>
            </a:endParaRPr>
          </a:p>
          <a:p>
            <a:pPr algn="just" marL="12700" marR="5715" indent="-635">
              <a:lnSpc>
                <a:spcPts val="1150"/>
              </a:lnSpc>
              <a:spcBef>
                <a:spcPts val="35"/>
              </a:spcBef>
            </a:pPr>
            <a:r>
              <a:rPr dirty="0" sz="1000" spc="-5">
                <a:latin typeface="Arial MT"/>
                <a:cs typeface="Arial MT"/>
              </a:rPr>
              <a:t>You will find the results against your search. Click on any option you find appropriate to get the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complete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information related.</a:t>
            </a:r>
            <a:endParaRPr sz="1000">
              <a:latin typeface="Arial MT"/>
              <a:cs typeface="Arial MT"/>
            </a:endParaRPr>
          </a:p>
          <a:p>
            <a:pPr marL="182245" indent="-169545">
              <a:lnSpc>
                <a:spcPct val="100000"/>
              </a:lnSpc>
              <a:spcBef>
                <a:spcPts val="1050"/>
              </a:spcBef>
              <a:buAutoNum type="arabicPeriod" startAt="7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Formatting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floppy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disk</a:t>
            </a:r>
            <a:endParaRPr sz="1200">
              <a:latin typeface="Arial"/>
              <a:cs typeface="Arial"/>
            </a:endParaRPr>
          </a:p>
          <a:p>
            <a:pPr algn="just" marL="12700" marR="5715">
              <a:lnSpc>
                <a:spcPct val="95700"/>
              </a:lnSpc>
              <a:spcBef>
                <a:spcPts val="1150"/>
              </a:spcBef>
            </a:pPr>
            <a:r>
              <a:rPr dirty="0" sz="1000">
                <a:latin typeface="Arial MT"/>
                <a:cs typeface="Arial MT"/>
              </a:rPr>
              <a:t>Insert the </a:t>
            </a:r>
            <a:r>
              <a:rPr dirty="0" sz="1000" spc="-5">
                <a:latin typeface="Arial MT"/>
                <a:cs typeface="Arial MT"/>
              </a:rPr>
              <a:t>floppy </a:t>
            </a:r>
            <a:r>
              <a:rPr dirty="0" sz="1000">
                <a:latin typeface="Arial MT"/>
                <a:cs typeface="Arial MT"/>
              </a:rPr>
              <a:t>into the floppy drive. </a:t>
            </a:r>
            <a:r>
              <a:rPr dirty="0" sz="1000" spc="-5">
                <a:latin typeface="Arial MT"/>
                <a:cs typeface="Arial MT"/>
              </a:rPr>
              <a:t>Open </a:t>
            </a:r>
            <a:r>
              <a:rPr dirty="0" sz="1000">
                <a:latin typeface="Arial MT"/>
                <a:cs typeface="Arial MT"/>
              </a:rPr>
              <a:t>My </a:t>
            </a:r>
            <a:r>
              <a:rPr dirty="0" sz="1000" spc="-5">
                <a:latin typeface="Arial MT"/>
                <a:cs typeface="Arial MT"/>
              </a:rPr>
              <a:t>Computer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right </a:t>
            </a:r>
            <a:r>
              <a:rPr dirty="0" sz="1000">
                <a:latin typeface="Arial MT"/>
                <a:cs typeface="Arial MT"/>
              </a:rPr>
              <a:t>click on the icon of the </a:t>
            </a:r>
            <a:r>
              <a:rPr dirty="0" sz="1000" spc="-5">
                <a:latin typeface="Arial MT"/>
                <a:cs typeface="Arial MT"/>
              </a:rPr>
              <a:t>Floppy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Drive. In the menu, select the “Format...” option. Choose quick format and click on start </a:t>
            </a:r>
            <a:r>
              <a:rPr dirty="0" sz="1000" spc="-10">
                <a:latin typeface="Arial MT"/>
                <a:cs typeface="Arial MT"/>
              </a:rPr>
              <a:t>button. </a:t>
            </a:r>
            <a:r>
              <a:rPr dirty="0" sz="1000" spc="-5">
                <a:latin typeface="Arial MT"/>
                <a:cs typeface="Arial MT"/>
              </a:rPr>
              <a:t> Floppy disk will be formatted and all data will be </a:t>
            </a:r>
            <a:r>
              <a:rPr dirty="0" sz="1000" spc="-10">
                <a:latin typeface="Arial MT"/>
                <a:cs typeface="Arial MT"/>
              </a:rPr>
              <a:t>removed.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buAutoNum type="arabicPeriod" startAt="8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Summary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learnt: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Basic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system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properties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configure computer’s desktop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take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help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disk</a:t>
            </a:r>
            <a:endParaRPr sz="1000">
              <a:latin typeface="Arial MT"/>
              <a:cs typeface="Arial MT"/>
            </a:endParaRPr>
          </a:p>
          <a:p>
            <a:pPr marL="181610" indent="-169545">
              <a:lnSpc>
                <a:spcPct val="100000"/>
              </a:lnSpc>
              <a:spcBef>
                <a:spcPts val="1090"/>
              </a:spcBef>
              <a:buAutoNum type="arabicPeriod" startAt="9"/>
              <a:tabLst>
                <a:tab pos="182245" algn="l"/>
              </a:tabLst>
            </a:pPr>
            <a:r>
              <a:rPr dirty="0" sz="1200" spc="-10" b="1">
                <a:latin typeface="Arial"/>
                <a:cs typeface="Arial"/>
              </a:rPr>
              <a:t>Exercise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  <a:spcBef>
                <a:spcPts val="110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1:</a:t>
            </a:r>
            <a:endParaRPr sz="1000">
              <a:latin typeface="Arial"/>
              <a:cs typeface="Arial"/>
            </a:endParaRPr>
          </a:p>
          <a:p>
            <a:pPr marL="469265" marR="5080">
              <a:lnSpc>
                <a:spcPts val="1150"/>
              </a:lnSpc>
              <a:spcBef>
                <a:spcPts val="50"/>
              </a:spcBef>
            </a:pP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My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window.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Right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icon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My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that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appears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task bar. Choose 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“Close” option from this menu.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Observe what </a:t>
            </a:r>
            <a:r>
              <a:rPr dirty="0" sz="1000" spc="-10">
                <a:latin typeface="Arial MT"/>
                <a:cs typeface="Arial MT"/>
              </a:rPr>
              <a:t>happens.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5"/>
              </a:lnSpc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2:</a:t>
            </a:r>
            <a:endParaRPr sz="1000">
              <a:latin typeface="Arial"/>
              <a:cs typeface="Arial"/>
            </a:endParaRPr>
          </a:p>
          <a:p>
            <a:pPr marL="469265" marR="5715">
              <a:lnSpc>
                <a:spcPts val="1150"/>
              </a:lnSpc>
              <a:spcBef>
                <a:spcPts val="55"/>
              </a:spcBef>
            </a:pP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floppy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3¼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inches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only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size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available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market?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Search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around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find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out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which other sizes </a:t>
            </a:r>
            <a:r>
              <a:rPr dirty="0" sz="1000">
                <a:latin typeface="Arial MT"/>
                <a:cs typeface="Arial MT"/>
              </a:rPr>
              <a:t>are</a:t>
            </a:r>
            <a:r>
              <a:rPr dirty="0" sz="1000" spc="-5">
                <a:latin typeface="Arial MT"/>
                <a:cs typeface="Arial MT"/>
              </a:rPr>
              <a:t> available.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5"/>
              </a:lnSpc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3:</a:t>
            </a:r>
            <a:endParaRPr sz="1000">
              <a:latin typeface="Arial"/>
              <a:cs typeface="Arial"/>
            </a:endParaRPr>
          </a:p>
          <a:p>
            <a:pPr marL="469265" marR="5715">
              <a:lnSpc>
                <a:spcPts val="1150"/>
              </a:lnSpc>
              <a:spcBef>
                <a:spcPts val="50"/>
              </a:spcBef>
            </a:pPr>
            <a:r>
              <a:rPr dirty="0" sz="1000">
                <a:latin typeface="Arial MT"/>
                <a:cs typeface="Arial MT"/>
              </a:rPr>
              <a:t>Use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Help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Support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menu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Windows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XP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find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out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how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customize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your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computer. You will find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link labeled as “Customizing your </a:t>
            </a:r>
            <a:r>
              <a:rPr dirty="0" sz="1000" spc="-10">
                <a:latin typeface="Arial MT"/>
                <a:cs typeface="Arial MT"/>
              </a:rPr>
              <a:t>computer”.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962165"/>
            <a:ext cx="5507355" cy="655574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 marL="1411605" marR="1403985">
              <a:lnSpc>
                <a:spcPts val="1380"/>
              </a:lnSpc>
              <a:spcBef>
                <a:spcPts val="195"/>
              </a:spcBef>
            </a:pPr>
            <a:r>
              <a:rPr dirty="0" sz="1200" spc="-5">
                <a:latin typeface="Arial MT"/>
                <a:cs typeface="Arial MT"/>
              </a:rPr>
              <a:t>Computer Proficiency License </a:t>
            </a:r>
            <a:r>
              <a:rPr dirty="0" sz="1200" spc="-10">
                <a:latin typeface="Arial MT"/>
                <a:cs typeface="Arial MT"/>
              </a:rPr>
              <a:t>(CS-001)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Lecture </a:t>
            </a:r>
            <a:r>
              <a:rPr dirty="0" sz="1200" spc="-10">
                <a:latin typeface="Arial MT"/>
                <a:cs typeface="Arial MT"/>
              </a:rPr>
              <a:t>12</a:t>
            </a:r>
            <a:endParaRPr sz="1200">
              <a:latin typeface="Arial MT"/>
              <a:cs typeface="Arial MT"/>
            </a:endParaRPr>
          </a:p>
          <a:p>
            <a:pPr algn="ctr">
              <a:lnSpc>
                <a:spcPts val="1340"/>
              </a:lnSpc>
            </a:pPr>
            <a:r>
              <a:rPr dirty="0" sz="1200" spc="-10">
                <a:latin typeface="Arial MT"/>
                <a:cs typeface="Arial MT"/>
              </a:rPr>
              <a:t>Desktop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150">
              <a:latin typeface="Arial MT"/>
              <a:cs typeface="Arial MT"/>
            </a:endParaRPr>
          </a:p>
          <a:p>
            <a:pPr marL="182245" indent="-169545">
              <a:lnSpc>
                <a:spcPct val="100000"/>
              </a:lnSpc>
              <a:buAutoNum type="arabicPeriod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Objectives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objective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 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provide information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about: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arrange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desktop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icons?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Recognize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use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icons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resize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window?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Difference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between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active</a:t>
            </a:r>
            <a:r>
              <a:rPr dirty="0" sz="1000">
                <a:latin typeface="Arial MT"/>
                <a:cs typeface="Arial MT"/>
              </a:rPr>
              <a:t> and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inactive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window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Understanding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terms: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Folder</a:t>
            </a:r>
            <a:endParaRPr sz="10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Font typeface="Symbol"/>
              <a:buChar char=""/>
            </a:pPr>
            <a:endParaRPr sz="13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750"/>
              </a:spcBef>
              <a:buAutoNum type="arabicPeriod" startAt="2"/>
              <a:tabLst>
                <a:tab pos="182880" algn="l"/>
              </a:tabLst>
            </a:pPr>
            <a:r>
              <a:rPr dirty="0" sz="1200" b="1">
                <a:latin typeface="Arial"/>
                <a:cs typeface="Arial"/>
              </a:rPr>
              <a:t>Working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with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Icons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ts val="1150"/>
              </a:lnSpc>
              <a:spcBef>
                <a:spcPts val="1400"/>
              </a:spcBef>
            </a:pPr>
            <a:r>
              <a:rPr dirty="0" sz="1000" spc="-5">
                <a:latin typeface="Arial MT"/>
                <a:cs typeface="Arial MT"/>
              </a:rPr>
              <a:t>You can see different icons on desktop. Every icon represents software. It means that associated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software starts working </a:t>
            </a:r>
            <a:r>
              <a:rPr dirty="0" sz="1000">
                <a:latin typeface="Arial MT"/>
                <a:cs typeface="Arial MT"/>
              </a:rPr>
              <a:t>if icon is </a:t>
            </a:r>
            <a:r>
              <a:rPr dirty="0" sz="1000" spc="-5">
                <a:latin typeface="Arial MT"/>
                <a:cs typeface="Arial MT"/>
              </a:rPr>
              <a:t>double clicked. Icons </a:t>
            </a:r>
            <a:r>
              <a:rPr dirty="0" sz="1000">
                <a:latin typeface="Arial MT"/>
                <a:cs typeface="Arial MT"/>
              </a:rPr>
              <a:t>on a desktop are </a:t>
            </a:r>
            <a:r>
              <a:rPr dirty="0" sz="1000" spc="-5">
                <a:latin typeface="Arial MT"/>
                <a:cs typeface="Arial MT"/>
              </a:rPr>
              <a:t>placed </a:t>
            </a:r>
            <a:r>
              <a:rPr dirty="0" sz="1000">
                <a:latin typeface="Arial MT"/>
                <a:cs typeface="Arial MT"/>
              </a:rPr>
              <a:t>in a certain </a:t>
            </a:r>
            <a:r>
              <a:rPr dirty="0" sz="1000" spc="-5">
                <a:latin typeface="Arial MT"/>
                <a:cs typeface="Arial MT"/>
              </a:rPr>
              <a:t>order,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 if you want, order can be </a:t>
            </a:r>
            <a:r>
              <a:rPr dirty="0" sz="1000" spc="-10">
                <a:latin typeface="Arial MT"/>
                <a:cs typeface="Arial MT"/>
              </a:rPr>
              <a:t>changed.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dirty="0" sz="1000" spc="-5" b="1">
                <a:latin typeface="Arial"/>
                <a:cs typeface="Arial"/>
              </a:rPr>
              <a:t>Moving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an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icon</a:t>
            </a:r>
            <a:endParaRPr sz="1000">
              <a:latin typeface="Arial"/>
              <a:cs typeface="Arial"/>
            </a:endParaRPr>
          </a:p>
          <a:p>
            <a:pPr algn="just" marL="12700">
              <a:lnSpc>
                <a:spcPts val="1175"/>
              </a:lnSpc>
              <a:spcBef>
                <a:spcPts val="1090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icon, we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 it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first.</a:t>
            </a:r>
            <a:endParaRPr sz="1000">
              <a:latin typeface="Arial MT"/>
              <a:cs typeface="Arial MT"/>
            </a:endParaRPr>
          </a:p>
          <a:p>
            <a:pPr marL="12700" marR="1085215">
              <a:lnSpc>
                <a:spcPts val="1150"/>
              </a:lnSpc>
              <a:spcBef>
                <a:spcPts val="55"/>
              </a:spcBef>
            </a:pPr>
            <a:r>
              <a:rPr dirty="0" sz="1000">
                <a:latin typeface="Arial MT"/>
                <a:cs typeface="Arial MT"/>
              </a:rPr>
              <a:t>Click on </a:t>
            </a:r>
            <a:r>
              <a:rPr dirty="0" sz="1000" spc="-5">
                <a:latin typeface="Arial MT"/>
                <a:cs typeface="Arial MT"/>
              </a:rPr>
              <a:t>icon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without releasing </a:t>
            </a:r>
            <a:r>
              <a:rPr dirty="0" sz="1000">
                <a:latin typeface="Arial MT"/>
                <a:cs typeface="Arial MT"/>
              </a:rPr>
              <a:t>the button to the </a:t>
            </a:r>
            <a:r>
              <a:rPr dirty="0" sz="1000" spc="-5">
                <a:latin typeface="Arial MT"/>
                <a:cs typeface="Arial MT"/>
              </a:rPr>
              <a:t>position </a:t>
            </a:r>
            <a:r>
              <a:rPr dirty="0" sz="1000">
                <a:latin typeface="Arial MT"/>
                <a:cs typeface="Arial MT"/>
              </a:rPr>
              <a:t>you want to </a:t>
            </a:r>
            <a:r>
              <a:rPr dirty="0" sz="1000" spc="-5">
                <a:latin typeface="Arial MT"/>
                <a:cs typeface="Arial MT"/>
              </a:rPr>
              <a:t>place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Release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mouse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dirty="0" sz="1000" spc="-5" b="1">
                <a:latin typeface="Arial"/>
                <a:cs typeface="Arial"/>
              </a:rPr>
              <a:t>Auto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arrange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option</a:t>
            </a:r>
            <a:endParaRPr sz="1000">
              <a:latin typeface="Arial"/>
              <a:cs typeface="Arial"/>
            </a:endParaRPr>
          </a:p>
          <a:p>
            <a:pPr marL="12700" marR="647700">
              <a:lnSpc>
                <a:spcPts val="1150"/>
              </a:lnSpc>
              <a:spcBef>
                <a:spcPts val="1170"/>
              </a:spcBef>
            </a:pPr>
            <a:r>
              <a:rPr dirty="0" sz="1000">
                <a:latin typeface="Arial MT"/>
                <a:cs typeface="Arial MT"/>
              </a:rPr>
              <a:t>If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auto </a:t>
            </a:r>
            <a:r>
              <a:rPr dirty="0" sz="1000" spc="-5">
                <a:latin typeface="Arial MT"/>
                <a:cs typeface="Arial MT"/>
              </a:rPr>
              <a:t>arrange</a:t>
            </a:r>
            <a:r>
              <a:rPr dirty="0" sz="1000">
                <a:latin typeface="Arial MT"/>
                <a:cs typeface="Arial MT"/>
              </a:rPr>
              <a:t> option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5">
                <a:latin typeface="Arial MT"/>
                <a:cs typeface="Arial MT"/>
              </a:rPr>
              <a:t> selected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 </a:t>
            </a:r>
            <a:r>
              <a:rPr dirty="0" sz="1000">
                <a:latin typeface="Arial MT"/>
                <a:cs typeface="Arial MT"/>
              </a:rPr>
              <a:t>desktop </a:t>
            </a:r>
            <a:r>
              <a:rPr dirty="0" sz="1000" spc="-5">
                <a:latin typeface="Arial MT"/>
                <a:cs typeface="Arial MT"/>
              </a:rPr>
              <a:t>icons,</a:t>
            </a:r>
            <a:r>
              <a:rPr dirty="0" sz="1000">
                <a:latin typeface="Arial MT"/>
                <a:cs typeface="Arial MT"/>
              </a:rPr>
              <a:t> we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 </a:t>
            </a:r>
            <a:r>
              <a:rPr dirty="0" sz="1000" spc="-5">
                <a:latin typeface="Arial MT"/>
                <a:cs typeface="Arial MT"/>
              </a:rPr>
              <a:t>not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icon’s </a:t>
            </a:r>
            <a:r>
              <a:rPr dirty="0" sz="1000">
                <a:latin typeface="Arial MT"/>
                <a:cs typeface="Arial MT"/>
              </a:rPr>
              <a:t>location.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icon is moved, it will go back to its place.</a:t>
            </a:r>
            <a:endParaRPr sz="1000">
              <a:latin typeface="Arial MT"/>
              <a:cs typeface="Arial MT"/>
            </a:endParaRPr>
          </a:p>
          <a:p>
            <a:pPr marL="12700" marR="2192655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To turn off this option, right click on empty area of desktop.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Select</a:t>
            </a:r>
            <a:r>
              <a:rPr dirty="0" sz="1000" spc="-5">
                <a:latin typeface="Arial MT"/>
                <a:cs typeface="Arial MT"/>
              </a:rPr>
              <a:t> “Arrange Icons”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go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 “Auto</a:t>
            </a:r>
            <a:r>
              <a:rPr dirty="0" sz="1000" spc="-5">
                <a:latin typeface="Arial MT"/>
                <a:cs typeface="Arial MT"/>
              </a:rPr>
              <a:t> Arrange”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0"/>
              </a:lnSpc>
            </a:pPr>
            <a:r>
              <a:rPr dirty="0" sz="1000" spc="-5">
                <a:latin typeface="Arial MT"/>
                <a:cs typeface="Arial MT"/>
              </a:rPr>
              <a:t>If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 arrow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before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option, 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latin typeface="Arial MT"/>
                <a:cs typeface="Arial MT"/>
              </a:rPr>
              <a:t>It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turn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“Auto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Arrange”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000" spc="-5" b="1">
                <a:latin typeface="Arial"/>
                <a:cs typeface="Arial"/>
              </a:rPr>
              <a:t>Arrange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icons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  <a:spcBef>
                <a:spcPts val="1090"/>
              </a:spcBef>
            </a:pPr>
            <a:r>
              <a:rPr dirty="0" sz="1000" spc="-5">
                <a:latin typeface="Arial MT"/>
                <a:cs typeface="Arial MT"/>
              </a:rPr>
              <a:t>Icons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arranged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four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ways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50"/>
              </a:lnSpc>
            </a:pPr>
            <a:r>
              <a:rPr dirty="0" sz="1000" spc="-5" i="1">
                <a:latin typeface="Arial"/>
                <a:cs typeface="Arial"/>
              </a:rPr>
              <a:t>Right</a:t>
            </a:r>
            <a:r>
              <a:rPr dirty="0" sz="1000" spc="-10" i="1">
                <a:latin typeface="Arial"/>
                <a:cs typeface="Arial"/>
              </a:rPr>
              <a:t> </a:t>
            </a:r>
            <a:r>
              <a:rPr dirty="0" sz="1000" spc="-5" i="1">
                <a:latin typeface="Arial"/>
                <a:cs typeface="Arial"/>
              </a:rPr>
              <a:t>click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empty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desktop.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>
                <a:latin typeface="Arial MT"/>
                <a:cs typeface="Arial MT"/>
              </a:rPr>
              <a:t>Move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mouse over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first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“Arrange Icons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By”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sub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menu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with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four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32541" y="7631048"/>
            <a:ext cx="364490" cy="32448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180"/>
              </a:spcBef>
            </a:pPr>
            <a:r>
              <a:rPr dirty="0" sz="1000" i="1">
                <a:latin typeface="Arial"/>
                <a:cs typeface="Arial"/>
              </a:rPr>
              <a:t>Na</a:t>
            </a:r>
            <a:r>
              <a:rPr dirty="0" sz="1000" spc="-10" i="1">
                <a:latin typeface="Arial"/>
                <a:cs typeface="Arial"/>
              </a:rPr>
              <a:t>m</a:t>
            </a:r>
            <a:r>
              <a:rPr dirty="0" sz="1000" i="1">
                <a:latin typeface="Arial"/>
                <a:cs typeface="Arial"/>
              </a:rPr>
              <a:t>e  </a:t>
            </a:r>
            <a:r>
              <a:rPr dirty="0" sz="1000" i="1">
                <a:latin typeface="Arial"/>
                <a:cs typeface="Arial"/>
              </a:rPr>
              <a:t>Size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24433" y="7631048"/>
            <a:ext cx="3819525" cy="3244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9535" indent="-77470">
              <a:lnSpc>
                <a:spcPts val="1175"/>
              </a:lnSpc>
              <a:spcBef>
                <a:spcPts val="100"/>
              </a:spcBef>
              <a:buChar char="-"/>
              <a:tabLst>
                <a:tab pos="90170" algn="l"/>
              </a:tabLst>
            </a:pP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will </a:t>
            </a:r>
            <a:r>
              <a:rPr dirty="0" sz="1000" spc="-5">
                <a:latin typeface="Arial MT"/>
                <a:cs typeface="Arial MT"/>
              </a:rPr>
              <a:t>arrange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icons </a:t>
            </a:r>
            <a:r>
              <a:rPr dirty="0" sz="1000">
                <a:latin typeface="Arial MT"/>
                <a:cs typeface="Arial MT"/>
              </a:rPr>
              <a:t>with </a:t>
            </a:r>
            <a:r>
              <a:rPr dirty="0" sz="1000" spc="-5">
                <a:latin typeface="Arial MT"/>
                <a:cs typeface="Arial MT"/>
              </a:rPr>
              <a:t>respect</a:t>
            </a:r>
            <a:r>
              <a:rPr dirty="0" sz="1000">
                <a:latin typeface="Arial MT"/>
                <a:cs typeface="Arial MT"/>
              </a:rPr>
              <a:t> to their </a:t>
            </a:r>
            <a:r>
              <a:rPr dirty="0" sz="1000" spc="-5">
                <a:latin typeface="Arial MT"/>
                <a:cs typeface="Arial MT"/>
              </a:rPr>
              <a:t>names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alphabetic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order</a:t>
            </a:r>
            <a:endParaRPr sz="1000">
              <a:latin typeface="Arial MT"/>
              <a:cs typeface="Arial MT"/>
            </a:endParaRPr>
          </a:p>
          <a:p>
            <a:pPr marL="89535" indent="-77470">
              <a:lnSpc>
                <a:spcPts val="1175"/>
              </a:lnSpc>
              <a:buChar char="-"/>
              <a:tabLst>
                <a:tab pos="90170" algn="l"/>
              </a:tabLst>
            </a:pPr>
            <a:r>
              <a:rPr dirty="0" sz="1000" spc="-5">
                <a:latin typeface="Arial MT"/>
                <a:cs typeface="Arial MT"/>
              </a:rPr>
              <a:t>It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arrange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icons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with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respect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their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sizes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2541" y="7922653"/>
            <a:ext cx="4023360" cy="937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100"/>
              </a:spcBef>
              <a:tabLst>
                <a:tab pos="504190" algn="l"/>
              </a:tabLst>
            </a:pPr>
            <a:r>
              <a:rPr dirty="0" sz="1000" i="1">
                <a:latin typeface="Arial"/>
                <a:cs typeface="Arial"/>
              </a:rPr>
              <a:t>Type	</a:t>
            </a:r>
            <a:r>
              <a:rPr dirty="0" sz="1000">
                <a:latin typeface="Arial MT"/>
                <a:cs typeface="Arial MT"/>
              </a:rPr>
              <a:t>-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arrange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icons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with respect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their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types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 spc="-5" i="1">
                <a:latin typeface="Arial"/>
                <a:cs typeface="Arial"/>
              </a:rPr>
              <a:t>Modified</a:t>
            </a:r>
            <a:r>
              <a:rPr dirty="0" sz="1000" spc="-10" i="1"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-</a:t>
            </a:r>
            <a:r>
              <a:rPr dirty="0" sz="1000" spc="-5">
                <a:latin typeface="Arial MT"/>
                <a:cs typeface="Arial MT"/>
              </a:rPr>
              <a:t> It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 arrange icons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with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respect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their creation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date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200" spc="-5" b="1">
                <a:latin typeface="Arial"/>
                <a:cs typeface="Arial"/>
              </a:rPr>
              <a:t>3-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Important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desktop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Icons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My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 i="1">
                <a:latin typeface="Arial"/>
                <a:cs typeface="Arial"/>
              </a:rPr>
              <a:t>Computer </a:t>
            </a:r>
            <a:r>
              <a:rPr dirty="0" sz="1000">
                <a:latin typeface="Arial MT"/>
                <a:cs typeface="Arial MT"/>
              </a:rPr>
              <a:t>–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Access 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 drives,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Basic computer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information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28" y="963688"/>
            <a:ext cx="5509260" cy="797052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12700" marR="35560">
              <a:lnSpc>
                <a:spcPct val="95700"/>
              </a:lnSpc>
              <a:spcBef>
                <a:spcPts val="150"/>
              </a:spcBef>
            </a:pPr>
            <a:r>
              <a:rPr dirty="0" sz="1000" spc="-5" i="1">
                <a:latin typeface="Arial"/>
                <a:cs typeface="Arial"/>
              </a:rPr>
              <a:t>Recycle </a:t>
            </a:r>
            <a:r>
              <a:rPr dirty="0" sz="1000" i="1">
                <a:latin typeface="Arial"/>
                <a:cs typeface="Arial"/>
              </a:rPr>
              <a:t>Bin </a:t>
            </a:r>
            <a:r>
              <a:rPr dirty="0" sz="1000">
                <a:latin typeface="Arial MT"/>
                <a:cs typeface="Arial MT"/>
              </a:rPr>
              <a:t>– It </a:t>
            </a:r>
            <a:r>
              <a:rPr dirty="0" sz="1000" spc="-5">
                <a:latin typeface="Arial MT"/>
                <a:cs typeface="Arial MT"/>
              </a:rPr>
              <a:t>resembles </a:t>
            </a:r>
            <a:r>
              <a:rPr dirty="0" sz="1000">
                <a:latin typeface="Arial MT"/>
                <a:cs typeface="Arial MT"/>
              </a:rPr>
              <a:t>to the waste bin, and got a </a:t>
            </a:r>
            <a:r>
              <a:rPr dirty="0" sz="1000" spc="-5">
                <a:latin typeface="Arial MT"/>
                <a:cs typeface="Arial MT"/>
              </a:rPr>
              <a:t>recycle </a:t>
            </a:r>
            <a:r>
              <a:rPr dirty="0" sz="1000">
                <a:latin typeface="Arial MT"/>
                <a:cs typeface="Arial MT"/>
              </a:rPr>
              <a:t>logo on it. It got all the deleted files </a:t>
            </a:r>
            <a:r>
              <a:rPr dirty="0" sz="1000" spc="-2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or folders from the computer. If we </a:t>
            </a:r>
            <a:r>
              <a:rPr dirty="0" sz="1000" spc="-5">
                <a:latin typeface="Arial MT"/>
                <a:cs typeface="Arial MT"/>
              </a:rPr>
              <a:t>want, </a:t>
            </a:r>
            <a:r>
              <a:rPr dirty="0" sz="1000">
                <a:latin typeface="Arial MT"/>
                <a:cs typeface="Arial MT"/>
              </a:rPr>
              <a:t>we can </a:t>
            </a:r>
            <a:r>
              <a:rPr dirty="0" sz="1000" spc="-5">
                <a:latin typeface="Arial MT"/>
                <a:cs typeface="Arial MT"/>
              </a:rPr>
              <a:t>restore deleted </a:t>
            </a:r>
            <a:r>
              <a:rPr dirty="0" sz="1000">
                <a:latin typeface="Arial MT"/>
                <a:cs typeface="Arial MT"/>
              </a:rPr>
              <a:t>files from </a:t>
            </a:r>
            <a:r>
              <a:rPr dirty="0" sz="1000" spc="-5">
                <a:latin typeface="Arial MT"/>
                <a:cs typeface="Arial MT"/>
              </a:rPr>
              <a:t>recycle </a:t>
            </a:r>
            <a:r>
              <a:rPr dirty="0" sz="1000">
                <a:latin typeface="Arial MT"/>
                <a:cs typeface="Arial MT"/>
              </a:rPr>
              <a:t>bin but if once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files are deleted from the bin, we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 not have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them back.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Arial MT"/>
              <a:cs typeface="Arial MT"/>
            </a:endParaRPr>
          </a:p>
          <a:p>
            <a:pPr marL="12700" marR="172085">
              <a:lnSpc>
                <a:spcPts val="1150"/>
              </a:lnSpc>
            </a:pPr>
            <a:r>
              <a:rPr dirty="0" sz="1000">
                <a:latin typeface="Arial MT"/>
                <a:cs typeface="Arial MT"/>
              </a:rPr>
              <a:t>To delete the file or folder, </a:t>
            </a:r>
            <a:r>
              <a:rPr dirty="0" sz="1000" spc="-5">
                <a:latin typeface="Arial MT"/>
                <a:cs typeface="Arial MT"/>
              </a:rPr>
              <a:t>select </a:t>
            </a:r>
            <a:r>
              <a:rPr dirty="0" sz="1000">
                <a:latin typeface="Arial MT"/>
                <a:cs typeface="Arial MT"/>
              </a:rPr>
              <a:t>it first by </a:t>
            </a:r>
            <a:r>
              <a:rPr dirty="0" sz="1000" spc="-5">
                <a:latin typeface="Arial MT"/>
                <a:cs typeface="Arial MT"/>
              </a:rPr>
              <a:t>clicking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5">
                <a:latin typeface="Arial MT"/>
                <a:cs typeface="Arial MT"/>
              </a:rPr>
              <a:t>it </a:t>
            </a:r>
            <a:r>
              <a:rPr dirty="0" sz="1000">
                <a:latin typeface="Arial MT"/>
                <a:cs typeface="Arial MT"/>
              </a:rPr>
              <a:t>once. </a:t>
            </a:r>
            <a:r>
              <a:rPr dirty="0" sz="1000" spc="-5">
                <a:latin typeface="Arial MT"/>
                <a:cs typeface="Arial MT"/>
              </a:rPr>
              <a:t>Now press “Delete” </a:t>
            </a:r>
            <a:r>
              <a:rPr dirty="0" sz="1000">
                <a:latin typeface="Arial MT"/>
                <a:cs typeface="Arial MT"/>
              </a:rPr>
              <a:t>button on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keyboard.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 on Ok in the delete confirmation dialogue box. 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 folder is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deleted </a:t>
            </a:r>
            <a:r>
              <a:rPr dirty="0" sz="1000" spc="-10">
                <a:latin typeface="Arial MT"/>
                <a:cs typeface="Arial MT"/>
              </a:rPr>
              <a:t>now.</a:t>
            </a:r>
            <a:endParaRPr sz="1000">
              <a:latin typeface="Arial MT"/>
              <a:cs typeface="Arial MT"/>
            </a:endParaRPr>
          </a:p>
          <a:p>
            <a:pPr marL="12700" marR="78740">
              <a:lnSpc>
                <a:spcPts val="1150"/>
              </a:lnSpc>
              <a:spcBef>
                <a:spcPts val="1140"/>
              </a:spcBef>
            </a:pP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restore </a:t>
            </a:r>
            <a:r>
              <a:rPr dirty="0" sz="1000">
                <a:latin typeface="Arial MT"/>
                <a:cs typeface="Arial MT"/>
              </a:rPr>
              <a:t>the deleted file, </a:t>
            </a:r>
            <a:r>
              <a:rPr dirty="0" sz="1000" spc="-5">
                <a:latin typeface="Arial MT"/>
                <a:cs typeface="Arial MT"/>
              </a:rPr>
              <a:t>select </a:t>
            </a:r>
            <a:r>
              <a:rPr dirty="0" sz="1000" spc="-5" i="1">
                <a:latin typeface="Arial"/>
                <a:cs typeface="Arial"/>
              </a:rPr>
              <a:t>file </a:t>
            </a:r>
            <a:r>
              <a:rPr dirty="0" sz="1000">
                <a:latin typeface="Arial MT"/>
                <a:cs typeface="Arial MT"/>
              </a:rPr>
              <a:t>and click on </a:t>
            </a:r>
            <a:r>
              <a:rPr dirty="0" sz="1000" spc="-5">
                <a:latin typeface="Arial MT"/>
                <a:cs typeface="Arial MT"/>
              </a:rPr>
              <a:t>“</a:t>
            </a:r>
            <a:r>
              <a:rPr dirty="0" sz="1000" spc="-5" i="1">
                <a:latin typeface="Arial"/>
                <a:cs typeface="Arial"/>
              </a:rPr>
              <a:t>Restore this item</a:t>
            </a:r>
            <a:r>
              <a:rPr dirty="0" sz="1000" spc="-5">
                <a:latin typeface="Arial MT"/>
                <a:cs typeface="Arial MT"/>
              </a:rPr>
              <a:t>” </a:t>
            </a:r>
            <a:r>
              <a:rPr dirty="0" sz="1000">
                <a:latin typeface="Arial MT"/>
                <a:cs typeface="Arial MT"/>
              </a:rPr>
              <a:t>option on the left side of the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Recycle bin’s window. </a:t>
            </a:r>
            <a:r>
              <a:rPr dirty="0" sz="1000">
                <a:latin typeface="Arial MT"/>
                <a:cs typeface="Arial MT"/>
              </a:rPr>
              <a:t>File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will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be </a:t>
            </a:r>
            <a:r>
              <a:rPr dirty="0" sz="1000" spc="-5">
                <a:latin typeface="Arial MT"/>
                <a:cs typeface="Arial MT"/>
              </a:rPr>
              <a:t>restored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go back </a:t>
            </a:r>
            <a:r>
              <a:rPr dirty="0" sz="1000">
                <a:latin typeface="Arial MT"/>
                <a:cs typeface="Arial MT"/>
              </a:rPr>
              <a:t>to its</a:t>
            </a:r>
            <a:r>
              <a:rPr dirty="0" sz="1000" spc="-5">
                <a:latin typeface="Arial MT"/>
                <a:cs typeface="Arial MT"/>
              </a:rPr>
              <a:t> original </a:t>
            </a:r>
            <a:r>
              <a:rPr dirty="0" sz="1000">
                <a:latin typeface="Arial MT"/>
                <a:cs typeface="Arial MT"/>
              </a:rPr>
              <a:t>place.</a:t>
            </a:r>
            <a:endParaRPr sz="1000">
              <a:latin typeface="Arial MT"/>
              <a:cs typeface="Arial MT"/>
            </a:endParaRPr>
          </a:p>
          <a:p>
            <a:pPr marL="12700" marR="8890" indent="-635">
              <a:lnSpc>
                <a:spcPts val="1150"/>
              </a:lnSpc>
              <a:spcBef>
                <a:spcPts val="1145"/>
              </a:spcBef>
            </a:pPr>
            <a:r>
              <a:rPr dirty="0" sz="1000" spc="-5">
                <a:latin typeface="Arial MT"/>
                <a:cs typeface="Arial MT"/>
              </a:rPr>
              <a:t>To delete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permanently, open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 i="1">
                <a:latin typeface="Arial"/>
                <a:cs typeface="Arial"/>
              </a:rPr>
              <a:t>Recycle </a:t>
            </a:r>
            <a:r>
              <a:rPr dirty="0" sz="1000" i="1">
                <a:latin typeface="Arial"/>
                <a:cs typeface="Arial"/>
              </a:rPr>
              <a:t>bin </a:t>
            </a:r>
            <a:r>
              <a:rPr dirty="0" sz="1000" spc="-5">
                <a:latin typeface="Arial MT"/>
                <a:cs typeface="Arial MT"/>
              </a:rPr>
              <a:t>and click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 “</a:t>
            </a:r>
            <a:r>
              <a:rPr dirty="0" sz="1000" spc="-5" i="1">
                <a:latin typeface="Arial"/>
                <a:cs typeface="Arial"/>
              </a:rPr>
              <a:t>Empty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5" i="1">
                <a:latin typeface="Arial"/>
                <a:cs typeface="Arial"/>
              </a:rPr>
              <a:t>Recycle Bin</a:t>
            </a:r>
            <a:r>
              <a:rPr dirty="0" sz="1000" spc="-5">
                <a:latin typeface="Arial MT"/>
                <a:cs typeface="Arial MT"/>
              </a:rPr>
              <a:t>”</a:t>
            </a:r>
            <a:r>
              <a:rPr dirty="0" sz="1000">
                <a:latin typeface="Arial MT"/>
                <a:cs typeface="Arial MT"/>
              </a:rPr>
              <a:t> option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5">
                <a:latin typeface="Arial MT"/>
                <a:cs typeface="Arial MT"/>
              </a:rPr>
              <a:t>the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left upper </a:t>
            </a:r>
            <a:r>
              <a:rPr dirty="0" sz="1000" spc="-10">
                <a:latin typeface="Arial MT"/>
                <a:cs typeface="Arial MT"/>
              </a:rPr>
              <a:t>side</a:t>
            </a:r>
            <a:r>
              <a:rPr dirty="0" sz="1000" spc="-5">
                <a:latin typeface="Arial MT"/>
                <a:cs typeface="Arial MT"/>
              </a:rPr>
              <a:t> of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 i="1">
                <a:latin typeface="Arial"/>
                <a:cs typeface="Arial"/>
              </a:rPr>
              <a:t>Recycle bin’s</a:t>
            </a:r>
            <a:r>
              <a:rPr dirty="0" sz="1000" spc="5" i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window.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 will be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deleted and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space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occupied by this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 </a:t>
            </a:r>
            <a:r>
              <a:rPr dirty="0" sz="1000">
                <a:latin typeface="Arial MT"/>
                <a:cs typeface="Arial MT"/>
              </a:rPr>
              <a:t> 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available</a:t>
            </a:r>
            <a:r>
              <a:rPr dirty="0" sz="1000" spc="-5">
                <a:latin typeface="Arial MT"/>
                <a:cs typeface="Arial MT"/>
              </a:rPr>
              <a:t> for </a:t>
            </a:r>
            <a:r>
              <a:rPr dirty="0" sz="1000">
                <a:latin typeface="Arial MT"/>
                <a:cs typeface="Arial MT"/>
              </a:rPr>
              <a:t>use</a:t>
            </a:r>
            <a:r>
              <a:rPr dirty="0" sz="1000" spc="-5">
                <a:latin typeface="Arial MT"/>
                <a:cs typeface="Arial MT"/>
              </a:rPr>
              <a:t> now.</a:t>
            </a:r>
            <a:endParaRPr sz="1000">
              <a:latin typeface="Arial MT"/>
              <a:cs typeface="Arial MT"/>
            </a:endParaRPr>
          </a:p>
          <a:p>
            <a:pPr marL="189865" indent="-177800">
              <a:lnSpc>
                <a:spcPct val="100000"/>
              </a:lnSpc>
              <a:spcBef>
                <a:spcPts val="1060"/>
              </a:spcBef>
              <a:buAutoNum type="arabicPlain" startAt="4"/>
              <a:tabLst>
                <a:tab pos="190500" algn="l"/>
              </a:tabLst>
            </a:pPr>
            <a:r>
              <a:rPr dirty="0" sz="1200" spc="-5" b="1">
                <a:latin typeface="Arial"/>
                <a:cs typeface="Arial"/>
              </a:rPr>
              <a:t>Resizing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and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moving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window</a:t>
            </a:r>
            <a:endParaRPr sz="1200">
              <a:latin typeface="Arial"/>
              <a:cs typeface="Arial"/>
            </a:endParaRPr>
          </a:p>
          <a:p>
            <a:pPr marL="12700" marR="6985">
              <a:lnSpc>
                <a:spcPts val="1150"/>
              </a:lnSpc>
              <a:spcBef>
                <a:spcPts val="1180"/>
              </a:spcBef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resize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2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window,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window’s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bottom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right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edge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drag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inside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outside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without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releasing </a:t>
            </a:r>
            <a:r>
              <a:rPr dirty="0" sz="1000">
                <a:latin typeface="Arial MT"/>
                <a:cs typeface="Arial MT"/>
              </a:rPr>
              <a:t>the mouse.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-5">
                <a:latin typeface="Arial MT"/>
                <a:cs typeface="Arial MT"/>
              </a:rPr>
              <a:t> resize</a:t>
            </a:r>
            <a:r>
              <a:rPr dirty="0" sz="1000">
                <a:latin typeface="Arial MT"/>
                <a:cs typeface="Arial MT"/>
              </a:rPr>
              <a:t> a</a:t>
            </a:r>
            <a:r>
              <a:rPr dirty="0" sz="1000" spc="-5">
                <a:latin typeface="Arial MT"/>
                <a:cs typeface="Arial MT"/>
              </a:rPr>
              <a:t> window</a:t>
            </a:r>
            <a:r>
              <a:rPr dirty="0" sz="1000">
                <a:latin typeface="Arial MT"/>
                <a:cs typeface="Arial MT"/>
              </a:rPr>
              <a:t> by</a:t>
            </a:r>
            <a:r>
              <a:rPr dirty="0" sz="1000" spc="-5">
                <a:latin typeface="Arial MT"/>
                <a:cs typeface="Arial MT"/>
              </a:rPr>
              <a:t> dragging</a:t>
            </a:r>
            <a:r>
              <a:rPr dirty="0" sz="1000">
                <a:latin typeface="Arial MT"/>
                <a:cs typeface="Arial MT"/>
              </a:rPr>
              <a:t> any of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its </a:t>
            </a:r>
            <a:r>
              <a:rPr dirty="0" sz="1000" spc="-5">
                <a:latin typeface="Arial MT"/>
                <a:cs typeface="Arial MT"/>
              </a:rPr>
              <a:t>edge </a:t>
            </a:r>
            <a:r>
              <a:rPr dirty="0" sz="1000">
                <a:latin typeface="Arial MT"/>
                <a:cs typeface="Arial MT"/>
              </a:rPr>
              <a:t>with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mouse</a:t>
            </a:r>
            <a:r>
              <a:rPr dirty="0" sz="1000" spc="-5">
                <a:latin typeface="Arial MT"/>
                <a:cs typeface="Arial MT"/>
              </a:rPr>
              <a:t> pointer.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move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window click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title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bar of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window, </a:t>
            </a:r>
            <a:r>
              <a:rPr dirty="0" sz="1000">
                <a:latin typeface="Arial MT"/>
                <a:cs typeface="Arial MT"/>
              </a:rPr>
              <a:t>and move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without</a:t>
            </a:r>
            <a:r>
              <a:rPr dirty="0" sz="1000" spc="-5">
                <a:latin typeface="Arial MT"/>
                <a:cs typeface="Arial MT"/>
              </a:rPr>
              <a:t> releasing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mouse.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 MT"/>
              <a:cs typeface="Arial MT"/>
            </a:endParaRPr>
          </a:p>
          <a:p>
            <a:pPr marL="12700" marR="5715">
              <a:lnSpc>
                <a:spcPts val="1150"/>
              </a:lnSpc>
              <a:spcBef>
                <a:spcPts val="5"/>
              </a:spcBef>
            </a:pPr>
            <a:r>
              <a:rPr dirty="0" sz="1000">
                <a:latin typeface="Arial MT"/>
                <a:cs typeface="Arial MT"/>
              </a:rPr>
              <a:t>With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help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scroll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bars,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see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content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window,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which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wasn’t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visible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before.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There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two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kinds of scroll bars in window.</a:t>
            </a:r>
            <a:endParaRPr sz="1000">
              <a:latin typeface="Arial MT"/>
              <a:cs typeface="Arial MT"/>
            </a:endParaRPr>
          </a:p>
          <a:p>
            <a:pPr marL="240665" marR="1470660">
              <a:lnSpc>
                <a:spcPts val="1150"/>
              </a:lnSpc>
              <a:spcBef>
                <a:spcPts val="1145"/>
              </a:spcBef>
            </a:pPr>
            <a:r>
              <a:rPr dirty="0" sz="1000">
                <a:latin typeface="Arial MT"/>
                <a:cs typeface="Arial MT"/>
              </a:rPr>
              <a:t>1-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Vertical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scroll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bar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scroll</a:t>
            </a:r>
            <a:r>
              <a:rPr dirty="0" sz="1000" spc="-5">
                <a:latin typeface="Arial MT"/>
                <a:cs typeface="Arial MT"/>
              </a:rPr>
              <a:t> the window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up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down direction.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2-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Horizontal</a:t>
            </a:r>
            <a:r>
              <a:rPr dirty="0" sz="1000" spc="-5">
                <a:latin typeface="Arial MT"/>
                <a:cs typeface="Arial MT"/>
              </a:rPr>
              <a:t> scroll bar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scroll it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left and right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direction.</a:t>
            </a:r>
            <a:endParaRPr sz="1000">
              <a:latin typeface="Arial MT"/>
              <a:cs typeface="Arial MT"/>
            </a:endParaRPr>
          </a:p>
          <a:p>
            <a:pPr algn="just" marL="12700" marR="5080">
              <a:lnSpc>
                <a:spcPct val="95800"/>
              </a:lnSpc>
              <a:spcBef>
                <a:spcPts val="1120"/>
              </a:spcBef>
            </a:pPr>
            <a:r>
              <a:rPr dirty="0" sz="1000">
                <a:latin typeface="Arial MT"/>
                <a:cs typeface="Arial MT"/>
              </a:rPr>
              <a:t>No matter </a:t>
            </a:r>
            <a:r>
              <a:rPr dirty="0" sz="1000" spc="-10">
                <a:latin typeface="Arial MT"/>
                <a:cs typeface="Arial MT"/>
              </a:rPr>
              <a:t>how </a:t>
            </a:r>
            <a:r>
              <a:rPr dirty="0" sz="1000">
                <a:latin typeface="Arial MT"/>
                <a:cs typeface="Arial MT"/>
              </a:rPr>
              <a:t>many </a:t>
            </a:r>
            <a:r>
              <a:rPr dirty="0" sz="1000" spc="-5">
                <a:latin typeface="Arial MT"/>
                <a:cs typeface="Arial MT"/>
              </a:rPr>
              <a:t>windows </a:t>
            </a:r>
            <a:r>
              <a:rPr dirty="0" sz="1000">
                <a:latin typeface="Arial MT"/>
                <a:cs typeface="Arial MT"/>
              </a:rPr>
              <a:t>you have opened, you </a:t>
            </a:r>
            <a:r>
              <a:rPr dirty="0" sz="1000" spc="-5">
                <a:latin typeface="Arial MT"/>
                <a:cs typeface="Arial MT"/>
              </a:rPr>
              <a:t>can </a:t>
            </a:r>
            <a:r>
              <a:rPr dirty="0" sz="1000">
                <a:latin typeface="Arial MT"/>
                <a:cs typeface="Arial MT"/>
              </a:rPr>
              <a:t>work only at one of them at a time. Title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bar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color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window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that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different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other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windows.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window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that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 </a:t>
            </a:r>
            <a:r>
              <a:rPr dirty="0" sz="1000">
                <a:latin typeface="Arial MT"/>
                <a:cs typeface="Arial MT"/>
              </a:rPr>
              <a:t> has a </a:t>
            </a:r>
            <a:r>
              <a:rPr dirty="0" sz="1000" spc="-5">
                <a:latin typeface="Arial MT"/>
                <a:cs typeface="Arial MT"/>
              </a:rPr>
              <a:t>dark colored </a:t>
            </a:r>
            <a:r>
              <a:rPr dirty="0" sz="1000">
                <a:latin typeface="Arial MT"/>
                <a:cs typeface="Arial MT"/>
              </a:rPr>
              <a:t>title bar and </a:t>
            </a:r>
            <a:r>
              <a:rPr dirty="0" sz="1000" spc="-5">
                <a:latin typeface="Arial MT"/>
                <a:cs typeface="Arial MT"/>
              </a:rPr>
              <a:t>is called </a:t>
            </a:r>
            <a:r>
              <a:rPr dirty="0" sz="1000">
                <a:latin typeface="Arial MT"/>
                <a:cs typeface="Arial MT"/>
              </a:rPr>
              <a:t>active </a:t>
            </a:r>
            <a:r>
              <a:rPr dirty="0" sz="1000" spc="-5">
                <a:latin typeface="Arial MT"/>
                <a:cs typeface="Arial MT"/>
              </a:rPr>
              <a:t>window.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window </a:t>
            </a:r>
            <a:r>
              <a:rPr dirty="0" sz="1000">
                <a:latin typeface="Arial MT"/>
                <a:cs typeface="Arial MT"/>
              </a:rPr>
              <a:t>that </a:t>
            </a:r>
            <a:r>
              <a:rPr dirty="0" sz="1000" spc="-5">
                <a:latin typeface="Arial MT"/>
                <a:cs typeface="Arial MT"/>
              </a:rPr>
              <a:t>is </a:t>
            </a:r>
            <a:r>
              <a:rPr dirty="0" sz="1000">
                <a:latin typeface="Arial MT"/>
                <a:cs typeface="Arial MT"/>
              </a:rPr>
              <a:t>not </a:t>
            </a:r>
            <a:r>
              <a:rPr dirty="0" sz="1000" spc="-5">
                <a:latin typeface="Arial MT"/>
                <a:cs typeface="Arial MT"/>
              </a:rPr>
              <a:t>in </a:t>
            </a:r>
            <a:r>
              <a:rPr dirty="0" sz="1000">
                <a:latin typeface="Arial MT"/>
                <a:cs typeface="Arial MT"/>
              </a:rPr>
              <a:t>use </a:t>
            </a:r>
            <a:r>
              <a:rPr dirty="0" sz="1000" spc="-5">
                <a:latin typeface="Arial MT"/>
                <a:cs typeface="Arial MT"/>
              </a:rPr>
              <a:t>has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light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colored </a:t>
            </a:r>
            <a:r>
              <a:rPr dirty="0" sz="1000">
                <a:latin typeface="Arial MT"/>
                <a:cs typeface="Arial MT"/>
              </a:rPr>
              <a:t>title</a:t>
            </a:r>
            <a:r>
              <a:rPr dirty="0" sz="1000" spc="-5">
                <a:latin typeface="Arial MT"/>
                <a:cs typeface="Arial MT"/>
              </a:rPr>
              <a:t> bar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is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called inactive window.</a:t>
            </a:r>
            <a:endParaRPr sz="1000">
              <a:latin typeface="Arial MT"/>
              <a:cs typeface="Arial MT"/>
            </a:endParaRPr>
          </a:p>
          <a:p>
            <a:pPr marL="190500" indent="-178435">
              <a:lnSpc>
                <a:spcPct val="100000"/>
              </a:lnSpc>
              <a:spcBef>
                <a:spcPts val="1085"/>
              </a:spcBef>
              <a:buAutoNum type="arabicPlain" startAt="5"/>
              <a:tabLst>
                <a:tab pos="191135" algn="l"/>
              </a:tabLst>
            </a:pPr>
            <a:r>
              <a:rPr dirty="0" sz="1200" spc="-5" b="1">
                <a:latin typeface="Arial"/>
                <a:cs typeface="Arial"/>
              </a:rPr>
              <a:t>Understanding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files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and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folders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95700"/>
              </a:lnSpc>
              <a:spcBef>
                <a:spcPts val="1150"/>
              </a:spcBef>
            </a:pP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computer data </a:t>
            </a:r>
            <a:r>
              <a:rPr dirty="0" sz="1000">
                <a:latin typeface="Arial MT"/>
                <a:cs typeface="Arial MT"/>
              </a:rPr>
              <a:t>is </a:t>
            </a:r>
            <a:r>
              <a:rPr dirty="0" sz="1000" spc="-5">
                <a:latin typeface="Arial MT"/>
                <a:cs typeface="Arial MT"/>
              </a:rPr>
              <a:t>saved in </a:t>
            </a:r>
            <a:r>
              <a:rPr dirty="0" sz="1000">
                <a:latin typeface="Arial MT"/>
                <a:cs typeface="Arial MT"/>
              </a:rPr>
              <a:t>form of files. We </a:t>
            </a:r>
            <a:r>
              <a:rPr dirty="0" sz="1000" spc="-5">
                <a:latin typeface="Arial MT"/>
                <a:cs typeface="Arial MT"/>
              </a:rPr>
              <a:t>put </a:t>
            </a:r>
            <a:r>
              <a:rPr dirty="0" sz="1000">
                <a:latin typeface="Arial MT"/>
                <a:cs typeface="Arial MT"/>
              </a:rPr>
              <a:t>these </a:t>
            </a:r>
            <a:r>
              <a:rPr dirty="0" sz="1000" spc="-5">
                <a:latin typeface="Arial MT"/>
                <a:cs typeface="Arial MT"/>
              </a:rPr>
              <a:t>generated files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folders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5">
                <a:latin typeface="Arial MT"/>
                <a:cs typeface="Arial MT"/>
              </a:rPr>
              <a:t>hard </a:t>
            </a:r>
            <a:r>
              <a:rPr dirty="0" sz="1000">
                <a:latin typeface="Arial MT"/>
                <a:cs typeface="Arial MT"/>
              </a:rPr>
              <a:t>disk. To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access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our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desired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file,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have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associated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drive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than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folder(s).</a:t>
            </a:r>
            <a:r>
              <a:rPr dirty="0" sz="1000" spc="10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This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called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path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file.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example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have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“song1.mp3”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folder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“Songs”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which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placed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drive</a:t>
            </a:r>
            <a:endParaRPr sz="1000">
              <a:latin typeface="Arial MT"/>
              <a:cs typeface="Arial MT"/>
            </a:endParaRPr>
          </a:p>
          <a:p>
            <a:pPr algn="just" marL="12700" marR="5715">
              <a:lnSpc>
                <a:spcPts val="1150"/>
              </a:lnSpc>
              <a:spcBef>
                <a:spcPts val="30"/>
              </a:spcBef>
            </a:pPr>
            <a:r>
              <a:rPr dirty="0" sz="1000" spc="-5">
                <a:latin typeface="Arial MT"/>
                <a:cs typeface="Arial MT"/>
              </a:rPr>
              <a:t>C.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access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song1.mp3,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first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drive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C,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than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folder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Songs.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case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C:\Songs\song1.mp3 would </a:t>
            </a:r>
            <a:r>
              <a:rPr dirty="0" sz="1000">
                <a:latin typeface="Arial MT"/>
                <a:cs typeface="Arial MT"/>
              </a:rPr>
              <a:t>be</a:t>
            </a:r>
            <a:r>
              <a:rPr dirty="0" sz="1000" spc="-5">
                <a:latin typeface="Arial MT"/>
                <a:cs typeface="Arial MT"/>
              </a:rPr>
              <a:t> complete </a:t>
            </a:r>
            <a:r>
              <a:rPr dirty="0" sz="1000">
                <a:latin typeface="Arial MT"/>
                <a:cs typeface="Arial MT"/>
              </a:rPr>
              <a:t>path.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dirty="0" sz="1000" spc="-10" b="1">
                <a:latin typeface="Arial"/>
                <a:cs typeface="Arial"/>
              </a:rPr>
              <a:t>Window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Explorer</a:t>
            </a:r>
            <a:endParaRPr sz="1000">
              <a:latin typeface="Arial"/>
              <a:cs typeface="Arial"/>
            </a:endParaRPr>
          </a:p>
          <a:p>
            <a:pPr marL="12700" marR="911225">
              <a:lnSpc>
                <a:spcPts val="1150"/>
              </a:lnSpc>
              <a:spcBef>
                <a:spcPts val="1170"/>
              </a:spcBef>
            </a:pPr>
            <a:r>
              <a:rPr dirty="0" sz="1000" spc="-5">
                <a:latin typeface="Arial MT"/>
                <a:cs typeface="Arial MT"/>
              </a:rPr>
              <a:t>With the help of this window, we can browse the folders and files in our computer. </a:t>
            </a:r>
            <a:r>
              <a:rPr dirty="0" sz="1000">
                <a:latin typeface="Arial MT"/>
                <a:cs typeface="Arial MT"/>
              </a:rPr>
              <a:t> Click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Start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&gt;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All</a:t>
            </a:r>
            <a:r>
              <a:rPr dirty="0" sz="1000" spc="-5">
                <a:latin typeface="Arial MT"/>
                <a:cs typeface="Arial MT"/>
              </a:rPr>
              <a:t> Programs</a:t>
            </a:r>
            <a:r>
              <a:rPr dirty="0" sz="1000">
                <a:latin typeface="Arial MT"/>
                <a:cs typeface="Arial MT"/>
              </a:rPr>
              <a:t> &gt;</a:t>
            </a:r>
            <a:r>
              <a:rPr dirty="0" sz="1000" spc="-5">
                <a:latin typeface="Arial MT"/>
                <a:cs typeface="Arial MT"/>
              </a:rPr>
              <a:t> Accessories </a:t>
            </a:r>
            <a:r>
              <a:rPr dirty="0" sz="1000">
                <a:latin typeface="Arial MT"/>
                <a:cs typeface="Arial MT"/>
              </a:rPr>
              <a:t>&gt;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Windows Explorer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15"/>
              </a:lnSpc>
            </a:pPr>
            <a:r>
              <a:rPr dirty="0" sz="1000" spc="-5">
                <a:latin typeface="Arial MT"/>
                <a:cs typeface="Arial MT"/>
              </a:rPr>
              <a:t>It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has two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parts unlike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any other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window e.g.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my computer’s window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75"/>
              </a:lnSpc>
              <a:spcBef>
                <a:spcPts val="1100"/>
              </a:spcBef>
              <a:buAutoNum type="arabicPlain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List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panel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left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side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75"/>
              </a:lnSpc>
              <a:buAutoNum type="arabicPlain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Detail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section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right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side</a:t>
            </a:r>
            <a:endParaRPr sz="1000">
              <a:latin typeface="Arial MT"/>
              <a:cs typeface="Arial MT"/>
            </a:endParaRPr>
          </a:p>
          <a:p>
            <a:pPr algn="just" marL="12700">
              <a:lnSpc>
                <a:spcPct val="100000"/>
              </a:lnSpc>
              <a:spcBef>
                <a:spcPts val="1100"/>
              </a:spcBef>
            </a:pP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list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panel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two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kinds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signs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Arial MT"/>
              <a:cs typeface="Arial MT"/>
            </a:endParaRPr>
          </a:p>
          <a:p>
            <a:pPr marL="469265" marR="53340" indent="-228600">
              <a:lnSpc>
                <a:spcPts val="1150"/>
              </a:lnSpc>
              <a:buAutoNum type="arabicPlain"/>
              <a:tabLst>
                <a:tab pos="470534" algn="l"/>
              </a:tabLst>
            </a:pPr>
            <a:r>
              <a:rPr dirty="0" sz="1000" spc="-5">
                <a:latin typeface="Arial MT"/>
                <a:cs typeface="Arial MT"/>
              </a:rPr>
              <a:t>Plus </a:t>
            </a:r>
            <a:r>
              <a:rPr dirty="0" sz="1000" spc="-10">
                <a:latin typeface="Arial MT"/>
                <a:cs typeface="Arial MT"/>
              </a:rPr>
              <a:t>(expand)</a:t>
            </a:r>
            <a:r>
              <a:rPr dirty="0" sz="1000" spc="-5">
                <a:latin typeface="Arial MT"/>
                <a:cs typeface="Arial MT"/>
              </a:rPr>
              <a:t> sign </a:t>
            </a:r>
            <a:r>
              <a:rPr dirty="0" sz="1000">
                <a:latin typeface="Arial MT"/>
                <a:cs typeface="Arial MT"/>
              </a:rPr>
              <a:t>–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sign only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appears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before hard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drive 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folder, incase they got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drive partitions, folders or files. Once clicked </a:t>
            </a:r>
            <a:r>
              <a:rPr dirty="0" sz="1000">
                <a:latin typeface="Arial MT"/>
                <a:cs typeface="Arial MT"/>
              </a:rPr>
              <a:t>+</a:t>
            </a:r>
            <a:r>
              <a:rPr dirty="0" sz="1000" spc="-5">
                <a:latin typeface="Arial MT"/>
                <a:cs typeface="Arial MT"/>
              </a:rPr>
              <a:t> sign, will change it into </a:t>
            </a:r>
            <a:r>
              <a:rPr dirty="0" sz="1000">
                <a:latin typeface="Arial MT"/>
                <a:cs typeface="Arial MT"/>
              </a:rPr>
              <a:t>–</a:t>
            </a:r>
            <a:r>
              <a:rPr dirty="0" sz="1000" spc="-5">
                <a:latin typeface="Arial MT"/>
                <a:cs typeface="Arial MT"/>
              </a:rPr>
              <a:t> sign.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15"/>
              </a:lnSpc>
              <a:buAutoNum type="arabicPlain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Negative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(contract)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sign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963688"/>
            <a:ext cx="5509260" cy="5290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latin typeface="Arial"/>
                <a:cs typeface="Arial"/>
              </a:rPr>
              <a:t>File and folder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tree</a:t>
            </a:r>
            <a:r>
              <a:rPr dirty="0" sz="1000" spc="-5">
                <a:latin typeface="Arial MT"/>
                <a:cs typeface="Arial MT"/>
              </a:rPr>
              <a:t>- </a:t>
            </a:r>
            <a:r>
              <a:rPr dirty="0" sz="1000">
                <a:latin typeface="Arial MT"/>
                <a:cs typeface="Arial MT"/>
              </a:rPr>
              <a:t>It is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 list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 folders,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their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sub </a:t>
            </a:r>
            <a:r>
              <a:rPr dirty="0" sz="1000" spc="-5">
                <a:latin typeface="Arial MT"/>
                <a:cs typeface="Arial MT"/>
              </a:rPr>
              <a:t>folders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files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window explorer.</a:t>
            </a:r>
            <a:endParaRPr sz="1000">
              <a:latin typeface="Arial MT"/>
              <a:cs typeface="Arial MT"/>
            </a:endParaRPr>
          </a:p>
          <a:p>
            <a:pPr marL="190500" indent="-178435">
              <a:lnSpc>
                <a:spcPts val="1415"/>
              </a:lnSpc>
              <a:spcBef>
                <a:spcPts val="1090"/>
              </a:spcBef>
              <a:buAutoNum type="arabicPlain" startAt="6"/>
              <a:tabLst>
                <a:tab pos="191135" algn="l"/>
              </a:tabLst>
            </a:pPr>
            <a:r>
              <a:rPr dirty="0" sz="1200" spc="-5" b="1">
                <a:latin typeface="Arial"/>
                <a:cs typeface="Arial"/>
              </a:rPr>
              <a:t>Summary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learnt: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arrange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desktop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icons?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Recognize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use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icons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resize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window?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Terms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such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 i="1">
                <a:latin typeface="Arial"/>
                <a:cs typeface="Arial"/>
              </a:rPr>
              <a:t>active,</a:t>
            </a:r>
            <a:r>
              <a:rPr dirty="0" sz="1000" spc="-10" i="1">
                <a:latin typeface="Arial"/>
                <a:cs typeface="Arial"/>
              </a:rPr>
              <a:t> </a:t>
            </a:r>
            <a:r>
              <a:rPr dirty="0" sz="1000" spc="-5" i="1">
                <a:latin typeface="Arial"/>
                <a:cs typeface="Arial"/>
              </a:rPr>
              <a:t>inactive</a:t>
            </a:r>
            <a:r>
              <a:rPr dirty="0" sz="1000" spc="-10" i="1">
                <a:latin typeface="Arial"/>
                <a:cs typeface="Arial"/>
              </a:rPr>
              <a:t> </a:t>
            </a:r>
            <a:r>
              <a:rPr dirty="0" sz="1000" spc="-5" i="1">
                <a:latin typeface="Arial"/>
                <a:cs typeface="Arial"/>
              </a:rPr>
              <a:t>window,</a:t>
            </a:r>
            <a:r>
              <a:rPr dirty="0" sz="1000" spc="-10" i="1">
                <a:latin typeface="Arial"/>
                <a:cs typeface="Arial"/>
              </a:rPr>
              <a:t> </a:t>
            </a:r>
            <a:r>
              <a:rPr dirty="0" sz="1000" spc="-5" i="1">
                <a:latin typeface="Arial"/>
                <a:cs typeface="Arial"/>
              </a:rPr>
              <a:t>File,</a:t>
            </a:r>
            <a:r>
              <a:rPr dirty="0" sz="1000" spc="-10" i="1">
                <a:latin typeface="Arial"/>
                <a:cs typeface="Arial"/>
              </a:rPr>
              <a:t> </a:t>
            </a:r>
            <a:r>
              <a:rPr dirty="0" sz="1000" spc="-5" i="1">
                <a:latin typeface="Arial"/>
                <a:cs typeface="Arial"/>
              </a:rPr>
              <a:t>Folder</a:t>
            </a:r>
            <a:endParaRPr sz="1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Symbol"/>
              <a:buChar char=""/>
            </a:pPr>
            <a:endParaRPr sz="1100">
              <a:latin typeface="Arial"/>
              <a:cs typeface="Arial"/>
            </a:endParaRPr>
          </a:p>
          <a:p>
            <a:pPr marL="190500" indent="-178435">
              <a:lnSpc>
                <a:spcPct val="100000"/>
              </a:lnSpc>
              <a:buAutoNum type="arabicPlain" startAt="7"/>
              <a:tabLst>
                <a:tab pos="191135" algn="l"/>
              </a:tabLst>
            </a:pPr>
            <a:r>
              <a:rPr dirty="0" sz="1200" spc="-10" b="1">
                <a:latin typeface="Arial"/>
                <a:cs typeface="Arial"/>
              </a:rPr>
              <a:t>Exercise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  <a:spcBef>
                <a:spcPts val="133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1: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ts val="1150"/>
              </a:lnSpc>
              <a:spcBef>
                <a:spcPts val="50"/>
              </a:spcBef>
            </a:pPr>
            <a:r>
              <a:rPr dirty="0" sz="1000">
                <a:latin typeface="Arial MT"/>
                <a:cs typeface="Arial MT"/>
              </a:rPr>
              <a:t>On your own </a:t>
            </a:r>
            <a:r>
              <a:rPr dirty="0" sz="1000" spc="-5">
                <a:latin typeface="Arial MT"/>
                <a:cs typeface="Arial MT"/>
              </a:rPr>
              <a:t>computer's </a:t>
            </a:r>
            <a:r>
              <a:rPr dirty="0" sz="1000">
                <a:latin typeface="Arial MT"/>
                <a:cs typeface="Arial MT"/>
              </a:rPr>
              <a:t>desktop, try to </a:t>
            </a:r>
            <a:r>
              <a:rPr dirty="0" sz="1000" spc="-5">
                <a:latin typeface="Arial MT"/>
                <a:cs typeface="Arial MT"/>
              </a:rPr>
              <a:t>arrange</a:t>
            </a:r>
            <a:r>
              <a:rPr dirty="0" sz="1000">
                <a:latin typeface="Arial MT"/>
                <a:cs typeface="Arial MT"/>
              </a:rPr>
              <a:t> icons in </a:t>
            </a:r>
            <a:r>
              <a:rPr dirty="0" sz="1000" spc="-5">
                <a:latin typeface="Arial MT"/>
                <a:cs typeface="Arial MT"/>
              </a:rPr>
              <a:t>different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order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i.e. by </a:t>
            </a:r>
            <a:r>
              <a:rPr dirty="0" sz="1000" spc="-5">
                <a:latin typeface="Arial MT"/>
                <a:cs typeface="Arial MT"/>
              </a:rPr>
              <a:t>Name,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Size,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Type and Modified.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5"/>
              </a:lnSpc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2:</a:t>
            </a:r>
            <a:endParaRPr sz="1000">
              <a:latin typeface="Arial"/>
              <a:cs typeface="Arial"/>
            </a:endParaRPr>
          </a:p>
          <a:p>
            <a:pPr algn="just" marL="469265" marR="6350">
              <a:lnSpc>
                <a:spcPct val="957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Right </a:t>
            </a:r>
            <a:r>
              <a:rPr dirty="0" sz="1000" spc="-5">
                <a:latin typeface="Arial MT"/>
                <a:cs typeface="Arial MT"/>
              </a:rPr>
              <a:t>click on </a:t>
            </a:r>
            <a:r>
              <a:rPr dirty="0" sz="1000">
                <a:latin typeface="Arial MT"/>
                <a:cs typeface="Arial MT"/>
              </a:rPr>
              <a:t>your </a:t>
            </a:r>
            <a:r>
              <a:rPr dirty="0" sz="1000" spc="-5">
                <a:latin typeface="Arial MT"/>
                <a:cs typeface="Arial MT"/>
              </a:rPr>
              <a:t>desktop, </a:t>
            </a:r>
            <a:r>
              <a:rPr dirty="0" sz="1000">
                <a:latin typeface="Arial MT"/>
                <a:cs typeface="Arial MT"/>
              </a:rPr>
              <a:t>click </a:t>
            </a:r>
            <a:r>
              <a:rPr dirty="0" sz="1000" spc="-5">
                <a:latin typeface="Arial MT"/>
                <a:cs typeface="Arial MT"/>
              </a:rPr>
              <a:t>on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“Arrange </a:t>
            </a:r>
            <a:r>
              <a:rPr dirty="0" sz="1000">
                <a:latin typeface="Arial MT"/>
                <a:cs typeface="Arial MT"/>
              </a:rPr>
              <a:t>Icons by”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then click on “Auto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Arrange” option. </a:t>
            </a:r>
            <a:r>
              <a:rPr dirty="0" sz="1000">
                <a:latin typeface="Arial MT"/>
                <a:cs typeface="Arial MT"/>
              </a:rPr>
              <a:t>Try to </a:t>
            </a:r>
            <a:r>
              <a:rPr dirty="0" sz="1000" spc="-5">
                <a:latin typeface="Arial MT"/>
                <a:cs typeface="Arial MT"/>
              </a:rPr>
              <a:t>drag and move the desktop icons now. Observe </a:t>
            </a:r>
            <a:r>
              <a:rPr dirty="0" sz="1000">
                <a:latin typeface="Arial MT"/>
                <a:cs typeface="Arial MT"/>
              </a:rPr>
              <a:t>what </a:t>
            </a:r>
            <a:r>
              <a:rPr dirty="0" sz="1000" spc="-5">
                <a:latin typeface="Arial MT"/>
                <a:cs typeface="Arial MT"/>
              </a:rPr>
              <a:t>happens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icons.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30"/>
              </a:lnSpc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3:</a:t>
            </a:r>
            <a:endParaRPr sz="1000">
              <a:latin typeface="Arial"/>
              <a:cs typeface="Arial"/>
            </a:endParaRPr>
          </a:p>
          <a:p>
            <a:pPr algn="just" marL="469265" marR="7620">
              <a:lnSpc>
                <a:spcPts val="1150"/>
              </a:lnSpc>
              <a:spcBef>
                <a:spcPts val="55"/>
              </a:spcBef>
            </a:pPr>
            <a:r>
              <a:rPr dirty="0" sz="1000" spc="-5">
                <a:latin typeface="Arial MT"/>
                <a:cs typeface="Arial MT"/>
              </a:rPr>
              <a:t>Now</a:t>
            </a:r>
            <a:r>
              <a:rPr dirty="0" sz="1000">
                <a:latin typeface="Arial MT"/>
                <a:cs typeface="Arial MT"/>
              </a:rPr>
              <a:t> turn off the “Auto </a:t>
            </a:r>
            <a:r>
              <a:rPr dirty="0" sz="1000" spc="-5">
                <a:latin typeface="Arial MT"/>
                <a:cs typeface="Arial MT"/>
              </a:rPr>
              <a:t>Arrange”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</a:t>
            </a:r>
            <a:r>
              <a:rPr dirty="0" sz="1000">
                <a:latin typeface="Arial MT"/>
                <a:cs typeface="Arial MT"/>
              </a:rPr>
              <a:t> from the </a:t>
            </a:r>
            <a:r>
              <a:rPr dirty="0" sz="1000" spc="-5">
                <a:latin typeface="Arial MT"/>
                <a:cs typeface="Arial MT"/>
              </a:rPr>
              <a:t>same</a:t>
            </a:r>
            <a:r>
              <a:rPr dirty="0" sz="1000">
                <a:latin typeface="Arial MT"/>
                <a:cs typeface="Arial MT"/>
              </a:rPr>
              <a:t> menu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used</a:t>
            </a:r>
            <a:r>
              <a:rPr dirty="0" sz="1000" spc="2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 the </a:t>
            </a:r>
            <a:r>
              <a:rPr dirty="0" sz="1000" spc="-5">
                <a:latin typeface="Arial MT"/>
                <a:cs typeface="Arial MT"/>
              </a:rPr>
              <a:t>previous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step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then try again to move the icon.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0"/>
              </a:lnSpc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4:</a:t>
            </a:r>
            <a:endParaRPr sz="1000">
              <a:latin typeface="Arial"/>
              <a:cs typeface="Arial"/>
            </a:endParaRPr>
          </a:p>
          <a:p>
            <a:pPr algn="just" marL="469265" marR="6350">
              <a:lnSpc>
                <a:spcPts val="1150"/>
              </a:lnSpc>
              <a:spcBef>
                <a:spcPts val="45"/>
              </a:spcBef>
            </a:pP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WordPad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window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its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restore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down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if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maximized.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If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look 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at the bottom right hand </a:t>
            </a:r>
            <a:r>
              <a:rPr dirty="0" sz="1000" spc="-5">
                <a:latin typeface="Arial MT"/>
                <a:cs typeface="Arial MT"/>
              </a:rPr>
              <a:t>corner </a:t>
            </a:r>
            <a:r>
              <a:rPr dirty="0" sz="1000">
                <a:latin typeface="Arial MT"/>
                <a:cs typeface="Arial MT"/>
              </a:rPr>
              <a:t>of the </a:t>
            </a:r>
            <a:r>
              <a:rPr dirty="0" sz="1000" spc="-5">
                <a:latin typeface="Arial MT"/>
                <a:cs typeface="Arial MT"/>
              </a:rPr>
              <a:t>window, </a:t>
            </a:r>
            <a:r>
              <a:rPr dirty="0" sz="1000">
                <a:latin typeface="Arial MT"/>
                <a:cs typeface="Arial MT"/>
              </a:rPr>
              <a:t>you will find </a:t>
            </a:r>
            <a:r>
              <a:rPr dirty="0" sz="1000" spc="-5">
                <a:latin typeface="Arial MT"/>
                <a:cs typeface="Arial MT"/>
              </a:rPr>
              <a:t>some </a:t>
            </a:r>
            <a:r>
              <a:rPr dirty="0" sz="1000">
                <a:latin typeface="Arial MT"/>
                <a:cs typeface="Arial MT"/>
              </a:rPr>
              <a:t>gray dots. </a:t>
            </a:r>
            <a:r>
              <a:rPr dirty="0" sz="1000" spc="-5">
                <a:latin typeface="Arial MT"/>
                <a:cs typeface="Arial MT"/>
              </a:rPr>
              <a:t>Using your </a:t>
            </a:r>
            <a:r>
              <a:rPr dirty="0" sz="1000">
                <a:latin typeface="Arial MT"/>
                <a:cs typeface="Arial MT"/>
              </a:rPr>
              <a:t> mouse</a:t>
            </a:r>
            <a:r>
              <a:rPr dirty="0" sz="1000" spc="-5">
                <a:latin typeface="Arial MT"/>
                <a:cs typeface="Arial MT"/>
              </a:rPr>
              <a:t> pointer,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drag</a:t>
            </a:r>
            <a:r>
              <a:rPr dirty="0" sz="1000">
                <a:latin typeface="Arial MT"/>
                <a:cs typeface="Arial MT"/>
              </a:rPr>
              <a:t> this</a:t>
            </a:r>
            <a:r>
              <a:rPr dirty="0" sz="1000" spc="-5">
                <a:latin typeface="Arial MT"/>
                <a:cs typeface="Arial MT"/>
              </a:rPr>
              <a:t> corner. Observe what happens.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5"/>
              </a:lnSpc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5: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7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Open at </a:t>
            </a:r>
            <a:r>
              <a:rPr dirty="0" sz="1000" spc="-5">
                <a:latin typeface="Arial MT"/>
                <a:cs typeface="Arial MT"/>
              </a:rPr>
              <a:t>least </a:t>
            </a:r>
            <a:r>
              <a:rPr dirty="0" sz="1000">
                <a:latin typeface="Arial MT"/>
                <a:cs typeface="Arial MT"/>
              </a:rPr>
              <a:t>3 </a:t>
            </a:r>
            <a:r>
              <a:rPr dirty="0" sz="1000" spc="-5">
                <a:latin typeface="Arial MT"/>
                <a:cs typeface="Arial MT"/>
              </a:rPr>
              <a:t>different software windows. Now carefully </a:t>
            </a:r>
            <a:r>
              <a:rPr dirty="0" sz="1000">
                <a:latin typeface="Arial MT"/>
                <a:cs typeface="Arial MT"/>
              </a:rPr>
              <a:t>right </a:t>
            </a:r>
            <a:r>
              <a:rPr dirty="0" sz="1000" spc="-5">
                <a:latin typeface="Arial MT"/>
                <a:cs typeface="Arial MT"/>
              </a:rPr>
              <a:t>click on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empty portion </a:t>
            </a:r>
            <a:r>
              <a:rPr dirty="0" sz="1000">
                <a:latin typeface="Arial MT"/>
                <a:cs typeface="Arial MT"/>
              </a:rPr>
              <a:t> and </a:t>
            </a:r>
            <a:r>
              <a:rPr dirty="0" sz="1000" spc="-5">
                <a:latin typeface="Arial MT"/>
                <a:cs typeface="Arial MT"/>
              </a:rPr>
              <a:t>choose </a:t>
            </a:r>
            <a:r>
              <a:rPr dirty="0" sz="1000">
                <a:latin typeface="Arial MT"/>
                <a:cs typeface="Arial MT"/>
              </a:rPr>
              <a:t>the option </a:t>
            </a:r>
            <a:r>
              <a:rPr dirty="0" sz="1000" spc="-5">
                <a:latin typeface="Arial MT"/>
                <a:cs typeface="Arial MT"/>
              </a:rPr>
              <a:t>“Title Windows </a:t>
            </a:r>
            <a:r>
              <a:rPr dirty="0" sz="1000">
                <a:latin typeface="Arial MT"/>
                <a:cs typeface="Arial MT"/>
              </a:rPr>
              <a:t>Vertically”. </a:t>
            </a:r>
            <a:r>
              <a:rPr dirty="0" sz="1000" spc="-5">
                <a:latin typeface="Arial MT"/>
                <a:cs typeface="Arial MT"/>
              </a:rPr>
              <a:t>Observe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arrangement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windows. </a:t>
            </a:r>
            <a:r>
              <a:rPr dirty="0" sz="1000">
                <a:latin typeface="Arial MT"/>
                <a:cs typeface="Arial MT"/>
              </a:rPr>
              <a:t> Similarly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try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options </a:t>
            </a:r>
            <a:r>
              <a:rPr dirty="0" sz="1000">
                <a:latin typeface="Arial MT"/>
                <a:cs typeface="Arial MT"/>
              </a:rPr>
              <a:t>of “Tile</a:t>
            </a:r>
            <a:r>
              <a:rPr dirty="0" sz="1000" spc="-5">
                <a:latin typeface="Arial MT"/>
                <a:cs typeface="Arial MT"/>
              </a:rPr>
              <a:t> Windows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Horizontally”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“Cascade Windows”.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30"/>
              </a:lnSpc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6: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7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Open at least 3 different </a:t>
            </a:r>
            <a:r>
              <a:rPr dirty="0" sz="1000" spc="-5">
                <a:latin typeface="Arial MT"/>
                <a:cs typeface="Arial MT"/>
              </a:rPr>
              <a:t>software windows. </a:t>
            </a:r>
            <a:r>
              <a:rPr dirty="0" sz="1000">
                <a:latin typeface="Arial MT"/>
                <a:cs typeface="Arial MT"/>
              </a:rPr>
              <a:t>Now </a:t>
            </a:r>
            <a:r>
              <a:rPr dirty="0" sz="1000" spc="-5">
                <a:latin typeface="Arial MT"/>
                <a:cs typeface="Arial MT"/>
              </a:rPr>
              <a:t>press </a:t>
            </a:r>
            <a:r>
              <a:rPr dirty="0" sz="1000">
                <a:latin typeface="Arial MT"/>
                <a:cs typeface="Arial MT"/>
              </a:rPr>
              <a:t>the Alt and </a:t>
            </a:r>
            <a:r>
              <a:rPr dirty="0" sz="1000" spc="-5">
                <a:latin typeface="Arial MT"/>
                <a:cs typeface="Arial MT"/>
              </a:rPr>
              <a:t>Tab </a:t>
            </a:r>
            <a:r>
              <a:rPr dirty="0" sz="1000">
                <a:latin typeface="Arial MT"/>
                <a:cs typeface="Arial MT"/>
              </a:rPr>
              <a:t>keys from </a:t>
            </a:r>
            <a:r>
              <a:rPr dirty="0" sz="1000" spc="-5">
                <a:latin typeface="Arial MT"/>
                <a:cs typeface="Arial MT"/>
              </a:rPr>
              <a:t>the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keyboard simultaneously. </a:t>
            </a:r>
            <a:r>
              <a:rPr dirty="0" sz="1000">
                <a:latin typeface="Arial MT"/>
                <a:cs typeface="Arial MT"/>
              </a:rPr>
              <a:t>Observe </a:t>
            </a:r>
            <a:r>
              <a:rPr dirty="0" sz="1000" spc="-5">
                <a:latin typeface="Arial MT"/>
                <a:cs typeface="Arial MT"/>
              </a:rPr>
              <a:t>that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small panel </a:t>
            </a:r>
            <a:r>
              <a:rPr dirty="0" sz="1000">
                <a:latin typeface="Arial MT"/>
                <a:cs typeface="Arial MT"/>
              </a:rPr>
              <a:t>in the </a:t>
            </a:r>
            <a:r>
              <a:rPr dirty="0" sz="1000" spc="-5">
                <a:latin typeface="Arial MT"/>
                <a:cs typeface="Arial MT"/>
              </a:rPr>
              <a:t>center </a:t>
            </a:r>
            <a:r>
              <a:rPr dirty="0" sz="1000">
                <a:latin typeface="Arial MT"/>
                <a:cs typeface="Arial MT"/>
              </a:rPr>
              <a:t>of the screen will </a:t>
            </a:r>
            <a:r>
              <a:rPr dirty="0" sz="1000" spc="-5">
                <a:latin typeface="Arial MT"/>
                <a:cs typeface="Arial MT"/>
              </a:rPr>
              <a:t>open </a:t>
            </a:r>
            <a:r>
              <a:rPr dirty="0" sz="1000">
                <a:latin typeface="Arial MT"/>
                <a:cs typeface="Arial MT"/>
              </a:rPr>
              <a:t> up. </a:t>
            </a:r>
            <a:r>
              <a:rPr dirty="0" sz="1000" spc="-5">
                <a:latin typeface="Arial MT"/>
                <a:cs typeface="Arial MT"/>
              </a:rPr>
              <a:t>This feature is </a:t>
            </a:r>
            <a:r>
              <a:rPr dirty="0" sz="1000">
                <a:latin typeface="Arial MT"/>
                <a:cs typeface="Arial MT"/>
              </a:rPr>
              <a:t>called </a:t>
            </a:r>
            <a:r>
              <a:rPr dirty="0" sz="1000" spc="-5">
                <a:latin typeface="Arial MT"/>
                <a:cs typeface="Arial MT"/>
              </a:rPr>
              <a:t>Application </a:t>
            </a:r>
            <a:r>
              <a:rPr dirty="0" sz="1000">
                <a:latin typeface="Arial MT"/>
                <a:cs typeface="Arial MT"/>
              </a:rPr>
              <a:t>Switcher. </a:t>
            </a:r>
            <a:r>
              <a:rPr dirty="0" sz="1000" spc="-5">
                <a:latin typeface="Arial MT"/>
                <a:cs typeface="Arial MT"/>
              </a:rPr>
              <a:t>Keep the </a:t>
            </a:r>
            <a:r>
              <a:rPr dirty="0" sz="1000">
                <a:latin typeface="Arial MT"/>
                <a:cs typeface="Arial MT"/>
              </a:rPr>
              <a:t>“Alt” key </a:t>
            </a:r>
            <a:r>
              <a:rPr dirty="0" sz="1000" spc="-5">
                <a:latin typeface="Arial MT"/>
                <a:cs typeface="Arial MT"/>
              </a:rPr>
              <a:t>pressed and press </a:t>
            </a:r>
            <a:r>
              <a:rPr dirty="0" sz="1000" spc="-10">
                <a:latin typeface="Arial MT"/>
                <a:cs typeface="Arial MT"/>
              </a:rPr>
              <a:t>Tab </a:t>
            </a:r>
            <a:r>
              <a:rPr dirty="0" sz="1000" spc="-5">
                <a:latin typeface="Arial MT"/>
                <a:cs typeface="Arial MT"/>
              </a:rPr>
              <a:t> key again to move </a:t>
            </a:r>
            <a:r>
              <a:rPr dirty="0" sz="1000" spc="-10">
                <a:latin typeface="Arial MT"/>
                <a:cs typeface="Arial MT"/>
              </a:rPr>
              <a:t>between </a:t>
            </a:r>
            <a:r>
              <a:rPr dirty="0" sz="1000" spc="-5">
                <a:latin typeface="Arial MT"/>
                <a:cs typeface="Arial MT"/>
              </a:rPr>
              <a:t>the icons shown in the panel. Choose any of the icons in this </a:t>
            </a:r>
            <a:r>
              <a:rPr dirty="0" sz="1000">
                <a:latin typeface="Arial MT"/>
                <a:cs typeface="Arial MT"/>
              </a:rPr>
              <a:t> panel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release </a:t>
            </a:r>
            <a:r>
              <a:rPr dirty="0" sz="1000">
                <a:latin typeface="Arial MT"/>
                <a:cs typeface="Arial MT"/>
              </a:rPr>
              <a:t>both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keys.</a:t>
            </a:r>
            <a:r>
              <a:rPr dirty="0" sz="1000" spc="-5">
                <a:latin typeface="Arial MT"/>
                <a:cs typeface="Arial MT"/>
              </a:rPr>
              <a:t> Observe </a:t>
            </a:r>
            <a:r>
              <a:rPr dirty="0" sz="1000">
                <a:latin typeface="Arial MT"/>
                <a:cs typeface="Arial MT"/>
              </a:rPr>
              <a:t>what</a:t>
            </a:r>
            <a:r>
              <a:rPr dirty="0" sz="1000" spc="-5">
                <a:latin typeface="Arial MT"/>
                <a:cs typeface="Arial MT"/>
              </a:rPr>
              <a:t> happens.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962165"/>
            <a:ext cx="5508625" cy="799782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 marL="1411605" marR="1405255">
              <a:lnSpc>
                <a:spcPts val="1380"/>
              </a:lnSpc>
              <a:spcBef>
                <a:spcPts val="195"/>
              </a:spcBef>
            </a:pPr>
            <a:r>
              <a:rPr dirty="0" sz="1200" spc="-5">
                <a:latin typeface="Arial MT"/>
                <a:cs typeface="Arial MT"/>
              </a:rPr>
              <a:t>Computer Proficiency License </a:t>
            </a:r>
            <a:r>
              <a:rPr dirty="0" sz="1200" spc="-10">
                <a:latin typeface="Arial MT"/>
                <a:cs typeface="Arial MT"/>
              </a:rPr>
              <a:t>(CS-001)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Lecture </a:t>
            </a:r>
            <a:r>
              <a:rPr dirty="0" sz="1200" spc="-10">
                <a:latin typeface="Arial MT"/>
                <a:cs typeface="Arial MT"/>
              </a:rPr>
              <a:t>13</a:t>
            </a:r>
            <a:endParaRPr sz="1200">
              <a:latin typeface="Arial MT"/>
              <a:cs typeface="Arial MT"/>
            </a:endParaRPr>
          </a:p>
          <a:p>
            <a:pPr algn="ctr">
              <a:lnSpc>
                <a:spcPts val="1340"/>
              </a:lnSpc>
            </a:pPr>
            <a:r>
              <a:rPr dirty="0" sz="1200" spc="-5">
                <a:latin typeface="Arial MT"/>
                <a:cs typeface="Arial MT"/>
              </a:rPr>
              <a:t>Organizing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Files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150">
              <a:latin typeface="Arial MT"/>
              <a:cs typeface="Arial MT"/>
            </a:endParaRPr>
          </a:p>
          <a:p>
            <a:pPr marL="182245" indent="-169545">
              <a:lnSpc>
                <a:spcPct val="100000"/>
              </a:lnSpc>
              <a:buAutoNum type="arabicPeriod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Objectives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objective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 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provide information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about: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Learn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about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files,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folders,</a:t>
            </a:r>
            <a:r>
              <a:rPr dirty="0" sz="1000" spc="-10">
                <a:latin typeface="Arial MT"/>
                <a:cs typeface="Arial MT"/>
              </a:rPr>
              <a:t> properties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rename,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copy,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paste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files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save,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delete,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search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files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85"/>
              </a:spcBef>
              <a:buAutoNum type="arabicPeriod" startAt="2"/>
              <a:tabLst>
                <a:tab pos="182880" algn="l"/>
              </a:tabLst>
            </a:pPr>
            <a:r>
              <a:rPr dirty="0" sz="1200" b="1">
                <a:latin typeface="Arial"/>
                <a:cs typeface="Arial"/>
              </a:rPr>
              <a:t>Working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with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folders</a:t>
            </a:r>
            <a:endParaRPr sz="1200">
              <a:latin typeface="Arial"/>
              <a:cs typeface="Arial"/>
            </a:endParaRPr>
          </a:p>
          <a:p>
            <a:pPr algn="just" marL="12700">
              <a:lnSpc>
                <a:spcPts val="1175"/>
              </a:lnSpc>
              <a:spcBef>
                <a:spcPts val="1100"/>
              </a:spcBef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create a</a:t>
            </a:r>
            <a:r>
              <a:rPr dirty="0" sz="1000" spc="-5">
                <a:latin typeface="Arial MT"/>
                <a:cs typeface="Arial MT"/>
              </a:rPr>
              <a:t> new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folder, right</a:t>
            </a:r>
            <a:r>
              <a:rPr dirty="0" sz="1000">
                <a:latin typeface="Arial MT"/>
                <a:cs typeface="Arial MT"/>
              </a:rPr>
              <a:t> click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 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empty area</a:t>
            </a:r>
            <a:r>
              <a:rPr dirty="0" sz="1000" spc="-5">
                <a:latin typeface="Arial MT"/>
                <a:cs typeface="Arial MT"/>
              </a:rPr>
              <a:t> of</a:t>
            </a:r>
            <a:r>
              <a:rPr dirty="0" sz="1000">
                <a:latin typeface="Arial MT"/>
                <a:cs typeface="Arial MT"/>
              </a:rPr>
              <a:t> the </a:t>
            </a:r>
            <a:r>
              <a:rPr dirty="0" sz="1000" spc="-5">
                <a:latin typeface="Arial MT"/>
                <a:cs typeface="Arial MT"/>
              </a:rPr>
              <a:t>desktop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select New</a:t>
            </a:r>
            <a:r>
              <a:rPr dirty="0" sz="1000">
                <a:latin typeface="Arial MT"/>
                <a:cs typeface="Arial MT"/>
              </a:rPr>
              <a:t> &lt;</a:t>
            </a:r>
            <a:r>
              <a:rPr dirty="0" sz="1000" spc="-5">
                <a:latin typeface="Arial MT"/>
                <a:cs typeface="Arial MT"/>
              </a:rPr>
              <a:t> Folder</a:t>
            </a:r>
            <a:endParaRPr sz="1000">
              <a:latin typeface="Arial MT"/>
              <a:cs typeface="Arial MT"/>
            </a:endParaRPr>
          </a:p>
          <a:p>
            <a:pPr algn="just" marL="12700" marR="5080">
              <a:lnSpc>
                <a:spcPts val="1150"/>
              </a:lnSpc>
              <a:spcBef>
                <a:spcPts val="55"/>
              </a:spcBef>
            </a:pPr>
            <a:r>
              <a:rPr dirty="0" sz="1000" spc="-5">
                <a:latin typeface="Arial MT"/>
                <a:cs typeface="Arial MT"/>
              </a:rPr>
              <a:t>New folders </a:t>
            </a:r>
            <a:r>
              <a:rPr dirty="0" sz="1000">
                <a:latin typeface="Arial MT"/>
                <a:cs typeface="Arial MT"/>
              </a:rPr>
              <a:t>are </a:t>
            </a:r>
            <a:r>
              <a:rPr dirty="0" sz="1000" spc="-5">
                <a:latin typeface="Arial MT"/>
                <a:cs typeface="Arial MT"/>
              </a:rPr>
              <a:t>always named </a:t>
            </a:r>
            <a:r>
              <a:rPr dirty="0" sz="1000">
                <a:latin typeface="Arial MT"/>
                <a:cs typeface="Arial MT"/>
              </a:rPr>
              <a:t>as “New </a:t>
            </a:r>
            <a:r>
              <a:rPr dirty="0" sz="1000" spc="-5">
                <a:latin typeface="Arial MT"/>
                <a:cs typeface="Arial MT"/>
              </a:rPr>
              <a:t>Folder” by computer. Folders within folders can </a:t>
            </a:r>
            <a:r>
              <a:rPr dirty="0" sz="1000">
                <a:latin typeface="Arial MT"/>
                <a:cs typeface="Arial MT"/>
              </a:rPr>
              <a:t>be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created. These are called sub-folders </a:t>
            </a:r>
            <a:r>
              <a:rPr dirty="0" sz="1000">
                <a:latin typeface="Arial MT"/>
                <a:cs typeface="Arial MT"/>
              </a:rPr>
              <a:t>as they </a:t>
            </a:r>
            <a:r>
              <a:rPr dirty="0" sz="1000" spc="-5">
                <a:latin typeface="Arial MT"/>
                <a:cs typeface="Arial MT"/>
              </a:rPr>
              <a:t>reside inside some </a:t>
            </a:r>
            <a:r>
              <a:rPr dirty="0" sz="1000">
                <a:latin typeface="Arial MT"/>
                <a:cs typeface="Arial MT"/>
              </a:rPr>
              <a:t>main </a:t>
            </a:r>
            <a:r>
              <a:rPr dirty="0" sz="1000" spc="-5">
                <a:latin typeface="Arial MT"/>
                <a:cs typeface="Arial MT"/>
              </a:rPr>
              <a:t>folder.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purpose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creating folders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within</a:t>
            </a:r>
            <a:r>
              <a:rPr dirty="0" sz="1000" spc="-5">
                <a:latin typeface="Arial MT"/>
                <a:cs typeface="Arial MT"/>
              </a:rPr>
              <a:t> folders is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organize our </a:t>
            </a:r>
            <a:r>
              <a:rPr dirty="0" sz="1000">
                <a:latin typeface="Arial MT"/>
                <a:cs typeface="Arial MT"/>
              </a:rPr>
              <a:t>data 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structured </a:t>
            </a:r>
            <a:r>
              <a:rPr dirty="0" sz="1000">
                <a:latin typeface="Arial MT"/>
                <a:cs typeface="Arial MT"/>
              </a:rPr>
              <a:t>form.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065"/>
              </a:spcBef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view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properties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folder</a:t>
            </a:r>
            <a:endParaRPr sz="1000">
              <a:latin typeface="Arial MT"/>
              <a:cs typeface="Arial MT"/>
            </a:endParaRPr>
          </a:p>
          <a:p>
            <a:pPr marL="469265" marR="7620" indent="-228600">
              <a:lnSpc>
                <a:spcPts val="1150"/>
              </a:lnSpc>
              <a:spcBef>
                <a:spcPts val="55"/>
              </a:spcBef>
              <a:buAutoNum type="arabicPeriod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folder.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Go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menu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Properties.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new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window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call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Properties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Panel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 open.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15"/>
              </a:lnSpc>
              <a:buAutoNum type="arabicPeriod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Right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folder.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Go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Properties.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0"/>
              </a:spcBef>
            </a:pPr>
            <a:r>
              <a:rPr dirty="0" sz="1000" spc="-5">
                <a:latin typeface="Arial MT"/>
                <a:cs typeface="Arial MT"/>
              </a:rPr>
              <a:t>Window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Properties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Panel consists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three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tabs.</a:t>
            </a:r>
            <a:endParaRPr sz="1000">
              <a:latin typeface="Arial MT"/>
              <a:cs typeface="Arial MT"/>
            </a:endParaRPr>
          </a:p>
          <a:p>
            <a:pPr marL="469265" marR="5715" indent="-228600">
              <a:lnSpc>
                <a:spcPts val="1150"/>
              </a:lnSpc>
              <a:spcBef>
                <a:spcPts val="55"/>
              </a:spcBef>
              <a:buAutoNum type="arabicPeriod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General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Tab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–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have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Folder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name,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type,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location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computer,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size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number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subfolders, date and time folder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was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created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on, attributes(read only, hidden)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090"/>
              </a:lnSpc>
              <a:buAutoNum type="arabicPeriod"/>
              <a:tabLst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Shari</a:t>
            </a:r>
            <a:r>
              <a:rPr dirty="0" sz="1000" spc="-10">
                <a:latin typeface="Arial MT"/>
                <a:cs typeface="Arial MT"/>
              </a:rPr>
              <a:t>n</a:t>
            </a:r>
            <a:r>
              <a:rPr dirty="0" sz="1000">
                <a:latin typeface="Arial MT"/>
                <a:cs typeface="Arial MT"/>
              </a:rPr>
              <a:t>g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Tab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75"/>
              </a:lnSpc>
              <a:buAutoNum type="arabicPeriod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Sec</a:t>
            </a:r>
            <a:r>
              <a:rPr dirty="0" sz="1000" spc="-10">
                <a:latin typeface="Arial MT"/>
                <a:cs typeface="Arial MT"/>
              </a:rPr>
              <a:t>u</a:t>
            </a:r>
            <a:r>
              <a:rPr dirty="0" sz="1000" spc="-5">
                <a:latin typeface="Arial MT"/>
                <a:cs typeface="Arial MT"/>
              </a:rPr>
              <a:t>rit</a:t>
            </a:r>
            <a:r>
              <a:rPr dirty="0" sz="1000">
                <a:latin typeface="Arial MT"/>
                <a:cs typeface="Arial MT"/>
              </a:rPr>
              <a:t>y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Tab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 MT"/>
              <a:cs typeface="Arial MT"/>
            </a:endParaRPr>
          </a:p>
          <a:p>
            <a:pPr marL="12700" marR="5715">
              <a:lnSpc>
                <a:spcPts val="1150"/>
              </a:lnSpc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rename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folder,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right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 b="1" i="1">
                <a:latin typeface="Arial"/>
                <a:cs typeface="Arial"/>
              </a:rPr>
              <a:t>folder</a:t>
            </a:r>
            <a:r>
              <a:rPr dirty="0" sz="1000" spc="-5">
                <a:latin typeface="Arial MT"/>
                <a:cs typeface="Arial MT"/>
              </a:rPr>
              <a:t>,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 b="1" i="1">
                <a:latin typeface="Arial"/>
                <a:cs typeface="Arial"/>
              </a:rPr>
              <a:t>Rename</a:t>
            </a:r>
            <a:r>
              <a:rPr dirty="0" sz="1000" spc="-5">
                <a:latin typeface="Arial MT"/>
                <a:cs typeface="Arial MT"/>
              </a:rPr>
              <a:t>.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Enter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new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name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place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highlighted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text.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60"/>
              </a:spcBef>
              <a:buAutoNum type="arabicPeriod" startAt="3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Creating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application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files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Computer</a:t>
            </a:r>
            <a:r>
              <a:rPr dirty="0" sz="1000" spc="2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based</a:t>
            </a:r>
            <a:r>
              <a:rPr dirty="0" sz="1000" spc="2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</a:t>
            </a:r>
            <a:r>
              <a:rPr dirty="0" sz="1000" spc="2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2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called</a:t>
            </a:r>
            <a:r>
              <a:rPr dirty="0" sz="1000" spc="225">
                <a:latin typeface="Arial MT"/>
                <a:cs typeface="Arial MT"/>
              </a:rPr>
              <a:t> </a:t>
            </a:r>
            <a:r>
              <a:rPr dirty="0" sz="1000" spc="-5" i="1">
                <a:latin typeface="Arial"/>
                <a:cs typeface="Arial"/>
              </a:rPr>
              <a:t>file</a:t>
            </a:r>
            <a:r>
              <a:rPr dirty="0" sz="1000" spc="-5">
                <a:latin typeface="Arial MT"/>
                <a:cs typeface="Arial MT"/>
              </a:rPr>
              <a:t>.</a:t>
            </a:r>
            <a:r>
              <a:rPr dirty="0" sz="1000" spc="2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2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require</a:t>
            </a:r>
            <a:r>
              <a:rPr dirty="0" sz="1000" spc="2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application</a:t>
            </a:r>
            <a:r>
              <a:rPr dirty="0" sz="1000" spc="2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software</a:t>
            </a:r>
            <a:r>
              <a:rPr dirty="0" sz="1000" spc="2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2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create</a:t>
            </a:r>
            <a:r>
              <a:rPr dirty="0" sz="1000" spc="2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files</a:t>
            </a:r>
            <a:r>
              <a:rPr dirty="0" sz="1000" spc="2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like</a:t>
            </a:r>
            <a:endParaRPr sz="1000">
              <a:latin typeface="Arial MT"/>
              <a:cs typeface="Arial MT"/>
            </a:endParaRPr>
          </a:p>
          <a:p>
            <a:pPr algn="just" marL="12700">
              <a:lnSpc>
                <a:spcPts val="1150"/>
              </a:lnSpc>
            </a:pPr>
            <a:r>
              <a:rPr dirty="0" sz="1000" spc="-5" i="1">
                <a:latin typeface="Arial"/>
                <a:cs typeface="Arial"/>
              </a:rPr>
              <a:t>notepad</a:t>
            </a:r>
            <a:r>
              <a:rPr dirty="0" sz="1000" spc="-5">
                <a:latin typeface="Arial MT"/>
                <a:cs typeface="Arial MT"/>
              </a:rPr>
              <a:t>,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i="1">
                <a:latin typeface="Arial"/>
                <a:cs typeface="Arial"/>
              </a:rPr>
              <a:t>word</a:t>
            </a:r>
            <a:r>
              <a:rPr dirty="0" sz="1000" spc="-1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pad</a:t>
            </a:r>
            <a:r>
              <a:rPr dirty="0" sz="1000" spc="-5" i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or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 i="1">
                <a:latin typeface="Arial"/>
                <a:cs typeface="Arial"/>
              </a:rPr>
              <a:t>MS</a:t>
            </a:r>
            <a:r>
              <a:rPr dirty="0" sz="1000" spc="-15" i="1">
                <a:latin typeface="Arial"/>
                <a:cs typeface="Arial"/>
              </a:rPr>
              <a:t> </a:t>
            </a:r>
            <a:r>
              <a:rPr dirty="0" sz="1000" spc="-5" i="1">
                <a:latin typeface="Arial"/>
                <a:cs typeface="Arial"/>
              </a:rPr>
              <a:t>word.</a:t>
            </a:r>
            <a:endParaRPr sz="1000">
              <a:latin typeface="Arial"/>
              <a:cs typeface="Arial"/>
            </a:endParaRPr>
          </a:p>
          <a:p>
            <a:pPr algn="just" marL="12700" marR="5080" indent="-635">
              <a:lnSpc>
                <a:spcPct val="95700"/>
              </a:lnSpc>
              <a:spcBef>
                <a:spcPts val="30"/>
              </a:spcBef>
            </a:pPr>
            <a:r>
              <a:rPr dirty="0" sz="1000">
                <a:latin typeface="Arial MT"/>
                <a:cs typeface="Arial MT"/>
              </a:rPr>
              <a:t>To create a </a:t>
            </a:r>
            <a:r>
              <a:rPr dirty="0" sz="1000" spc="-5">
                <a:latin typeface="Arial MT"/>
                <a:cs typeface="Arial MT"/>
              </a:rPr>
              <a:t>new </a:t>
            </a:r>
            <a:r>
              <a:rPr dirty="0" sz="1000" spc="-5" i="1">
                <a:latin typeface="Arial"/>
                <a:cs typeface="Arial"/>
              </a:rPr>
              <a:t>file</a:t>
            </a:r>
            <a:r>
              <a:rPr dirty="0" sz="1000" spc="-5">
                <a:latin typeface="Arial MT"/>
                <a:cs typeface="Arial MT"/>
              </a:rPr>
              <a:t>, right click on the empty area of the desktop. Go to </a:t>
            </a:r>
            <a:r>
              <a:rPr dirty="0" sz="1000" spc="-5" b="1" i="1">
                <a:latin typeface="Arial"/>
                <a:cs typeface="Arial"/>
              </a:rPr>
              <a:t>New </a:t>
            </a:r>
            <a:r>
              <a:rPr dirty="0" sz="1000" spc="-5">
                <a:latin typeface="Arial MT"/>
                <a:cs typeface="Arial MT"/>
              </a:rPr>
              <a:t>and click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5">
                <a:latin typeface="Arial MT"/>
                <a:cs typeface="Arial MT"/>
              </a:rPr>
              <a:t>the </a:t>
            </a:r>
            <a:r>
              <a:rPr dirty="0" sz="1000">
                <a:latin typeface="Arial MT"/>
                <a:cs typeface="Arial MT"/>
              </a:rPr>
              <a:t>file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type you </a:t>
            </a:r>
            <a:r>
              <a:rPr dirty="0" sz="1000" spc="-5">
                <a:latin typeface="Arial MT"/>
                <a:cs typeface="Arial MT"/>
              </a:rPr>
              <a:t>want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create. For example </a:t>
            </a:r>
            <a:r>
              <a:rPr dirty="0" sz="1000">
                <a:latin typeface="Arial MT"/>
                <a:cs typeface="Arial MT"/>
              </a:rPr>
              <a:t>to create a </a:t>
            </a:r>
            <a:r>
              <a:rPr dirty="0" sz="1000" spc="-5">
                <a:latin typeface="Arial MT"/>
                <a:cs typeface="Arial MT"/>
              </a:rPr>
              <a:t>new word document, </a:t>
            </a:r>
            <a:r>
              <a:rPr dirty="0" sz="1000">
                <a:latin typeface="Arial MT"/>
                <a:cs typeface="Arial MT"/>
              </a:rPr>
              <a:t>right click on </a:t>
            </a:r>
            <a:r>
              <a:rPr dirty="0" sz="1000" spc="-5">
                <a:latin typeface="Arial MT"/>
                <a:cs typeface="Arial MT"/>
              </a:rPr>
              <a:t>the desktop,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Go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</a:t>
            </a:r>
            <a:r>
              <a:rPr dirty="0" sz="1000" b="1" i="1">
                <a:latin typeface="Arial"/>
                <a:cs typeface="Arial"/>
              </a:rPr>
              <a:t>New</a:t>
            </a:r>
            <a:r>
              <a:rPr dirty="0" sz="1000" spc="-5" b="1" i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and select MS Word Document.</a:t>
            </a:r>
            <a:endParaRPr sz="1000">
              <a:latin typeface="Arial MT"/>
              <a:cs typeface="Arial MT"/>
            </a:endParaRPr>
          </a:p>
          <a:p>
            <a:pPr algn="just" marL="12700">
              <a:lnSpc>
                <a:spcPts val="1125"/>
              </a:lnSpc>
            </a:pPr>
            <a:r>
              <a:rPr dirty="0" sz="1000" spc="-5">
                <a:latin typeface="Arial MT"/>
                <a:cs typeface="Arial MT"/>
              </a:rPr>
              <a:t>To view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</a:t>
            </a:r>
            <a:r>
              <a:rPr dirty="0" sz="1000" spc="-10">
                <a:latin typeface="Arial MT"/>
                <a:cs typeface="Arial MT"/>
              </a:rPr>
              <a:t>properties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software,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right click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 the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 i="1">
                <a:latin typeface="Arial"/>
                <a:cs typeface="Arial"/>
              </a:rPr>
              <a:t>File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5" i="1">
                <a:latin typeface="Arial"/>
                <a:cs typeface="Arial"/>
              </a:rPr>
              <a:t>Properties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window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 open.</a:t>
            </a:r>
            <a:endParaRPr sz="1000">
              <a:latin typeface="Arial MT"/>
              <a:cs typeface="Arial MT"/>
            </a:endParaRPr>
          </a:p>
          <a:p>
            <a:pPr algn="just" marL="12700" marR="5080">
              <a:lnSpc>
                <a:spcPts val="1150"/>
              </a:lnSpc>
              <a:spcBef>
                <a:spcPts val="55"/>
              </a:spcBef>
            </a:pP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rename</a:t>
            </a:r>
            <a:r>
              <a:rPr dirty="0" sz="1000">
                <a:latin typeface="Arial MT"/>
                <a:cs typeface="Arial MT"/>
              </a:rPr>
              <a:t> a file, right click on that file, and select </a:t>
            </a:r>
            <a:r>
              <a:rPr dirty="0" sz="1000" spc="-5" b="1" i="1">
                <a:latin typeface="Arial"/>
                <a:cs typeface="Arial"/>
              </a:rPr>
              <a:t>Rename</a:t>
            </a:r>
            <a:r>
              <a:rPr dirty="0" sz="1000" spc="-5">
                <a:latin typeface="Arial MT"/>
                <a:cs typeface="Arial MT"/>
              </a:rPr>
              <a:t>.</a:t>
            </a:r>
            <a:r>
              <a:rPr dirty="0" sz="1000">
                <a:latin typeface="Arial MT"/>
                <a:cs typeface="Arial MT"/>
              </a:rPr>
              <a:t> Enter new name in </a:t>
            </a:r>
            <a:r>
              <a:rPr dirty="0" sz="1000" spc="-5">
                <a:latin typeface="Arial MT"/>
                <a:cs typeface="Arial MT"/>
              </a:rPr>
              <a:t>place</a:t>
            </a:r>
            <a:r>
              <a:rPr dirty="0" sz="1000">
                <a:latin typeface="Arial MT"/>
                <a:cs typeface="Arial MT"/>
              </a:rPr>
              <a:t> of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highlighted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text.</a:t>
            </a:r>
            <a:endParaRPr sz="1000">
              <a:latin typeface="Arial MT"/>
              <a:cs typeface="Arial MT"/>
            </a:endParaRPr>
          </a:p>
          <a:p>
            <a:pPr marL="12700" marR="2999105">
              <a:lnSpc>
                <a:spcPts val="1150"/>
              </a:lnSpc>
              <a:spcBef>
                <a:spcPts val="1145"/>
              </a:spcBef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simply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single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 multiple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files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ts val="1090"/>
              </a:lnSpc>
              <a:buAutoNum type="arabicPeriod"/>
              <a:tabLst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5">
                <a:latin typeface="Arial MT"/>
                <a:cs typeface="Arial MT"/>
              </a:rPr>
              <a:t> area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near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one </a:t>
            </a:r>
            <a:r>
              <a:rPr dirty="0" sz="1000">
                <a:latin typeface="Arial MT"/>
                <a:cs typeface="Arial MT"/>
              </a:rPr>
              <a:t>file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than</a:t>
            </a:r>
            <a:r>
              <a:rPr dirty="0" sz="1000" spc="-5">
                <a:latin typeface="Arial MT"/>
                <a:cs typeface="Arial MT"/>
              </a:rPr>
              <a:t> drag around </a:t>
            </a:r>
            <a:r>
              <a:rPr dirty="0" sz="1000">
                <a:latin typeface="Arial MT"/>
                <a:cs typeface="Arial MT"/>
              </a:rPr>
              <a:t>all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-5">
                <a:latin typeface="Arial MT"/>
                <a:cs typeface="Arial MT"/>
              </a:rPr>
              <a:t> need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select.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ts val="1150"/>
              </a:lnSpc>
              <a:buAutoNum type="arabicPeriod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Hold down </a:t>
            </a:r>
            <a:r>
              <a:rPr dirty="0" sz="1000" spc="-5" i="1">
                <a:latin typeface="Arial"/>
                <a:cs typeface="Arial"/>
              </a:rPr>
              <a:t>Ctrl key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 </a:t>
            </a:r>
            <a:r>
              <a:rPr dirty="0" sz="1000">
                <a:latin typeface="Arial MT"/>
                <a:cs typeface="Arial MT"/>
              </a:rPr>
              <a:t>all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those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that </a:t>
            </a:r>
            <a:r>
              <a:rPr dirty="0" sz="1000" spc="-5">
                <a:latin typeface="Arial MT"/>
                <a:cs typeface="Arial MT"/>
              </a:rPr>
              <a:t>need </a:t>
            </a:r>
            <a:r>
              <a:rPr dirty="0" sz="1000">
                <a:latin typeface="Arial MT"/>
                <a:cs typeface="Arial MT"/>
              </a:rPr>
              <a:t>so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selected.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ts val="1175"/>
              </a:lnSpc>
              <a:buAutoNum type="arabicPeriod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To select </a:t>
            </a:r>
            <a:r>
              <a:rPr dirty="0" sz="1000" spc="-10">
                <a:latin typeface="Arial MT"/>
                <a:cs typeface="Arial MT"/>
              </a:rPr>
              <a:t>adjacent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 </a:t>
            </a:r>
            <a:r>
              <a:rPr dirty="0" sz="1000" spc="-10">
                <a:latin typeface="Arial MT"/>
                <a:cs typeface="Arial MT"/>
              </a:rPr>
              <a:t>icons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row,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 i="1">
                <a:latin typeface="Arial"/>
                <a:cs typeface="Arial"/>
              </a:rPr>
              <a:t>Shift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Key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select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those icons.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095"/>
              </a:spcBef>
            </a:pP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may</a:t>
            </a:r>
            <a:r>
              <a:rPr dirty="0" sz="1000" spc="-5">
                <a:latin typeface="Arial MT"/>
                <a:cs typeface="Arial MT"/>
              </a:rPr>
              <a:t> need another copy</a:t>
            </a:r>
            <a:r>
              <a:rPr dirty="0" sz="1000">
                <a:latin typeface="Arial MT"/>
                <a:cs typeface="Arial MT"/>
              </a:rPr>
              <a:t> for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any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file/folder</a:t>
            </a:r>
            <a:r>
              <a:rPr dirty="0" sz="1000" spc="-5">
                <a:latin typeface="Arial MT"/>
                <a:cs typeface="Arial MT"/>
              </a:rPr>
              <a:t> for backup</a:t>
            </a:r>
            <a:r>
              <a:rPr dirty="0" sz="1000">
                <a:latin typeface="Arial MT"/>
                <a:cs typeface="Arial MT"/>
              </a:rPr>
              <a:t> or</a:t>
            </a:r>
            <a:r>
              <a:rPr dirty="0" sz="1000" spc="-5">
                <a:latin typeface="Arial MT"/>
                <a:cs typeface="Arial MT"/>
              </a:rPr>
              <a:t> further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use.</a:t>
            </a:r>
            <a:endParaRPr sz="1000">
              <a:latin typeface="Arial MT"/>
              <a:cs typeface="Arial MT"/>
            </a:endParaRPr>
          </a:p>
          <a:p>
            <a:pPr marL="12700" marR="29845">
              <a:lnSpc>
                <a:spcPts val="1150"/>
              </a:lnSpc>
              <a:spcBef>
                <a:spcPts val="60"/>
              </a:spcBef>
            </a:pPr>
            <a:r>
              <a:rPr dirty="0" sz="1000" b="1" i="1">
                <a:latin typeface="Arial"/>
                <a:cs typeface="Arial"/>
              </a:rPr>
              <a:t>Copy </a:t>
            </a:r>
            <a:r>
              <a:rPr dirty="0" sz="1000" spc="-5">
                <a:latin typeface="Arial MT"/>
                <a:cs typeface="Arial MT"/>
              </a:rPr>
              <a:t>would simply make another copy of the file/folder in memory, however the file will remain at </a:t>
            </a:r>
            <a:r>
              <a:rPr dirty="0" sz="1000">
                <a:latin typeface="Arial MT"/>
                <a:cs typeface="Arial MT"/>
              </a:rPr>
              <a:t> its</a:t>
            </a:r>
            <a:r>
              <a:rPr dirty="0" sz="1000" spc="-5">
                <a:latin typeface="Arial MT"/>
                <a:cs typeface="Arial MT"/>
              </a:rPr>
              <a:t> current</a:t>
            </a:r>
            <a:r>
              <a:rPr dirty="0" sz="1000">
                <a:latin typeface="Arial MT"/>
                <a:cs typeface="Arial MT"/>
              </a:rPr>
              <a:t> location, and </a:t>
            </a:r>
            <a:r>
              <a:rPr dirty="0" sz="1000" spc="-5">
                <a:latin typeface="Arial MT"/>
                <a:cs typeface="Arial MT"/>
              </a:rPr>
              <a:t>can</a:t>
            </a:r>
            <a:r>
              <a:rPr dirty="0" sz="1000">
                <a:latin typeface="Arial MT"/>
                <a:cs typeface="Arial MT"/>
              </a:rPr>
              <a:t> be </a:t>
            </a:r>
            <a:r>
              <a:rPr dirty="0" sz="1000" spc="-5">
                <a:latin typeface="Arial MT"/>
                <a:cs typeface="Arial MT"/>
              </a:rPr>
              <a:t>pasted(as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another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copy)</a:t>
            </a:r>
            <a:r>
              <a:rPr dirty="0" sz="1000">
                <a:latin typeface="Arial MT"/>
                <a:cs typeface="Arial MT"/>
              </a:rPr>
              <a:t> at any other </a:t>
            </a:r>
            <a:r>
              <a:rPr dirty="0" sz="1000" spc="-5">
                <a:latin typeface="Arial MT"/>
                <a:cs typeface="Arial MT"/>
              </a:rPr>
              <a:t>location </a:t>
            </a:r>
            <a:r>
              <a:rPr dirty="0" sz="1000">
                <a:latin typeface="Arial MT"/>
                <a:cs typeface="Arial MT"/>
              </a:rPr>
              <a:t>by </a:t>
            </a:r>
            <a:r>
              <a:rPr dirty="0" sz="1000" spc="-5">
                <a:latin typeface="Arial MT"/>
                <a:cs typeface="Arial MT"/>
              </a:rPr>
              <a:t>using</a:t>
            </a:r>
            <a:r>
              <a:rPr dirty="0" sz="1000">
                <a:latin typeface="Arial MT"/>
                <a:cs typeface="Arial MT"/>
              </a:rPr>
              <a:t> the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 b="1" i="1">
                <a:latin typeface="Arial"/>
                <a:cs typeface="Arial"/>
              </a:rPr>
              <a:t>paste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28" y="963688"/>
            <a:ext cx="5509260" cy="8150859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172720">
              <a:lnSpc>
                <a:spcPts val="1150"/>
              </a:lnSpc>
              <a:spcBef>
                <a:spcPts val="180"/>
              </a:spcBef>
            </a:pPr>
            <a:r>
              <a:rPr dirty="0" sz="1000">
                <a:latin typeface="Arial MT"/>
                <a:cs typeface="Arial MT"/>
              </a:rPr>
              <a:t>option, </a:t>
            </a:r>
            <a:r>
              <a:rPr dirty="0" sz="1000" spc="-5">
                <a:latin typeface="Arial MT"/>
                <a:cs typeface="Arial MT"/>
              </a:rPr>
              <a:t>whereas </a:t>
            </a:r>
            <a:r>
              <a:rPr dirty="0" sz="1000" spc="-5" b="1" i="1">
                <a:latin typeface="Arial"/>
                <a:cs typeface="Arial"/>
              </a:rPr>
              <a:t>cut </a:t>
            </a:r>
            <a:r>
              <a:rPr dirty="0" sz="1000" spc="-5">
                <a:latin typeface="Arial MT"/>
                <a:cs typeface="Arial MT"/>
              </a:rPr>
              <a:t>would delete the file/folder from the current location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can be pasted by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paste option.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0"/>
              </a:lnSpc>
            </a:pPr>
            <a:r>
              <a:rPr dirty="0" sz="1000" spc="-5">
                <a:latin typeface="Arial MT"/>
                <a:cs typeface="Arial MT"/>
              </a:rPr>
              <a:t>To copy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file/folder, select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that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 or folder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press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Ctrl </a:t>
            </a:r>
            <a:r>
              <a:rPr dirty="0" sz="1000">
                <a:latin typeface="Arial MT"/>
                <a:cs typeface="Arial MT"/>
              </a:rPr>
              <a:t>+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</a:t>
            </a:r>
            <a:r>
              <a:rPr dirty="0" sz="1000" spc="-5">
                <a:latin typeface="Arial MT"/>
                <a:cs typeface="Arial MT"/>
              </a:rPr>
              <a:t> or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right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 on it and </a:t>
            </a:r>
            <a:r>
              <a:rPr dirty="0" sz="1000" spc="-10">
                <a:latin typeface="Arial MT"/>
                <a:cs typeface="Arial MT"/>
              </a:rPr>
              <a:t>select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latin typeface="Arial MT"/>
                <a:cs typeface="Arial MT"/>
              </a:rPr>
              <a:t>“</a:t>
            </a:r>
            <a:r>
              <a:rPr dirty="0" sz="1000" spc="-5" b="1" i="1">
                <a:latin typeface="Arial"/>
                <a:cs typeface="Arial"/>
              </a:rPr>
              <a:t>Copy</a:t>
            </a:r>
            <a:r>
              <a:rPr dirty="0" sz="1000" spc="-5">
                <a:latin typeface="Arial MT"/>
                <a:cs typeface="Arial MT"/>
              </a:rPr>
              <a:t>”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</a:t>
            </a:r>
            <a:endParaRPr sz="1000">
              <a:latin typeface="Arial MT"/>
              <a:cs typeface="Arial MT"/>
            </a:endParaRPr>
          </a:p>
          <a:p>
            <a:pPr marL="12700" marR="6985" indent="-635">
              <a:lnSpc>
                <a:spcPts val="1150"/>
              </a:lnSpc>
              <a:spcBef>
                <a:spcPts val="1175"/>
              </a:spcBef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cut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file/folder,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that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folder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Ctrl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+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X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right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select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“</a:t>
            </a:r>
            <a:r>
              <a:rPr dirty="0" sz="1000" spc="-5" b="1" i="1">
                <a:latin typeface="Arial"/>
                <a:cs typeface="Arial"/>
              </a:rPr>
              <a:t>Cut</a:t>
            </a:r>
            <a:r>
              <a:rPr dirty="0" sz="1000" spc="-5">
                <a:latin typeface="Arial MT"/>
                <a:cs typeface="Arial MT"/>
              </a:rPr>
              <a:t>”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option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0"/>
              </a:lnSpc>
            </a:pP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paste</a:t>
            </a:r>
            <a:r>
              <a:rPr dirty="0" sz="1000">
                <a:latin typeface="Arial MT"/>
                <a:cs typeface="Arial MT"/>
              </a:rPr>
              <a:t> a </a:t>
            </a:r>
            <a:r>
              <a:rPr dirty="0" sz="1000" spc="-5">
                <a:latin typeface="Arial MT"/>
                <a:cs typeface="Arial MT"/>
              </a:rPr>
              <a:t>copied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cut file, </a:t>
            </a: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>
                <a:latin typeface="Arial MT"/>
                <a:cs typeface="Arial MT"/>
              </a:rPr>
              <a:t> Ctrl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+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V in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folder</a:t>
            </a:r>
            <a:r>
              <a:rPr dirty="0" sz="1000">
                <a:latin typeface="Arial MT"/>
                <a:cs typeface="Arial MT"/>
              </a:rPr>
              <a:t> or </a:t>
            </a:r>
            <a:r>
              <a:rPr dirty="0" sz="1000" spc="-5">
                <a:latin typeface="Arial MT"/>
                <a:cs typeface="Arial MT"/>
              </a:rPr>
              <a:t>drive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-5">
                <a:latin typeface="Arial MT"/>
                <a:cs typeface="Arial MT"/>
              </a:rPr>
              <a:t> right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5">
                <a:latin typeface="Arial MT"/>
                <a:cs typeface="Arial MT"/>
              </a:rPr>
              <a:t> where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want to paste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Paste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make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backup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files/folders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50"/>
              </a:lnSpc>
              <a:buAutoNum type="arabicPeriod"/>
              <a:tabLst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Copy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file/folder to</a:t>
            </a:r>
            <a:r>
              <a:rPr dirty="0" sz="1000" spc="-5">
                <a:latin typeface="Arial MT"/>
                <a:cs typeface="Arial MT"/>
              </a:rPr>
              <a:t> another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secondary storage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device </a:t>
            </a:r>
            <a:r>
              <a:rPr dirty="0" sz="1000">
                <a:latin typeface="Arial MT"/>
                <a:cs typeface="Arial MT"/>
              </a:rPr>
              <a:t>like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floppy </a:t>
            </a:r>
            <a:r>
              <a:rPr dirty="0" sz="1000" spc="-5">
                <a:latin typeface="Arial MT"/>
                <a:cs typeface="Arial MT"/>
              </a:rPr>
              <a:t>disk.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50"/>
              </a:lnSpc>
              <a:buSzPct val="80000"/>
              <a:buAutoNum type="arabicPeriod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Right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folder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move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your</a:t>
            </a:r>
            <a:r>
              <a:rPr dirty="0" sz="1000" spc="1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cursor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“</a:t>
            </a:r>
            <a:r>
              <a:rPr dirty="0" sz="1000" spc="-5" b="1" i="1">
                <a:latin typeface="Arial"/>
                <a:cs typeface="Arial"/>
              </a:rPr>
              <a:t>Send</a:t>
            </a:r>
            <a:r>
              <a:rPr dirty="0" sz="1000" spc="175" b="1" i="1">
                <a:latin typeface="Arial"/>
                <a:cs typeface="Arial"/>
              </a:rPr>
              <a:t> </a:t>
            </a:r>
            <a:r>
              <a:rPr dirty="0" sz="1000" spc="-5" b="1" i="1">
                <a:latin typeface="Arial"/>
                <a:cs typeface="Arial"/>
              </a:rPr>
              <a:t>To</a:t>
            </a:r>
            <a:r>
              <a:rPr dirty="0" sz="1000" spc="-5">
                <a:latin typeface="Arial MT"/>
                <a:cs typeface="Arial MT"/>
              </a:rPr>
              <a:t>”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option.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1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“3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800" spc="-5">
                <a:latin typeface="Arial MT"/>
                <a:cs typeface="Arial MT"/>
              </a:rPr>
              <a:t>1/2</a:t>
            </a:r>
            <a:endParaRPr sz="800">
              <a:latin typeface="Arial MT"/>
              <a:cs typeface="Arial MT"/>
            </a:endParaRPr>
          </a:p>
          <a:p>
            <a:pPr marL="469265">
              <a:lnSpc>
                <a:spcPts val="1175"/>
              </a:lnSpc>
            </a:pPr>
            <a:r>
              <a:rPr dirty="0" sz="1000">
                <a:latin typeface="Arial MT"/>
                <a:cs typeface="Arial MT"/>
              </a:rPr>
              <a:t>Floppy”</a:t>
            </a:r>
            <a:r>
              <a:rPr dirty="0" sz="1000" spc="-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869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delete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folder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50"/>
              </a:lnSpc>
              <a:buAutoNum type="arabicPeriod"/>
              <a:tabLst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Select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file/folder</a:t>
            </a:r>
            <a:r>
              <a:rPr dirty="0" sz="1000" spc="-5">
                <a:latin typeface="Arial MT"/>
                <a:cs typeface="Arial MT"/>
              </a:rPr>
              <a:t> and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“</a:t>
            </a:r>
            <a:r>
              <a:rPr dirty="0" sz="1000" spc="-5" b="1" i="1">
                <a:latin typeface="Arial"/>
                <a:cs typeface="Arial"/>
              </a:rPr>
              <a:t>Delete</a:t>
            </a:r>
            <a:r>
              <a:rPr dirty="0" sz="1000" spc="-5">
                <a:latin typeface="Arial MT"/>
                <a:cs typeface="Arial MT"/>
              </a:rPr>
              <a:t>” button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5">
                <a:latin typeface="Arial MT"/>
                <a:cs typeface="Arial MT"/>
              </a:rPr>
              <a:t>keyboard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75"/>
              </a:lnSpc>
              <a:buAutoNum type="arabicPeriod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Right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 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select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Delete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 from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menu.</a:t>
            </a:r>
            <a:endParaRPr sz="1000">
              <a:latin typeface="Arial MT"/>
              <a:cs typeface="Arial MT"/>
            </a:endParaRPr>
          </a:p>
          <a:p>
            <a:pPr algn="just" marL="12700" marR="5080" indent="-635">
              <a:lnSpc>
                <a:spcPct val="95800"/>
              </a:lnSpc>
              <a:spcBef>
                <a:spcPts val="1145"/>
              </a:spcBef>
            </a:pP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search </a:t>
            </a:r>
            <a:r>
              <a:rPr dirty="0" sz="1000">
                <a:latin typeface="Arial MT"/>
                <a:cs typeface="Arial MT"/>
              </a:rPr>
              <a:t>a file or </a:t>
            </a:r>
            <a:r>
              <a:rPr dirty="0" sz="1000" spc="-5">
                <a:latin typeface="Arial MT"/>
                <a:cs typeface="Arial MT"/>
              </a:rPr>
              <a:t>folder click on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 b="1" i="1">
                <a:latin typeface="Arial"/>
                <a:cs typeface="Arial"/>
              </a:rPr>
              <a:t>start </a:t>
            </a:r>
            <a:r>
              <a:rPr dirty="0" sz="1000">
                <a:latin typeface="Arial MT"/>
                <a:cs typeface="Arial MT"/>
              </a:rPr>
              <a:t>button in </a:t>
            </a:r>
            <a:r>
              <a:rPr dirty="0" sz="1000" spc="-5">
                <a:latin typeface="Arial MT"/>
                <a:cs typeface="Arial MT"/>
              </a:rPr>
              <a:t>task bar. Select “</a:t>
            </a:r>
            <a:r>
              <a:rPr dirty="0" sz="1000" spc="-5" b="1" i="1">
                <a:latin typeface="Arial"/>
                <a:cs typeface="Arial"/>
              </a:rPr>
              <a:t>Search</a:t>
            </a:r>
            <a:r>
              <a:rPr dirty="0" sz="1000" spc="-5">
                <a:latin typeface="Arial MT"/>
                <a:cs typeface="Arial MT"/>
              </a:rPr>
              <a:t>” option </a:t>
            </a:r>
            <a:r>
              <a:rPr dirty="0" sz="1000">
                <a:latin typeface="Arial MT"/>
                <a:cs typeface="Arial MT"/>
              </a:rPr>
              <a:t>in the </a:t>
            </a:r>
            <a:r>
              <a:rPr dirty="0" sz="1000" spc="-5">
                <a:latin typeface="Arial MT"/>
                <a:cs typeface="Arial MT"/>
              </a:rPr>
              <a:t>menu. </a:t>
            </a:r>
            <a:r>
              <a:rPr dirty="0" sz="1000">
                <a:latin typeface="Arial MT"/>
                <a:cs typeface="Arial MT"/>
              </a:rPr>
              <a:t> In the left side, there is a </a:t>
            </a:r>
            <a:r>
              <a:rPr dirty="0" sz="1000" spc="-5">
                <a:latin typeface="Arial MT"/>
                <a:cs typeface="Arial MT"/>
              </a:rPr>
              <a:t>search panel </a:t>
            </a:r>
            <a:r>
              <a:rPr dirty="0" sz="1000">
                <a:latin typeface="Arial MT"/>
                <a:cs typeface="Arial MT"/>
              </a:rPr>
              <a:t>that can help you to find a file with the </a:t>
            </a:r>
            <a:r>
              <a:rPr dirty="0" sz="1000" spc="-5">
                <a:latin typeface="Arial MT"/>
                <a:cs typeface="Arial MT"/>
              </a:rPr>
              <a:t>following options. </a:t>
            </a:r>
            <a:r>
              <a:rPr dirty="0" sz="1000">
                <a:latin typeface="Arial MT"/>
                <a:cs typeface="Arial MT"/>
              </a:rPr>
              <a:t> You </a:t>
            </a:r>
            <a:r>
              <a:rPr dirty="0" sz="1000" spc="-5">
                <a:latin typeface="Arial MT"/>
                <a:cs typeface="Arial MT"/>
              </a:rPr>
              <a:t>can</a:t>
            </a:r>
            <a:r>
              <a:rPr dirty="0" sz="1000">
                <a:latin typeface="Arial MT"/>
                <a:cs typeface="Arial MT"/>
              </a:rPr>
              <a:t> find the file with the </a:t>
            </a:r>
            <a:r>
              <a:rPr dirty="0" sz="1000" spc="-5">
                <a:latin typeface="Arial MT"/>
                <a:cs typeface="Arial MT"/>
              </a:rPr>
              <a:t>complete </a:t>
            </a:r>
            <a:r>
              <a:rPr dirty="0" sz="1000">
                <a:latin typeface="Arial MT"/>
                <a:cs typeface="Arial MT"/>
              </a:rPr>
              <a:t>or partial file name, a </a:t>
            </a:r>
            <a:r>
              <a:rPr dirty="0" sz="1000" spc="-5">
                <a:latin typeface="Arial MT"/>
                <a:cs typeface="Arial MT"/>
              </a:rPr>
              <a:t>word</a:t>
            </a:r>
            <a:r>
              <a:rPr dirty="0" sz="1000">
                <a:latin typeface="Arial MT"/>
                <a:cs typeface="Arial MT"/>
              </a:rPr>
              <a:t> or </a:t>
            </a:r>
            <a:r>
              <a:rPr dirty="0" sz="1000" spc="-5">
                <a:latin typeface="Arial MT"/>
                <a:cs typeface="Arial MT"/>
              </a:rPr>
              <a:t>phrase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 the file or just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location to see all the files 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folders in that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location.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buAutoNum type="arabicPeriod" startAt="4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Summary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have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learnt: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About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folders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their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properties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Commonly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used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their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properties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rename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files,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folders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save,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delete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search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files,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folders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95"/>
              </a:spcBef>
              <a:buAutoNum type="arabicPeriod" startAt="5"/>
              <a:tabLst>
                <a:tab pos="182880" algn="l"/>
              </a:tabLst>
            </a:pPr>
            <a:r>
              <a:rPr dirty="0" sz="1200" spc="-10" b="1">
                <a:latin typeface="Arial"/>
                <a:cs typeface="Arial"/>
              </a:rPr>
              <a:t>Exercise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0"/>
              </a:lnSpc>
              <a:spcBef>
                <a:spcPts val="110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1: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800"/>
              </a:lnSpc>
              <a:spcBef>
                <a:spcPts val="20"/>
              </a:spcBef>
            </a:pPr>
            <a:r>
              <a:rPr dirty="0" sz="1000" spc="-5">
                <a:latin typeface="Arial MT"/>
                <a:cs typeface="Arial MT"/>
              </a:rPr>
              <a:t>Open My Computer and then open </a:t>
            </a:r>
            <a:r>
              <a:rPr dirty="0" sz="1000">
                <a:latin typeface="Arial MT"/>
                <a:cs typeface="Arial MT"/>
              </a:rPr>
              <a:t>C </a:t>
            </a:r>
            <a:r>
              <a:rPr dirty="0" sz="1000" spc="-5">
                <a:latin typeface="Arial MT"/>
                <a:cs typeface="Arial MT"/>
              </a:rPr>
              <a:t>drive. Right click in the empty white space; choose </a:t>
            </a:r>
            <a:r>
              <a:rPr dirty="0" sz="1000">
                <a:latin typeface="Arial MT"/>
                <a:cs typeface="Arial MT"/>
              </a:rPr>
              <a:t> the “New” </a:t>
            </a:r>
            <a:r>
              <a:rPr dirty="0" sz="1000" spc="-5">
                <a:latin typeface="Arial MT"/>
                <a:cs typeface="Arial MT"/>
              </a:rPr>
              <a:t>option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then the “Folder” option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create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folder. Name </a:t>
            </a:r>
            <a:r>
              <a:rPr dirty="0" sz="1000">
                <a:latin typeface="Arial MT"/>
                <a:cs typeface="Arial MT"/>
              </a:rPr>
              <a:t>this </a:t>
            </a:r>
            <a:r>
              <a:rPr dirty="0" sz="1000" spc="-5">
                <a:latin typeface="Arial MT"/>
                <a:cs typeface="Arial MT"/>
              </a:rPr>
              <a:t>folder </a:t>
            </a:r>
            <a:r>
              <a:rPr dirty="0" sz="1000">
                <a:latin typeface="Arial MT"/>
                <a:cs typeface="Arial MT"/>
              </a:rPr>
              <a:t>as </a:t>
            </a:r>
            <a:r>
              <a:rPr dirty="0" sz="1000" spc="-5">
                <a:latin typeface="Arial MT"/>
                <a:cs typeface="Arial MT"/>
              </a:rPr>
              <a:t>“VU- </a:t>
            </a:r>
            <a:r>
              <a:rPr dirty="0" sz="1000">
                <a:latin typeface="Arial MT"/>
                <a:cs typeface="Arial MT"/>
              </a:rPr>
              <a:t> CPL”. </a:t>
            </a:r>
            <a:r>
              <a:rPr dirty="0" sz="1000" spc="-5">
                <a:latin typeface="Arial MT"/>
                <a:cs typeface="Arial MT"/>
              </a:rPr>
              <a:t>Now </a:t>
            </a:r>
            <a:r>
              <a:rPr dirty="0" sz="1000">
                <a:latin typeface="Arial MT"/>
                <a:cs typeface="Arial MT"/>
              </a:rPr>
              <a:t>within this </a:t>
            </a:r>
            <a:r>
              <a:rPr dirty="0" sz="1000" spc="-5">
                <a:latin typeface="Arial MT"/>
                <a:cs typeface="Arial MT"/>
              </a:rPr>
              <a:t>folder </a:t>
            </a:r>
            <a:r>
              <a:rPr dirty="0" sz="1000">
                <a:latin typeface="Arial MT"/>
                <a:cs typeface="Arial MT"/>
              </a:rPr>
              <a:t>you </a:t>
            </a:r>
            <a:r>
              <a:rPr dirty="0" sz="1000" spc="-5">
                <a:latin typeface="Arial MT"/>
                <a:cs typeface="Arial MT"/>
              </a:rPr>
              <a:t>have </a:t>
            </a:r>
            <a:r>
              <a:rPr dirty="0" sz="1000">
                <a:latin typeface="Arial MT"/>
                <a:cs typeface="Arial MT"/>
              </a:rPr>
              <a:t>to create 5 </a:t>
            </a:r>
            <a:r>
              <a:rPr dirty="0" sz="1000" spc="-5">
                <a:latin typeface="Arial MT"/>
                <a:cs typeface="Arial MT"/>
              </a:rPr>
              <a:t>more folders by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following names: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Exercise</a:t>
            </a:r>
            <a:r>
              <a:rPr dirty="0" sz="1000">
                <a:latin typeface="Arial MT"/>
                <a:cs typeface="Arial MT"/>
              </a:rPr>
              <a:t> 2.1, </a:t>
            </a:r>
            <a:r>
              <a:rPr dirty="0" sz="1000" spc="-5">
                <a:latin typeface="Arial MT"/>
                <a:cs typeface="Arial MT"/>
              </a:rPr>
              <a:t>Exercise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2.2,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Exercise </a:t>
            </a:r>
            <a:r>
              <a:rPr dirty="0" sz="1000">
                <a:latin typeface="Arial MT"/>
                <a:cs typeface="Arial MT"/>
              </a:rPr>
              <a:t>2.3, </a:t>
            </a:r>
            <a:r>
              <a:rPr dirty="0" sz="1000" spc="-5">
                <a:latin typeface="Arial MT"/>
                <a:cs typeface="Arial MT"/>
              </a:rPr>
              <a:t>Exercise</a:t>
            </a:r>
            <a:r>
              <a:rPr dirty="0" sz="1000">
                <a:latin typeface="Arial MT"/>
                <a:cs typeface="Arial MT"/>
              </a:rPr>
              <a:t> 2.4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Exercise</a:t>
            </a:r>
            <a:r>
              <a:rPr dirty="0" sz="1000">
                <a:latin typeface="Arial MT"/>
                <a:cs typeface="Arial MT"/>
              </a:rPr>
              <a:t> 2.5.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folder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structure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 used in the next exercises.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25"/>
              </a:lnSpc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2:</a:t>
            </a:r>
            <a:endParaRPr sz="1000">
              <a:latin typeface="Arial"/>
              <a:cs typeface="Arial"/>
            </a:endParaRPr>
          </a:p>
          <a:p>
            <a:pPr marL="469265" marR="6985">
              <a:lnSpc>
                <a:spcPts val="1150"/>
              </a:lnSpc>
              <a:spcBef>
                <a:spcPts val="50"/>
              </a:spcBef>
            </a:pPr>
            <a:r>
              <a:rPr dirty="0" sz="1000" spc="-5">
                <a:latin typeface="Arial MT"/>
                <a:cs typeface="Arial MT"/>
              </a:rPr>
              <a:t>Create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desktop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then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check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its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size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(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hint: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right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icon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then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choose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properties</a:t>
            </a:r>
            <a:r>
              <a:rPr dirty="0" sz="1000">
                <a:latin typeface="Arial MT"/>
                <a:cs typeface="Arial MT"/>
              </a:rPr>
              <a:t> ).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5"/>
              </a:lnSpc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3:</a:t>
            </a:r>
            <a:endParaRPr sz="1000">
              <a:latin typeface="Arial"/>
              <a:cs typeface="Arial"/>
            </a:endParaRPr>
          </a:p>
          <a:p>
            <a:pPr algn="just" marL="469265" marR="6350">
              <a:lnSpc>
                <a:spcPct val="95700"/>
              </a:lnSpc>
              <a:spcBef>
                <a:spcPts val="20"/>
              </a:spcBef>
            </a:pPr>
            <a:r>
              <a:rPr dirty="0" sz="1000" spc="-5">
                <a:latin typeface="Arial MT"/>
                <a:cs typeface="Arial MT"/>
              </a:rPr>
              <a:t>Put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floppy disk in floppy drive of your computer. Click on Start button and choose the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“Run”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menu.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Type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“A:”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(without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quotation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marks)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available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box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 </a:t>
            </a:r>
            <a:r>
              <a:rPr dirty="0" sz="1000">
                <a:latin typeface="Arial MT"/>
                <a:cs typeface="Arial MT"/>
              </a:rPr>
              <a:t> OK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button.</a:t>
            </a:r>
            <a:r>
              <a:rPr dirty="0" sz="1000" spc="-5">
                <a:latin typeface="Arial MT"/>
                <a:cs typeface="Arial MT"/>
              </a:rPr>
              <a:t> Observe what happens.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30"/>
              </a:lnSpc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4:</a:t>
            </a:r>
            <a:endParaRPr sz="1000">
              <a:latin typeface="Arial"/>
              <a:cs typeface="Arial"/>
            </a:endParaRPr>
          </a:p>
          <a:p>
            <a:pPr algn="just" marL="469265" marR="5715">
              <a:lnSpc>
                <a:spcPct val="957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Select a file or </a:t>
            </a:r>
            <a:r>
              <a:rPr dirty="0" sz="1000" spc="-5">
                <a:latin typeface="Arial MT"/>
                <a:cs typeface="Arial MT"/>
              </a:rPr>
              <a:t>folder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then </a:t>
            </a: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F2</a:t>
            </a:r>
            <a:r>
              <a:rPr dirty="0" sz="1000">
                <a:latin typeface="Arial MT"/>
                <a:cs typeface="Arial MT"/>
              </a:rPr>
              <a:t> key </a:t>
            </a:r>
            <a:r>
              <a:rPr dirty="0" sz="1000" spc="-5">
                <a:latin typeface="Arial MT"/>
                <a:cs typeface="Arial MT"/>
              </a:rPr>
              <a:t>(F2</a:t>
            </a:r>
            <a:r>
              <a:rPr dirty="0" sz="1000">
                <a:latin typeface="Arial MT"/>
                <a:cs typeface="Arial MT"/>
              </a:rPr>
              <a:t> is a function </a:t>
            </a:r>
            <a:r>
              <a:rPr dirty="0" sz="1000" spc="-5">
                <a:latin typeface="Arial MT"/>
                <a:cs typeface="Arial MT"/>
              </a:rPr>
              <a:t>key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that is </a:t>
            </a:r>
            <a:r>
              <a:rPr dirty="0" sz="1000" spc="-5">
                <a:latin typeface="Arial MT"/>
                <a:cs typeface="Arial MT"/>
              </a:rPr>
              <a:t>located</a:t>
            </a:r>
            <a:r>
              <a:rPr dirty="0" sz="1000" spc="2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 the </a:t>
            </a:r>
            <a:r>
              <a:rPr dirty="0" sz="1000" spc="-2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top </a:t>
            </a:r>
            <a:r>
              <a:rPr dirty="0" sz="1000" spc="-5">
                <a:latin typeface="Arial MT"/>
                <a:cs typeface="Arial MT"/>
              </a:rPr>
              <a:t>row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buttons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5">
                <a:latin typeface="Arial MT"/>
                <a:cs typeface="Arial MT"/>
              </a:rPr>
              <a:t>your keyboard). </a:t>
            </a:r>
            <a:r>
              <a:rPr dirty="0" sz="1000">
                <a:latin typeface="Arial MT"/>
                <a:cs typeface="Arial MT"/>
              </a:rPr>
              <a:t>Observe </a:t>
            </a:r>
            <a:r>
              <a:rPr dirty="0" sz="1000" spc="-5">
                <a:latin typeface="Arial MT"/>
                <a:cs typeface="Arial MT"/>
              </a:rPr>
              <a:t>what happens </a:t>
            </a:r>
            <a:r>
              <a:rPr dirty="0" sz="1000">
                <a:latin typeface="Arial MT"/>
                <a:cs typeface="Arial MT"/>
              </a:rPr>
              <a:t>to the icon. </a:t>
            </a:r>
            <a:r>
              <a:rPr dirty="0" sz="1000" spc="-5">
                <a:latin typeface="Arial MT"/>
                <a:cs typeface="Arial MT"/>
              </a:rPr>
              <a:t>Explore </a:t>
            </a:r>
            <a:r>
              <a:rPr dirty="0" sz="1000">
                <a:latin typeface="Arial MT"/>
                <a:cs typeface="Arial MT"/>
              </a:rPr>
              <a:t>what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 do at this moment.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25"/>
              </a:lnSpc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5: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ts val="1150"/>
              </a:lnSpc>
              <a:spcBef>
                <a:spcPts val="50"/>
              </a:spcBef>
            </a:pPr>
            <a:r>
              <a:rPr dirty="0" sz="1000">
                <a:latin typeface="Arial MT"/>
                <a:cs typeface="Arial MT"/>
              </a:rPr>
              <a:t>Open “My </a:t>
            </a:r>
            <a:r>
              <a:rPr dirty="0" sz="1000" spc="-5">
                <a:latin typeface="Arial MT"/>
                <a:cs typeface="Arial MT"/>
              </a:rPr>
              <a:t>computer” and then open </a:t>
            </a:r>
            <a:r>
              <a:rPr dirty="0" sz="1000">
                <a:latin typeface="Arial MT"/>
                <a:cs typeface="Arial MT"/>
              </a:rPr>
              <a:t>C </a:t>
            </a:r>
            <a:r>
              <a:rPr dirty="0" sz="1000" spc="-5">
                <a:latin typeface="Arial MT"/>
                <a:cs typeface="Arial MT"/>
              </a:rPr>
              <a:t>drive. </a:t>
            </a:r>
            <a:r>
              <a:rPr dirty="0" sz="1000">
                <a:latin typeface="Arial MT"/>
                <a:cs typeface="Arial MT"/>
              </a:rPr>
              <a:t>Click </a:t>
            </a:r>
            <a:r>
              <a:rPr dirty="0" sz="1000" spc="-5">
                <a:latin typeface="Arial MT"/>
                <a:cs typeface="Arial MT"/>
              </a:rPr>
              <a:t>in </a:t>
            </a:r>
            <a:r>
              <a:rPr dirty="0" sz="1000">
                <a:latin typeface="Arial MT"/>
                <a:cs typeface="Arial MT"/>
              </a:rPr>
              <a:t>empty white </a:t>
            </a:r>
            <a:r>
              <a:rPr dirty="0" sz="1000" spc="-5">
                <a:latin typeface="Arial MT"/>
                <a:cs typeface="Arial MT"/>
              </a:rPr>
              <a:t>space </a:t>
            </a:r>
            <a:r>
              <a:rPr dirty="0" sz="1000">
                <a:latin typeface="Arial MT"/>
                <a:cs typeface="Arial MT"/>
              </a:rPr>
              <a:t>with </a:t>
            </a:r>
            <a:r>
              <a:rPr dirty="0" sz="1000" spc="-5">
                <a:latin typeface="Arial MT"/>
                <a:cs typeface="Arial MT"/>
              </a:rPr>
              <a:t>your mouse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pointer once. Press Ctrl and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keys from the keyboard. Observe the effect of this shortcut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combination.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964449"/>
            <a:ext cx="46291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6</a:t>
            </a:r>
            <a:r>
              <a:rPr dirty="0" sz="1000" b="1"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32541" y="1985449"/>
            <a:ext cx="46291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7</a:t>
            </a:r>
            <a:r>
              <a:rPr dirty="0" sz="1000" b="1"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2541" y="2569424"/>
            <a:ext cx="46291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8</a:t>
            </a:r>
            <a:r>
              <a:rPr dirty="0" sz="1000" b="1"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2541" y="3007213"/>
            <a:ext cx="46291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9</a:t>
            </a:r>
            <a:r>
              <a:rPr dirty="0" sz="1000" b="1"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89365" y="1109870"/>
            <a:ext cx="5052060" cy="236664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5700"/>
              </a:lnSpc>
              <a:spcBef>
                <a:spcPts val="150"/>
              </a:spcBef>
            </a:pPr>
            <a:r>
              <a:rPr dirty="0" sz="1000" spc="-5">
                <a:latin typeface="Arial MT"/>
                <a:cs typeface="Arial MT"/>
              </a:rPr>
              <a:t>Create </a:t>
            </a:r>
            <a:r>
              <a:rPr dirty="0" sz="1000">
                <a:latin typeface="Arial MT"/>
                <a:cs typeface="Arial MT"/>
              </a:rPr>
              <a:t>two folders on </a:t>
            </a:r>
            <a:r>
              <a:rPr dirty="0" sz="1000" spc="-5">
                <a:latin typeface="Arial MT"/>
                <a:cs typeface="Arial MT"/>
              </a:rPr>
              <a:t>your desktop </a:t>
            </a:r>
            <a:r>
              <a:rPr dirty="0" sz="1000">
                <a:latin typeface="Arial MT"/>
                <a:cs typeface="Arial MT"/>
              </a:rPr>
              <a:t>(Hint: Right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>
                <a:latin typeface="Arial MT"/>
                <a:cs typeface="Arial MT"/>
              </a:rPr>
              <a:t>on the </a:t>
            </a:r>
            <a:r>
              <a:rPr dirty="0" sz="1000" spc="-5">
                <a:latin typeface="Arial MT"/>
                <a:cs typeface="Arial MT"/>
              </a:rPr>
              <a:t>desktop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choose </a:t>
            </a:r>
            <a:r>
              <a:rPr dirty="0" sz="1000">
                <a:latin typeface="Arial MT"/>
                <a:cs typeface="Arial MT"/>
              </a:rPr>
              <a:t>“New”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 the menu ...). Give them appropriate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names. Now open these folders and create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 in each </a:t>
            </a:r>
            <a:r>
              <a:rPr dirty="0" sz="1000" spc="-5">
                <a:latin typeface="Arial MT"/>
                <a:cs typeface="Arial MT"/>
              </a:rPr>
              <a:t>of </a:t>
            </a:r>
            <a:r>
              <a:rPr dirty="0" sz="1000">
                <a:latin typeface="Arial MT"/>
                <a:cs typeface="Arial MT"/>
              </a:rPr>
              <a:t>these </a:t>
            </a:r>
            <a:r>
              <a:rPr dirty="0" sz="1000" spc="-5">
                <a:latin typeface="Arial MT"/>
                <a:cs typeface="Arial MT"/>
              </a:rPr>
              <a:t>folders (hint: </a:t>
            </a:r>
            <a:r>
              <a:rPr dirty="0" sz="1000">
                <a:latin typeface="Arial MT"/>
                <a:cs typeface="Arial MT"/>
              </a:rPr>
              <a:t>right click &amp; </a:t>
            </a:r>
            <a:r>
              <a:rPr dirty="0" sz="1000" spc="-5">
                <a:latin typeface="Arial MT"/>
                <a:cs typeface="Arial MT"/>
              </a:rPr>
              <a:t>choose </a:t>
            </a:r>
            <a:r>
              <a:rPr dirty="0" sz="1000">
                <a:latin typeface="Arial MT"/>
                <a:cs typeface="Arial MT"/>
              </a:rPr>
              <a:t>“Text </a:t>
            </a:r>
            <a:r>
              <a:rPr dirty="0" sz="1000" spc="-5">
                <a:latin typeface="Arial MT"/>
                <a:cs typeface="Arial MT"/>
              </a:rPr>
              <a:t>Document” from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“New” </a:t>
            </a:r>
            <a:r>
              <a:rPr dirty="0" sz="1000">
                <a:latin typeface="Arial MT"/>
                <a:cs typeface="Arial MT"/>
              </a:rPr>
              <a:t> option). </a:t>
            </a:r>
            <a:r>
              <a:rPr dirty="0" sz="1000" spc="-5">
                <a:latin typeface="Arial MT"/>
                <a:cs typeface="Arial MT"/>
              </a:rPr>
              <a:t>Now select </a:t>
            </a:r>
            <a:r>
              <a:rPr dirty="0" sz="1000">
                <a:latin typeface="Arial MT"/>
                <a:cs typeface="Arial MT"/>
              </a:rPr>
              <a:t>file </a:t>
            </a:r>
            <a:r>
              <a:rPr dirty="0" sz="1000" spc="-5">
                <a:latin typeface="Arial MT"/>
                <a:cs typeface="Arial MT"/>
              </a:rPr>
              <a:t>from </a:t>
            </a:r>
            <a:r>
              <a:rPr dirty="0" sz="1000">
                <a:latin typeface="Arial MT"/>
                <a:cs typeface="Arial MT"/>
              </a:rPr>
              <a:t>one of the folder </a:t>
            </a:r>
            <a:r>
              <a:rPr dirty="0" sz="1000" spc="-5">
                <a:latin typeface="Arial MT"/>
                <a:cs typeface="Arial MT"/>
              </a:rPr>
              <a:t>and press Ctrl and </a:t>
            </a:r>
            <a:r>
              <a:rPr dirty="0" sz="1000">
                <a:latin typeface="Arial MT"/>
                <a:cs typeface="Arial MT"/>
              </a:rPr>
              <a:t>X keys </a:t>
            </a:r>
            <a:r>
              <a:rPr dirty="0" sz="1000" spc="-5">
                <a:latin typeface="Arial MT"/>
                <a:cs typeface="Arial MT"/>
              </a:rPr>
              <a:t>simultaneously </a:t>
            </a:r>
            <a:r>
              <a:rPr dirty="0" sz="1000">
                <a:latin typeface="Arial MT"/>
                <a:cs typeface="Arial MT"/>
              </a:rPr>
              <a:t> from the </a:t>
            </a:r>
            <a:r>
              <a:rPr dirty="0" sz="1000" spc="-5">
                <a:latin typeface="Arial MT"/>
                <a:cs typeface="Arial MT"/>
              </a:rPr>
              <a:t>keyboard.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>
                <a:latin typeface="Arial MT"/>
                <a:cs typeface="Arial MT"/>
              </a:rPr>
              <a:t> in the </a:t>
            </a:r>
            <a:r>
              <a:rPr dirty="0" sz="1000" spc="-5">
                <a:latin typeface="Arial MT"/>
                <a:cs typeface="Arial MT"/>
              </a:rPr>
              <a:t>other</a:t>
            </a:r>
            <a:r>
              <a:rPr dirty="0" sz="1000">
                <a:latin typeface="Arial MT"/>
                <a:cs typeface="Arial MT"/>
              </a:rPr>
              <a:t> folder and press </a:t>
            </a:r>
            <a:r>
              <a:rPr dirty="0" sz="1000" spc="-5">
                <a:latin typeface="Arial MT"/>
                <a:cs typeface="Arial MT"/>
              </a:rPr>
              <a:t>Ctrl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+ V from the </a:t>
            </a:r>
            <a:r>
              <a:rPr dirty="0" sz="1000" spc="-5">
                <a:latin typeface="Arial MT"/>
                <a:cs typeface="Arial MT"/>
              </a:rPr>
              <a:t>keyboard.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Observe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what </a:t>
            </a:r>
            <a:r>
              <a:rPr dirty="0" sz="1000" spc="-10">
                <a:latin typeface="Arial MT"/>
                <a:cs typeface="Arial MT"/>
              </a:rPr>
              <a:t>happens.</a:t>
            </a:r>
            <a:endParaRPr sz="1000">
              <a:latin typeface="Arial MT"/>
              <a:cs typeface="Arial MT"/>
            </a:endParaRPr>
          </a:p>
          <a:p>
            <a:pPr algn="just" marL="12700" marR="5080">
              <a:lnSpc>
                <a:spcPct val="95700"/>
              </a:lnSpc>
              <a:spcBef>
                <a:spcPts val="1150"/>
              </a:spcBef>
            </a:pPr>
            <a:r>
              <a:rPr dirty="0" sz="1000" spc="-5">
                <a:latin typeface="Arial MT"/>
                <a:cs typeface="Arial MT"/>
              </a:rPr>
              <a:t>Put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floppy</a:t>
            </a:r>
            <a:r>
              <a:rPr dirty="0" sz="1000" spc="1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floppy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drive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then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My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computer.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Right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1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floppy </a:t>
            </a:r>
            <a:r>
              <a:rPr dirty="0" sz="1000">
                <a:latin typeface="Arial MT"/>
                <a:cs typeface="Arial MT"/>
              </a:rPr>
              <a:t> drive </a:t>
            </a:r>
            <a:r>
              <a:rPr dirty="0" sz="1000" spc="-5">
                <a:latin typeface="Arial MT"/>
                <a:cs typeface="Arial MT"/>
              </a:rPr>
              <a:t>icon. Choose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properties option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check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capacity </a:t>
            </a:r>
            <a:r>
              <a:rPr dirty="0" sz="1000">
                <a:latin typeface="Arial MT"/>
                <a:cs typeface="Arial MT"/>
              </a:rPr>
              <a:t>of the floppy. Also note the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free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space </a:t>
            </a:r>
            <a:r>
              <a:rPr dirty="0" sz="1000">
                <a:latin typeface="Arial MT"/>
                <a:cs typeface="Arial MT"/>
              </a:rPr>
              <a:t>available.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Arial MT"/>
              <a:cs typeface="Arial MT"/>
            </a:endParaRPr>
          </a:p>
          <a:p>
            <a:pPr algn="just" marL="12700" marR="5080">
              <a:lnSpc>
                <a:spcPts val="1150"/>
              </a:lnSpc>
            </a:pPr>
            <a:r>
              <a:rPr dirty="0" sz="1000">
                <a:latin typeface="Arial MT"/>
                <a:cs typeface="Arial MT"/>
              </a:rPr>
              <a:t>Select </a:t>
            </a:r>
            <a:r>
              <a:rPr dirty="0" sz="1000" spc="-5">
                <a:latin typeface="Arial MT"/>
                <a:cs typeface="Arial MT"/>
              </a:rPr>
              <a:t>any </a:t>
            </a:r>
            <a:r>
              <a:rPr dirty="0" sz="1000">
                <a:latin typeface="Arial MT"/>
                <a:cs typeface="Arial MT"/>
              </a:rPr>
              <a:t>file from the C drive of </a:t>
            </a:r>
            <a:r>
              <a:rPr dirty="0" sz="1000" spc="-5">
                <a:latin typeface="Arial MT"/>
                <a:cs typeface="Arial MT"/>
              </a:rPr>
              <a:t>your </a:t>
            </a:r>
            <a:r>
              <a:rPr dirty="0" sz="1000">
                <a:latin typeface="Arial MT"/>
                <a:cs typeface="Arial MT"/>
              </a:rPr>
              <a:t>computer. </a:t>
            </a:r>
            <a:r>
              <a:rPr dirty="0" sz="1000" spc="-5">
                <a:latin typeface="Arial MT"/>
                <a:cs typeface="Arial MT"/>
              </a:rPr>
              <a:t>Right click on </a:t>
            </a:r>
            <a:r>
              <a:rPr dirty="0" sz="1000">
                <a:latin typeface="Arial MT"/>
                <a:cs typeface="Arial MT"/>
              </a:rPr>
              <a:t>it and </a:t>
            </a:r>
            <a:r>
              <a:rPr dirty="0" sz="1000" spc="-5">
                <a:latin typeface="Arial MT"/>
                <a:cs typeface="Arial MT"/>
              </a:rPr>
              <a:t>check its size. </a:t>
            </a:r>
            <a:r>
              <a:rPr dirty="0" sz="1000">
                <a:latin typeface="Arial MT"/>
                <a:cs typeface="Arial MT"/>
              </a:rPr>
              <a:t>Can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copy </a:t>
            </a:r>
            <a:r>
              <a:rPr dirty="0" sz="1000">
                <a:latin typeface="Arial MT"/>
                <a:cs typeface="Arial MT"/>
              </a:rPr>
              <a:t>&amp;</a:t>
            </a:r>
            <a:r>
              <a:rPr dirty="0" sz="1000" spc="-5">
                <a:latin typeface="Arial MT"/>
                <a:cs typeface="Arial MT"/>
              </a:rPr>
              <a:t> save it in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floppy?</a:t>
            </a:r>
            <a:endParaRPr sz="1000">
              <a:latin typeface="Arial MT"/>
              <a:cs typeface="Arial MT"/>
            </a:endParaRPr>
          </a:p>
          <a:p>
            <a:pPr algn="just" marL="12700" marR="5080">
              <a:lnSpc>
                <a:spcPts val="1150"/>
              </a:lnSpc>
              <a:spcBef>
                <a:spcPts val="1150"/>
              </a:spcBef>
            </a:pP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search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window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(hint: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Start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&amp;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choose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search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...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).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Type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“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*.txt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”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(without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quotation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marks)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first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box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enter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keyboard.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32541" y="3444240"/>
            <a:ext cx="5507990" cy="615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265">
              <a:lnSpc>
                <a:spcPts val="1180"/>
              </a:lnSpc>
              <a:spcBef>
                <a:spcPts val="100"/>
              </a:spcBef>
            </a:pPr>
            <a:r>
              <a:rPr dirty="0" sz="1000">
                <a:latin typeface="Arial MT"/>
                <a:cs typeface="Arial MT"/>
              </a:rPr>
              <a:t>Observe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results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search. </a:t>
            </a:r>
            <a:r>
              <a:rPr dirty="0" sz="1000">
                <a:latin typeface="Arial MT"/>
                <a:cs typeface="Arial MT"/>
              </a:rPr>
              <a:t>What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infer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from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this</a:t>
            </a:r>
            <a:r>
              <a:rPr dirty="0" sz="1000" spc="-5">
                <a:latin typeface="Arial MT"/>
                <a:cs typeface="Arial MT"/>
              </a:rPr>
              <a:t> example?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50"/>
              </a:lnSpc>
            </a:pPr>
            <a:r>
              <a:rPr dirty="0" sz="1000" spc="-5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10:</a:t>
            </a:r>
            <a:endParaRPr sz="1000">
              <a:latin typeface="Arial"/>
              <a:cs typeface="Arial"/>
            </a:endParaRPr>
          </a:p>
          <a:p>
            <a:pPr marL="469265" marR="5080">
              <a:lnSpc>
                <a:spcPts val="1150"/>
              </a:lnSpc>
              <a:spcBef>
                <a:spcPts val="50"/>
              </a:spcBef>
            </a:pP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F1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keyboard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Help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window.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Type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“Wildcard”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box </a:t>
            </a:r>
            <a:r>
              <a:rPr dirty="0" sz="1000">
                <a:latin typeface="Arial MT"/>
                <a:cs typeface="Arial MT"/>
              </a:rPr>
              <a:t> and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press </a:t>
            </a:r>
            <a:r>
              <a:rPr dirty="0" sz="1000" spc="-5">
                <a:latin typeface="Arial MT"/>
                <a:cs typeface="Arial MT"/>
              </a:rPr>
              <a:t>enter </a:t>
            </a:r>
            <a:r>
              <a:rPr dirty="0" sz="1000">
                <a:latin typeface="Arial MT"/>
                <a:cs typeface="Arial MT"/>
              </a:rPr>
              <a:t>from 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keyboard. </a:t>
            </a:r>
            <a:r>
              <a:rPr dirty="0" sz="1000" spc="-5">
                <a:latin typeface="Arial MT"/>
                <a:cs typeface="Arial MT"/>
              </a:rPr>
              <a:t>Learn about</a:t>
            </a:r>
            <a:r>
              <a:rPr dirty="0" sz="1000">
                <a:latin typeface="Arial MT"/>
                <a:cs typeface="Arial MT"/>
              </a:rPr>
              <a:t> 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use of</a:t>
            </a:r>
            <a:r>
              <a:rPr dirty="0" sz="1000" spc="-5">
                <a:latin typeface="Arial MT"/>
                <a:cs typeface="Arial MT"/>
              </a:rPr>
              <a:t> wildcards</a:t>
            </a:r>
            <a:r>
              <a:rPr dirty="0" sz="1000">
                <a:latin typeface="Arial MT"/>
                <a:cs typeface="Arial MT"/>
              </a:rPr>
              <a:t> in</a:t>
            </a:r>
            <a:r>
              <a:rPr dirty="0" sz="1000" spc="-5">
                <a:latin typeface="Arial MT"/>
                <a:cs typeface="Arial MT"/>
              </a:rPr>
              <a:t> searching</a:t>
            </a:r>
            <a:r>
              <a:rPr dirty="0" sz="1000">
                <a:latin typeface="Arial MT"/>
                <a:cs typeface="Arial MT"/>
              </a:rPr>
              <a:t> files.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962165"/>
            <a:ext cx="5509260" cy="479044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 marL="1411605" marR="1405890">
              <a:lnSpc>
                <a:spcPts val="1380"/>
              </a:lnSpc>
              <a:spcBef>
                <a:spcPts val="195"/>
              </a:spcBef>
            </a:pPr>
            <a:r>
              <a:rPr dirty="0" sz="1200" spc="-5">
                <a:latin typeface="Arial MT"/>
                <a:cs typeface="Arial MT"/>
              </a:rPr>
              <a:t>Computer Proficiency License </a:t>
            </a:r>
            <a:r>
              <a:rPr dirty="0" sz="1200" spc="-10">
                <a:latin typeface="Arial MT"/>
                <a:cs typeface="Arial MT"/>
              </a:rPr>
              <a:t>(CS-001)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Lecture </a:t>
            </a:r>
            <a:r>
              <a:rPr dirty="0" sz="1200" spc="-10">
                <a:latin typeface="Arial MT"/>
                <a:cs typeface="Arial MT"/>
              </a:rPr>
              <a:t>14</a:t>
            </a:r>
            <a:endParaRPr sz="1200">
              <a:latin typeface="Arial MT"/>
              <a:cs typeface="Arial MT"/>
            </a:endParaRPr>
          </a:p>
          <a:p>
            <a:pPr algn="ctr">
              <a:lnSpc>
                <a:spcPts val="1340"/>
              </a:lnSpc>
            </a:pPr>
            <a:r>
              <a:rPr dirty="0" sz="1200" spc="-5">
                <a:latin typeface="Arial MT"/>
                <a:cs typeface="Arial MT"/>
              </a:rPr>
              <a:t>Introduction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to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Text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Editing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150">
              <a:latin typeface="Arial MT"/>
              <a:cs typeface="Arial MT"/>
            </a:endParaRPr>
          </a:p>
          <a:p>
            <a:pPr marL="182245" indent="-169545">
              <a:lnSpc>
                <a:spcPct val="100000"/>
              </a:lnSpc>
              <a:buAutoNum type="arabicPeriod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Objectives</a:t>
            </a:r>
            <a:endParaRPr sz="12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The objective of this lecture is to provide information about text editing software.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85"/>
              </a:spcBef>
              <a:buAutoNum type="arabicPeriod" startAt="2"/>
              <a:tabLst>
                <a:tab pos="182880" algn="l"/>
              </a:tabLst>
            </a:pPr>
            <a:r>
              <a:rPr dirty="0" sz="1200" b="1">
                <a:latin typeface="Arial"/>
                <a:cs typeface="Arial"/>
              </a:rPr>
              <a:t>Explaining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Text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Editor</a:t>
            </a:r>
            <a:endParaRPr sz="1200">
              <a:latin typeface="Arial"/>
              <a:cs typeface="Arial"/>
            </a:endParaRPr>
          </a:p>
          <a:p>
            <a:pPr algn="just" marL="12700" marR="5715">
              <a:lnSpc>
                <a:spcPts val="1150"/>
              </a:lnSpc>
              <a:spcBef>
                <a:spcPts val="1180"/>
              </a:spcBef>
            </a:pPr>
            <a:r>
              <a:rPr dirty="0" sz="1000" spc="-5">
                <a:latin typeface="Arial MT"/>
                <a:cs typeface="Arial MT"/>
              </a:rPr>
              <a:t>Text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editor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software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that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helps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editing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There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several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editing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soft</a:t>
            </a:r>
            <a:r>
              <a:rPr dirty="0" sz="1000" spc="2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wares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available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 internet like Note pad, Text pad etc.</a:t>
            </a:r>
            <a:endParaRPr sz="1000">
              <a:latin typeface="Arial MT"/>
              <a:cs typeface="Arial MT"/>
            </a:endParaRPr>
          </a:p>
          <a:p>
            <a:pPr algn="just" marL="12700" marR="5715">
              <a:lnSpc>
                <a:spcPct val="95700"/>
              </a:lnSpc>
              <a:spcBef>
                <a:spcPts val="1120"/>
              </a:spcBef>
            </a:pPr>
            <a:r>
              <a:rPr dirty="0" sz="1000" spc="-5">
                <a:latin typeface="Arial MT"/>
                <a:cs typeface="Arial MT"/>
              </a:rPr>
              <a:t>Word processor is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advance form of </a:t>
            </a:r>
            <a:r>
              <a:rPr dirty="0" sz="1000">
                <a:latin typeface="Arial MT"/>
                <a:cs typeface="Arial MT"/>
              </a:rPr>
              <a:t>text editing </a:t>
            </a:r>
            <a:r>
              <a:rPr dirty="0" sz="1000" spc="-5">
                <a:latin typeface="Arial MT"/>
                <a:cs typeface="Arial MT"/>
              </a:rPr>
              <a:t>software. </a:t>
            </a:r>
            <a:r>
              <a:rPr dirty="0" sz="1000">
                <a:latin typeface="Arial MT"/>
                <a:cs typeface="Arial MT"/>
              </a:rPr>
              <a:t>We use text or word </a:t>
            </a:r>
            <a:r>
              <a:rPr dirty="0" sz="1000" spc="-5">
                <a:latin typeface="Arial MT"/>
                <a:cs typeface="Arial MT"/>
              </a:rPr>
              <a:t>processors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create word </a:t>
            </a:r>
            <a:r>
              <a:rPr dirty="0" sz="1000">
                <a:latin typeface="Arial MT"/>
                <a:cs typeface="Arial MT"/>
              </a:rPr>
              <a:t>document. If you </a:t>
            </a:r>
            <a:r>
              <a:rPr dirty="0" sz="1000" spc="-5">
                <a:latin typeface="Arial MT"/>
                <a:cs typeface="Arial MT"/>
              </a:rPr>
              <a:t>are using windows operating system, </a:t>
            </a:r>
            <a:r>
              <a:rPr dirty="0" sz="1000">
                <a:latin typeface="Arial MT"/>
                <a:cs typeface="Arial MT"/>
              </a:rPr>
              <a:t>than Notepad </a:t>
            </a:r>
            <a:r>
              <a:rPr dirty="0" sz="1000" spc="-5">
                <a:latin typeface="Arial MT"/>
                <a:cs typeface="Arial MT"/>
              </a:rPr>
              <a:t>and WordPad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installed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by default in your </a:t>
            </a:r>
            <a:r>
              <a:rPr dirty="0" sz="1000" spc="-10">
                <a:latin typeface="Arial MT"/>
                <a:cs typeface="Arial MT"/>
              </a:rPr>
              <a:t>system.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Arial MT"/>
              <a:cs typeface="Arial MT"/>
            </a:endParaRPr>
          </a:p>
          <a:p>
            <a:pPr algn="just" marL="12700" marR="6350">
              <a:lnSpc>
                <a:spcPts val="1150"/>
              </a:lnSpc>
            </a:pPr>
            <a:r>
              <a:rPr dirty="0" sz="1000">
                <a:latin typeface="Arial MT"/>
                <a:cs typeface="Arial MT"/>
              </a:rPr>
              <a:t>For </a:t>
            </a:r>
            <a:r>
              <a:rPr dirty="0" sz="1000" spc="-5">
                <a:latin typeface="Arial MT"/>
                <a:cs typeface="Arial MT"/>
              </a:rPr>
              <a:t>more clear understanding, </a:t>
            </a:r>
            <a:r>
              <a:rPr dirty="0" sz="1000">
                <a:latin typeface="Arial MT"/>
                <a:cs typeface="Arial MT"/>
              </a:rPr>
              <a:t>you </a:t>
            </a:r>
            <a:r>
              <a:rPr dirty="0" sz="1000" spc="-5">
                <a:latin typeface="Arial MT"/>
                <a:cs typeface="Arial MT"/>
              </a:rPr>
              <a:t>should consult </a:t>
            </a:r>
            <a:r>
              <a:rPr dirty="0" sz="1000">
                <a:latin typeface="Arial MT"/>
                <a:cs typeface="Arial MT"/>
              </a:rPr>
              <a:t>vu-cpl’s </a:t>
            </a:r>
            <a:r>
              <a:rPr dirty="0" sz="1000" spc="-5">
                <a:latin typeface="Arial MT"/>
                <a:cs typeface="Arial MT"/>
              </a:rPr>
              <a:t>software available at </a:t>
            </a:r>
            <a:r>
              <a:rPr dirty="0" sz="1000">
                <a:latin typeface="Arial MT"/>
                <a:cs typeface="Arial MT"/>
              </a:rPr>
              <a:t>Virtual </a:t>
            </a:r>
            <a:r>
              <a:rPr dirty="0" sz="1000" spc="-5">
                <a:latin typeface="Arial MT"/>
                <a:cs typeface="Arial MT"/>
              </a:rPr>
              <a:t>University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Pakistan.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60"/>
              </a:spcBef>
              <a:buAutoNum type="arabicPeriod" startAt="3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Summary</a:t>
            </a:r>
            <a:endParaRPr sz="12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1090"/>
              </a:spcBef>
            </a:pP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learn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about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 editors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how 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them.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95"/>
              </a:spcBef>
              <a:buAutoNum type="arabicPeriod" startAt="4"/>
              <a:tabLst>
                <a:tab pos="182880" algn="l"/>
              </a:tabLst>
            </a:pPr>
            <a:r>
              <a:rPr dirty="0" sz="1200" spc="-10" b="1">
                <a:latin typeface="Arial"/>
                <a:cs typeface="Arial"/>
              </a:rPr>
              <a:t>Exercise</a:t>
            </a:r>
            <a:endParaRPr sz="1200">
              <a:latin typeface="Arial"/>
              <a:cs typeface="Arial"/>
            </a:endParaRPr>
          </a:p>
          <a:p>
            <a:pPr algn="just" marL="12700">
              <a:lnSpc>
                <a:spcPts val="1175"/>
              </a:lnSpc>
              <a:spcBef>
                <a:spcPts val="110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1: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700"/>
              </a:lnSpc>
              <a:spcBef>
                <a:spcPts val="20"/>
              </a:spcBef>
            </a:pPr>
            <a:r>
              <a:rPr dirty="0" sz="1000" spc="-5">
                <a:latin typeface="Arial MT"/>
                <a:cs typeface="Arial MT"/>
              </a:rPr>
              <a:t>Click on Start button </a:t>
            </a:r>
            <a:r>
              <a:rPr dirty="0" sz="1000">
                <a:latin typeface="Arial MT"/>
                <a:cs typeface="Arial MT"/>
              </a:rPr>
              <a:t>&amp; </a:t>
            </a:r>
            <a:r>
              <a:rPr dirty="0" sz="1000" spc="-5">
                <a:latin typeface="Arial MT"/>
                <a:cs typeface="Arial MT"/>
              </a:rPr>
              <a:t>choose the RUN Menu. Type notepad in the space available and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enter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keyboard.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Observe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what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happens.</a:t>
            </a:r>
            <a:r>
              <a:rPr dirty="0" sz="1000" spc="-5">
                <a:latin typeface="Arial MT"/>
                <a:cs typeface="Arial MT"/>
              </a:rPr>
              <a:t> You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also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try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opening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WordPad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the same way.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432307"/>
            <a:ext cx="24409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5362" y="432307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685800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 h="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9425940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 h="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0300" y="7790939"/>
            <a:ext cx="5512435" cy="11271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latin typeface="Arial"/>
                <a:cs typeface="Arial"/>
              </a:rPr>
              <a:t>Important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Note: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 algn="just" marL="12700" marR="5080">
              <a:lnSpc>
                <a:spcPct val="95800"/>
              </a:lnSpc>
            </a:pPr>
            <a:r>
              <a:rPr dirty="0" sz="1100" spc="-5" i="1">
                <a:latin typeface="Times New Roman"/>
                <a:cs typeface="Times New Roman"/>
              </a:rPr>
              <a:t>This</a:t>
            </a:r>
            <a:r>
              <a:rPr dirty="0" sz="1100" i="1">
                <a:latin typeface="Times New Roman"/>
                <a:cs typeface="Times New Roman"/>
              </a:rPr>
              <a:t> </a:t>
            </a:r>
            <a:r>
              <a:rPr dirty="0" sz="1100" spc="-5" i="1">
                <a:latin typeface="Times New Roman"/>
                <a:cs typeface="Times New Roman"/>
              </a:rPr>
              <a:t>handout</a:t>
            </a:r>
            <a:r>
              <a:rPr dirty="0" sz="1100" i="1">
                <a:latin typeface="Times New Roman"/>
                <a:cs typeface="Times New Roman"/>
              </a:rPr>
              <a:t> </a:t>
            </a:r>
            <a:r>
              <a:rPr dirty="0" sz="1100" spc="-5" i="1">
                <a:latin typeface="Times New Roman"/>
                <a:cs typeface="Times New Roman"/>
              </a:rPr>
              <a:t>is</a:t>
            </a:r>
            <a:r>
              <a:rPr dirty="0" sz="1100" i="1">
                <a:latin typeface="Times New Roman"/>
                <a:cs typeface="Times New Roman"/>
              </a:rPr>
              <a:t> </a:t>
            </a:r>
            <a:r>
              <a:rPr dirty="0" sz="1100" spc="-5" i="1">
                <a:latin typeface="Times New Roman"/>
                <a:cs typeface="Times New Roman"/>
              </a:rPr>
              <a:t>a</a:t>
            </a:r>
            <a:r>
              <a:rPr dirty="0" sz="1100" i="1">
                <a:latin typeface="Times New Roman"/>
                <a:cs typeface="Times New Roman"/>
              </a:rPr>
              <a:t> </a:t>
            </a:r>
            <a:r>
              <a:rPr dirty="0" sz="1100" spc="-5" i="1">
                <a:latin typeface="Times New Roman"/>
                <a:cs typeface="Times New Roman"/>
              </a:rPr>
              <a:t>supplementary</a:t>
            </a:r>
            <a:r>
              <a:rPr dirty="0" sz="1100" i="1">
                <a:latin typeface="Times New Roman"/>
                <a:cs typeface="Times New Roman"/>
              </a:rPr>
              <a:t> </a:t>
            </a:r>
            <a:r>
              <a:rPr dirty="0" sz="1100" spc="-5" i="1">
                <a:latin typeface="Times New Roman"/>
                <a:cs typeface="Times New Roman"/>
              </a:rPr>
              <a:t>material</a:t>
            </a:r>
            <a:r>
              <a:rPr dirty="0" sz="1100" i="1">
                <a:latin typeface="Times New Roman"/>
                <a:cs typeface="Times New Roman"/>
              </a:rPr>
              <a:t> </a:t>
            </a:r>
            <a:r>
              <a:rPr dirty="0" sz="1100" spc="-5" i="1">
                <a:latin typeface="Times New Roman"/>
                <a:cs typeface="Times New Roman"/>
              </a:rPr>
              <a:t>for</a:t>
            </a:r>
            <a:r>
              <a:rPr dirty="0" sz="1100" i="1">
                <a:latin typeface="Times New Roman"/>
                <a:cs typeface="Times New Roman"/>
              </a:rPr>
              <a:t> </a:t>
            </a:r>
            <a:r>
              <a:rPr dirty="0" sz="1100" spc="-5" i="1">
                <a:latin typeface="Times New Roman"/>
                <a:cs typeface="Times New Roman"/>
              </a:rPr>
              <a:t>the</a:t>
            </a:r>
            <a:r>
              <a:rPr dirty="0" sz="1100" i="1">
                <a:latin typeface="Times New Roman"/>
                <a:cs typeface="Times New Roman"/>
              </a:rPr>
              <a:t> </a:t>
            </a:r>
            <a:r>
              <a:rPr dirty="0" sz="1100" spc="-5" i="1">
                <a:latin typeface="Times New Roman"/>
                <a:cs typeface="Times New Roman"/>
              </a:rPr>
              <a:t>course</a:t>
            </a:r>
            <a:r>
              <a:rPr dirty="0" sz="1100" i="1">
                <a:latin typeface="Times New Roman"/>
                <a:cs typeface="Times New Roman"/>
              </a:rPr>
              <a:t> </a:t>
            </a:r>
            <a:r>
              <a:rPr dirty="0" sz="1100" spc="-5" i="1">
                <a:latin typeface="Times New Roman"/>
                <a:cs typeface="Times New Roman"/>
              </a:rPr>
              <a:t>of</a:t>
            </a:r>
            <a:r>
              <a:rPr dirty="0" sz="1100" i="1">
                <a:latin typeface="Times New Roman"/>
                <a:cs typeface="Times New Roman"/>
              </a:rPr>
              <a:t> </a:t>
            </a:r>
            <a:r>
              <a:rPr dirty="0" sz="1100" spc="-5" i="1">
                <a:latin typeface="Times New Roman"/>
                <a:cs typeface="Times New Roman"/>
              </a:rPr>
              <a:t>Computer</a:t>
            </a:r>
            <a:r>
              <a:rPr dirty="0" sz="1100" spc="265" i="1">
                <a:latin typeface="Times New Roman"/>
                <a:cs typeface="Times New Roman"/>
              </a:rPr>
              <a:t> </a:t>
            </a:r>
            <a:r>
              <a:rPr dirty="0" sz="1100" spc="-5" i="1">
                <a:latin typeface="Times New Roman"/>
                <a:cs typeface="Times New Roman"/>
              </a:rPr>
              <a:t>Proficiency</a:t>
            </a:r>
            <a:r>
              <a:rPr dirty="0" sz="1100" spc="265" i="1">
                <a:latin typeface="Times New Roman"/>
                <a:cs typeface="Times New Roman"/>
              </a:rPr>
              <a:t> </a:t>
            </a:r>
            <a:r>
              <a:rPr dirty="0" sz="1100" spc="-5" i="1">
                <a:latin typeface="Times New Roman"/>
                <a:cs typeface="Times New Roman"/>
              </a:rPr>
              <a:t>License </a:t>
            </a:r>
            <a:r>
              <a:rPr dirty="0" sz="1100" i="1">
                <a:latin typeface="Times New Roman"/>
                <a:cs typeface="Times New Roman"/>
              </a:rPr>
              <a:t> </a:t>
            </a:r>
            <a:r>
              <a:rPr dirty="0" sz="1100" spc="-5" i="1">
                <a:latin typeface="Times New Roman"/>
                <a:cs typeface="Times New Roman"/>
              </a:rPr>
              <a:t>(cs001). It is meant to be used along with the DVDs/CDs provided by Virtual University of </a:t>
            </a:r>
            <a:r>
              <a:rPr dirty="0" sz="1100" i="1">
                <a:latin typeface="Times New Roman"/>
                <a:cs typeface="Times New Roman"/>
              </a:rPr>
              <a:t> </a:t>
            </a:r>
            <a:r>
              <a:rPr dirty="0" sz="1100" spc="-5" i="1">
                <a:latin typeface="Times New Roman"/>
                <a:cs typeface="Times New Roman"/>
              </a:rPr>
              <a:t>Pakistan.</a:t>
            </a:r>
            <a:r>
              <a:rPr dirty="0" sz="1100" spc="45" i="1">
                <a:latin typeface="Times New Roman"/>
                <a:cs typeface="Times New Roman"/>
              </a:rPr>
              <a:t> </a:t>
            </a:r>
            <a:r>
              <a:rPr dirty="0" sz="1100" spc="-5" i="1">
                <a:latin typeface="Times New Roman"/>
                <a:cs typeface="Times New Roman"/>
              </a:rPr>
              <a:t>To</a:t>
            </a:r>
            <a:r>
              <a:rPr dirty="0" sz="1100" spc="40" i="1">
                <a:latin typeface="Times New Roman"/>
                <a:cs typeface="Times New Roman"/>
              </a:rPr>
              <a:t> </a:t>
            </a:r>
            <a:r>
              <a:rPr dirty="0" sz="1100" spc="-5" i="1">
                <a:latin typeface="Times New Roman"/>
                <a:cs typeface="Times New Roman"/>
              </a:rPr>
              <a:t>get</a:t>
            </a:r>
            <a:r>
              <a:rPr dirty="0" sz="1100" spc="50" i="1">
                <a:latin typeface="Times New Roman"/>
                <a:cs typeface="Times New Roman"/>
              </a:rPr>
              <a:t> </a:t>
            </a:r>
            <a:r>
              <a:rPr dirty="0" sz="1100" spc="-5" i="1">
                <a:latin typeface="Times New Roman"/>
                <a:cs typeface="Times New Roman"/>
              </a:rPr>
              <a:t>the</a:t>
            </a:r>
            <a:r>
              <a:rPr dirty="0" sz="1100" spc="45" i="1">
                <a:latin typeface="Times New Roman"/>
                <a:cs typeface="Times New Roman"/>
              </a:rPr>
              <a:t> </a:t>
            </a:r>
            <a:r>
              <a:rPr dirty="0" sz="1100" spc="-5" i="1">
                <a:latin typeface="Times New Roman"/>
                <a:cs typeface="Times New Roman"/>
              </a:rPr>
              <a:t>full</a:t>
            </a:r>
            <a:r>
              <a:rPr dirty="0" sz="1100" spc="50" i="1">
                <a:latin typeface="Times New Roman"/>
                <a:cs typeface="Times New Roman"/>
              </a:rPr>
              <a:t> </a:t>
            </a:r>
            <a:r>
              <a:rPr dirty="0" sz="1100" spc="-5" i="1">
                <a:latin typeface="Times New Roman"/>
                <a:cs typeface="Times New Roman"/>
              </a:rPr>
              <a:t>benefit</a:t>
            </a:r>
            <a:r>
              <a:rPr dirty="0" sz="1100" spc="45" i="1">
                <a:latin typeface="Times New Roman"/>
                <a:cs typeface="Times New Roman"/>
              </a:rPr>
              <a:t> </a:t>
            </a:r>
            <a:r>
              <a:rPr dirty="0" sz="1100" spc="-5" i="1">
                <a:latin typeface="Times New Roman"/>
                <a:cs typeface="Times New Roman"/>
              </a:rPr>
              <a:t>of</a:t>
            </a:r>
            <a:r>
              <a:rPr dirty="0" sz="1100" spc="45" i="1">
                <a:latin typeface="Times New Roman"/>
                <a:cs typeface="Times New Roman"/>
              </a:rPr>
              <a:t> </a:t>
            </a:r>
            <a:r>
              <a:rPr dirty="0" sz="1100" spc="-5" i="1">
                <a:latin typeface="Times New Roman"/>
                <a:cs typeface="Times New Roman"/>
              </a:rPr>
              <a:t>the</a:t>
            </a:r>
            <a:r>
              <a:rPr dirty="0" sz="1100" spc="45" i="1">
                <a:latin typeface="Times New Roman"/>
                <a:cs typeface="Times New Roman"/>
              </a:rPr>
              <a:t> </a:t>
            </a:r>
            <a:r>
              <a:rPr dirty="0" sz="1100" spc="-5" i="1">
                <a:latin typeface="Times New Roman"/>
                <a:cs typeface="Times New Roman"/>
              </a:rPr>
              <a:t>knowledge</a:t>
            </a:r>
            <a:r>
              <a:rPr dirty="0" sz="1100" spc="50" i="1">
                <a:latin typeface="Times New Roman"/>
                <a:cs typeface="Times New Roman"/>
              </a:rPr>
              <a:t> </a:t>
            </a:r>
            <a:r>
              <a:rPr dirty="0" sz="1100" spc="-5" i="1">
                <a:latin typeface="Times New Roman"/>
                <a:cs typeface="Times New Roman"/>
              </a:rPr>
              <a:t>imparted</a:t>
            </a:r>
            <a:r>
              <a:rPr dirty="0" sz="1100" spc="45" i="1">
                <a:latin typeface="Times New Roman"/>
                <a:cs typeface="Times New Roman"/>
              </a:rPr>
              <a:t> </a:t>
            </a:r>
            <a:r>
              <a:rPr dirty="0" sz="1100" spc="-5" i="1">
                <a:latin typeface="Times New Roman"/>
                <a:cs typeface="Times New Roman"/>
              </a:rPr>
              <a:t>in</a:t>
            </a:r>
            <a:r>
              <a:rPr dirty="0" sz="1100" spc="50" i="1">
                <a:latin typeface="Times New Roman"/>
                <a:cs typeface="Times New Roman"/>
              </a:rPr>
              <a:t> </a:t>
            </a:r>
            <a:r>
              <a:rPr dirty="0" sz="1100" spc="-5" i="1">
                <a:latin typeface="Times New Roman"/>
                <a:cs typeface="Times New Roman"/>
              </a:rPr>
              <a:t>this</a:t>
            </a:r>
            <a:r>
              <a:rPr dirty="0" sz="1100" spc="40" i="1">
                <a:latin typeface="Times New Roman"/>
                <a:cs typeface="Times New Roman"/>
              </a:rPr>
              <a:t> </a:t>
            </a:r>
            <a:r>
              <a:rPr dirty="0" sz="1100" spc="-5" i="1">
                <a:latin typeface="Times New Roman"/>
                <a:cs typeface="Times New Roman"/>
              </a:rPr>
              <a:t>course,</a:t>
            </a:r>
            <a:r>
              <a:rPr dirty="0" sz="1100" spc="50" i="1">
                <a:latin typeface="Times New Roman"/>
                <a:cs typeface="Times New Roman"/>
              </a:rPr>
              <a:t> </a:t>
            </a:r>
            <a:r>
              <a:rPr dirty="0" sz="1100" spc="-5" i="1">
                <a:latin typeface="Times New Roman"/>
                <a:cs typeface="Times New Roman"/>
              </a:rPr>
              <a:t>it</a:t>
            </a:r>
            <a:r>
              <a:rPr dirty="0" sz="1100" spc="45" i="1">
                <a:latin typeface="Times New Roman"/>
                <a:cs typeface="Times New Roman"/>
              </a:rPr>
              <a:t> </a:t>
            </a:r>
            <a:r>
              <a:rPr dirty="0" sz="1100" spc="-5" i="1">
                <a:latin typeface="Times New Roman"/>
                <a:cs typeface="Times New Roman"/>
              </a:rPr>
              <a:t>is</a:t>
            </a:r>
            <a:r>
              <a:rPr dirty="0" sz="1100" spc="40" i="1">
                <a:latin typeface="Times New Roman"/>
                <a:cs typeface="Times New Roman"/>
              </a:rPr>
              <a:t> </a:t>
            </a:r>
            <a:r>
              <a:rPr dirty="0" sz="1100" spc="-5" i="1">
                <a:latin typeface="Times New Roman"/>
                <a:cs typeface="Times New Roman"/>
              </a:rPr>
              <a:t>mandatory</a:t>
            </a:r>
            <a:r>
              <a:rPr dirty="0" sz="1100" spc="50" i="1">
                <a:latin typeface="Times New Roman"/>
                <a:cs typeface="Times New Roman"/>
              </a:rPr>
              <a:t> </a:t>
            </a:r>
            <a:r>
              <a:rPr dirty="0" sz="1100" spc="-5" i="1">
                <a:latin typeface="Times New Roman"/>
                <a:cs typeface="Times New Roman"/>
              </a:rPr>
              <a:t>for</a:t>
            </a:r>
            <a:r>
              <a:rPr dirty="0" sz="1100" spc="45" i="1">
                <a:latin typeface="Times New Roman"/>
                <a:cs typeface="Times New Roman"/>
              </a:rPr>
              <a:t> </a:t>
            </a:r>
            <a:r>
              <a:rPr dirty="0" sz="1100" spc="-5" i="1">
                <a:latin typeface="Times New Roman"/>
                <a:cs typeface="Times New Roman"/>
              </a:rPr>
              <a:t>you </a:t>
            </a:r>
            <a:r>
              <a:rPr dirty="0" sz="1100" spc="-260" i="1">
                <a:latin typeface="Times New Roman"/>
                <a:cs typeface="Times New Roman"/>
              </a:rPr>
              <a:t> </a:t>
            </a:r>
            <a:r>
              <a:rPr dirty="0" sz="1100" spc="-5" i="1">
                <a:latin typeface="Times New Roman"/>
                <a:cs typeface="Times New Roman"/>
              </a:rPr>
              <a:t>to go through the modules and perform the hands-on as well as other exercises and solve pre and </a:t>
            </a:r>
            <a:r>
              <a:rPr dirty="0" sz="1100" i="1">
                <a:latin typeface="Times New Roman"/>
                <a:cs typeface="Times New Roman"/>
              </a:rPr>
              <a:t> </a:t>
            </a:r>
            <a:r>
              <a:rPr dirty="0" sz="1100" spc="-5" i="1">
                <a:latin typeface="Times New Roman"/>
                <a:cs typeface="Times New Roman"/>
              </a:rPr>
              <a:t>post</a:t>
            </a:r>
            <a:r>
              <a:rPr dirty="0" sz="1100" i="1">
                <a:latin typeface="Times New Roman"/>
                <a:cs typeface="Times New Roman"/>
              </a:rPr>
              <a:t> </a:t>
            </a:r>
            <a:r>
              <a:rPr dirty="0" sz="1100" spc="-5" i="1">
                <a:latin typeface="Times New Roman"/>
                <a:cs typeface="Times New Roman"/>
              </a:rPr>
              <a:t>assessment</a:t>
            </a:r>
            <a:r>
              <a:rPr dirty="0" sz="1100" i="1">
                <a:latin typeface="Times New Roman"/>
                <a:cs typeface="Times New Roman"/>
              </a:rPr>
              <a:t> </a:t>
            </a:r>
            <a:r>
              <a:rPr dirty="0" sz="1100" spc="-5" i="1">
                <a:latin typeface="Times New Roman"/>
                <a:cs typeface="Times New Roman"/>
              </a:rPr>
              <a:t>questions.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12922" y="9222042"/>
            <a:ext cx="154940" cy="22606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40005">
              <a:lnSpc>
                <a:spcPct val="100000"/>
              </a:lnSpc>
              <a:spcBef>
                <a:spcPts val="135"/>
              </a:spcBef>
            </a:pPr>
            <a:fld id="{81D60167-4931-47E6-BA6A-407CBD079E47}" type="slidenum">
              <a:rPr dirty="0" sz="1200">
                <a:latin typeface="Times New Roman"/>
                <a:cs typeface="Times New Roman"/>
              </a:rPr>
              <a:t>3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56814" y="9417642"/>
            <a:ext cx="185928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Virtual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University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Pakistan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077467" y="1036319"/>
          <a:ext cx="5617845" cy="1073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3915"/>
                <a:gridCol w="2854325"/>
                <a:gridCol w="1918335"/>
              </a:tblGrid>
              <a:tr h="161289">
                <a:tc>
                  <a:txBody>
                    <a:bodyPr/>
                    <a:lstStyle/>
                    <a:p>
                      <a:pPr marL="65405">
                        <a:lnSpc>
                          <a:spcPts val="1170"/>
                        </a:lnSpc>
                      </a:pPr>
                      <a:r>
                        <a:rPr dirty="0" sz="1100" spc="-5">
                          <a:latin typeface="Arial MT"/>
                          <a:cs typeface="Arial MT"/>
                        </a:rPr>
                        <a:t>Module</a:t>
                      </a:r>
                      <a:r>
                        <a:rPr dirty="0" sz="11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5">
                          <a:latin typeface="Arial MT"/>
                          <a:cs typeface="Arial MT"/>
                        </a:rPr>
                        <a:t>6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solidFill>
                      <a:srgbClr val="99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99999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5019">
                <a:tc>
                  <a:txBody>
                    <a:bodyPr/>
                    <a:lstStyle/>
                    <a:p>
                      <a:pPr marL="65405">
                        <a:lnSpc>
                          <a:spcPts val="112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40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ts val="112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Internet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ts val="112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126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52400">
                <a:tc>
                  <a:txBody>
                    <a:bodyPr/>
                    <a:lstStyle/>
                    <a:p>
                      <a:pPr marL="65405">
                        <a:lnSpc>
                          <a:spcPts val="11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41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ts val="11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Web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Navigation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ts val="11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132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52400">
                <a:tc>
                  <a:txBody>
                    <a:bodyPr/>
                    <a:lstStyle/>
                    <a:p>
                      <a:pPr marL="65405">
                        <a:lnSpc>
                          <a:spcPts val="11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42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ts val="11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Search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Engines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ts val="11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136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52400">
                <a:tc>
                  <a:txBody>
                    <a:bodyPr/>
                    <a:lstStyle/>
                    <a:p>
                      <a:pPr marL="65405">
                        <a:lnSpc>
                          <a:spcPts val="11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43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ts val="11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Email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ts val="11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140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52400">
                <a:tc>
                  <a:txBody>
                    <a:bodyPr/>
                    <a:lstStyle/>
                    <a:p>
                      <a:pPr marL="65405">
                        <a:lnSpc>
                          <a:spcPts val="11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44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ts val="1100"/>
                        </a:lnSpc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Messaging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ts val="110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144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47283">
                <a:tc>
                  <a:txBody>
                    <a:bodyPr/>
                    <a:lstStyle/>
                    <a:p>
                      <a:pPr marL="65405">
                        <a:lnSpc>
                          <a:spcPts val="106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45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ts val="106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Mail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Management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ts val="1060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148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962165"/>
            <a:ext cx="4660265" cy="178498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 marL="1411605" marR="556895">
              <a:lnSpc>
                <a:spcPts val="1380"/>
              </a:lnSpc>
              <a:spcBef>
                <a:spcPts val="195"/>
              </a:spcBef>
            </a:pPr>
            <a:r>
              <a:rPr dirty="0" sz="1200" spc="-5">
                <a:latin typeface="Arial MT"/>
                <a:cs typeface="Arial MT"/>
              </a:rPr>
              <a:t>Computer Proficiency License </a:t>
            </a:r>
            <a:r>
              <a:rPr dirty="0" sz="1200" spc="-10">
                <a:latin typeface="Arial MT"/>
                <a:cs typeface="Arial MT"/>
              </a:rPr>
              <a:t>(CS-001)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Lecture </a:t>
            </a:r>
            <a:r>
              <a:rPr dirty="0" sz="1200" spc="-10">
                <a:latin typeface="Arial MT"/>
                <a:cs typeface="Arial MT"/>
              </a:rPr>
              <a:t>15</a:t>
            </a:r>
            <a:endParaRPr sz="1200">
              <a:latin typeface="Arial MT"/>
              <a:cs typeface="Arial MT"/>
            </a:endParaRPr>
          </a:p>
          <a:p>
            <a:pPr algn="ctr" marL="847090">
              <a:lnSpc>
                <a:spcPts val="1315"/>
              </a:lnSpc>
            </a:pPr>
            <a:r>
              <a:rPr dirty="0" sz="1200" spc="-5">
                <a:latin typeface="Arial MT"/>
                <a:cs typeface="Arial MT"/>
              </a:rPr>
              <a:t>Working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with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Text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Editor</a:t>
            </a:r>
            <a:endParaRPr sz="1200">
              <a:latin typeface="Arial MT"/>
              <a:cs typeface="Arial MT"/>
            </a:endParaRPr>
          </a:p>
          <a:p>
            <a:pPr marL="182245" indent="-169545">
              <a:lnSpc>
                <a:spcPts val="1410"/>
              </a:lnSpc>
              <a:buAutoNum type="arabicPeriod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Objectives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The objective of this lecture is to provide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information about Working with text editor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90"/>
              </a:spcBef>
              <a:buAutoNum type="arabicPeriod" startAt="2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Basic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functions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  <a:spcBef>
                <a:spcPts val="1090"/>
              </a:spcBef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notepad </a:t>
            </a:r>
            <a:r>
              <a:rPr dirty="0" sz="1000">
                <a:latin typeface="Arial MT"/>
                <a:cs typeface="Arial MT"/>
              </a:rPr>
              <a:t>go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 spc="-5" b="1" i="1">
                <a:latin typeface="Arial"/>
                <a:cs typeface="Arial"/>
              </a:rPr>
              <a:t>Start</a:t>
            </a:r>
            <a:r>
              <a:rPr dirty="0" sz="1000" spc="-10" b="1" i="1"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 spc="-5" b="1">
                <a:latin typeface="Arial"/>
                <a:cs typeface="Arial"/>
              </a:rPr>
              <a:t>All </a:t>
            </a:r>
            <a:r>
              <a:rPr dirty="0" sz="1000" spc="-5" b="1" i="1">
                <a:latin typeface="Arial"/>
                <a:cs typeface="Arial"/>
              </a:rPr>
              <a:t>Programs</a:t>
            </a:r>
            <a:r>
              <a:rPr dirty="0" sz="1000" spc="-10" b="1" i="1"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&lt; </a:t>
            </a:r>
            <a:r>
              <a:rPr dirty="0" sz="1000" spc="-5" b="1" i="1">
                <a:latin typeface="Arial"/>
                <a:cs typeface="Arial"/>
              </a:rPr>
              <a:t>Accessories</a:t>
            </a:r>
            <a:r>
              <a:rPr dirty="0" sz="1000" b="1" i="1"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 spc="-5" b="1" i="1">
                <a:latin typeface="Arial"/>
                <a:cs typeface="Arial"/>
              </a:rPr>
              <a:t>Notepad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save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go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b="1" i="1">
                <a:latin typeface="Arial"/>
                <a:cs typeface="Arial"/>
              </a:rPr>
              <a:t>File</a:t>
            </a:r>
            <a:r>
              <a:rPr dirty="0" sz="1000" spc="-10" b="1" i="1">
                <a:latin typeface="Arial"/>
                <a:cs typeface="Arial"/>
              </a:rPr>
              <a:t> </a:t>
            </a:r>
            <a:r>
              <a:rPr dirty="0" sz="1000" b="1" i="1">
                <a:latin typeface="Arial"/>
                <a:cs typeface="Arial"/>
              </a:rPr>
              <a:t>&lt;</a:t>
            </a:r>
            <a:r>
              <a:rPr dirty="0" sz="1000" spc="-10" b="1" i="1">
                <a:latin typeface="Arial"/>
                <a:cs typeface="Arial"/>
              </a:rPr>
              <a:t> </a:t>
            </a:r>
            <a:r>
              <a:rPr dirty="0" sz="1000" b="1" i="1">
                <a:latin typeface="Arial"/>
                <a:cs typeface="Arial"/>
              </a:rPr>
              <a:t>Save</a:t>
            </a:r>
            <a:r>
              <a:rPr dirty="0" sz="1000" spc="-15" b="1" i="1">
                <a:latin typeface="Arial"/>
                <a:cs typeface="Arial"/>
              </a:rPr>
              <a:t> </a:t>
            </a:r>
            <a:r>
              <a:rPr dirty="0" sz="1000" spc="-5" b="1" i="1">
                <a:latin typeface="Arial"/>
                <a:cs typeface="Arial"/>
              </a:rPr>
              <a:t>as</a:t>
            </a:r>
            <a:r>
              <a:rPr dirty="0" sz="1000" spc="-5">
                <a:latin typeface="Arial MT"/>
                <a:cs typeface="Arial MT"/>
              </a:rPr>
              <a:t>...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5241" y="2882876"/>
            <a:ext cx="2707458" cy="159280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32542" y="4599265"/>
            <a:ext cx="436689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save the text written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(modifications) in already saved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 go to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 b="1" i="1">
                <a:latin typeface="Arial"/>
                <a:cs typeface="Arial"/>
              </a:rPr>
              <a:t>File</a:t>
            </a:r>
            <a:r>
              <a:rPr dirty="0" sz="1000" spc="-10" b="1" i="1">
                <a:latin typeface="Arial"/>
                <a:cs typeface="Arial"/>
              </a:rPr>
              <a:t> </a:t>
            </a:r>
            <a:r>
              <a:rPr dirty="0" sz="1000" b="1" i="1">
                <a:latin typeface="Arial"/>
                <a:cs typeface="Arial"/>
              </a:rPr>
              <a:t>&lt;</a:t>
            </a:r>
            <a:r>
              <a:rPr dirty="0" sz="1000" spc="-5" b="1" i="1">
                <a:latin typeface="Arial"/>
                <a:cs typeface="Arial"/>
              </a:rPr>
              <a:t> Save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5241" y="4767285"/>
            <a:ext cx="2653400" cy="133621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132535" y="6227090"/>
            <a:ext cx="5509895" cy="2880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Arial MT"/>
                <a:cs typeface="Arial MT"/>
              </a:rPr>
              <a:t>To save the file in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new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location go to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b="1" i="1">
                <a:latin typeface="Arial"/>
                <a:cs typeface="Arial"/>
              </a:rPr>
              <a:t>File</a:t>
            </a:r>
            <a:r>
              <a:rPr dirty="0" sz="1000" spc="-5" b="1" i="1">
                <a:latin typeface="Arial"/>
                <a:cs typeface="Arial"/>
              </a:rPr>
              <a:t> </a:t>
            </a:r>
            <a:r>
              <a:rPr dirty="0" sz="1000" b="1" i="1">
                <a:latin typeface="Arial"/>
                <a:cs typeface="Arial"/>
              </a:rPr>
              <a:t>&lt;</a:t>
            </a:r>
            <a:r>
              <a:rPr dirty="0" sz="1000" spc="-5" b="1" i="1">
                <a:latin typeface="Arial"/>
                <a:cs typeface="Arial"/>
              </a:rPr>
              <a:t> </a:t>
            </a:r>
            <a:r>
              <a:rPr dirty="0" sz="1000" b="1" i="1">
                <a:latin typeface="Arial"/>
                <a:cs typeface="Arial"/>
              </a:rPr>
              <a:t>Save </a:t>
            </a:r>
            <a:r>
              <a:rPr dirty="0" sz="1000" spc="-5" b="1" i="1">
                <a:latin typeface="Arial"/>
                <a:cs typeface="Arial"/>
              </a:rPr>
              <a:t>as… </a:t>
            </a:r>
            <a:r>
              <a:rPr dirty="0" sz="1000" spc="-5">
                <a:latin typeface="Arial MT"/>
                <a:cs typeface="Arial MT"/>
              </a:rPr>
              <a:t>and save the file with another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name.</a:t>
            </a:r>
            <a:endParaRPr sz="1000">
              <a:latin typeface="Arial MT"/>
              <a:cs typeface="Arial MT"/>
            </a:endParaRPr>
          </a:p>
          <a:p>
            <a:pPr marL="12700" marR="192405">
              <a:lnSpc>
                <a:spcPts val="1150"/>
              </a:lnSpc>
              <a:spcBef>
                <a:spcPts val="1180"/>
              </a:spcBef>
            </a:pPr>
            <a:r>
              <a:rPr dirty="0" sz="1000" spc="-5">
                <a:latin typeface="Arial MT"/>
                <a:cs typeface="Arial MT"/>
              </a:rPr>
              <a:t>For better understanding, you should consult vu-cpl’s software available at Virtual University of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Pakistan.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60"/>
              </a:spcBef>
              <a:buAutoNum type="arabicPeriod" startAt="3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Summary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have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learnt: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type text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 the text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editor and 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save the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save file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with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new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name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 spc="-10">
                <a:latin typeface="Arial MT"/>
                <a:cs typeface="Arial MT"/>
              </a:rPr>
              <a:t>new</a:t>
            </a:r>
            <a:r>
              <a:rPr dirty="0" sz="1000" spc="-5">
                <a:latin typeface="Arial MT"/>
                <a:cs typeface="Arial MT"/>
              </a:rPr>
              <a:t> location</a:t>
            </a:r>
            <a:endParaRPr sz="1000">
              <a:latin typeface="Arial MT"/>
              <a:cs typeface="Arial MT"/>
            </a:endParaRPr>
          </a:p>
          <a:p>
            <a:pPr marL="181610" indent="-169545">
              <a:lnSpc>
                <a:spcPct val="100000"/>
              </a:lnSpc>
              <a:spcBef>
                <a:spcPts val="1090"/>
              </a:spcBef>
              <a:buAutoNum type="arabicPeriod" startAt="4"/>
              <a:tabLst>
                <a:tab pos="182245" algn="l"/>
              </a:tabLst>
            </a:pPr>
            <a:r>
              <a:rPr dirty="0" sz="1200" spc="-10" b="1">
                <a:latin typeface="Arial"/>
                <a:cs typeface="Arial"/>
              </a:rPr>
              <a:t>Exercise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0"/>
              </a:lnSpc>
              <a:spcBef>
                <a:spcPts val="110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1: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800"/>
              </a:lnSpc>
              <a:spcBef>
                <a:spcPts val="20"/>
              </a:spcBef>
            </a:pPr>
            <a:r>
              <a:rPr dirty="0" sz="1000">
                <a:latin typeface="Arial MT"/>
                <a:cs typeface="Arial MT"/>
              </a:rPr>
              <a:t>Open All </a:t>
            </a:r>
            <a:r>
              <a:rPr dirty="0" sz="1000" spc="-5">
                <a:latin typeface="Arial MT"/>
                <a:cs typeface="Arial MT"/>
              </a:rPr>
              <a:t>Programs menu </a:t>
            </a:r>
            <a:r>
              <a:rPr dirty="0" sz="1000">
                <a:latin typeface="Arial MT"/>
                <a:cs typeface="Arial MT"/>
              </a:rPr>
              <a:t>and then </a:t>
            </a:r>
            <a:r>
              <a:rPr dirty="0" sz="1000" spc="-5">
                <a:latin typeface="Arial MT"/>
                <a:cs typeface="Arial MT"/>
              </a:rPr>
              <a:t>click on Accessories. Locate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notepad </a:t>
            </a:r>
            <a:r>
              <a:rPr dirty="0" sz="1000">
                <a:latin typeface="Arial MT"/>
                <a:cs typeface="Arial MT"/>
              </a:rPr>
              <a:t>option.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Single </a:t>
            </a:r>
            <a:r>
              <a:rPr dirty="0" sz="1000" spc="-5">
                <a:latin typeface="Arial MT"/>
                <a:cs typeface="Arial MT"/>
              </a:rPr>
              <a:t>click on </a:t>
            </a:r>
            <a:r>
              <a:rPr dirty="0" sz="1000">
                <a:latin typeface="Arial MT"/>
                <a:cs typeface="Arial MT"/>
              </a:rPr>
              <a:t>this icon </a:t>
            </a:r>
            <a:r>
              <a:rPr dirty="0" sz="1000" spc="-5">
                <a:latin typeface="Arial MT"/>
                <a:cs typeface="Arial MT"/>
              </a:rPr>
              <a:t>and carefully drag this icon </a:t>
            </a:r>
            <a:r>
              <a:rPr dirty="0" sz="1000">
                <a:latin typeface="Arial MT"/>
                <a:cs typeface="Arial MT"/>
              </a:rPr>
              <a:t>on to your </a:t>
            </a:r>
            <a:r>
              <a:rPr dirty="0" sz="1000" spc="-5">
                <a:latin typeface="Arial MT"/>
                <a:cs typeface="Arial MT"/>
              </a:rPr>
              <a:t>desktop. </a:t>
            </a:r>
            <a:r>
              <a:rPr dirty="0" sz="1000">
                <a:latin typeface="Arial MT"/>
                <a:cs typeface="Arial MT"/>
              </a:rPr>
              <a:t>This </a:t>
            </a:r>
            <a:r>
              <a:rPr dirty="0" sz="1000" spc="-5">
                <a:latin typeface="Arial MT"/>
                <a:cs typeface="Arial MT"/>
              </a:rPr>
              <a:t>action will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create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shortcut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Notepad application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5">
                <a:latin typeface="Arial MT"/>
                <a:cs typeface="Arial MT"/>
              </a:rPr>
              <a:t>your desktop. </a:t>
            </a:r>
            <a:r>
              <a:rPr dirty="0" sz="1000">
                <a:latin typeface="Arial MT"/>
                <a:cs typeface="Arial MT"/>
              </a:rPr>
              <a:t>You will </a:t>
            </a:r>
            <a:r>
              <a:rPr dirty="0" sz="1000" spc="-5">
                <a:latin typeface="Arial MT"/>
                <a:cs typeface="Arial MT"/>
              </a:rPr>
              <a:t>be </a:t>
            </a:r>
            <a:r>
              <a:rPr dirty="0" sz="1000">
                <a:latin typeface="Arial MT"/>
                <a:cs typeface="Arial MT"/>
              </a:rPr>
              <a:t>able to run </a:t>
            </a:r>
            <a:r>
              <a:rPr dirty="0" sz="1000" spc="-5">
                <a:latin typeface="Arial MT"/>
                <a:cs typeface="Arial MT"/>
              </a:rPr>
              <a:t>Notepad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double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clicking this icon in future.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55"/>
              </a:lnSpc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2: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589368" y="963688"/>
            <a:ext cx="5051425" cy="61595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5800"/>
              </a:lnSpc>
              <a:spcBef>
                <a:spcPts val="150"/>
              </a:spcBef>
            </a:pP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WordPad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accessories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menu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(Hint: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Start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button,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go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2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All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Programs </a:t>
            </a:r>
            <a:r>
              <a:rPr dirty="0" sz="1000" spc="-1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then Accessories menu). Type any text you like and then press Ctrl and </a:t>
            </a:r>
            <a:r>
              <a:rPr dirty="0" sz="1000">
                <a:latin typeface="Arial MT"/>
                <a:cs typeface="Arial MT"/>
              </a:rPr>
              <a:t>S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keys </a:t>
            </a:r>
            <a:r>
              <a:rPr dirty="0" sz="1000" spc="-5">
                <a:latin typeface="Arial MT"/>
                <a:cs typeface="Arial MT"/>
              </a:rPr>
              <a:t>simultaneously </a:t>
            </a:r>
            <a:r>
              <a:rPr dirty="0" sz="1000">
                <a:latin typeface="Arial MT"/>
                <a:cs typeface="Arial MT"/>
              </a:rPr>
              <a:t>from the </a:t>
            </a:r>
            <a:r>
              <a:rPr dirty="0" sz="1000" spc="-5">
                <a:latin typeface="Arial MT"/>
                <a:cs typeface="Arial MT"/>
              </a:rPr>
              <a:t>keyboard.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window </a:t>
            </a:r>
            <a:r>
              <a:rPr dirty="0" sz="1000">
                <a:latin typeface="Arial MT"/>
                <a:cs typeface="Arial MT"/>
              </a:rPr>
              <a:t>will </a:t>
            </a:r>
            <a:r>
              <a:rPr dirty="0" sz="1000" spc="-5">
                <a:latin typeface="Arial MT"/>
                <a:cs typeface="Arial MT"/>
              </a:rPr>
              <a:t>open </a:t>
            </a:r>
            <a:r>
              <a:rPr dirty="0" sz="1000">
                <a:latin typeface="Arial MT"/>
                <a:cs typeface="Arial MT"/>
              </a:rPr>
              <a:t>up; recall what you </a:t>
            </a:r>
            <a:r>
              <a:rPr dirty="0" sz="1000" spc="-5">
                <a:latin typeface="Arial MT"/>
                <a:cs typeface="Arial MT"/>
              </a:rPr>
              <a:t>can </a:t>
            </a:r>
            <a:r>
              <a:rPr dirty="0" sz="1000">
                <a:latin typeface="Arial MT"/>
                <a:cs typeface="Arial MT"/>
              </a:rPr>
              <a:t>do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with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 window.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962165"/>
            <a:ext cx="4892675" cy="163830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 marL="1411605" marR="789940">
              <a:lnSpc>
                <a:spcPts val="1380"/>
              </a:lnSpc>
              <a:spcBef>
                <a:spcPts val="195"/>
              </a:spcBef>
            </a:pPr>
            <a:r>
              <a:rPr dirty="0" sz="1200" spc="-5">
                <a:latin typeface="Arial MT"/>
                <a:cs typeface="Arial MT"/>
              </a:rPr>
              <a:t>Computer Proficiency License </a:t>
            </a:r>
            <a:r>
              <a:rPr dirty="0" sz="1200" spc="-10">
                <a:latin typeface="Arial MT"/>
                <a:cs typeface="Arial MT"/>
              </a:rPr>
              <a:t>(CS-001)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Lecture </a:t>
            </a:r>
            <a:r>
              <a:rPr dirty="0" sz="1200" spc="-10">
                <a:latin typeface="Arial MT"/>
                <a:cs typeface="Arial MT"/>
              </a:rPr>
              <a:t>16</a:t>
            </a:r>
            <a:endParaRPr sz="1200">
              <a:latin typeface="Arial MT"/>
              <a:cs typeface="Arial MT"/>
            </a:endParaRPr>
          </a:p>
          <a:p>
            <a:pPr algn="ctr" marL="614045">
              <a:lnSpc>
                <a:spcPts val="1315"/>
              </a:lnSpc>
            </a:pPr>
            <a:r>
              <a:rPr dirty="0" sz="1200" spc="-5">
                <a:latin typeface="Arial MT"/>
                <a:cs typeface="Arial MT"/>
              </a:rPr>
              <a:t>Closing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an</a:t>
            </a:r>
            <a:r>
              <a:rPr dirty="0" sz="1200" spc="-10">
                <a:latin typeface="Arial MT"/>
                <a:cs typeface="Arial MT"/>
              </a:rPr>
              <a:t> Application</a:t>
            </a:r>
            <a:endParaRPr sz="1200">
              <a:latin typeface="Arial MT"/>
              <a:cs typeface="Arial MT"/>
            </a:endParaRPr>
          </a:p>
          <a:p>
            <a:pPr marL="182245" indent="-169545">
              <a:lnSpc>
                <a:spcPts val="1410"/>
              </a:lnSpc>
              <a:buAutoNum type="arabicPeriod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Objectives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The objective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this lecture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to provide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information about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closing </a:t>
            </a:r>
            <a:r>
              <a:rPr dirty="0" sz="1000" spc="-5">
                <a:latin typeface="Arial MT"/>
                <a:cs typeface="Arial MT"/>
              </a:rPr>
              <a:t>Text files and Editor</a:t>
            </a:r>
            <a:endParaRPr sz="1000">
              <a:latin typeface="Arial MT"/>
              <a:cs typeface="Arial MT"/>
            </a:endParaRPr>
          </a:p>
          <a:p>
            <a:pPr marL="181610" indent="-169545">
              <a:lnSpc>
                <a:spcPct val="100000"/>
              </a:lnSpc>
              <a:spcBef>
                <a:spcPts val="1090"/>
              </a:spcBef>
              <a:buAutoNum type="arabicPeriod" startAt="2"/>
              <a:tabLst>
                <a:tab pos="182245" algn="l"/>
              </a:tabLst>
            </a:pPr>
            <a:r>
              <a:rPr dirty="0" sz="1200" b="1">
                <a:latin typeface="Arial"/>
                <a:cs typeface="Arial"/>
              </a:rPr>
              <a:t>Closing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the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File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close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b="1" i="1">
                <a:latin typeface="Arial"/>
                <a:cs typeface="Arial"/>
              </a:rPr>
              <a:t>Close</a:t>
            </a:r>
            <a:r>
              <a:rPr dirty="0" sz="1000" spc="-5" b="1" i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at the title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bar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5241" y="2737452"/>
            <a:ext cx="2686139" cy="144814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32541" y="4307657"/>
            <a:ext cx="5509260" cy="4235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Arial"/>
                <a:cs typeface="Arial"/>
              </a:rPr>
              <a:t>3.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Closing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the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Editor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close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Editor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follows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any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these.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 MT"/>
              <a:cs typeface="Arial MT"/>
            </a:endParaRPr>
          </a:p>
          <a:p>
            <a:pPr marL="697865" marR="2339340">
              <a:lnSpc>
                <a:spcPts val="1150"/>
              </a:lnSpc>
            </a:pPr>
            <a:r>
              <a:rPr dirty="0" sz="1000">
                <a:latin typeface="Arial MT"/>
                <a:cs typeface="Arial MT"/>
              </a:rPr>
              <a:t>1-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 on the </a:t>
            </a:r>
            <a:r>
              <a:rPr dirty="0" sz="1000" b="1" i="1">
                <a:latin typeface="Arial"/>
                <a:cs typeface="Arial"/>
              </a:rPr>
              <a:t>Close </a:t>
            </a:r>
            <a:r>
              <a:rPr dirty="0" sz="1000" spc="-5">
                <a:latin typeface="Arial MT"/>
                <a:cs typeface="Arial MT"/>
              </a:rPr>
              <a:t>button at the title bar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2-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Go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</a:t>
            </a:r>
            <a:r>
              <a:rPr dirty="0" sz="1000" spc="-5" b="1" i="1">
                <a:latin typeface="Arial"/>
                <a:cs typeface="Arial"/>
              </a:rPr>
              <a:t>File </a:t>
            </a:r>
            <a:r>
              <a:rPr dirty="0" sz="1000" b="1" i="1">
                <a:latin typeface="Arial"/>
                <a:cs typeface="Arial"/>
              </a:rPr>
              <a:t>&lt;</a:t>
            </a:r>
            <a:r>
              <a:rPr dirty="0" sz="1000" spc="-10" b="1" i="1">
                <a:latin typeface="Arial"/>
                <a:cs typeface="Arial"/>
              </a:rPr>
              <a:t> </a:t>
            </a:r>
            <a:r>
              <a:rPr dirty="0" sz="1000" spc="-5" b="1" i="1">
                <a:latin typeface="Arial"/>
                <a:cs typeface="Arial"/>
              </a:rPr>
              <a:t>Exit</a:t>
            </a:r>
            <a:endParaRPr sz="1000">
              <a:latin typeface="Arial"/>
              <a:cs typeface="Arial"/>
            </a:endParaRPr>
          </a:p>
          <a:p>
            <a:pPr marL="12700" marR="282575">
              <a:lnSpc>
                <a:spcPts val="1150"/>
              </a:lnSpc>
              <a:spcBef>
                <a:spcPts val="1150"/>
              </a:spcBef>
            </a:pPr>
            <a:r>
              <a:rPr dirty="0" sz="1000">
                <a:latin typeface="Arial MT"/>
                <a:cs typeface="Arial MT"/>
              </a:rPr>
              <a:t>It will exit the Editor and </a:t>
            </a:r>
            <a:r>
              <a:rPr dirty="0" sz="1000" spc="-5">
                <a:latin typeface="Arial MT"/>
                <a:cs typeface="Arial MT"/>
              </a:rPr>
              <a:t>close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opened </a:t>
            </a:r>
            <a:r>
              <a:rPr dirty="0" sz="1000">
                <a:latin typeface="Arial MT"/>
                <a:cs typeface="Arial MT"/>
              </a:rPr>
              <a:t>files. For </a:t>
            </a:r>
            <a:r>
              <a:rPr dirty="0" sz="1000" spc="-5">
                <a:latin typeface="Arial MT"/>
                <a:cs typeface="Arial MT"/>
              </a:rPr>
              <a:t>understanding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procedure, </a:t>
            </a:r>
            <a:r>
              <a:rPr dirty="0" sz="1000">
                <a:latin typeface="Arial MT"/>
                <a:cs typeface="Arial MT"/>
              </a:rPr>
              <a:t>you should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consult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vu-cpl’s software available at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Virtual University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Pakistan.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60"/>
              </a:spcBef>
              <a:buAutoNum type="arabicPeriod" startAt="3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Summary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this </a:t>
            </a:r>
            <a:r>
              <a:rPr dirty="0" sz="1000" spc="-5">
                <a:latin typeface="Arial MT"/>
                <a:cs typeface="Arial MT"/>
              </a:rPr>
              <a:t>lecture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have </a:t>
            </a:r>
            <a:r>
              <a:rPr dirty="0" sz="1000" spc="-5">
                <a:latin typeface="Arial MT"/>
                <a:cs typeface="Arial MT"/>
              </a:rPr>
              <a:t>learnt </a:t>
            </a:r>
            <a:r>
              <a:rPr dirty="0" sz="1000">
                <a:latin typeface="Arial MT"/>
                <a:cs typeface="Arial MT"/>
              </a:rPr>
              <a:t>how 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close</a:t>
            </a:r>
            <a:r>
              <a:rPr dirty="0" sz="1000">
                <a:latin typeface="Arial MT"/>
                <a:cs typeface="Arial MT"/>
              </a:rPr>
              <a:t> an</a:t>
            </a:r>
            <a:r>
              <a:rPr dirty="0" sz="1000" spc="-5">
                <a:latin typeface="Arial MT"/>
                <a:cs typeface="Arial MT"/>
              </a:rPr>
              <a:t> application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window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buAutoNum type="arabicPeriod" startAt="4"/>
              <a:tabLst>
                <a:tab pos="182880" algn="l"/>
              </a:tabLst>
            </a:pPr>
            <a:r>
              <a:rPr dirty="0" sz="1200" spc="-10" b="1">
                <a:latin typeface="Arial"/>
                <a:cs typeface="Arial"/>
              </a:rPr>
              <a:t>Exercise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  <a:spcBef>
                <a:spcPts val="110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1: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700"/>
              </a:lnSpc>
              <a:spcBef>
                <a:spcPts val="25"/>
              </a:spcBef>
            </a:pPr>
            <a:r>
              <a:rPr dirty="0" sz="1000" spc="-5">
                <a:latin typeface="Arial MT"/>
                <a:cs typeface="Arial MT"/>
              </a:rPr>
              <a:t>For this exercise we will need the VU-CPL folder that was created in the exercise of third </a:t>
            </a:r>
            <a:r>
              <a:rPr dirty="0" sz="1000">
                <a:latin typeface="Arial MT"/>
                <a:cs typeface="Arial MT"/>
              </a:rPr>
              <a:t> lesson. If you haven't </a:t>
            </a:r>
            <a:r>
              <a:rPr dirty="0" sz="1000" spc="-5">
                <a:latin typeface="Arial MT"/>
                <a:cs typeface="Arial MT"/>
              </a:rPr>
              <a:t>created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folder </a:t>
            </a:r>
            <a:r>
              <a:rPr dirty="0" sz="1000">
                <a:latin typeface="Arial MT"/>
                <a:cs typeface="Arial MT"/>
              </a:rPr>
              <a:t>then </a:t>
            </a:r>
            <a:r>
              <a:rPr dirty="0" sz="1000" spc="-5">
                <a:latin typeface="Arial MT"/>
                <a:cs typeface="Arial MT"/>
              </a:rPr>
              <a:t>complete </a:t>
            </a:r>
            <a:r>
              <a:rPr dirty="0" sz="1000">
                <a:latin typeface="Arial MT"/>
                <a:cs typeface="Arial MT"/>
              </a:rPr>
              <a:t>the 1st task from the </a:t>
            </a:r>
            <a:r>
              <a:rPr dirty="0" sz="1000" spc="-5">
                <a:latin typeface="Arial MT"/>
                <a:cs typeface="Arial MT"/>
              </a:rPr>
              <a:t>exercise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third </a:t>
            </a:r>
            <a:r>
              <a:rPr dirty="0" sz="1000" spc="-5">
                <a:latin typeface="Arial MT"/>
                <a:cs typeface="Arial MT"/>
              </a:rPr>
              <a:t>lesson. Now </a:t>
            </a:r>
            <a:r>
              <a:rPr dirty="0" sz="1000">
                <a:latin typeface="Arial MT"/>
                <a:cs typeface="Arial MT"/>
              </a:rPr>
              <a:t>open </a:t>
            </a:r>
            <a:r>
              <a:rPr dirty="0" sz="1000" spc="-5">
                <a:latin typeface="Arial MT"/>
                <a:cs typeface="Arial MT"/>
              </a:rPr>
              <a:t>WordPad </a:t>
            </a:r>
            <a:r>
              <a:rPr dirty="0" sz="1000">
                <a:latin typeface="Arial MT"/>
                <a:cs typeface="Arial MT"/>
              </a:rPr>
              <a:t>and type any text you like. Press Ctrl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S keys </a:t>
            </a:r>
            <a:r>
              <a:rPr dirty="0" sz="1000" spc="-5">
                <a:latin typeface="Arial MT"/>
                <a:cs typeface="Arial MT"/>
              </a:rPr>
              <a:t>from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keyboard to save the file. In the “Save in” drop down box, try to locate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folder in </a:t>
            </a:r>
            <a:r>
              <a:rPr dirty="0" sz="1000">
                <a:latin typeface="Arial MT"/>
                <a:cs typeface="Arial MT"/>
              </a:rPr>
              <a:t>C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Drive by the name of </a:t>
            </a:r>
            <a:r>
              <a:rPr dirty="0" sz="1000" spc="-5">
                <a:latin typeface="Arial MT"/>
                <a:cs typeface="Arial MT"/>
              </a:rPr>
              <a:t>Exercise </a:t>
            </a:r>
            <a:r>
              <a:rPr dirty="0" sz="1000">
                <a:latin typeface="Arial MT"/>
                <a:cs typeface="Arial MT"/>
              </a:rPr>
              <a:t>2.4 </a:t>
            </a:r>
            <a:r>
              <a:rPr dirty="0" sz="1000" spc="-5">
                <a:latin typeface="Arial MT"/>
                <a:cs typeface="Arial MT"/>
              </a:rPr>
              <a:t>in the VU-CPL folder. </a:t>
            </a:r>
            <a:r>
              <a:rPr dirty="0" sz="1000">
                <a:latin typeface="Arial MT"/>
                <a:cs typeface="Arial MT"/>
              </a:rPr>
              <a:t>Save </a:t>
            </a:r>
            <a:r>
              <a:rPr dirty="0" sz="1000" spc="-5">
                <a:latin typeface="Arial MT"/>
                <a:cs typeface="Arial MT"/>
              </a:rPr>
              <a:t>the WordPad </a:t>
            </a:r>
            <a:r>
              <a:rPr dirty="0" sz="1000">
                <a:latin typeface="Arial MT"/>
                <a:cs typeface="Arial MT"/>
              </a:rPr>
              <a:t>file in </a:t>
            </a:r>
            <a:r>
              <a:rPr dirty="0" sz="1000" spc="-5">
                <a:latin typeface="Arial MT"/>
                <a:cs typeface="Arial MT"/>
              </a:rPr>
              <a:t>this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folder.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25"/>
              </a:lnSpc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2:</a:t>
            </a:r>
            <a:endParaRPr sz="1000">
              <a:latin typeface="Arial"/>
              <a:cs typeface="Arial"/>
            </a:endParaRPr>
          </a:p>
          <a:p>
            <a:pPr algn="just" marL="469265" marR="5715">
              <a:lnSpc>
                <a:spcPct val="95800"/>
              </a:lnSpc>
              <a:spcBef>
                <a:spcPts val="20"/>
              </a:spcBef>
            </a:pPr>
            <a:r>
              <a:rPr dirty="0" sz="1000">
                <a:latin typeface="Arial MT"/>
                <a:cs typeface="Arial MT"/>
              </a:rPr>
              <a:t>Open </a:t>
            </a:r>
            <a:r>
              <a:rPr dirty="0" sz="1000" spc="-5">
                <a:latin typeface="Arial MT"/>
                <a:cs typeface="Arial MT"/>
              </a:rPr>
              <a:t>Notepad </a:t>
            </a:r>
            <a:r>
              <a:rPr dirty="0" sz="1000">
                <a:latin typeface="Arial MT"/>
                <a:cs typeface="Arial MT"/>
              </a:rPr>
              <a:t>and type some text in the file. Save this file in </a:t>
            </a:r>
            <a:r>
              <a:rPr dirty="0" sz="1000" spc="-5">
                <a:latin typeface="Arial MT"/>
                <a:cs typeface="Arial MT"/>
              </a:rPr>
              <a:t>Exercise </a:t>
            </a:r>
            <a:r>
              <a:rPr dirty="0" sz="1000">
                <a:latin typeface="Arial MT"/>
                <a:cs typeface="Arial MT"/>
              </a:rPr>
              <a:t>2.4 </a:t>
            </a:r>
            <a:r>
              <a:rPr dirty="0" sz="1000" spc="-5">
                <a:latin typeface="Arial MT"/>
                <a:cs typeface="Arial MT"/>
              </a:rPr>
              <a:t>folder. Now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Alt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F4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key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from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keyboard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(F4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function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key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that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located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top </a:t>
            </a:r>
            <a:r>
              <a:rPr dirty="0" sz="1000" spc="-2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row of </a:t>
            </a:r>
            <a:r>
              <a:rPr dirty="0" sz="1000" spc="-5">
                <a:latin typeface="Arial MT"/>
                <a:cs typeface="Arial MT"/>
              </a:rPr>
              <a:t>buttons </a:t>
            </a:r>
            <a:r>
              <a:rPr dirty="0" sz="1000">
                <a:latin typeface="Arial MT"/>
                <a:cs typeface="Arial MT"/>
              </a:rPr>
              <a:t>on your </a:t>
            </a:r>
            <a:r>
              <a:rPr dirty="0" sz="1000" spc="-5">
                <a:latin typeface="Arial MT"/>
                <a:cs typeface="Arial MT"/>
              </a:rPr>
              <a:t>keyboard). Using </a:t>
            </a:r>
            <a:r>
              <a:rPr dirty="0" sz="1000">
                <a:latin typeface="Arial MT"/>
                <a:cs typeface="Arial MT"/>
              </a:rPr>
              <a:t>this key </a:t>
            </a:r>
            <a:r>
              <a:rPr dirty="0" sz="1000" spc="-5">
                <a:latin typeface="Arial MT"/>
                <a:cs typeface="Arial MT"/>
              </a:rPr>
              <a:t>combination </a:t>
            </a:r>
            <a:r>
              <a:rPr dirty="0" sz="1000">
                <a:latin typeface="Arial MT"/>
                <a:cs typeface="Arial MT"/>
              </a:rPr>
              <a:t>will </a:t>
            </a:r>
            <a:r>
              <a:rPr dirty="0" sz="1000" spc="-5">
                <a:latin typeface="Arial MT"/>
                <a:cs typeface="Arial MT"/>
              </a:rPr>
              <a:t>close the window. </a:t>
            </a:r>
            <a:r>
              <a:rPr dirty="0" sz="1000">
                <a:latin typeface="Arial MT"/>
                <a:cs typeface="Arial MT"/>
              </a:rPr>
              <a:t>Try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combination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any</a:t>
            </a:r>
            <a:r>
              <a:rPr dirty="0" sz="1000" spc="-5">
                <a:latin typeface="Arial MT"/>
                <a:cs typeface="Arial MT"/>
              </a:rPr>
              <a:t> open window.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16" y="962165"/>
            <a:ext cx="5509260" cy="519938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 marL="1383030" marR="1434465">
              <a:lnSpc>
                <a:spcPts val="1380"/>
              </a:lnSpc>
              <a:spcBef>
                <a:spcPts val="195"/>
              </a:spcBef>
            </a:pPr>
            <a:r>
              <a:rPr dirty="0" sz="1200" spc="-5">
                <a:latin typeface="Arial MT"/>
                <a:cs typeface="Arial MT"/>
              </a:rPr>
              <a:t>Computer Proficiency License </a:t>
            </a:r>
            <a:r>
              <a:rPr dirty="0" sz="1200" spc="-10">
                <a:latin typeface="Arial MT"/>
                <a:cs typeface="Arial MT"/>
              </a:rPr>
              <a:t>(CS-001)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Lecture </a:t>
            </a:r>
            <a:r>
              <a:rPr dirty="0" sz="1200" spc="-10">
                <a:latin typeface="Arial MT"/>
                <a:cs typeface="Arial MT"/>
              </a:rPr>
              <a:t>17</a:t>
            </a:r>
            <a:endParaRPr sz="1200">
              <a:latin typeface="Arial MT"/>
              <a:cs typeface="Arial MT"/>
            </a:endParaRPr>
          </a:p>
          <a:p>
            <a:pPr algn="ctr">
              <a:lnSpc>
                <a:spcPts val="1315"/>
              </a:lnSpc>
            </a:pPr>
            <a:r>
              <a:rPr dirty="0" sz="1200" spc="-5">
                <a:latin typeface="Arial MT"/>
                <a:cs typeface="Arial MT"/>
              </a:rPr>
              <a:t>Saving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files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on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Floppy</a:t>
            </a:r>
            <a:endParaRPr sz="1200">
              <a:latin typeface="Arial MT"/>
              <a:cs typeface="Arial MT"/>
            </a:endParaRPr>
          </a:p>
          <a:p>
            <a:pPr marL="182245" indent="-170180">
              <a:lnSpc>
                <a:spcPts val="1410"/>
              </a:lnSpc>
              <a:buAutoNum type="arabicPeriod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Objectives</a:t>
            </a:r>
            <a:endParaRPr sz="1200">
              <a:latin typeface="Arial"/>
              <a:cs typeface="Arial"/>
            </a:endParaRPr>
          </a:p>
          <a:p>
            <a:pPr marL="12700" marR="64135">
              <a:lnSpc>
                <a:spcPts val="1150"/>
              </a:lnSpc>
              <a:spcBef>
                <a:spcPts val="1175"/>
              </a:spcBef>
            </a:pPr>
            <a:r>
              <a:rPr dirty="0" sz="1000" spc="-5">
                <a:latin typeface="Arial MT"/>
                <a:cs typeface="Arial MT"/>
              </a:rPr>
              <a:t>The objective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 lecture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to provide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information about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Saving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files and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folders on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secondary </a:t>
            </a:r>
            <a:r>
              <a:rPr dirty="0" sz="1000" spc="-5">
                <a:latin typeface="Arial MT"/>
                <a:cs typeface="Arial MT"/>
              </a:rPr>
              <a:t> storage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devices</a:t>
            </a:r>
            <a:endParaRPr sz="1000">
              <a:latin typeface="Arial MT"/>
              <a:cs typeface="Arial MT"/>
            </a:endParaRPr>
          </a:p>
          <a:p>
            <a:pPr marL="181610" indent="-169545">
              <a:lnSpc>
                <a:spcPct val="100000"/>
              </a:lnSpc>
              <a:spcBef>
                <a:spcPts val="1055"/>
              </a:spcBef>
              <a:buAutoNum type="arabicPeriod" startAt="2"/>
              <a:tabLst>
                <a:tab pos="182245" algn="l"/>
              </a:tabLst>
            </a:pPr>
            <a:r>
              <a:rPr dirty="0" sz="1200" b="1">
                <a:latin typeface="Arial"/>
                <a:cs typeface="Arial"/>
              </a:rPr>
              <a:t>Closing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the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File</a:t>
            </a:r>
            <a:endParaRPr sz="1200">
              <a:latin typeface="Arial"/>
              <a:cs typeface="Arial"/>
            </a:endParaRPr>
          </a:p>
          <a:p>
            <a:pPr algn="just" marL="12700" marR="2406650">
              <a:lnSpc>
                <a:spcPct val="191300"/>
              </a:lnSpc>
            </a:pPr>
            <a:r>
              <a:rPr dirty="0" sz="1000" spc="-5">
                <a:latin typeface="Arial MT"/>
                <a:cs typeface="Arial MT"/>
              </a:rPr>
              <a:t>To close the file click on the close button at the title </a:t>
            </a:r>
            <a:r>
              <a:rPr dirty="0" sz="1000">
                <a:latin typeface="Arial MT"/>
                <a:cs typeface="Arial MT"/>
              </a:rPr>
              <a:t>bar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save the file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 floppy</a:t>
            </a:r>
            <a:endParaRPr sz="1000">
              <a:latin typeface="Arial MT"/>
              <a:cs typeface="Arial MT"/>
            </a:endParaRPr>
          </a:p>
          <a:p>
            <a:pPr algn="just" lvl="1" marL="469265" indent="-229235">
              <a:lnSpc>
                <a:spcPts val="1175"/>
              </a:lnSpc>
              <a:spcBef>
                <a:spcPts val="1105"/>
              </a:spcBef>
              <a:buAutoNum type="arabicPeriod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Right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 on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file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select </a:t>
            </a:r>
            <a:r>
              <a:rPr dirty="0" sz="1000" spc="-5" b="1" i="1">
                <a:latin typeface="Arial"/>
                <a:cs typeface="Arial"/>
              </a:rPr>
              <a:t>Send To</a:t>
            </a:r>
            <a:r>
              <a:rPr dirty="0" sz="1000" spc="-10" b="1" i="1">
                <a:latin typeface="Arial"/>
                <a:cs typeface="Arial"/>
              </a:rPr>
              <a:t> </a:t>
            </a:r>
            <a:r>
              <a:rPr dirty="0" sz="1000" b="1" i="1">
                <a:latin typeface="Arial"/>
                <a:cs typeface="Arial"/>
              </a:rPr>
              <a:t>&lt;</a:t>
            </a:r>
            <a:r>
              <a:rPr dirty="0" sz="1000" spc="-5" b="1" i="1">
                <a:latin typeface="Arial"/>
                <a:cs typeface="Arial"/>
              </a:rPr>
              <a:t> </a:t>
            </a:r>
            <a:r>
              <a:rPr dirty="0" sz="1000" b="1" i="1">
                <a:latin typeface="Arial"/>
                <a:cs typeface="Arial"/>
              </a:rPr>
              <a:t>3</a:t>
            </a:r>
            <a:r>
              <a:rPr dirty="0" sz="1000" spc="-10" b="1" i="1">
                <a:latin typeface="Arial"/>
                <a:cs typeface="Arial"/>
              </a:rPr>
              <a:t> </a:t>
            </a:r>
            <a:r>
              <a:rPr dirty="0" sz="1000" b="1" i="1">
                <a:latin typeface="Arial"/>
                <a:cs typeface="Arial"/>
              </a:rPr>
              <a:t>½</a:t>
            </a:r>
            <a:r>
              <a:rPr dirty="0" sz="1000" spc="-5" b="1" i="1">
                <a:latin typeface="Arial"/>
                <a:cs typeface="Arial"/>
              </a:rPr>
              <a:t> Floppy</a:t>
            </a:r>
            <a:r>
              <a:rPr dirty="0" sz="1000" spc="-10" b="1" i="1">
                <a:latin typeface="Arial"/>
                <a:cs typeface="Arial"/>
              </a:rPr>
              <a:t> </a:t>
            </a:r>
            <a:r>
              <a:rPr dirty="0" sz="1000" spc="-5" b="1" i="1">
                <a:latin typeface="Arial"/>
                <a:cs typeface="Arial"/>
              </a:rPr>
              <a:t>Drive</a:t>
            </a:r>
            <a:endParaRPr sz="1000">
              <a:latin typeface="Arial"/>
              <a:cs typeface="Arial"/>
            </a:endParaRPr>
          </a:p>
          <a:p>
            <a:pPr algn="just" lvl="1" marL="469265" marR="5080" indent="-228600">
              <a:lnSpc>
                <a:spcPts val="1150"/>
              </a:lnSpc>
              <a:spcBef>
                <a:spcPts val="50"/>
              </a:spcBef>
              <a:buAutoNum type="arabicPeriod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Select file and press </a:t>
            </a:r>
            <a:r>
              <a:rPr dirty="0" sz="1000" spc="-5" b="1" i="1">
                <a:latin typeface="Arial"/>
                <a:cs typeface="Arial"/>
              </a:rPr>
              <a:t>Ctrl </a:t>
            </a:r>
            <a:r>
              <a:rPr dirty="0" sz="1000" b="1" i="1">
                <a:latin typeface="Arial"/>
                <a:cs typeface="Arial"/>
              </a:rPr>
              <a:t>+ </a:t>
            </a:r>
            <a:r>
              <a:rPr dirty="0" sz="1000" spc="-5" b="1" i="1">
                <a:latin typeface="Arial"/>
                <a:cs typeface="Arial"/>
              </a:rPr>
              <a:t>C</a:t>
            </a:r>
            <a:r>
              <a:rPr dirty="0" sz="1000" spc="-5">
                <a:latin typeface="Arial MT"/>
                <a:cs typeface="Arial MT"/>
              </a:rPr>
              <a:t>, Double click on </a:t>
            </a:r>
            <a:r>
              <a:rPr dirty="0" sz="1000" spc="-5" b="1" i="1">
                <a:latin typeface="Arial"/>
                <a:cs typeface="Arial"/>
              </a:rPr>
              <a:t>My computer</a:t>
            </a:r>
            <a:r>
              <a:rPr dirty="0" sz="1000" spc="-5">
                <a:latin typeface="Arial MT"/>
                <a:cs typeface="Arial MT"/>
              </a:rPr>
              <a:t>. You can see Floppy drive’s </a:t>
            </a:r>
            <a:r>
              <a:rPr dirty="0" sz="1000">
                <a:latin typeface="Arial MT"/>
                <a:cs typeface="Arial MT"/>
              </a:rPr>
              <a:t> icon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there.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Double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this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icon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drive.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empty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area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 b="1" i="1">
                <a:latin typeface="Arial"/>
                <a:cs typeface="Arial"/>
              </a:rPr>
              <a:t>drive</a:t>
            </a:r>
            <a:r>
              <a:rPr dirty="0" sz="1000" spc="-10" b="1" i="1"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press </a:t>
            </a:r>
            <a:r>
              <a:rPr dirty="0" sz="1000" b="1" i="1">
                <a:latin typeface="Arial"/>
                <a:cs typeface="Arial"/>
              </a:rPr>
              <a:t>Ctrl</a:t>
            </a:r>
            <a:r>
              <a:rPr dirty="0" sz="1000" spc="-5" b="1" i="1">
                <a:latin typeface="Arial"/>
                <a:cs typeface="Arial"/>
              </a:rPr>
              <a:t> </a:t>
            </a:r>
            <a:r>
              <a:rPr dirty="0" sz="1000" b="1" i="1">
                <a:latin typeface="Arial"/>
                <a:cs typeface="Arial"/>
              </a:rPr>
              <a:t>+</a:t>
            </a:r>
            <a:r>
              <a:rPr dirty="0" sz="1000" spc="-5" b="1" i="1">
                <a:latin typeface="Arial"/>
                <a:cs typeface="Arial"/>
              </a:rPr>
              <a:t> </a:t>
            </a:r>
            <a:r>
              <a:rPr dirty="0" sz="1000" b="1" i="1">
                <a:latin typeface="Arial"/>
                <a:cs typeface="Arial"/>
              </a:rPr>
              <a:t>V</a:t>
            </a:r>
            <a:r>
              <a:rPr dirty="0" sz="1000" spc="-5" b="1" i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to paste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file there.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should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consult vu-cpl’s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dvd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view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steps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animation.</a:t>
            </a:r>
            <a:endParaRPr sz="1000">
              <a:latin typeface="Arial MT"/>
              <a:cs typeface="Arial MT"/>
            </a:endParaRPr>
          </a:p>
          <a:p>
            <a:pPr lvl="1" marL="182245" indent="-170180">
              <a:lnSpc>
                <a:spcPct val="100000"/>
              </a:lnSpc>
              <a:spcBef>
                <a:spcPts val="1090"/>
              </a:spcBef>
              <a:buAutoNum type="arabicPeriod" startAt="3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Summary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this</a:t>
            </a:r>
            <a:r>
              <a:rPr dirty="0" sz="1000" spc="-5">
                <a:latin typeface="Arial MT"/>
                <a:cs typeface="Arial MT"/>
              </a:rPr>
              <a:t> lecture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have</a:t>
            </a:r>
            <a:r>
              <a:rPr dirty="0" sz="1000" spc="-5">
                <a:latin typeface="Arial MT"/>
                <a:cs typeface="Arial MT"/>
              </a:rPr>
              <a:t> learnt </a:t>
            </a:r>
            <a:r>
              <a:rPr dirty="0" sz="1000">
                <a:latin typeface="Arial MT"/>
                <a:cs typeface="Arial MT"/>
              </a:rPr>
              <a:t>how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save </a:t>
            </a:r>
            <a:r>
              <a:rPr dirty="0" sz="1000">
                <a:latin typeface="Arial MT"/>
                <a:cs typeface="Arial MT"/>
              </a:rPr>
              <a:t>files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folders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5">
                <a:latin typeface="Arial MT"/>
                <a:cs typeface="Arial MT"/>
              </a:rPr>
              <a:t> floppy</a:t>
            </a:r>
            <a:endParaRPr sz="1000">
              <a:latin typeface="Arial MT"/>
              <a:cs typeface="Arial MT"/>
            </a:endParaRPr>
          </a:p>
          <a:p>
            <a:pPr lvl="1" marL="182245" indent="-170180">
              <a:lnSpc>
                <a:spcPct val="100000"/>
              </a:lnSpc>
              <a:spcBef>
                <a:spcPts val="1090"/>
              </a:spcBef>
              <a:buAutoNum type="arabicPeriod" startAt="4"/>
              <a:tabLst>
                <a:tab pos="182880" algn="l"/>
              </a:tabLst>
            </a:pPr>
            <a:r>
              <a:rPr dirty="0" sz="1200" spc="-10" b="1">
                <a:latin typeface="Arial"/>
                <a:cs typeface="Arial"/>
              </a:rPr>
              <a:t>Exercise</a:t>
            </a:r>
            <a:endParaRPr sz="1200">
              <a:latin typeface="Arial"/>
              <a:cs typeface="Arial"/>
            </a:endParaRPr>
          </a:p>
          <a:p>
            <a:pPr algn="just" marL="12700">
              <a:lnSpc>
                <a:spcPts val="1170"/>
              </a:lnSpc>
              <a:spcBef>
                <a:spcPts val="110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1: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800"/>
              </a:lnSpc>
              <a:spcBef>
                <a:spcPts val="20"/>
              </a:spcBef>
            </a:pPr>
            <a:r>
              <a:rPr dirty="0" sz="1000" spc="-5">
                <a:latin typeface="Arial MT"/>
                <a:cs typeface="Arial MT"/>
              </a:rPr>
              <a:t>NOTE: Before doing this task, you have to insert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floppy disk in your floppy disk drive. </a:t>
            </a:r>
            <a:r>
              <a:rPr dirty="0" sz="1000">
                <a:latin typeface="Arial MT"/>
                <a:cs typeface="Arial MT"/>
              </a:rPr>
              <a:t> Open </a:t>
            </a:r>
            <a:r>
              <a:rPr dirty="0" sz="1000" spc="-5">
                <a:latin typeface="Arial MT"/>
                <a:cs typeface="Arial MT"/>
              </a:rPr>
              <a:t>WordPad and </a:t>
            </a:r>
            <a:r>
              <a:rPr dirty="0" sz="1000">
                <a:latin typeface="Arial MT"/>
                <a:cs typeface="Arial MT"/>
              </a:rPr>
              <a:t>type a few </a:t>
            </a:r>
            <a:r>
              <a:rPr dirty="0" sz="1000" spc="-5">
                <a:latin typeface="Arial MT"/>
                <a:cs typeface="Arial MT"/>
              </a:rPr>
              <a:t>lines in this </a:t>
            </a:r>
            <a:r>
              <a:rPr dirty="0" sz="1000">
                <a:latin typeface="Arial MT"/>
                <a:cs typeface="Arial MT"/>
              </a:rPr>
              <a:t>file. Press Ctrl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S keys </a:t>
            </a:r>
            <a:r>
              <a:rPr dirty="0" sz="1000" spc="-5">
                <a:latin typeface="Arial MT"/>
                <a:cs typeface="Arial MT"/>
              </a:rPr>
              <a:t>from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keyboard.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Give this file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name and then locate the option of floppy disk in the “Save in” drop down </a:t>
            </a:r>
            <a:r>
              <a:rPr dirty="0" sz="1000">
                <a:latin typeface="Arial MT"/>
                <a:cs typeface="Arial MT"/>
              </a:rPr>
              <a:t> box. </a:t>
            </a:r>
            <a:r>
              <a:rPr dirty="0" sz="1000" spc="-5">
                <a:latin typeface="Arial MT"/>
                <a:cs typeface="Arial MT"/>
              </a:rPr>
              <a:t>Choose </a:t>
            </a:r>
            <a:r>
              <a:rPr dirty="0" sz="1000">
                <a:latin typeface="Arial MT"/>
                <a:cs typeface="Arial MT"/>
              </a:rPr>
              <a:t>this option </a:t>
            </a:r>
            <a:r>
              <a:rPr dirty="0" sz="1000" spc="-10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then press enter </a:t>
            </a:r>
            <a:r>
              <a:rPr dirty="0" sz="1000" spc="-5">
                <a:latin typeface="Arial MT"/>
                <a:cs typeface="Arial MT"/>
              </a:rPr>
              <a:t>from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keyboard. </a:t>
            </a:r>
            <a:r>
              <a:rPr dirty="0" sz="1000">
                <a:latin typeface="Arial MT"/>
                <a:cs typeface="Arial MT"/>
              </a:rPr>
              <a:t>After the </a:t>
            </a:r>
            <a:r>
              <a:rPr dirty="0" sz="1000" spc="-5">
                <a:latin typeface="Arial MT"/>
                <a:cs typeface="Arial MT"/>
              </a:rPr>
              <a:t>saving </a:t>
            </a:r>
            <a:r>
              <a:rPr dirty="0" sz="1000">
                <a:latin typeface="Arial MT"/>
                <a:cs typeface="Arial MT"/>
              </a:rPr>
              <a:t>process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 </a:t>
            </a:r>
            <a:r>
              <a:rPr dirty="0" sz="1000" spc="-5">
                <a:latin typeface="Arial MT"/>
                <a:cs typeface="Arial MT"/>
              </a:rPr>
              <a:t>completed, open </a:t>
            </a:r>
            <a:r>
              <a:rPr dirty="0" sz="1000">
                <a:latin typeface="Arial MT"/>
                <a:cs typeface="Arial MT"/>
              </a:rPr>
              <a:t>My </a:t>
            </a:r>
            <a:r>
              <a:rPr dirty="0" sz="1000" spc="-5">
                <a:latin typeface="Arial MT"/>
                <a:cs typeface="Arial MT"/>
              </a:rPr>
              <a:t>Computer and double </a:t>
            </a:r>
            <a:r>
              <a:rPr dirty="0" sz="1000">
                <a:latin typeface="Arial MT"/>
                <a:cs typeface="Arial MT"/>
              </a:rPr>
              <a:t>click on the floppy disk </a:t>
            </a:r>
            <a:r>
              <a:rPr dirty="0" sz="1000" spc="-5">
                <a:latin typeface="Arial MT"/>
                <a:cs typeface="Arial MT"/>
              </a:rPr>
              <a:t>icon. </a:t>
            </a:r>
            <a:r>
              <a:rPr dirty="0" sz="1000">
                <a:latin typeface="Arial MT"/>
                <a:cs typeface="Arial MT"/>
              </a:rPr>
              <a:t>Is your file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there?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28" y="962165"/>
            <a:ext cx="5508625" cy="8020684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 marL="1411605" marR="1405255">
              <a:lnSpc>
                <a:spcPts val="1380"/>
              </a:lnSpc>
              <a:spcBef>
                <a:spcPts val="195"/>
              </a:spcBef>
            </a:pPr>
            <a:r>
              <a:rPr dirty="0" sz="1200" spc="-5">
                <a:latin typeface="Arial MT"/>
                <a:cs typeface="Arial MT"/>
              </a:rPr>
              <a:t>Computer Proficiency License </a:t>
            </a:r>
            <a:r>
              <a:rPr dirty="0" sz="1200" spc="-10">
                <a:latin typeface="Arial MT"/>
                <a:cs typeface="Arial MT"/>
              </a:rPr>
              <a:t>(CS-001)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Lecture </a:t>
            </a:r>
            <a:r>
              <a:rPr dirty="0" sz="1200" spc="-10">
                <a:latin typeface="Arial MT"/>
                <a:cs typeface="Arial MT"/>
              </a:rPr>
              <a:t>18</a:t>
            </a:r>
            <a:endParaRPr sz="1200">
              <a:latin typeface="Arial MT"/>
              <a:cs typeface="Arial MT"/>
            </a:endParaRPr>
          </a:p>
          <a:p>
            <a:pPr algn="ctr">
              <a:lnSpc>
                <a:spcPts val="1340"/>
              </a:lnSpc>
            </a:pPr>
            <a:r>
              <a:rPr dirty="0" sz="1200" spc="-5">
                <a:latin typeface="Arial MT"/>
                <a:cs typeface="Arial MT"/>
              </a:rPr>
              <a:t>Print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Management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15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buAutoNum type="arabicPeriod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Objectives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objective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provide information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about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install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printer?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Be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able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take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prints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Change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default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printer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View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job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status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print</a:t>
            </a:r>
            <a:r>
              <a:rPr dirty="0" sz="1000" spc="-10">
                <a:latin typeface="Arial MT"/>
                <a:cs typeface="Arial MT"/>
              </a:rPr>
              <a:t> manager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95"/>
              </a:spcBef>
              <a:buAutoNum type="arabicPeriod" startAt="2"/>
              <a:tabLst>
                <a:tab pos="182880" algn="l"/>
              </a:tabLst>
            </a:pPr>
            <a:r>
              <a:rPr dirty="0" sz="1200" b="1">
                <a:latin typeface="Arial"/>
                <a:cs typeface="Arial"/>
              </a:rPr>
              <a:t>Printer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dirty="0" sz="1000" spc="-5">
                <a:latin typeface="Arial MT"/>
                <a:cs typeface="Arial MT"/>
              </a:rPr>
              <a:t>Printer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hardware. It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outputs hardcopy (print 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paper) of some file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 your computer.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95"/>
              </a:spcBef>
              <a:buAutoNum type="arabicPeriod" startAt="3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Installation</a:t>
            </a:r>
            <a:endParaRPr sz="1200">
              <a:latin typeface="Arial"/>
              <a:cs typeface="Arial"/>
            </a:endParaRPr>
          </a:p>
          <a:p>
            <a:pPr marL="12700" marR="170815">
              <a:lnSpc>
                <a:spcPts val="1150"/>
              </a:lnSpc>
              <a:spcBef>
                <a:spcPts val="1175"/>
              </a:spcBef>
            </a:pPr>
            <a:r>
              <a:rPr dirty="0" sz="1000" spc="-5">
                <a:latin typeface="Arial MT"/>
                <a:cs typeface="Arial MT"/>
              </a:rPr>
              <a:t>Installation or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setup means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connect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printer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with computer 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copy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necessary</a:t>
            </a:r>
            <a:r>
              <a:rPr dirty="0" sz="1000" spc="-5">
                <a:latin typeface="Arial MT"/>
                <a:cs typeface="Arial MT"/>
              </a:rPr>
              <a:t> software on </a:t>
            </a:r>
            <a:r>
              <a:rPr dirty="0" sz="1000">
                <a:latin typeface="Arial MT"/>
                <a:cs typeface="Arial MT"/>
              </a:rPr>
              <a:t> the</a:t>
            </a:r>
            <a:r>
              <a:rPr dirty="0" sz="1000" spc="-5">
                <a:latin typeface="Arial MT"/>
                <a:cs typeface="Arial MT"/>
              </a:rPr>
              <a:t> computer.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 can be divided into </a:t>
            </a:r>
            <a:r>
              <a:rPr dirty="0" sz="1000" spc="-5">
                <a:latin typeface="Arial MT"/>
                <a:cs typeface="Arial MT"/>
              </a:rPr>
              <a:t>(1) Hardware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Installation</a:t>
            </a:r>
            <a:r>
              <a:rPr dirty="0" sz="1000">
                <a:latin typeface="Arial MT"/>
                <a:cs typeface="Arial MT"/>
              </a:rPr>
              <a:t> and (2) Software </a:t>
            </a:r>
            <a:r>
              <a:rPr dirty="0" sz="1000" spc="-5">
                <a:latin typeface="Arial MT"/>
                <a:cs typeface="Arial MT"/>
              </a:rPr>
              <a:t>Installation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dirty="0" sz="1000" spc="-5" b="1">
                <a:latin typeface="Arial"/>
                <a:cs typeface="Arial"/>
              </a:rPr>
              <a:t>Hardware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Installation</a:t>
            </a:r>
            <a:endParaRPr sz="1000">
              <a:latin typeface="Arial"/>
              <a:cs typeface="Arial"/>
            </a:endParaRPr>
          </a:p>
          <a:p>
            <a:pPr marL="12700" marR="2849880">
              <a:lnSpc>
                <a:spcPts val="1150"/>
              </a:lnSpc>
              <a:spcBef>
                <a:spcPts val="1180"/>
              </a:spcBef>
            </a:pPr>
            <a:r>
              <a:rPr dirty="0" sz="1000" spc="-5">
                <a:latin typeface="Arial MT"/>
                <a:cs typeface="Arial MT"/>
              </a:rPr>
              <a:t>Connect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power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cable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power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socket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Put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USB cable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into USB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socket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0"/>
              </a:lnSpc>
            </a:pPr>
            <a:r>
              <a:rPr dirty="0" sz="1000">
                <a:latin typeface="Arial MT"/>
                <a:cs typeface="Arial MT"/>
              </a:rPr>
              <a:t>Switch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main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power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 spc="-5" b="1">
                <a:latin typeface="Arial"/>
                <a:cs typeface="Arial"/>
              </a:rPr>
              <a:t>LED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on the printer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panel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 be on.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 indicates the printer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on </a:t>
            </a:r>
            <a:r>
              <a:rPr dirty="0" sz="1000" spc="-1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ready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 taking prints.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000" spc="-5" b="1">
                <a:latin typeface="Arial"/>
                <a:cs typeface="Arial"/>
              </a:rPr>
              <a:t>Software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Installation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  <a:spcBef>
                <a:spcPts val="1090"/>
              </a:spcBef>
            </a:pP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 b="1" i="1">
                <a:latin typeface="Arial"/>
                <a:cs typeface="Arial"/>
              </a:rPr>
              <a:t>start</a:t>
            </a:r>
            <a:r>
              <a:rPr dirty="0" sz="1000" spc="-20" b="1" i="1">
                <a:latin typeface="Arial"/>
                <a:cs typeface="Arial"/>
              </a:rPr>
              <a:t> </a:t>
            </a:r>
            <a:r>
              <a:rPr dirty="0" sz="1000" b="1" i="1">
                <a:latin typeface="Arial"/>
                <a:cs typeface="Arial"/>
              </a:rPr>
              <a:t>&lt;</a:t>
            </a:r>
            <a:r>
              <a:rPr dirty="0" sz="1000" spc="-10" b="1" i="1">
                <a:latin typeface="Arial"/>
                <a:cs typeface="Arial"/>
              </a:rPr>
              <a:t> </a:t>
            </a:r>
            <a:r>
              <a:rPr dirty="0" sz="1000" spc="-5" b="1" i="1">
                <a:latin typeface="Arial"/>
                <a:cs typeface="Arial"/>
              </a:rPr>
              <a:t>Control</a:t>
            </a:r>
            <a:r>
              <a:rPr dirty="0" sz="1000" spc="-15" b="1" i="1">
                <a:latin typeface="Arial"/>
                <a:cs typeface="Arial"/>
              </a:rPr>
              <a:t> </a:t>
            </a:r>
            <a:r>
              <a:rPr dirty="0" sz="1000" b="1" i="1">
                <a:latin typeface="Arial"/>
                <a:cs typeface="Arial"/>
              </a:rPr>
              <a:t>Panel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Double click</a:t>
            </a:r>
            <a:r>
              <a:rPr dirty="0" sz="1000">
                <a:latin typeface="Arial MT"/>
                <a:cs typeface="Arial MT"/>
              </a:rPr>
              <a:t> on the</a:t>
            </a:r>
            <a:r>
              <a:rPr dirty="0" sz="1000" spc="-5">
                <a:latin typeface="Arial MT"/>
                <a:cs typeface="Arial MT"/>
              </a:rPr>
              <a:t> icon</a:t>
            </a:r>
            <a:r>
              <a:rPr dirty="0" sz="1000">
                <a:latin typeface="Arial MT"/>
                <a:cs typeface="Arial MT"/>
              </a:rPr>
              <a:t> “</a:t>
            </a:r>
            <a:r>
              <a:rPr dirty="0" sz="1000" b="1" i="1">
                <a:latin typeface="Arial"/>
                <a:cs typeface="Arial"/>
              </a:rPr>
              <a:t>Printers </a:t>
            </a:r>
            <a:r>
              <a:rPr dirty="0" sz="1000" spc="-5" b="1" i="1">
                <a:latin typeface="Arial"/>
                <a:cs typeface="Arial"/>
              </a:rPr>
              <a:t>and</a:t>
            </a:r>
            <a:r>
              <a:rPr dirty="0" sz="1000" b="1" i="1">
                <a:latin typeface="Arial"/>
                <a:cs typeface="Arial"/>
              </a:rPr>
              <a:t> other</a:t>
            </a:r>
            <a:r>
              <a:rPr dirty="0" sz="1000" spc="-5" b="1" i="1">
                <a:latin typeface="Arial"/>
                <a:cs typeface="Arial"/>
              </a:rPr>
              <a:t> hardware</a:t>
            </a:r>
            <a:r>
              <a:rPr dirty="0" sz="1000" spc="-5">
                <a:latin typeface="Arial MT"/>
                <a:cs typeface="Arial MT"/>
              </a:rPr>
              <a:t>”</a:t>
            </a:r>
            <a:r>
              <a:rPr dirty="0" sz="1000">
                <a:latin typeface="Arial MT"/>
                <a:cs typeface="Arial MT"/>
              </a:rPr>
              <a:t> in</a:t>
            </a:r>
            <a:r>
              <a:rPr dirty="0" sz="1000" spc="-5">
                <a:latin typeface="Arial MT"/>
                <a:cs typeface="Arial MT"/>
              </a:rPr>
              <a:t> control</a:t>
            </a:r>
            <a:r>
              <a:rPr dirty="0" sz="1000">
                <a:latin typeface="Arial MT"/>
                <a:cs typeface="Arial MT"/>
              </a:rPr>
              <a:t> panel</a:t>
            </a:r>
            <a:r>
              <a:rPr dirty="0" sz="1000" spc="-5">
                <a:latin typeface="Arial MT"/>
                <a:cs typeface="Arial MT"/>
              </a:rPr>
              <a:t> window.</a:t>
            </a:r>
            <a:endParaRPr sz="1000">
              <a:latin typeface="Arial MT"/>
              <a:cs typeface="Arial MT"/>
            </a:endParaRPr>
          </a:p>
          <a:p>
            <a:pPr marL="12700" marR="451484">
              <a:lnSpc>
                <a:spcPts val="1150"/>
              </a:lnSpc>
              <a:spcBef>
                <a:spcPts val="50"/>
              </a:spcBef>
            </a:pP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new window will open. Click on </a:t>
            </a:r>
            <a:r>
              <a:rPr dirty="0" sz="1000">
                <a:latin typeface="Arial MT"/>
                <a:cs typeface="Arial MT"/>
              </a:rPr>
              <a:t>“</a:t>
            </a:r>
            <a:r>
              <a:rPr dirty="0" sz="1000" b="1" i="1">
                <a:latin typeface="Arial"/>
                <a:cs typeface="Arial"/>
              </a:rPr>
              <a:t>Add a printer</a:t>
            </a:r>
            <a:r>
              <a:rPr dirty="0" sz="1000">
                <a:latin typeface="Arial MT"/>
                <a:cs typeface="Arial MT"/>
              </a:rPr>
              <a:t>” </a:t>
            </a:r>
            <a:r>
              <a:rPr dirty="0" sz="1000" spc="-5">
                <a:latin typeface="Arial MT"/>
                <a:cs typeface="Arial MT"/>
              </a:rPr>
              <a:t>option </a:t>
            </a:r>
            <a:r>
              <a:rPr dirty="0" sz="1000">
                <a:latin typeface="Arial MT"/>
                <a:cs typeface="Arial MT"/>
              </a:rPr>
              <a:t>here to </a:t>
            </a:r>
            <a:r>
              <a:rPr dirty="0" sz="1000" spc="-5">
                <a:latin typeface="Arial MT"/>
                <a:cs typeface="Arial MT"/>
              </a:rPr>
              <a:t>open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“</a:t>
            </a:r>
            <a:r>
              <a:rPr dirty="0" sz="1000" spc="-5" b="1" i="1">
                <a:latin typeface="Arial"/>
                <a:cs typeface="Arial"/>
              </a:rPr>
              <a:t>Add hardware </a:t>
            </a:r>
            <a:r>
              <a:rPr dirty="0" sz="1000" spc="-265" b="1" i="1">
                <a:latin typeface="Arial"/>
                <a:cs typeface="Arial"/>
              </a:rPr>
              <a:t> </a:t>
            </a:r>
            <a:r>
              <a:rPr dirty="0" sz="1000" spc="-5" b="1" i="1">
                <a:latin typeface="Arial"/>
                <a:cs typeface="Arial"/>
              </a:rPr>
              <a:t>wizard</a:t>
            </a:r>
            <a:r>
              <a:rPr dirty="0" sz="1000" spc="-5">
                <a:latin typeface="Arial MT"/>
                <a:cs typeface="Arial MT"/>
              </a:rPr>
              <a:t>”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5"/>
              </a:lnSpc>
            </a:pP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 b="1" i="1">
                <a:latin typeface="Arial"/>
                <a:cs typeface="Arial"/>
              </a:rPr>
              <a:t>next</a:t>
            </a:r>
            <a:r>
              <a:rPr dirty="0" sz="1000" spc="-25" b="1" i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once</a:t>
            </a:r>
            <a:endParaRPr sz="1000">
              <a:latin typeface="Arial MT"/>
              <a:cs typeface="Arial MT"/>
            </a:endParaRPr>
          </a:p>
          <a:p>
            <a:pPr marL="12700" marR="205104">
              <a:lnSpc>
                <a:spcPts val="1150"/>
              </a:lnSpc>
              <a:spcBef>
                <a:spcPts val="55"/>
              </a:spcBef>
            </a:pPr>
            <a:r>
              <a:rPr dirty="0" sz="1000">
                <a:latin typeface="Arial MT"/>
                <a:cs typeface="Arial MT"/>
              </a:rPr>
              <a:t>Select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radio</a:t>
            </a:r>
            <a:r>
              <a:rPr dirty="0" sz="1000">
                <a:latin typeface="Arial MT"/>
                <a:cs typeface="Arial MT"/>
              </a:rPr>
              <a:t> button </a:t>
            </a:r>
            <a:r>
              <a:rPr dirty="0" sz="1000" spc="-5">
                <a:latin typeface="Arial MT"/>
                <a:cs typeface="Arial MT"/>
              </a:rPr>
              <a:t>against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“</a:t>
            </a:r>
            <a:r>
              <a:rPr dirty="0" sz="1000" spc="-5" b="1" i="1">
                <a:latin typeface="Arial"/>
                <a:cs typeface="Arial"/>
              </a:rPr>
              <a:t>Local printer</a:t>
            </a:r>
            <a:r>
              <a:rPr dirty="0" sz="1000" spc="-5">
                <a:latin typeface="Arial MT"/>
                <a:cs typeface="Arial MT"/>
              </a:rPr>
              <a:t>”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</a:t>
            </a:r>
            <a:r>
              <a:rPr dirty="0" sz="1000">
                <a:latin typeface="Arial MT"/>
                <a:cs typeface="Arial MT"/>
              </a:rPr>
              <a:t> and </a:t>
            </a:r>
            <a:r>
              <a:rPr dirty="0" sz="1000" spc="-5">
                <a:latin typeface="Arial MT"/>
                <a:cs typeface="Arial MT"/>
              </a:rPr>
              <a:t>also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check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following </a:t>
            </a:r>
            <a:r>
              <a:rPr dirty="0" sz="1000">
                <a:latin typeface="Arial MT"/>
                <a:cs typeface="Arial MT"/>
              </a:rPr>
              <a:t>option of </a:t>
            </a:r>
            <a:r>
              <a:rPr dirty="0" sz="1000" spc="-5">
                <a:latin typeface="Arial MT"/>
                <a:cs typeface="Arial MT"/>
              </a:rPr>
              <a:t>“</a:t>
            </a:r>
            <a:r>
              <a:rPr dirty="0" sz="1000" spc="-5" b="1" i="1">
                <a:latin typeface="Arial"/>
                <a:cs typeface="Arial"/>
              </a:rPr>
              <a:t>Auto </a:t>
            </a:r>
            <a:r>
              <a:rPr dirty="0" sz="1000" spc="-265" b="1" i="1">
                <a:latin typeface="Arial"/>
                <a:cs typeface="Arial"/>
              </a:rPr>
              <a:t> </a:t>
            </a:r>
            <a:r>
              <a:rPr dirty="0" sz="1000" spc="-5" b="1" i="1">
                <a:latin typeface="Arial"/>
                <a:cs typeface="Arial"/>
              </a:rPr>
              <a:t>detect</a:t>
            </a:r>
            <a:r>
              <a:rPr dirty="0" sz="1000" spc="-5">
                <a:latin typeface="Arial MT"/>
                <a:cs typeface="Arial MT"/>
              </a:rPr>
              <a:t>”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5"/>
              </a:lnSpc>
            </a:pPr>
            <a:r>
              <a:rPr dirty="0" sz="1000" spc="-5">
                <a:latin typeface="Arial MT"/>
                <a:cs typeface="Arial MT"/>
              </a:rPr>
              <a:t>Select the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“</a:t>
            </a:r>
            <a:r>
              <a:rPr dirty="0" sz="1000" spc="-5" b="1" i="1">
                <a:latin typeface="Arial"/>
                <a:cs typeface="Arial"/>
              </a:rPr>
              <a:t>Automatically install</a:t>
            </a:r>
            <a:r>
              <a:rPr dirty="0" sz="1000" b="1" i="1">
                <a:latin typeface="Arial"/>
                <a:cs typeface="Arial"/>
              </a:rPr>
              <a:t> </a:t>
            </a:r>
            <a:r>
              <a:rPr dirty="0" sz="1000" spc="-5" b="1" i="1">
                <a:latin typeface="Arial"/>
                <a:cs typeface="Arial"/>
              </a:rPr>
              <a:t>the printer</a:t>
            </a:r>
            <a:r>
              <a:rPr dirty="0" sz="1000" b="1" i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(Recommended option)”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Insert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containing printer-driver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 </a:t>
            </a:r>
            <a:r>
              <a:rPr dirty="0" sz="1000" b="1" i="1">
                <a:latin typeface="Arial"/>
                <a:cs typeface="Arial"/>
              </a:rPr>
              <a:t>CD</a:t>
            </a:r>
            <a:r>
              <a:rPr dirty="0" sz="1000" spc="-15" b="1" i="1">
                <a:latin typeface="Arial"/>
                <a:cs typeface="Arial"/>
              </a:rPr>
              <a:t> </a:t>
            </a:r>
            <a:r>
              <a:rPr dirty="0" sz="1000" b="1" i="1">
                <a:latin typeface="Arial"/>
                <a:cs typeface="Arial"/>
              </a:rPr>
              <a:t>Rom</a:t>
            </a:r>
            <a:r>
              <a:rPr dirty="0" sz="1000" spc="-5" b="1" i="1"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than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 b="1" i="1">
                <a:latin typeface="Arial"/>
                <a:cs typeface="Arial"/>
              </a:rPr>
              <a:t>next </a:t>
            </a:r>
            <a:r>
              <a:rPr dirty="0" sz="1000" spc="-5">
                <a:latin typeface="Arial MT"/>
                <a:cs typeface="Arial MT"/>
              </a:rPr>
              <a:t>button</a:t>
            </a:r>
            <a:endParaRPr sz="1000">
              <a:latin typeface="Arial MT"/>
              <a:cs typeface="Arial MT"/>
            </a:endParaRPr>
          </a:p>
          <a:p>
            <a:pPr marL="12700" marR="108585">
              <a:lnSpc>
                <a:spcPts val="1150"/>
              </a:lnSpc>
              <a:spcBef>
                <a:spcPts val="55"/>
              </a:spcBef>
            </a:pPr>
            <a:r>
              <a:rPr dirty="0" sz="1000" spc="-5">
                <a:latin typeface="Arial MT"/>
                <a:cs typeface="Arial MT"/>
              </a:rPr>
              <a:t>Computer </a:t>
            </a:r>
            <a:r>
              <a:rPr dirty="0" sz="1000">
                <a:latin typeface="Arial MT"/>
                <a:cs typeface="Arial MT"/>
              </a:rPr>
              <a:t>will copy and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install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all the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required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driver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set it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as </a:t>
            </a:r>
            <a:r>
              <a:rPr dirty="0" sz="1000" spc="-5">
                <a:latin typeface="Arial MT"/>
                <a:cs typeface="Arial MT"/>
              </a:rPr>
              <a:t>default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printer.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Incase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want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use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this</a:t>
            </a:r>
            <a:r>
              <a:rPr dirty="0" sz="1000" spc="-5">
                <a:latin typeface="Arial MT"/>
                <a:cs typeface="Arial MT"/>
              </a:rPr>
              <a:t> printer as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default</a:t>
            </a:r>
            <a:r>
              <a:rPr dirty="0" sz="1000" spc="-5">
                <a:latin typeface="Arial MT"/>
                <a:cs typeface="Arial MT"/>
              </a:rPr>
              <a:t> printer click on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b="1" i="1">
                <a:latin typeface="Arial"/>
                <a:cs typeface="Arial"/>
              </a:rPr>
              <a:t>next </a:t>
            </a:r>
            <a:r>
              <a:rPr dirty="0" sz="1000" spc="-5">
                <a:latin typeface="Arial MT"/>
                <a:cs typeface="Arial MT"/>
              </a:rPr>
              <a:t>button.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0"/>
              </a:lnSpc>
            </a:pPr>
            <a:r>
              <a:rPr dirty="0" sz="1000" spc="-5">
                <a:latin typeface="Arial MT"/>
                <a:cs typeface="Arial MT"/>
              </a:rPr>
              <a:t>If your printer is not connected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any network, use </a:t>
            </a:r>
            <a:r>
              <a:rPr dirty="0" sz="1000">
                <a:latin typeface="Arial MT"/>
                <a:cs typeface="Arial MT"/>
              </a:rPr>
              <a:t>“</a:t>
            </a:r>
            <a:r>
              <a:rPr dirty="0" sz="1000" b="1" i="1">
                <a:latin typeface="Arial"/>
                <a:cs typeface="Arial"/>
              </a:rPr>
              <a:t>Do not</a:t>
            </a:r>
            <a:r>
              <a:rPr dirty="0" sz="1000" spc="-5" b="1" i="1">
                <a:latin typeface="Arial"/>
                <a:cs typeface="Arial"/>
              </a:rPr>
              <a:t> share</a:t>
            </a:r>
            <a:r>
              <a:rPr dirty="0" sz="1000" spc="-5">
                <a:latin typeface="Arial MT"/>
                <a:cs typeface="Arial MT"/>
              </a:rPr>
              <a:t>” </a:t>
            </a:r>
            <a:r>
              <a:rPr dirty="0" sz="1000">
                <a:latin typeface="Arial MT"/>
                <a:cs typeface="Arial MT"/>
              </a:rPr>
              <a:t>option</a:t>
            </a:r>
            <a:r>
              <a:rPr dirty="0" sz="1000" spc="-5">
                <a:latin typeface="Arial MT"/>
                <a:cs typeface="Arial MT"/>
              </a:rPr>
              <a:t> and </a:t>
            </a:r>
            <a:r>
              <a:rPr dirty="0" sz="1000">
                <a:latin typeface="Arial MT"/>
                <a:cs typeface="Arial MT"/>
              </a:rPr>
              <a:t>click </a:t>
            </a:r>
            <a:r>
              <a:rPr dirty="0" sz="1000" spc="-5">
                <a:latin typeface="Arial MT"/>
                <a:cs typeface="Arial MT"/>
              </a:rPr>
              <a:t>on </a:t>
            </a:r>
            <a:r>
              <a:rPr dirty="0" sz="1000">
                <a:latin typeface="Arial MT"/>
                <a:cs typeface="Arial MT"/>
              </a:rPr>
              <a:t>next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latin typeface="Arial MT"/>
                <a:cs typeface="Arial MT"/>
              </a:rPr>
              <a:t>button.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90"/>
              </a:spcBef>
              <a:buAutoNum type="arabicPeriod" startAt="4"/>
              <a:tabLst>
                <a:tab pos="182880" algn="l"/>
              </a:tabLst>
            </a:pPr>
            <a:r>
              <a:rPr dirty="0" sz="1200" b="1">
                <a:latin typeface="Arial"/>
                <a:cs typeface="Arial"/>
              </a:rPr>
              <a:t>Printing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from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installed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printer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 use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any 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these to get 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your document.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 MT"/>
              <a:cs typeface="Arial MT"/>
            </a:endParaRPr>
          </a:p>
          <a:p>
            <a:pPr marL="469265" marR="5080" indent="-228600">
              <a:lnSpc>
                <a:spcPts val="1150"/>
              </a:lnSpc>
              <a:spcBef>
                <a:spcPts val="5"/>
              </a:spcBef>
              <a:buAutoNum type="arabicPeriod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your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b="1">
                <a:latin typeface="Arial"/>
                <a:cs typeface="Arial"/>
              </a:rPr>
              <a:t>word</a:t>
            </a:r>
            <a:r>
              <a:rPr dirty="0" sz="1000" spc="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pad</a:t>
            </a:r>
            <a:r>
              <a:rPr dirty="0" sz="1000" spc="25" b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or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 b="1">
                <a:latin typeface="Arial"/>
                <a:cs typeface="Arial"/>
              </a:rPr>
              <a:t>MS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word</a:t>
            </a:r>
            <a:r>
              <a:rPr dirty="0" sz="1000" spc="25" b="1"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file.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menu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bar,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see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icon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with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“printer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shape”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this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icon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get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print.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095"/>
              </a:lnSpc>
              <a:buAutoNum type="arabicPeriod"/>
              <a:tabLst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 b="1">
                <a:latin typeface="Arial"/>
                <a:cs typeface="Arial"/>
              </a:rPr>
              <a:t>File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&lt;</a:t>
            </a:r>
            <a:r>
              <a:rPr dirty="0" sz="1000" spc="-5" b="1">
                <a:latin typeface="Arial"/>
                <a:cs typeface="Arial"/>
              </a:rPr>
              <a:t> Print</a:t>
            </a:r>
            <a:r>
              <a:rPr dirty="0" sz="1000" spc="-5">
                <a:latin typeface="Arial MT"/>
                <a:cs typeface="Arial MT"/>
              </a:rPr>
              <a:t>..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b="1">
                <a:latin typeface="Arial"/>
                <a:cs typeface="Arial"/>
              </a:rPr>
              <a:t>Ok</a:t>
            </a:r>
            <a:r>
              <a:rPr dirty="0" sz="1000">
                <a:latin typeface="Arial MT"/>
                <a:cs typeface="Arial MT"/>
              </a:rPr>
              <a:t>.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75"/>
              </a:lnSpc>
              <a:buAutoNum type="arabicPeriod"/>
              <a:tabLst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Press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 b="1">
                <a:latin typeface="Arial"/>
                <a:cs typeface="Arial"/>
              </a:rPr>
              <a:t>Ctrl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+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to get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your document.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6676" y="1049781"/>
            <a:ext cx="4143265" cy="314303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32541" y="4564241"/>
            <a:ext cx="5508625" cy="4387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2245" indent="-169545">
              <a:lnSpc>
                <a:spcPct val="100000"/>
              </a:lnSpc>
              <a:spcBef>
                <a:spcPts val="100"/>
              </a:spcBef>
              <a:buAutoNum type="arabicPeriod" startAt="5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Print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job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status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view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job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status</a:t>
            </a:r>
            <a:endParaRPr sz="1000">
              <a:latin typeface="Arial MT"/>
              <a:cs typeface="Arial MT"/>
            </a:endParaRPr>
          </a:p>
          <a:p>
            <a:pPr lvl="1" marL="926465" indent="-229235">
              <a:lnSpc>
                <a:spcPts val="1175"/>
              </a:lnSpc>
              <a:spcBef>
                <a:spcPts val="1095"/>
              </a:spcBef>
              <a:buAutoNum type="arabicPeriod"/>
              <a:tabLst>
                <a:tab pos="927100" algn="l"/>
              </a:tabLst>
            </a:pP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 spc="-5" b="1">
                <a:latin typeface="Arial"/>
                <a:cs typeface="Arial"/>
              </a:rPr>
              <a:t>start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&lt;</a:t>
            </a:r>
            <a:r>
              <a:rPr dirty="0" sz="1000" spc="-5" b="1">
                <a:latin typeface="Arial"/>
                <a:cs typeface="Arial"/>
              </a:rPr>
              <a:t> Printers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and</a:t>
            </a:r>
            <a:r>
              <a:rPr dirty="0" sz="1000" spc="-5" b="1">
                <a:latin typeface="Arial"/>
                <a:cs typeface="Arial"/>
              </a:rPr>
              <a:t> Faxes</a:t>
            </a:r>
            <a:endParaRPr sz="1000">
              <a:latin typeface="Arial"/>
              <a:cs typeface="Arial"/>
            </a:endParaRPr>
          </a:p>
          <a:p>
            <a:pPr lvl="1" marL="926465" indent="-229235">
              <a:lnSpc>
                <a:spcPts val="1150"/>
              </a:lnSpc>
              <a:buAutoNum type="arabicPeriod"/>
              <a:tabLst>
                <a:tab pos="927100" algn="l"/>
              </a:tabLst>
            </a:pP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printer icon representing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printer,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sent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prints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endParaRPr sz="1000">
              <a:latin typeface="Arial MT"/>
              <a:cs typeface="Arial MT"/>
            </a:endParaRPr>
          </a:p>
          <a:p>
            <a:pPr lvl="1" marL="925830" marR="5715" indent="-228600">
              <a:lnSpc>
                <a:spcPts val="1150"/>
              </a:lnSpc>
              <a:spcBef>
                <a:spcPts val="55"/>
              </a:spcBef>
              <a:buAutoNum type="arabicPeriod"/>
              <a:tabLst>
                <a:tab pos="926465" algn="l"/>
              </a:tabLst>
            </a:pP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new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window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printer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which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display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information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such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Name,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status, Owner,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Pages,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Size,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Submitted date/time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port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etc.</a:t>
            </a:r>
            <a:endParaRPr sz="1000">
              <a:latin typeface="Arial MT"/>
              <a:cs typeface="Arial MT"/>
            </a:endParaRPr>
          </a:p>
          <a:p>
            <a:pPr marL="190500" indent="-178435">
              <a:lnSpc>
                <a:spcPct val="100000"/>
              </a:lnSpc>
              <a:spcBef>
                <a:spcPts val="1060"/>
              </a:spcBef>
              <a:buAutoNum type="arabicPlain" startAt="6"/>
              <a:tabLst>
                <a:tab pos="191135" algn="l"/>
              </a:tabLst>
            </a:pPr>
            <a:r>
              <a:rPr dirty="0" sz="1200" spc="-5" b="1">
                <a:latin typeface="Arial"/>
                <a:cs typeface="Arial"/>
              </a:rPr>
              <a:t>Summary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lesson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have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learnt: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attach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install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with</a:t>
            </a:r>
            <a:r>
              <a:rPr dirty="0" sz="1000" spc="-5">
                <a:latin typeface="Arial MT"/>
                <a:cs typeface="Arial MT"/>
              </a:rPr>
              <a:t> computer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take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How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use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printer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view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job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status</a:t>
            </a:r>
            <a:endParaRPr sz="1000">
              <a:latin typeface="Arial MT"/>
              <a:cs typeface="Arial MT"/>
            </a:endParaRPr>
          </a:p>
          <a:p>
            <a:pPr marL="190500" indent="-178435">
              <a:lnSpc>
                <a:spcPct val="100000"/>
              </a:lnSpc>
              <a:spcBef>
                <a:spcPts val="1090"/>
              </a:spcBef>
              <a:buAutoNum type="arabicPlain" startAt="7"/>
              <a:tabLst>
                <a:tab pos="191135" algn="l"/>
              </a:tabLst>
            </a:pPr>
            <a:r>
              <a:rPr dirty="0" sz="1200" spc="-10" b="1">
                <a:latin typeface="Arial"/>
                <a:cs typeface="Arial"/>
              </a:rPr>
              <a:t>Exercise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0"/>
              </a:lnSpc>
              <a:spcBef>
                <a:spcPts val="110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1: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50"/>
              </a:lnSpc>
            </a:pPr>
            <a:r>
              <a:rPr dirty="0" sz="1000">
                <a:latin typeface="Arial MT"/>
                <a:cs typeface="Arial MT"/>
              </a:rPr>
              <a:t>Visit some </a:t>
            </a:r>
            <a:r>
              <a:rPr dirty="0" sz="1000" spc="-5">
                <a:latin typeface="Arial MT"/>
                <a:cs typeface="Arial MT"/>
              </a:rPr>
              <a:t>office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explore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>
                <a:latin typeface="Arial MT"/>
                <a:cs typeface="Arial MT"/>
              </a:rPr>
              <a:t> they use </a:t>
            </a:r>
            <a:r>
              <a:rPr dirty="0" sz="1000" spc="-5">
                <a:latin typeface="Arial MT"/>
                <a:cs typeface="Arial MT"/>
              </a:rPr>
              <a:t>printers</a:t>
            </a:r>
            <a:r>
              <a:rPr dirty="0" sz="1000">
                <a:latin typeface="Arial MT"/>
                <a:cs typeface="Arial MT"/>
              </a:rPr>
              <a:t> in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network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environment.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50"/>
              </a:lnSpc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2:</a:t>
            </a:r>
            <a:endParaRPr sz="1000">
              <a:latin typeface="Arial"/>
              <a:cs typeface="Arial"/>
            </a:endParaRPr>
          </a:p>
          <a:p>
            <a:pPr marL="469265" marR="5080">
              <a:lnSpc>
                <a:spcPts val="1150"/>
              </a:lnSpc>
              <a:spcBef>
                <a:spcPts val="50"/>
              </a:spcBef>
            </a:pPr>
            <a:r>
              <a:rPr dirty="0" sz="1000" spc="-5">
                <a:latin typeface="Arial MT"/>
                <a:cs typeface="Arial MT"/>
              </a:rPr>
              <a:t>There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different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types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printers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available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market.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If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have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buy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printer, </a:t>
            </a:r>
            <a:r>
              <a:rPr dirty="0" sz="1000" spc="-5">
                <a:latin typeface="Arial MT"/>
                <a:cs typeface="Arial MT"/>
              </a:rPr>
              <a:t> which factors </a:t>
            </a:r>
            <a:r>
              <a:rPr dirty="0" sz="1000">
                <a:latin typeface="Arial MT"/>
                <a:cs typeface="Arial MT"/>
              </a:rPr>
              <a:t>will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 </a:t>
            </a:r>
            <a:r>
              <a:rPr dirty="0" sz="1000" spc="-5">
                <a:latin typeface="Arial MT"/>
                <a:cs typeface="Arial MT"/>
              </a:rPr>
              <a:t>consider deciding which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one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best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 </a:t>
            </a:r>
            <a:r>
              <a:rPr dirty="0" sz="1000" spc="-5">
                <a:latin typeface="Arial MT"/>
                <a:cs typeface="Arial MT"/>
              </a:rPr>
              <a:t>your requirement?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5"/>
              </a:lnSpc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3: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When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printer </a:t>
            </a:r>
            <a:r>
              <a:rPr dirty="0" sz="1000">
                <a:latin typeface="Arial MT"/>
                <a:cs typeface="Arial MT"/>
              </a:rPr>
              <a:t>ink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cartridge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-5">
                <a:latin typeface="Arial MT"/>
                <a:cs typeface="Arial MT"/>
              </a:rPr>
              <a:t> laser </a:t>
            </a:r>
            <a:r>
              <a:rPr dirty="0" sz="1000">
                <a:latin typeface="Arial MT"/>
                <a:cs typeface="Arial MT"/>
              </a:rPr>
              <a:t>toner</a:t>
            </a:r>
            <a:r>
              <a:rPr dirty="0" sz="1000" spc="-5">
                <a:latin typeface="Arial MT"/>
                <a:cs typeface="Arial MT"/>
              </a:rPr>
              <a:t> is</a:t>
            </a:r>
            <a:r>
              <a:rPr dirty="0" sz="1000">
                <a:latin typeface="Arial MT"/>
                <a:cs typeface="Arial MT"/>
              </a:rPr>
              <a:t> used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up,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what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with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it?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50"/>
              </a:lnSpc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4:</a:t>
            </a:r>
            <a:endParaRPr sz="1000">
              <a:latin typeface="Arial"/>
              <a:cs typeface="Arial"/>
            </a:endParaRPr>
          </a:p>
          <a:p>
            <a:pPr marL="469265" marR="5080">
              <a:lnSpc>
                <a:spcPts val="1150"/>
              </a:lnSpc>
              <a:spcBef>
                <a:spcPts val="55"/>
              </a:spcBef>
            </a:pP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WordPad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which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has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some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pages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text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it.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Ctrl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keys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from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keyboard</a:t>
            </a:r>
            <a:r>
              <a:rPr dirty="0" sz="1000" spc="1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simultaneously.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10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radio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button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beside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Pages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text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box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type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4" y="1256057"/>
            <a:ext cx="46291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5</a:t>
            </a:r>
            <a:r>
              <a:rPr dirty="0" sz="1000" b="1"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89368" y="963688"/>
            <a:ext cx="5050790" cy="76200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180"/>
              </a:spcBef>
            </a:pPr>
            <a:r>
              <a:rPr dirty="0" sz="1000" spc="-5">
                <a:latin typeface="Arial MT"/>
                <a:cs typeface="Arial MT"/>
              </a:rPr>
              <a:t>“1-3”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(without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quotation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marks).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setting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only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first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three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pages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current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document.</a:t>
            </a:r>
            <a:endParaRPr sz="1000">
              <a:latin typeface="Arial MT"/>
              <a:cs typeface="Arial MT"/>
            </a:endParaRPr>
          </a:p>
          <a:p>
            <a:pPr marL="12700" marR="5080">
              <a:lnSpc>
                <a:spcPts val="1150"/>
              </a:lnSpc>
              <a:spcBef>
                <a:spcPts val="1145"/>
              </a:spcBef>
            </a:pP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Notepad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choose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option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menu.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From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print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panel,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increase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number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copies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be</a:t>
            </a:r>
            <a:r>
              <a:rPr dirty="0" sz="1000" spc="-5">
                <a:latin typeface="Arial MT"/>
                <a:cs typeface="Arial MT"/>
              </a:rPr>
              <a:t> printed.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28" y="962165"/>
            <a:ext cx="5509260" cy="795655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 marL="1433830" marR="1385570">
              <a:lnSpc>
                <a:spcPts val="1380"/>
              </a:lnSpc>
              <a:spcBef>
                <a:spcPts val="195"/>
              </a:spcBef>
            </a:pPr>
            <a:r>
              <a:rPr dirty="0" sz="1200" spc="-5">
                <a:latin typeface="Arial MT"/>
                <a:cs typeface="Arial MT"/>
              </a:rPr>
              <a:t>Computer Proficiency License </a:t>
            </a:r>
            <a:r>
              <a:rPr dirty="0" sz="1200" spc="-10">
                <a:latin typeface="Arial MT"/>
                <a:cs typeface="Arial MT"/>
              </a:rPr>
              <a:t>(CS-001)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Lecture </a:t>
            </a:r>
            <a:r>
              <a:rPr dirty="0" sz="1200" spc="-10">
                <a:latin typeface="Arial MT"/>
                <a:cs typeface="Arial MT"/>
              </a:rPr>
              <a:t>19</a:t>
            </a:r>
            <a:endParaRPr sz="1200">
              <a:latin typeface="Arial MT"/>
              <a:cs typeface="Arial MT"/>
            </a:endParaRPr>
          </a:p>
          <a:p>
            <a:pPr algn="ctr">
              <a:lnSpc>
                <a:spcPts val="1340"/>
              </a:lnSpc>
            </a:pPr>
            <a:r>
              <a:rPr dirty="0" sz="1200" spc="-5">
                <a:latin typeface="Arial MT"/>
                <a:cs typeface="Arial MT"/>
              </a:rPr>
              <a:t>Basic concepts of word </a:t>
            </a:r>
            <a:r>
              <a:rPr dirty="0" sz="1200" spc="-10">
                <a:latin typeface="Arial MT"/>
                <a:cs typeface="Arial MT"/>
              </a:rPr>
              <a:t>processing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15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buAutoNum type="arabicPeriod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Objectives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objective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provide information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about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close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word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processor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several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documents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Create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new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 based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document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Save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document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Switch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between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documents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95"/>
              </a:spcBef>
              <a:buAutoNum type="arabicPeriod" startAt="2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MS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word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Application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MS word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 move the mouse cursor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the following path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000" b="1">
                <a:latin typeface="Arial"/>
                <a:cs typeface="Arial"/>
              </a:rPr>
              <a:t>Start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&lt;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All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Programs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&lt;</a:t>
            </a:r>
            <a:r>
              <a:rPr dirty="0" sz="1000" spc="-5" b="1">
                <a:latin typeface="Arial"/>
                <a:cs typeface="Arial"/>
              </a:rPr>
              <a:t> Microsoft Office </a:t>
            </a:r>
            <a:r>
              <a:rPr dirty="0" sz="1000" b="1">
                <a:latin typeface="Arial"/>
                <a:cs typeface="Arial"/>
              </a:rPr>
              <a:t>&lt;</a:t>
            </a:r>
            <a:r>
              <a:rPr dirty="0" sz="1000" spc="-5" b="1">
                <a:latin typeface="Arial"/>
                <a:cs typeface="Arial"/>
              </a:rPr>
              <a:t> Microsoft </a:t>
            </a:r>
            <a:r>
              <a:rPr dirty="0" sz="1000" b="1">
                <a:latin typeface="Arial"/>
                <a:cs typeface="Arial"/>
              </a:rPr>
              <a:t>Office</a:t>
            </a:r>
            <a:r>
              <a:rPr dirty="0" sz="1000" spc="-5" b="1">
                <a:latin typeface="Arial"/>
                <a:cs typeface="Arial"/>
              </a:rPr>
              <a:t> Word </a:t>
            </a:r>
            <a:r>
              <a:rPr dirty="0" sz="1000" b="1">
                <a:latin typeface="Arial"/>
                <a:cs typeface="Arial"/>
              </a:rPr>
              <a:t>2003</a:t>
            </a:r>
            <a:endParaRPr sz="1000">
              <a:latin typeface="Arial"/>
              <a:cs typeface="Arial"/>
            </a:endParaRPr>
          </a:p>
          <a:p>
            <a:pPr algn="just" marL="12700" marR="5715">
              <a:lnSpc>
                <a:spcPts val="1150"/>
              </a:lnSpc>
              <a:spcBef>
                <a:spcPts val="1170"/>
              </a:spcBef>
            </a:pPr>
            <a:r>
              <a:rPr dirty="0" sz="1000">
                <a:latin typeface="Arial MT"/>
                <a:cs typeface="Arial MT"/>
              </a:rPr>
              <a:t>After </a:t>
            </a:r>
            <a:r>
              <a:rPr dirty="0" sz="1000" spc="-5">
                <a:latin typeface="Arial MT"/>
                <a:cs typeface="Arial MT"/>
              </a:rPr>
              <a:t>clicking </a:t>
            </a:r>
            <a:r>
              <a:rPr dirty="0" sz="1000">
                <a:latin typeface="Arial MT"/>
                <a:cs typeface="Arial MT"/>
              </a:rPr>
              <a:t>on the </a:t>
            </a:r>
            <a:r>
              <a:rPr dirty="0" sz="1000" spc="-5">
                <a:latin typeface="Arial MT"/>
                <a:cs typeface="Arial MT"/>
              </a:rPr>
              <a:t>last option “Microsoft </a:t>
            </a:r>
            <a:r>
              <a:rPr dirty="0" sz="1000">
                <a:latin typeface="Arial MT"/>
                <a:cs typeface="Arial MT"/>
              </a:rPr>
              <a:t>Office </a:t>
            </a:r>
            <a:r>
              <a:rPr dirty="0" sz="1000" spc="-5">
                <a:latin typeface="Arial MT"/>
                <a:cs typeface="Arial MT"/>
              </a:rPr>
              <a:t>Word 2003” </a:t>
            </a:r>
            <a:r>
              <a:rPr dirty="0" sz="1000">
                <a:latin typeface="Arial MT"/>
                <a:cs typeface="Arial MT"/>
              </a:rPr>
              <a:t>in the sub </a:t>
            </a:r>
            <a:r>
              <a:rPr dirty="0" sz="1000" spc="-5">
                <a:latin typeface="Arial MT"/>
                <a:cs typeface="Arial MT"/>
              </a:rPr>
              <a:t>menu you </a:t>
            </a:r>
            <a:r>
              <a:rPr dirty="0" sz="1000">
                <a:latin typeface="Arial MT"/>
                <a:cs typeface="Arial MT"/>
              </a:rPr>
              <a:t>will a </a:t>
            </a:r>
            <a:r>
              <a:rPr dirty="0" sz="1000" spc="-5">
                <a:latin typeface="Arial MT"/>
                <a:cs typeface="Arial MT"/>
              </a:rPr>
              <a:t>dialogue </a:t>
            </a:r>
            <a:r>
              <a:rPr dirty="0" sz="1000">
                <a:latin typeface="Arial MT"/>
                <a:cs typeface="Arial MT"/>
              </a:rPr>
              <a:t> box with </a:t>
            </a:r>
            <a:r>
              <a:rPr dirty="0" sz="1000" spc="-5">
                <a:latin typeface="Arial MT"/>
                <a:cs typeface="Arial MT"/>
              </a:rPr>
              <a:t>“Microsoft</a:t>
            </a:r>
            <a:r>
              <a:rPr dirty="0" sz="1000">
                <a:latin typeface="Arial MT"/>
                <a:cs typeface="Arial MT"/>
              </a:rPr>
              <a:t> Office </a:t>
            </a:r>
            <a:r>
              <a:rPr dirty="0" sz="1000" spc="-5">
                <a:latin typeface="Arial MT"/>
                <a:cs typeface="Arial MT"/>
              </a:rPr>
              <a:t>Word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2003” </a:t>
            </a:r>
            <a:r>
              <a:rPr dirty="0" sz="1000">
                <a:latin typeface="Arial MT"/>
                <a:cs typeface="Arial MT"/>
              </a:rPr>
              <a:t>written on it. This </a:t>
            </a:r>
            <a:r>
              <a:rPr dirty="0" sz="1000" spc="-5">
                <a:latin typeface="Arial MT"/>
                <a:cs typeface="Arial MT"/>
              </a:rPr>
              <a:t>dialogue </a:t>
            </a:r>
            <a:r>
              <a:rPr dirty="0" sz="1000">
                <a:latin typeface="Arial MT"/>
                <a:cs typeface="Arial MT"/>
              </a:rPr>
              <a:t>box is </a:t>
            </a:r>
            <a:r>
              <a:rPr dirty="0" sz="1000" spc="-5">
                <a:latin typeface="Arial MT"/>
                <a:cs typeface="Arial MT"/>
              </a:rPr>
              <a:t>called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splash </a:t>
            </a:r>
            <a:r>
              <a:rPr dirty="0" sz="1000">
                <a:latin typeface="Arial MT"/>
                <a:cs typeface="Arial MT"/>
              </a:rPr>
              <a:t>screen.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After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few</a:t>
            </a:r>
            <a:r>
              <a:rPr dirty="0" sz="1000" spc="-5">
                <a:latin typeface="Arial MT"/>
                <a:cs typeface="Arial MT"/>
              </a:rPr>
              <a:t> seconds splash screen </a:t>
            </a:r>
            <a:r>
              <a:rPr dirty="0" sz="1000">
                <a:latin typeface="Arial MT"/>
                <a:cs typeface="Arial MT"/>
              </a:rPr>
              <a:t>will</a:t>
            </a:r>
            <a:r>
              <a:rPr dirty="0" sz="1000" spc="-5">
                <a:latin typeface="Arial MT"/>
                <a:cs typeface="Arial MT"/>
              </a:rPr>
              <a:t> disappear and </a:t>
            </a:r>
            <a:r>
              <a:rPr dirty="0" sz="1000">
                <a:latin typeface="Arial MT"/>
                <a:cs typeface="Arial MT"/>
              </a:rPr>
              <a:t>MS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word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will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open.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60"/>
              </a:spcBef>
              <a:buAutoNum type="arabicPeriod" startAt="3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Explaining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Screen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Layout</a:t>
            </a:r>
            <a:endParaRPr sz="1200">
              <a:latin typeface="Arial"/>
              <a:cs typeface="Arial"/>
            </a:endParaRPr>
          </a:p>
          <a:p>
            <a:pPr algn="just" marL="12700" marR="6985">
              <a:lnSpc>
                <a:spcPts val="1150"/>
              </a:lnSpc>
              <a:spcBef>
                <a:spcPts val="1405"/>
              </a:spcBef>
            </a:pPr>
            <a:r>
              <a:rPr dirty="0" sz="1000">
                <a:latin typeface="Arial MT"/>
                <a:cs typeface="Arial MT"/>
              </a:rPr>
              <a:t>Default </a:t>
            </a:r>
            <a:r>
              <a:rPr dirty="0" sz="1000" spc="-5">
                <a:latin typeface="Arial MT"/>
                <a:cs typeface="Arial MT"/>
              </a:rPr>
              <a:t>screen </a:t>
            </a:r>
            <a:r>
              <a:rPr dirty="0" sz="1000">
                <a:latin typeface="Arial MT"/>
                <a:cs typeface="Arial MT"/>
              </a:rPr>
              <a:t>layout is the layout of MS word </a:t>
            </a:r>
            <a:r>
              <a:rPr dirty="0" sz="1000" spc="-5">
                <a:latin typeface="Arial MT"/>
                <a:cs typeface="Arial MT"/>
              </a:rPr>
              <a:t>when </a:t>
            </a:r>
            <a:r>
              <a:rPr dirty="0" sz="1000">
                <a:latin typeface="Arial MT"/>
                <a:cs typeface="Arial MT"/>
              </a:rPr>
              <a:t>it is opened. We </a:t>
            </a:r>
            <a:r>
              <a:rPr dirty="0" sz="1000" spc="-5">
                <a:latin typeface="Arial MT"/>
                <a:cs typeface="Arial MT"/>
              </a:rPr>
              <a:t>can change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default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layout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according to our will.</a:t>
            </a:r>
            <a:endParaRPr sz="1000">
              <a:latin typeface="Arial MT"/>
              <a:cs typeface="Arial MT"/>
            </a:endParaRPr>
          </a:p>
          <a:p>
            <a:pPr algn="just" marL="12700" marR="5080">
              <a:lnSpc>
                <a:spcPts val="1150"/>
              </a:lnSpc>
              <a:spcBef>
                <a:spcPts val="1145"/>
              </a:spcBef>
            </a:pPr>
            <a:r>
              <a:rPr dirty="0" sz="1000" spc="-5">
                <a:latin typeface="Arial MT"/>
                <a:cs typeface="Arial MT"/>
              </a:rPr>
              <a:t>In title bar, Name of the document with “Microsoft word” is written. If it’s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new document and not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being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saved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yet, it will have temporary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name like Document1, Document2 etc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created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by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word</a:t>
            </a:r>
            <a:r>
              <a:rPr dirty="0" sz="1000" spc="-5">
                <a:latin typeface="Arial MT"/>
                <a:cs typeface="Arial MT"/>
              </a:rPr>
              <a:t> processing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software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called</a:t>
            </a:r>
            <a:r>
              <a:rPr dirty="0" sz="1000" spc="-5">
                <a:latin typeface="Arial MT"/>
                <a:cs typeface="Arial MT"/>
              </a:rPr>
              <a:t> document.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90"/>
              </a:spcBef>
              <a:buAutoNum type="arabicPeriod" startAt="4"/>
              <a:tabLst>
                <a:tab pos="182880" algn="l"/>
              </a:tabLst>
            </a:pPr>
            <a:r>
              <a:rPr dirty="0" sz="1200" b="1">
                <a:latin typeface="Arial"/>
                <a:cs typeface="Arial"/>
              </a:rPr>
              <a:t>Different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Toolbars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At the right side of the title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bar,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 can see three </a:t>
            </a:r>
            <a:r>
              <a:rPr dirty="0" sz="1000" spc="-10">
                <a:latin typeface="Arial MT"/>
                <a:cs typeface="Arial MT"/>
              </a:rPr>
              <a:t>buttons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 MT"/>
              <a:cs typeface="Arial MT"/>
            </a:endParaRPr>
          </a:p>
          <a:p>
            <a:pPr marL="469265" marR="44450" indent="-228600">
              <a:lnSpc>
                <a:spcPts val="1150"/>
              </a:lnSpc>
              <a:buFont typeface="Arial MT"/>
              <a:buAutoNum type="arabicPlain"/>
              <a:tabLst>
                <a:tab pos="469900" algn="l"/>
              </a:tabLst>
            </a:pPr>
            <a:r>
              <a:rPr dirty="0" sz="1000" spc="-5" b="1" i="1">
                <a:latin typeface="Arial"/>
                <a:cs typeface="Arial"/>
              </a:rPr>
              <a:t>Minimize</a:t>
            </a:r>
            <a:r>
              <a:rPr dirty="0" sz="1000" spc="20" b="1" i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–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used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minimize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(An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window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appear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as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icon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 task bar) the word document. To maximize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window, click 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its icon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at 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taskbar.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090"/>
              </a:lnSpc>
              <a:buFont typeface="Arial MT"/>
              <a:buAutoNum type="arabicPlain"/>
              <a:tabLst>
                <a:tab pos="469900" algn="l"/>
              </a:tabLst>
            </a:pPr>
            <a:r>
              <a:rPr dirty="0" sz="1000" spc="-5" b="1" i="1">
                <a:latin typeface="Arial"/>
                <a:cs typeface="Arial"/>
              </a:rPr>
              <a:t>Restore </a:t>
            </a:r>
            <a:r>
              <a:rPr dirty="0" sz="1000" spc="-5">
                <a:latin typeface="Arial MT"/>
                <a:cs typeface="Arial MT"/>
              </a:rPr>
              <a:t>down</a:t>
            </a:r>
            <a:r>
              <a:rPr dirty="0" sz="1000">
                <a:latin typeface="Arial MT"/>
                <a:cs typeface="Arial MT"/>
              </a:rPr>
              <a:t> button –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>
                <a:latin typeface="Arial MT"/>
                <a:cs typeface="Arial MT"/>
              </a:rPr>
              <a:t> button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 </a:t>
            </a:r>
            <a:r>
              <a:rPr dirty="0" sz="1000" spc="-5">
                <a:latin typeface="Arial MT"/>
                <a:cs typeface="Arial MT"/>
              </a:rPr>
              <a:t>used</a:t>
            </a:r>
            <a:r>
              <a:rPr dirty="0" sz="1000">
                <a:latin typeface="Arial MT"/>
                <a:cs typeface="Arial MT"/>
              </a:rPr>
              <a:t> to </a:t>
            </a:r>
            <a:r>
              <a:rPr dirty="0" sz="1000" spc="-5">
                <a:latin typeface="Arial MT"/>
                <a:cs typeface="Arial MT"/>
              </a:rPr>
              <a:t>restore </a:t>
            </a:r>
            <a:r>
              <a:rPr dirty="0" sz="1000">
                <a:latin typeface="Arial MT"/>
                <a:cs typeface="Arial MT"/>
              </a:rPr>
              <a:t>down the</a:t>
            </a:r>
            <a:r>
              <a:rPr dirty="0" sz="1000" spc="-5">
                <a:latin typeface="Arial MT"/>
                <a:cs typeface="Arial MT"/>
              </a:rPr>
              <a:t> window</a:t>
            </a:r>
            <a:r>
              <a:rPr dirty="0" sz="1000">
                <a:latin typeface="Arial MT"/>
                <a:cs typeface="Arial MT"/>
              </a:rPr>
              <a:t> to a </a:t>
            </a:r>
            <a:r>
              <a:rPr dirty="0" sz="1000" spc="-5">
                <a:latin typeface="Arial MT"/>
                <a:cs typeface="Arial MT"/>
              </a:rPr>
              <a:t>smaller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size</a:t>
            </a:r>
            <a:endParaRPr sz="1000">
              <a:latin typeface="Arial MT"/>
              <a:cs typeface="Arial MT"/>
            </a:endParaRPr>
          </a:p>
          <a:p>
            <a:pPr marL="469265">
              <a:lnSpc>
                <a:spcPts val="1150"/>
              </a:lnSpc>
            </a:pP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</a:t>
            </a:r>
            <a:r>
              <a:rPr dirty="0" sz="1000" spc="-10">
                <a:latin typeface="Arial MT"/>
                <a:cs typeface="Arial MT"/>
              </a:rPr>
              <a:t>e</a:t>
            </a:r>
            <a:r>
              <a:rPr dirty="0" sz="1000">
                <a:latin typeface="Arial MT"/>
                <a:cs typeface="Arial MT"/>
              </a:rPr>
              <a:t>skt</a:t>
            </a:r>
            <a:r>
              <a:rPr dirty="0" sz="1000" spc="-10">
                <a:latin typeface="Arial MT"/>
                <a:cs typeface="Arial MT"/>
              </a:rPr>
              <a:t>o</a:t>
            </a:r>
            <a:r>
              <a:rPr dirty="0" sz="1000">
                <a:latin typeface="Arial MT"/>
                <a:cs typeface="Arial MT"/>
              </a:rPr>
              <a:t>p.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75"/>
              </a:lnSpc>
              <a:buFont typeface="Arial MT"/>
              <a:buAutoNum type="arabicPlain" startAt="3"/>
              <a:tabLst>
                <a:tab pos="469900" algn="l"/>
              </a:tabLst>
            </a:pPr>
            <a:r>
              <a:rPr dirty="0" sz="1000" b="1" i="1">
                <a:latin typeface="Arial"/>
                <a:cs typeface="Arial"/>
              </a:rPr>
              <a:t>Close</a:t>
            </a:r>
            <a:r>
              <a:rPr dirty="0" sz="1000" spc="-10" b="1" i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–</a:t>
            </a:r>
            <a:r>
              <a:rPr dirty="0" sz="1000" spc="-5">
                <a:latin typeface="Arial MT"/>
                <a:cs typeface="Arial MT"/>
              </a:rPr>
              <a:t> 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used 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close down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document.</a:t>
            </a:r>
            <a:endParaRPr sz="1000">
              <a:latin typeface="Arial MT"/>
              <a:cs typeface="Arial MT"/>
            </a:endParaRPr>
          </a:p>
          <a:p>
            <a:pPr algn="just" marL="12700" marR="5715">
              <a:lnSpc>
                <a:spcPct val="95800"/>
              </a:lnSpc>
              <a:spcBef>
                <a:spcPts val="1150"/>
              </a:spcBef>
            </a:pPr>
            <a:r>
              <a:rPr dirty="0" sz="1000" spc="-5">
                <a:latin typeface="Arial MT"/>
                <a:cs typeface="Arial MT"/>
              </a:rPr>
              <a:t>Menu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bar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bar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just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below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title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bar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document.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contains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menus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(File,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Edit,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View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etc) </a:t>
            </a:r>
            <a:r>
              <a:rPr dirty="0" sz="1000">
                <a:latin typeface="Arial MT"/>
                <a:cs typeface="Arial MT"/>
              </a:rPr>
              <a:t> to give </a:t>
            </a:r>
            <a:r>
              <a:rPr dirty="0" sz="1000" spc="-5">
                <a:latin typeface="Arial MT"/>
                <a:cs typeface="Arial MT"/>
              </a:rPr>
              <a:t>specific instructions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word processor. For example File </a:t>
            </a:r>
            <a:r>
              <a:rPr dirty="0" sz="1000">
                <a:latin typeface="Arial MT"/>
                <a:cs typeface="Arial MT"/>
              </a:rPr>
              <a:t>menu </a:t>
            </a:r>
            <a:r>
              <a:rPr dirty="0" sz="1000" spc="-5">
                <a:latin typeface="Arial MT"/>
                <a:cs typeface="Arial MT"/>
              </a:rPr>
              <a:t>contains commands </a:t>
            </a:r>
            <a:r>
              <a:rPr dirty="0" sz="1000">
                <a:latin typeface="Arial MT"/>
                <a:cs typeface="Arial MT"/>
              </a:rPr>
              <a:t>like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Save, Close, Exit for the open </a:t>
            </a:r>
            <a:r>
              <a:rPr dirty="0" sz="1000" spc="-5">
                <a:latin typeface="Arial MT"/>
                <a:cs typeface="Arial MT"/>
              </a:rPr>
              <a:t>document. </a:t>
            </a:r>
            <a:r>
              <a:rPr dirty="0" sz="1000">
                <a:latin typeface="Arial MT"/>
                <a:cs typeface="Arial MT"/>
              </a:rPr>
              <a:t>Edit menu </a:t>
            </a:r>
            <a:r>
              <a:rPr dirty="0" sz="1000" spc="-5">
                <a:latin typeface="Arial MT"/>
                <a:cs typeface="Arial MT"/>
              </a:rPr>
              <a:t>contains editing related commands </a:t>
            </a:r>
            <a:r>
              <a:rPr dirty="0" sz="1000">
                <a:latin typeface="Arial MT"/>
                <a:cs typeface="Arial MT"/>
              </a:rPr>
              <a:t>like cut,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copy,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paste for the text of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word </a:t>
            </a:r>
            <a:r>
              <a:rPr dirty="0" sz="1000" spc="-10">
                <a:latin typeface="Arial MT"/>
                <a:cs typeface="Arial MT"/>
              </a:rPr>
              <a:t>document.</a:t>
            </a:r>
            <a:endParaRPr sz="1000">
              <a:latin typeface="Arial MT"/>
              <a:cs typeface="Arial MT"/>
            </a:endParaRPr>
          </a:p>
          <a:p>
            <a:pPr algn="just" marL="12700">
              <a:lnSpc>
                <a:spcPts val="1175"/>
              </a:lnSpc>
              <a:spcBef>
                <a:spcPts val="1095"/>
              </a:spcBef>
            </a:pPr>
            <a:r>
              <a:rPr dirty="0" sz="1000">
                <a:latin typeface="Arial MT"/>
                <a:cs typeface="Arial MT"/>
              </a:rPr>
              <a:t>Separator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dotted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vertical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line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between </a:t>
            </a:r>
            <a:r>
              <a:rPr dirty="0" sz="1000">
                <a:latin typeface="Arial MT"/>
                <a:cs typeface="Arial MT"/>
              </a:rPr>
              <a:t>two</a:t>
            </a:r>
            <a:r>
              <a:rPr dirty="0" sz="1000" spc="-5">
                <a:latin typeface="Arial MT"/>
                <a:cs typeface="Arial MT"/>
              </a:rPr>
              <a:t> adjacent </a:t>
            </a:r>
            <a:r>
              <a:rPr dirty="0" sz="1000">
                <a:latin typeface="Arial MT"/>
                <a:cs typeface="Arial MT"/>
              </a:rPr>
              <a:t>toolbars</a:t>
            </a:r>
            <a:r>
              <a:rPr dirty="0" sz="1000" spc="-5">
                <a:latin typeface="Arial MT"/>
                <a:cs typeface="Arial MT"/>
              </a:rPr>
              <a:t> in </a:t>
            </a:r>
            <a:r>
              <a:rPr dirty="0" sz="1000" spc="-5" b="1">
                <a:latin typeface="Arial"/>
                <a:cs typeface="Arial"/>
              </a:rPr>
              <a:t>MS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word</a:t>
            </a:r>
            <a:r>
              <a:rPr dirty="0" sz="1000">
                <a:latin typeface="Arial MT"/>
                <a:cs typeface="Arial MT"/>
              </a:rPr>
              <a:t>.</a:t>
            </a:r>
            <a:endParaRPr sz="1000">
              <a:latin typeface="Arial MT"/>
              <a:cs typeface="Arial MT"/>
            </a:endParaRPr>
          </a:p>
          <a:p>
            <a:pPr algn="just" marL="12700" marR="5715">
              <a:lnSpc>
                <a:spcPts val="1150"/>
              </a:lnSpc>
              <a:spcBef>
                <a:spcPts val="55"/>
              </a:spcBef>
            </a:pP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separate two toolbars, </a:t>
            </a:r>
            <a:r>
              <a:rPr dirty="0" sz="1000">
                <a:latin typeface="Arial MT"/>
                <a:cs typeface="Arial MT"/>
              </a:rPr>
              <a:t>move </a:t>
            </a:r>
            <a:r>
              <a:rPr dirty="0" sz="1000" spc="-5">
                <a:latin typeface="Arial MT"/>
                <a:cs typeface="Arial MT"/>
              </a:rPr>
              <a:t>mouse cursor over </a:t>
            </a:r>
            <a:r>
              <a:rPr dirty="0" sz="1000">
                <a:latin typeface="Arial MT"/>
                <a:cs typeface="Arial MT"/>
              </a:rPr>
              <a:t>separator between </a:t>
            </a:r>
            <a:r>
              <a:rPr dirty="0" sz="1000" spc="-5">
                <a:latin typeface="Arial MT"/>
                <a:cs typeface="Arial MT"/>
              </a:rPr>
              <a:t>these two toolbars. Mouse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cursor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will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its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shape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into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four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headed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arrow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(cross).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Without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releasing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mouse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button,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477" y="963688"/>
            <a:ext cx="5507990" cy="811657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180"/>
              </a:spcBef>
            </a:pPr>
            <a:r>
              <a:rPr dirty="0" sz="1000">
                <a:latin typeface="Arial MT"/>
                <a:cs typeface="Arial MT"/>
              </a:rPr>
              <a:t>drag</a:t>
            </a:r>
            <a:r>
              <a:rPr dirty="0" sz="1000" spc="2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2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toolbar</a:t>
            </a:r>
            <a:r>
              <a:rPr dirty="0" sz="1000" spc="2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2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desire</a:t>
            </a:r>
            <a:r>
              <a:rPr dirty="0" sz="1000" spc="2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location</a:t>
            </a:r>
            <a:r>
              <a:rPr dirty="0" sz="1000" spc="2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(Below</a:t>
            </a:r>
            <a:r>
              <a:rPr dirty="0" sz="1000" spc="2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2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preceding</a:t>
            </a:r>
            <a:r>
              <a:rPr dirty="0" sz="1000" spc="2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toolbar,</a:t>
            </a:r>
            <a:r>
              <a:rPr dirty="0" sz="1000" spc="2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2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2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2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</a:t>
            </a:r>
            <a:r>
              <a:rPr dirty="0" sz="1000" spc="2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area).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Toolbar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 automatically adjust it self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hidden icons will appear in both toolbars.</a:t>
            </a:r>
            <a:endParaRPr sz="1000">
              <a:latin typeface="Arial MT"/>
              <a:cs typeface="Arial MT"/>
            </a:endParaRPr>
          </a:p>
          <a:p>
            <a:pPr marL="12700" marR="5080" indent="-635">
              <a:lnSpc>
                <a:spcPts val="1150"/>
              </a:lnSpc>
              <a:spcBef>
                <a:spcPts val="1145"/>
              </a:spcBef>
            </a:pPr>
            <a:r>
              <a:rPr dirty="0" sz="1000">
                <a:latin typeface="Arial MT"/>
                <a:cs typeface="Arial MT"/>
              </a:rPr>
              <a:t>Below</a:t>
            </a:r>
            <a:r>
              <a:rPr dirty="0" sz="1000" spc="190">
                <a:latin typeface="Arial MT"/>
                <a:cs typeface="Arial MT"/>
              </a:rPr>
              <a:t> </a:t>
            </a:r>
            <a:r>
              <a:rPr dirty="0" sz="1000" spc="-5" b="1">
                <a:latin typeface="Arial"/>
                <a:cs typeface="Arial"/>
              </a:rPr>
              <a:t>Menu</a:t>
            </a:r>
            <a:r>
              <a:rPr dirty="0" sz="1000" spc="18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bar</a:t>
            </a:r>
            <a:r>
              <a:rPr dirty="0" sz="1000" spc="-5">
                <a:latin typeface="Arial MT"/>
                <a:cs typeface="Arial MT"/>
              </a:rPr>
              <a:t>,</a:t>
            </a:r>
            <a:r>
              <a:rPr dirty="0" sz="1000" spc="1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there</a:t>
            </a:r>
            <a:r>
              <a:rPr dirty="0" sz="1000" spc="1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1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another</a:t>
            </a:r>
            <a:r>
              <a:rPr dirty="0" sz="1000" spc="19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bar</a:t>
            </a:r>
            <a:r>
              <a:rPr dirty="0" sz="1000" spc="1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called</a:t>
            </a:r>
            <a:r>
              <a:rPr dirty="0" sz="1000" spc="190">
                <a:latin typeface="Arial MT"/>
                <a:cs typeface="Arial MT"/>
              </a:rPr>
              <a:t> </a:t>
            </a:r>
            <a:r>
              <a:rPr dirty="0" sz="1000" spc="-5" b="1">
                <a:latin typeface="Arial"/>
                <a:cs typeface="Arial"/>
              </a:rPr>
              <a:t>Standard</a:t>
            </a:r>
            <a:r>
              <a:rPr dirty="0" sz="1000" spc="19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tool</a:t>
            </a:r>
            <a:r>
              <a:rPr dirty="0" sz="1000" spc="19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bar</a:t>
            </a:r>
            <a:r>
              <a:rPr dirty="0" sz="1000" spc="-5">
                <a:latin typeface="Arial MT"/>
                <a:cs typeface="Arial MT"/>
              </a:rPr>
              <a:t>.</a:t>
            </a:r>
            <a:r>
              <a:rPr dirty="0" sz="1000" spc="1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</a:t>
            </a:r>
            <a:r>
              <a:rPr dirty="0" sz="1000" spc="1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contains</a:t>
            </a:r>
            <a:r>
              <a:rPr dirty="0" sz="1000" spc="1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icons/buttons</a:t>
            </a:r>
            <a:r>
              <a:rPr dirty="0" sz="1000" spc="1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perform all important (standard)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task of word processor like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cut, copy, paste, save, print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etc.</a:t>
            </a:r>
            <a:endParaRPr sz="1000">
              <a:latin typeface="Arial MT"/>
              <a:cs typeface="Arial MT"/>
            </a:endParaRPr>
          </a:p>
          <a:p>
            <a:pPr marL="12700" marR="5080">
              <a:lnSpc>
                <a:spcPts val="1150"/>
              </a:lnSpc>
              <a:spcBef>
                <a:spcPts val="1150"/>
              </a:spcBef>
            </a:pPr>
            <a:r>
              <a:rPr dirty="0" sz="1000" spc="-5" b="1" i="1">
                <a:latin typeface="Arial"/>
                <a:cs typeface="Arial"/>
              </a:rPr>
              <a:t>Formatting</a:t>
            </a:r>
            <a:r>
              <a:rPr dirty="0" sz="1000" spc="60" b="1" i="1">
                <a:latin typeface="Arial"/>
                <a:cs typeface="Arial"/>
              </a:rPr>
              <a:t> </a:t>
            </a:r>
            <a:r>
              <a:rPr dirty="0" sz="1000" spc="-5" b="1" i="1">
                <a:latin typeface="Arial"/>
                <a:cs typeface="Arial"/>
              </a:rPr>
              <a:t>toolbar</a:t>
            </a:r>
            <a:r>
              <a:rPr dirty="0" sz="1000" spc="65" b="1" i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resides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next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 spc="-5" b="1" i="1">
                <a:latin typeface="Arial"/>
                <a:cs typeface="Arial"/>
              </a:rPr>
              <a:t>Standard</a:t>
            </a:r>
            <a:r>
              <a:rPr dirty="0" sz="1000" spc="65" b="1" i="1">
                <a:latin typeface="Arial"/>
                <a:cs typeface="Arial"/>
              </a:rPr>
              <a:t> </a:t>
            </a:r>
            <a:r>
              <a:rPr dirty="0" sz="1000" spc="-5" b="1" i="1">
                <a:latin typeface="Arial"/>
                <a:cs typeface="Arial"/>
              </a:rPr>
              <a:t>tool</a:t>
            </a:r>
            <a:r>
              <a:rPr dirty="0" sz="1000" spc="65" b="1" i="1">
                <a:latin typeface="Arial"/>
                <a:cs typeface="Arial"/>
              </a:rPr>
              <a:t> </a:t>
            </a:r>
            <a:r>
              <a:rPr dirty="0" sz="1000" spc="-5" b="1" i="1">
                <a:latin typeface="Arial"/>
                <a:cs typeface="Arial"/>
              </a:rPr>
              <a:t>bar</a:t>
            </a:r>
            <a:r>
              <a:rPr dirty="0" sz="1000" spc="-5">
                <a:latin typeface="Arial MT"/>
                <a:cs typeface="Arial MT"/>
              </a:rPr>
              <a:t>.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contains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menus,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buttons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etc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format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 in word document.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0"/>
              </a:lnSpc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19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Pane</a:t>
            </a:r>
            <a:r>
              <a:rPr dirty="0" sz="1000" spc="195" b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204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1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panel</a:t>
            </a:r>
            <a:r>
              <a:rPr dirty="0" sz="1000" spc="2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visible</a:t>
            </a:r>
            <a:r>
              <a:rPr dirty="0" sz="1000" spc="1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1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1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right</a:t>
            </a:r>
            <a:r>
              <a:rPr dirty="0" sz="1000" spc="1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side</a:t>
            </a:r>
            <a:r>
              <a:rPr dirty="0" sz="1000" spc="1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2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204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document</a:t>
            </a:r>
            <a:r>
              <a:rPr dirty="0" sz="1000" spc="2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2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default</a:t>
            </a:r>
            <a:r>
              <a:rPr dirty="0" sz="1000" spc="2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layout.</a:t>
            </a:r>
            <a:r>
              <a:rPr dirty="0" sz="1000" spc="2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</a:t>
            </a:r>
            <a:r>
              <a:rPr dirty="0" sz="1000" spc="20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contains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latin typeface="Arial MT"/>
                <a:cs typeface="Arial MT"/>
              </a:rPr>
              <a:t>options </a:t>
            </a:r>
            <a:r>
              <a:rPr dirty="0" sz="1000">
                <a:latin typeface="Arial MT"/>
                <a:cs typeface="Arial MT"/>
              </a:rPr>
              <a:t>like </a:t>
            </a:r>
            <a:r>
              <a:rPr dirty="0" sz="1000" spc="-5">
                <a:latin typeface="Arial MT"/>
                <a:cs typeface="Arial MT"/>
              </a:rPr>
              <a:t>getting</a:t>
            </a:r>
            <a:r>
              <a:rPr dirty="0" sz="1000">
                <a:latin typeface="Arial MT"/>
                <a:cs typeface="Arial MT"/>
              </a:rPr>
              <a:t> started,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document,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create</a:t>
            </a:r>
            <a:r>
              <a:rPr dirty="0" sz="1000">
                <a:latin typeface="Arial MT"/>
                <a:cs typeface="Arial MT"/>
              </a:rPr>
              <a:t> 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new </a:t>
            </a:r>
            <a:r>
              <a:rPr dirty="0" sz="1000" spc="-5">
                <a:latin typeface="Arial MT"/>
                <a:cs typeface="Arial MT"/>
              </a:rPr>
              <a:t>document</a:t>
            </a:r>
            <a:r>
              <a:rPr dirty="0" sz="1000">
                <a:latin typeface="Arial MT"/>
                <a:cs typeface="Arial MT"/>
              </a:rPr>
              <a:t> etc.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center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document,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see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white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area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with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blinking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line.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white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area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called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 b="1">
                <a:latin typeface="Arial"/>
                <a:cs typeface="Arial"/>
              </a:rPr>
              <a:t>page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and the text we type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appear here. Blinking line is called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 b="1">
                <a:latin typeface="Arial"/>
                <a:cs typeface="Arial"/>
              </a:rPr>
              <a:t>cursor </a:t>
            </a:r>
            <a:r>
              <a:rPr dirty="0" sz="1000" b="1">
                <a:latin typeface="Arial"/>
                <a:cs typeface="Arial"/>
              </a:rPr>
              <a:t>or</a:t>
            </a:r>
            <a:r>
              <a:rPr dirty="0" sz="1000" spc="-5" b="1">
                <a:latin typeface="Arial"/>
                <a:cs typeface="Arial"/>
              </a:rPr>
              <a:t> typing </a:t>
            </a:r>
            <a:r>
              <a:rPr dirty="0" sz="1000" b="1">
                <a:latin typeface="Arial"/>
                <a:cs typeface="Arial"/>
              </a:rPr>
              <a:t>pointer</a:t>
            </a:r>
            <a:r>
              <a:rPr dirty="0" sz="1000">
                <a:latin typeface="Arial MT"/>
                <a:cs typeface="Arial MT"/>
              </a:rPr>
              <a:t>.</a:t>
            </a:r>
            <a:endParaRPr sz="1000">
              <a:latin typeface="Arial MT"/>
              <a:cs typeface="Arial MT"/>
            </a:endParaRPr>
          </a:p>
          <a:p>
            <a:pPr marL="12700" marR="5715" indent="-635">
              <a:lnSpc>
                <a:spcPts val="1150"/>
              </a:lnSpc>
              <a:spcBef>
                <a:spcPts val="1175"/>
              </a:spcBef>
            </a:pPr>
            <a:r>
              <a:rPr dirty="0" sz="1000" spc="-5" b="1">
                <a:latin typeface="Arial"/>
                <a:cs typeface="Arial"/>
              </a:rPr>
              <a:t>Zoom</a:t>
            </a:r>
            <a:r>
              <a:rPr dirty="0" sz="1000" spc="60" b="1"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option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standard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tool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bar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helps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increase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decrease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zoom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view the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complete page, select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“</a:t>
            </a:r>
            <a:r>
              <a:rPr dirty="0" sz="1000" spc="-5" b="1">
                <a:latin typeface="Arial"/>
                <a:cs typeface="Arial"/>
              </a:rPr>
              <a:t>Page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width</a:t>
            </a:r>
            <a:r>
              <a:rPr dirty="0" sz="1000" spc="-5">
                <a:latin typeface="Arial MT"/>
                <a:cs typeface="Arial MT"/>
              </a:rPr>
              <a:t>”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 from the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zoom drop down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menu.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070"/>
              </a:spcBef>
            </a:pPr>
            <a:r>
              <a:rPr dirty="0" sz="1000">
                <a:latin typeface="Arial MT"/>
                <a:cs typeface="Arial MT"/>
              </a:rPr>
              <a:t>There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two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rules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places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document.</a:t>
            </a:r>
            <a:endParaRPr sz="1000">
              <a:latin typeface="Arial MT"/>
              <a:cs typeface="Arial MT"/>
            </a:endParaRPr>
          </a:p>
          <a:p>
            <a:pPr marL="469900" indent="-229870">
              <a:lnSpc>
                <a:spcPts val="1150"/>
              </a:lnSpc>
              <a:buAutoNum type="arabicPlain"/>
              <a:tabLst>
                <a:tab pos="470534" algn="l"/>
              </a:tabLst>
            </a:pPr>
            <a:r>
              <a:rPr dirty="0" sz="1000" spc="-5">
                <a:latin typeface="Arial MT"/>
                <a:cs typeface="Arial MT"/>
              </a:rPr>
              <a:t>Horizontal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ruler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50"/>
              </a:lnSpc>
              <a:buAutoNum type="arabicPlain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Vertical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ruler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latin typeface="Arial MT"/>
                <a:cs typeface="Arial MT"/>
              </a:rPr>
              <a:t>These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 give you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measure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width, length and margin 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</a:t>
            </a:r>
            <a:r>
              <a:rPr dirty="0" sz="1000" spc="-10">
                <a:latin typeface="Arial MT"/>
                <a:cs typeface="Arial MT"/>
              </a:rPr>
              <a:t>page.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>
                <a:latin typeface="Arial MT"/>
                <a:cs typeface="Arial MT"/>
              </a:rPr>
              <a:t>MS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also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contains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two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scroll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bars</a:t>
            </a:r>
            <a:endParaRPr sz="1000">
              <a:latin typeface="Arial MT"/>
              <a:cs typeface="Arial MT"/>
            </a:endParaRPr>
          </a:p>
          <a:p>
            <a:pPr marL="469900" indent="-229870">
              <a:lnSpc>
                <a:spcPts val="1175"/>
              </a:lnSpc>
              <a:spcBef>
                <a:spcPts val="1100"/>
              </a:spcBef>
              <a:buAutoNum type="arabicPlain"/>
              <a:tabLst>
                <a:tab pos="470534" algn="l"/>
              </a:tabLst>
            </a:pPr>
            <a:r>
              <a:rPr dirty="0" sz="1000" spc="-5">
                <a:latin typeface="Arial MT"/>
                <a:cs typeface="Arial MT"/>
              </a:rPr>
              <a:t>Vertical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scroll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bar is used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view page(s) 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document</a:t>
            </a:r>
            <a:endParaRPr sz="1000">
              <a:latin typeface="Arial MT"/>
              <a:cs typeface="Arial MT"/>
            </a:endParaRPr>
          </a:p>
          <a:p>
            <a:pPr marL="469900" indent="-229870">
              <a:lnSpc>
                <a:spcPts val="1175"/>
              </a:lnSpc>
              <a:buAutoNum type="arabicPlain"/>
              <a:tabLst>
                <a:tab pos="470534" algn="l"/>
              </a:tabLst>
            </a:pPr>
            <a:r>
              <a:rPr dirty="0" sz="1000" spc="-10">
                <a:latin typeface="Arial MT"/>
                <a:cs typeface="Arial MT"/>
              </a:rPr>
              <a:t>Horizontal</a:t>
            </a:r>
            <a:r>
              <a:rPr dirty="0" sz="1000" spc="-5">
                <a:latin typeface="Arial MT"/>
                <a:cs typeface="Arial MT"/>
              </a:rPr>
              <a:t> scroll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move page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left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right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direction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Arial MT"/>
              <a:cs typeface="Arial MT"/>
            </a:endParaRPr>
          </a:p>
          <a:p>
            <a:pPr marL="12700" marR="141605">
              <a:lnSpc>
                <a:spcPts val="1150"/>
              </a:lnSpc>
            </a:pPr>
            <a:r>
              <a:rPr dirty="0" sz="1000" spc="-5" b="1" i="1">
                <a:latin typeface="Arial"/>
                <a:cs typeface="Arial"/>
              </a:rPr>
              <a:t>Status bar </a:t>
            </a:r>
            <a:r>
              <a:rPr dirty="0" sz="1000" spc="-5">
                <a:latin typeface="Arial MT"/>
                <a:cs typeface="Arial MT"/>
              </a:rPr>
              <a:t>is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strip below horizontal scroll bar. It contains information like page no, section no, </a:t>
            </a:r>
            <a:r>
              <a:rPr dirty="0" sz="1000">
                <a:latin typeface="Arial MT"/>
                <a:cs typeface="Arial MT"/>
              </a:rPr>
              <a:t> total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number </a:t>
            </a:r>
            <a:r>
              <a:rPr dirty="0" sz="1000">
                <a:latin typeface="Arial MT"/>
                <a:cs typeface="Arial MT"/>
              </a:rPr>
              <a:t>etc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dirty="0" sz="1200" b="1">
                <a:latin typeface="Arial"/>
                <a:cs typeface="Arial"/>
              </a:rPr>
              <a:t>5.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Working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with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word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dirty="0" sz="1000" spc="-5" b="1">
                <a:latin typeface="Arial"/>
                <a:cs typeface="Arial"/>
              </a:rPr>
              <a:t>Saving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document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go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</a:t>
            </a:r>
            <a:r>
              <a:rPr dirty="0" sz="1000" spc="-5" b="1" i="1">
                <a:latin typeface="Arial"/>
                <a:cs typeface="Arial"/>
              </a:rPr>
              <a:t>menu</a:t>
            </a:r>
            <a:r>
              <a:rPr dirty="0" sz="1000" spc="-15" b="1" i="1">
                <a:latin typeface="Arial"/>
                <a:cs typeface="Arial"/>
              </a:rPr>
              <a:t> </a:t>
            </a:r>
            <a:r>
              <a:rPr dirty="0" sz="1000" spc="-5" b="1" i="1">
                <a:latin typeface="Arial"/>
                <a:cs typeface="Arial"/>
              </a:rPr>
              <a:t>bar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50"/>
              </a:lnSpc>
            </a:pP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 b="1">
                <a:latin typeface="Arial"/>
                <a:cs typeface="Arial"/>
              </a:rPr>
              <a:t>File&lt;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Save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50"/>
              </a:lnSpc>
            </a:pP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dialogue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box will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with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“</a:t>
            </a:r>
            <a:r>
              <a:rPr dirty="0" sz="1000" spc="-5" b="1">
                <a:latin typeface="Arial"/>
                <a:cs typeface="Arial"/>
              </a:rPr>
              <a:t>Save </a:t>
            </a:r>
            <a:r>
              <a:rPr dirty="0" sz="1000" b="1">
                <a:latin typeface="Arial"/>
                <a:cs typeface="Arial"/>
              </a:rPr>
              <a:t>As</a:t>
            </a:r>
            <a:r>
              <a:rPr dirty="0" sz="1000">
                <a:latin typeface="Arial MT"/>
                <a:cs typeface="Arial MT"/>
              </a:rPr>
              <a:t>”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title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50"/>
              </a:lnSpc>
            </a:pPr>
            <a:r>
              <a:rPr dirty="0" sz="1000">
                <a:latin typeface="Arial MT"/>
                <a:cs typeface="Arial MT"/>
              </a:rPr>
              <a:t>Select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drive/folder </a:t>
            </a:r>
            <a:r>
              <a:rPr dirty="0" sz="1000">
                <a:latin typeface="Arial MT"/>
                <a:cs typeface="Arial MT"/>
              </a:rPr>
              <a:t>from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drop</a:t>
            </a:r>
            <a:r>
              <a:rPr dirty="0" sz="1000" spc="-5">
                <a:latin typeface="Arial MT"/>
                <a:cs typeface="Arial MT"/>
              </a:rPr>
              <a:t> down </a:t>
            </a:r>
            <a:r>
              <a:rPr dirty="0" sz="1000">
                <a:latin typeface="Arial MT"/>
                <a:cs typeface="Arial MT"/>
              </a:rPr>
              <a:t>menu</a:t>
            </a:r>
            <a:r>
              <a:rPr dirty="0" sz="1000" spc="-5">
                <a:latin typeface="Arial MT"/>
                <a:cs typeface="Arial MT"/>
              </a:rPr>
              <a:t> ”Save </a:t>
            </a:r>
            <a:r>
              <a:rPr dirty="0" sz="1000">
                <a:latin typeface="Arial MT"/>
                <a:cs typeface="Arial MT"/>
              </a:rPr>
              <a:t>In”</a:t>
            </a:r>
            <a:endParaRPr sz="1000">
              <a:latin typeface="Arial MT"/>
              <a:cs typeface="Arial MT"/>
            </a:endParaRPr>
          </a:p>
          <a:p>
            <a:pPr marL="12700" marR="1820545">
              <a:lnSpc>
                <a:spcPts val="1150"/>
              </a:lnSpc>
              <a:spcBef>
                <a:spcPts val="55"/>
              </a:spcBef>
            </a:pPr>
            <a:r>
              <a:rPr dirty="0" sz="1000" spc="-5">
                <a:latin typeface="Arial MT"/>
                <a:cs typeface="Arial MT"/>
              </a:rPr>
              <a:t>Type the name of file; you want to save as, in File name text area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b="1">
                <a:latin typeface="Arial"/>
                <a:cs typeface="Arial"/>
              </a:rPr>
              <a:t>Ok</a:t>
            </a:r>
            <a:r>
              <a:rPr dirty="0" sz="1000">
                <a:latin typeface="Arial MT"/>
                <a:cs typeface="Arial MT"/>
              </a:rPr>
              <a:t>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5"/>
              </a:lnSpc>
            </a:pPr>
            <a:r>
              <a:rPr dirty="0" sz="1000" spc="-5" b="1">
                <a:latin typeface="Arial"/>
                <a:cs typeface="Arial"/>
              </a:rPr>
              <a:t>Save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as </a:t>
            </a:r>
            <a:r>
              <a:rPr dirty="0" sz="1000" spc="-5">
                <a:latin typeface="Arial MT"/>
                <a:cs typeface="Arial MT"/>
              </a:rPr>
              <a:t>dialogue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box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</a:t>
            </a:r>
            <a:r>
              <a:rPr dirty="0" sz="1000" spc="-10">
                <a:latin typeface="Arial MT"/>
                <a:cs typeface="Arial MT"/>
              </a:rPr>
              <a:t> closed.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>
                <a:latin typeface="Arial MT"/>
                <a:cs typeface="Arial MT"/>
              </a:rPr>
              <a:t>File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saved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name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 b="1">
                <a:latin typeface="Arial"/>
                <a:cs typeface="Arial"/>
              </a:rPr>
              <a:t>title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bar</a:t>
            </a:r>
            <a:endParaRPr sz="1000">
              <a:latin typeface="Arial"/>
              <a:cs typeface="Arial"/>
            </a:endParaRPr>
          </a:p>
          <a:p>
            <a:pPr algn="just" marL="12700" marR="5080">
              <a:lnSpc>
                <a:spcPct val="95700"/>
              </a:lnSpc>
              <a:spcBef>
                <a:spcPts val="1150"/>
              </a:spcBef>
            </a:pPr>
            <a:r>
              <a:rPr dirty="0" sz="1000" spc="-5">
                <a:latin typeface="Arial MT"/>
                <a:cs typeface="Arial MT"/>
              </a:rPr>
              <a:t>If the document is saved successfully, its name will change from document1 to file name we save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with. As new document is named Document with some </a:t>
            </a:r>
            <a:r>
              <a:rPr dirty="0" sz="1000" spc="-10">
                <a:latin typeface="Arial MT"/>
                <a:cs typeface="Arial MT"/>
              </a:rPr>
              <a:t>number </a:t>
            </a:r>
            <a:r>
              <a:rPr dirty="0" sz="1000" spc="-5">
                <a:latin typeface="Arial MT"/>
                <a:cs typeface="Arial MT"/>
              </a:rPr>
              <a:t>in </a:t>
            </a:r>
            <a:r>
              <a:rPr dirty="0" sz="1000" b="1">
                <a:latin typeface="Arial"/>
                <a:cs typeface="Arial"/>
              </a:rPr>
              <a:t>title bar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once </a:t>
            </a:r>
            <a:r>
              <a:rPr dirty="0" sz="1000">
                <a:latin typeface="Arial MT"/>
                <a:cs typeface="Arial MT"/>
              </a:rPr>
              <a:t>it will be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replaced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with the name of the file.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 MT"/>
              <a:cs typeface="Arial MT"/>
            </a:endParaRPr>
          </a:p>
          <a:p>
            <a:pPr marL="12700" marR="5080">
              <a:lnSpc>
                <a:spcPts val="1150"/>
              </a:lnSpc>
            </a:pPr>
            <a:r>
              <a:rPr dirty="0" sz="1000">
                <a:latin typeface="Arial MT"/>
                <a:cs typeface="Arial MT"/>
              </a:rPr>
              <a:t>Usually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saves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files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“</a:t>
            </a:r>
            <a:r>
              <a:rPr dirty="0" sz="1000" spc="-5" b="1">
                <a:latin typeface="Arial"/>
                <a:cs typeface="Arial"/>
              </a:rPr>
              <a:t>My</a:t>
            </a:r>
            <a:r>
              <a:rPr dirty="0" sz="1000" spc="7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Document</a:t>
            </a:r>
            <a:r>
              <a:rPr dirty="0" sz="1000" spc="-5">
                <a:latin typeface="Arial MT"/>
                <a:cs typeface="Arial MT"/>
              </a:rPr>
              <a:t>”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save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our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files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any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other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drive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or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folder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 like.</a:t>
            </a:r>
            <a:endParaRPr sz="1000">
              <a:latin typeface="Arial MT"/>
              <a:cs typeface="Arial MT"/>
            </a:endParaRPr>
          </a:p>
          <a:p>
            <a:pPr marL="12700" marR="5080">
              <a:lnSpc>
                <a:spcPts val="1150"/>
              </a:lnSpc>
              <a:spcBef>
                <a:spcPts val="1150"/>
              </a:spcBef>
            </a:pPr>
            <a:r>
              <a:rPr dirty="0" sz="1000">
                <a:latin typeface="Arial MT"/>
                <a:cs typeface="Arial MT"/>
              </a:rPr>
              <a:t>Sometime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need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same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text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reuse.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write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whole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text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again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just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have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another copy of the same file. Second </a:t>
            </a:r>
            <a:r>
              <a:rPr dirty="0" sz="1000" spc="-10">
                <a:latin typeface="Arial MT"/>
                <a:cs typeface="Arial MT"/>
              </a:rPr>
              <a:t>option</a:t>
            </a:r>
            <a:r>
              <a:rPr dirty="0" sz="1000" spc="-5">
                <a:latin typeface="Arial MT"/>
                <a:cs typeface="Arial MT"/>
              </a:rPr>
              <a:t> is more convenient so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 will use it.</a:t>
            </a:r>
            <a:endParaRPr sz="1000">
              <a:latin typeface="Arial MT"/>
              <a:cs typeface="Arial MT"/>
            </a:endParaRPr>
          </a:p>
          <a:p>
            <a:pPr marL="12700" marR="2251075">
              <a:lnSpc>
                <a:spcPts val="1150"/>
              </a:lnSpc>
              <a:spcBef>
                <a:spcPts val="1145"/>
              </a:spcBef>
            </a:pPr>
            <a:r>
              <a:rPr dirty="0" sz="1000" spc="-5">
                <a:latin typeface="Arial MT"/>
                <a:cs typeface="Arial MT"/>
              </a:rPr>
              <a:t>To save the same file with different name, go to menu bar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 File&lt; Save As..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963688"/>
            <a:ext cx="5508625" cy="804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100"/>
              </a:spcBef>
            </a:pP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dialogue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box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 with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“Save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As”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title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drive/folder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drop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down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menu”Save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In”</a:t>
            </a:r>
            <a:endParaRPr sz="1000">
              <a:latin typeface="Arial MT"/>
              <a:cs typeface="Arial MT"/>
            </a:endParaRPr>
          </a:p>
          <a:p>
            <a:pPr marL="12700" marR="1821180">
              <a:lnSpc>
                <a:spcPts val="1150"/>
              </a:lnSpc>
              <a:spcBef>
                <a:spcPts val="50"/>
              </a:spcBef>
            </a:pPr>
            <a:r>
              <a:rPr dirty="0" sz="1000" spc="-5">
                <a:latin typeface="Arial MT"/>
                <a:cs typeface="Arial MT"/>
              </a:rPr>
              <a:t>Type the name of file; you want to save as, in File name text area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Ok.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5"/>
              </a:lnSpc>
            </a:pPr>
            <a:r>
              <a:rPr dirty="0" sz="1000" spc="-5">
                <a:latin typeface="Arial MT"/>
                <a:cs typeface="Arial MT"/>
              </a:rPr>
              <a:t>Save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dialogue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box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closed.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>
                <a:latin typeface="Arial MT"/>
                <a:cs typeface="Arial MT"/>
              </a:rPr>
              <a:t>File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saved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name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title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bar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000" b="1">
                <a:latin typeface="Arial"/>
                <a:cs typeface="Arial"/>
              </a:rPr>
              <a:t>Closing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document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  <a:spcBef>
                <a:spcPts val="1095"/>
              </a:spcBef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close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50"/>
              </a:lnSpc>
              <a:buAutoNum type="arabicPlain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File&lt;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Close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50"/>
              </a:lnSpc>
              <a:buAutoNum type="arabicPlain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close button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right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side 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title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bar</a:t>
            </a:r>
            <a:endParaRPr sz="1000">
              <a:latin typeface="Arial MT"/>
              <a:cs typeface="Arial MT"/>
            </a:endParaRPr>
          </a:p>
          <a:p>
            <a:pPr marL="12700" marR="1673860">
              <a:lnSpc>
                <a:spcPts val="1150"/>
              </a:lnSpc>
              <a:spcBef>
                <a:spcPts val="55"/>
              </a:spcBef>
            </a:pPr>
            <a:r>
              <a:rPr dirty="0" sz="1000" spc="-5">
                <a:latin typeface="Arial MT"/>
                <a:cs typeface="Arial MT"/>
              </a:rPr>
              <a:t>If you try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close an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unsaved</a:t>
            </a:r>
            <a:r>
              <a:rPr dirty="0" sz="1000" spc="-5">
                <a:latin typeface="Arial MT"/>
                <a:cs typeface="Arial MT"/>
              </a:rPr>
              <a:t> document,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dialogue box will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appear.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has three options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090"/>
              </a:lnSpc>
              <a:buAutoNum type="arabicPlain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Yes </a:t>
            </a:r>
            <a:r>
              <a:rPr dirty="0" sz="1000">
                <a:latin typeface="Arial MT"/>
                <a:cs typeface="Arial MT"/>
              </a:rPr>
              <a:t>–</a:t>
            </a:r>
            <a:r>
              <a:rPr dirty="0" sz="1000" spc="-5">
                <a:latin typeface="Arial MT"/>
                <a:cs typeface="Arial MT"/>
              </a:rPr>
              <a:t> Click on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 button, if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 want to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close the </a:t>
            </a:r>
            <a:r>
              <a:rPr dirty="0" sz="1000" spc="-10">
                <a:latin typeface="Arial MT"/>
                <a:cs typeface="Arial MT"/>
              </a:rPr>
              <a:t>document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after saving the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</a:t>
            </a:r>
            <a:endParaRPr sz="1000">
              <a:latin typeface="Arial MT"/>
              <a:cs typeface="Arial MT"/>
            </a:endParaRPr>
          </a:p>
          <a:p>
            <a:pPr marL="240665" marR="355600">
              <a:lnSpc>
                <a:spcPts val="1150"/>
              </a:lnSpc>
              <a:spcBef>
                <a:spcPts val="55"/>
              </a:spcBef>
              <a:buAutoNum type="arabicPlain"/>
              <a:tabLst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No- Click on </a:t>
            </a:r>
            <a:r>
              <a:rPr dirty="0" sz="1000" spc="-5">
                <a:latin typeface="Arial MT"/>
                <a:cs typeface="Arial MT"/>
              </a:rPr>
              <a:t>this </a:t>
            </a:r>
            <a:r>
              <a:rPr dirty="0" sz="1000">
                <a:latin typeface="Arial MT"/>
                <a:cs typeface="Arial MT"/>
              </a:rPr>
              <a:t>button, if you want to </a:t>
            </a:r>
            <a:r>
              <a:rPr dirty="0" sz="1000" spc="-5">
                <a:latin typeface="Arial MT"/>
                <a:cs typeface="Arial MT"/>
              </a:rPr>
              <a:t>close </a:t>
            </a:r>
            <a:r>
              <a:rPr dirty="0" sz="1000">
                <a:latin typeface="Arial MT"/>
                <a:cs typeface="Arial MT"/>
              </a:rPr>
              <a:t>the file </a:t>
            </a:r>
            <a:r>
              <a:rPr dirty="0" sz="1000" spc="-5">
                <a:latin typeface="Arial MT"/>
                <a:cs typeface="Arial MT"/>
              </a:rPr>
              <a:t>without </a:t>
            </a:r>
            <a:r>
              <a:rPr dirty="0" sz="1000">
                <a:latin typeface="Arial MT"/>
                <a:cs typeface="Arial MT"/>
              </a:rPr>
              <a:t>saving </a:t>
            </a:r>
            <a:r>
              <a:rPr dirty="0" sz="1000" spc="-5">
                <a:latin typeface="Arial MT"/>
                <a:cs typeface="Arial MT"/>
              </a:rPr>
              <a:t>the unsaved text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3-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Cancel-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this</a:t>
            </a:r>
            <a:r>
              <a:rPr dirty="0" sz="1000" spc="-5">
                <a:latin typeface="Arial MT"/>
                <a:cs typeface="Arial MT"/>
              </a:rPr>
              <a:t> button, </a:t>
            </a:r>
            <a:r>
              <a:rPr dirty="0" sz="1000">
                <a:latin typeface="Arial MT"/>
                <a:cs typeface="Arial MT"/>
              </a:rPr>
              <a:t>if you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don’t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want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close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</a:t>
            </a:r>
            <a:endParaRPr sz="1000">
              <a:latin typeface="Arial MT"/>
              <a:cs typeface="Arial MT"/>
            </a:endParaRPr>
          </a:p>
          <a:p>
            <a:pPr marL="12700" marR="466725">
              <a:lnSpc>
                <a:spcPts val="1150"/>
              </a:lnSpc>
              <a:spcBef>
                <a:spcPts val="1150"/>
              </a:spcBef>
            </a:pPr>
            <a:r>
              <a:rPr dirty="0" sz="1000" spc="-5">
                <a:latin typeface="Arial MT"/>
                <a:cs typeface="Arial MT"/>
              </a:rPr>
              <a:t>The </a:t>
            </a:r>
            <a:r>
              <a:rPr dirty="0" sz="1000" spc="-10">
                <a:latin typeface="Arial MT"/>
                <a:cs typeface="Arial MT"/>
              </a:rPr>
              <a:t>documents</a:t>
            </a:r>
            <a:r>
              <a:rPr dirty="0" sz="1000" spc="-5">
                <a:latin typeface="Arial MT"/>
                <a:cs typeface="Arial MT"/>
              </a:rPr>
              <a:t> we create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using MS word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 saved in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 of files. These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files are called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dirty="0" sz="1000" spc="-5" b="1">
                <a:latin typeface="Arial"/>
                <a:cs typeface="Arial"/>
              </a:rPr>
              <a:t>Opening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document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 MT"/>
              <a:cs typeface="Arial MT"/>
            </a:endParaRPr>
          </a:p>
          <a:p>
            <a:pPr marL="240665" marR="3761104">
              <a:lnSpc>
                <a:spcPts val="1150"/>
              </a:lnSpc>
              <a:spcBef>
                <a:spcPts val="5"/>
              </a:spcBef>
              <a:buAutoNum type="arabicPlain"/>
              <a:tabLst>
                <a:tab pos="470534" algn="l"/>
              </a:tabLst>
            </a:pPr>
            <a:r>
              <a:rPr dirty="0" sz="1000" spc="-5">
                <a:latin typeface="Arial MT"/>
                <a:cs typeface="Arial MT"/>
              </a:rPr>
              <a:t>Double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2-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word</a:t>
            </a:r>
            <a:endParaRPr sz="1000">
              <a:latin typeface="Arial MT"/>
              <a:cs typeface="Arial MT"/>
            </a:endParaRPr>
          </a:p>
          <a:p>
            <a:pPr lvl="1" marL="926465" indent="-229235">
              <a:lnSpc>
                <a:spcPts val="1095"/>
              </a:lnSpc>
              <a:buAutoNum type="alphaLcPeriod"/>
              <a:tabLst>
                <a:tab pos="927100" algn="l"/>
              </a:tabLst>
            </a:pP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Open</a:t>
            </a:r>
            <a:endParaRPr sz="1000">
              <a:latin typeface="Arial MT"/>
              <a:cs typeface="Arial MT"/>
            </a:endParaRPr>
          </a:p>
          <a:p>
            <a:pPr lvl="1" marL="926465" indent="-229235">
              <a:lnSpc>
                <a:spcPts val="1150"/>
              </a:lnSpc>
              <a:buAutoNum type="alphaLcPeriod"/>
              <a:tabLst>
                <a:tab pos="927100" algn="l"/>
              </a:tabLst>
            </a:pPr>
            <a:r>
              <a:rPr dirty="0" sz="1000" spc="-5">
                <a:latin typeface="Arial MT"/>
                <a:cs typeface="Arial MT"/>
              </a:rPr>
              <a:t>Browse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location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</a:t>
            </a:r>
            <a:endParaRPr sz="1000">
              <a:latin typeface="Arial MT"/>
              <a:cs typeface="Arial MT"/>
            </a:endParaRPr>
          </a:p>
          <a:p>
            <a:pPr lvl="1" marL="925830" indent="-228600">
              <a:lnSpc>
                <a:spcPts val="1175"/>
              </a:lnSpc>
              <a:buAutoNum type="alphaLcPeriod"/>
              <a:tabLst>
                <a:tab pos="925830" algn="l"/>
                <a:tab pos="926465" algn="l"/>
              </a:tabLst>
            </a:pP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tab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5"/>
              </a:spcBef>
              <a:buAutoNum type="arabicPeriod" startAt="6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Open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one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and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several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documents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ts val="1150"/>
              </a:lnSpc>
              <a:spcBef>
                <a:spcPts val="1170"/>
              </a:spcBef>
            </a:pPr>
            <a:r>
              <a:rPr dirty="0" sz="1000" spc="-5">
                <a:latin typeface="Arial MT"/>
                <a:cs typeface="Arial MT"/>
              </a:rPr>
              <a:t>Whatever </a:t>
            </a:r>
            <a:r>
              <a:rPr dirty="0" sz="1000">
                <a:latin typeface="Arial MT"/>
                <a:cs typeface="Arial MT"/>
              </a:rPr>
              <a:t>we do on </a:t>
            </a:r>
            <a:r>
              <a:rPr dirty="0" sz="1000" spc="-5">
                <a:latin typeface="Arial MT"/>
                <a:cs typeface="Arial MT"/>
              </a:rPr>
              <a:t>computer, </a:t>
            </a:r>
            <a:r>
              <a:rPr dirty="0" sz="1000">
                <a:latin typeface="Arial MT"/>
                <a:cs typeface="Arial MT"/>
              </a:rPr>
              <a:t>can </a:t>
            </a:r>
            <a:r>
              <a:rPr dirty="0" sz="1000" spc="-5">
                <a:latin typeface="Arial MT"/>
                <a:cs typeface="Arial MT"/>
              </a:rPr>
              <a:t>be </a:t>
            </a:r>
            <a:r>
              <a:rPr dirty="0" sz="1000">
                <a:latin typeface="Arial MT"/>
                <a:cs typeface="Arial MT"/>
              </a:rPr>
              <a:t>saved, in </a:t>
            </a:r>
            <a:r>
              <a:rPr dirty="0" sz="1000" spc="-5">
                <a:latin typeface="Arial MT"/>
                <a:cs typeface="Arial MT"/>
              </a:rPr>
              <a:t>form </a:t>
            </a:r>
            <a:r>
              <a:rPr dirty="0" sz="1000">
                <a:latin typeface="Arial MT"/>
                <a:cs typeface="Arial MT"/>
              </a:rPr>
              <a:t>of files. </a:t>
            </a:r>
            <a:r>
              <a:rPr dirty="0" sz="1000" spc="-5">
                <a:latin typeface="Arial MT"/>
                <a:cs typeface="Arial MT"/>
              </a:rPr>
              <a:t>These </a:t>
            </a:r>
            <a:r>
              <a:rPr dirty="0" sz="1000">
                <a:latin typeface="Arial MT"/>
                <a:cs typeface="Arial MT"/>
              </a:rPr>
              <a:t>files </a:t>
            </a:r>
            <a:r>
              <a:rPr dirty="0" sz="1000" spc="-5">
                <a:latin typeface="Arial MT"/>
                <a:cs typeface="Arial MT"/>
              </a:rPr>
              <a:t>can </a:t>
            </a:r>
            <a:r>
              <a:rPr dirty="0" sz="1000">
                <a:latin typeface="Arial MT"/>
                <a:cs typeface="Arial MT"/>
              </a:rPr>
              <a:t>be </a:t>
            </a:r>
            <a:r>
              <a:rPr dirty="0" sz="1000" spc="-5">
                <a:latin typeface="Arial MT"/>
                <a:cs typeface="Arial MT"/>
              </a:rPr>
              <a:t>opened </a:t>
            </a:r>
            <a:r>
              <a:rPr dirty="0" sz="1000">
                <a:latin typeface="Arial MT"/>
                <a:cs typeface="Arial MT"/>
              </a:rPr>
              <a:t>with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double </a:t>
            </a:r>
            <a:r>
              <a:rPr dirty="0" sz="1000">
                <a:latin typeface="Arial MT"/>
                <a:cs typeface="Arial MT"/>
              </a:rPr>
              <a:t>click </a:t>
            </a:r>
            <a:r>
              <a:rPr dirty="0" sz="1000" spc="-5">
                <a:latin typeface="Arial MT"/>
                <a:cs typeface="Arial MT"/>
              </a:rPr>
              <a:t>on their icons. </a:t>
            </a:r>
            <a:r>
              <a:rPr dirty="0" sz="1000">
                <a:latin typeface="Arial MT"/>
                <a:cs typeface="Arial MT"/>
              </a:rPr>
              <a:t>At any time, more </a:t>
            </a:r>
            <a:r>
              <a:rPr dirty="0" sz="1000" spc="-5">
                <a:latin typeface="Arial MT"/>
                <a:cs typeface="Arial MT"/>
              </a:rPr>
              <a:t>than one </a:t>
            </a:r>
            <a:r>
              <a:rPr dirty="0" sz="1000">
                <a:latin typeface="Arial MT"/>
                <a:cs typeface="Arial MT"/>
              </a:rPr>
              <a:t>file can </a:t>
            </a:r>
            <a:r>
              <a:rPr dirty="0" sz="1000" spc="-5">
                <a:latin typeface="Arial MT"/>
                <a:cs typeface="Arial MT"/>
              </a:rPr>
              <a:t>be opened. For </a:t>
            </a:r>
            <a:r>
              <a:rPr dirty="0" sz="1000">
                <a:latin typeface="Arial MT"/>
                <a:cs typeface="Arial MT"/>
              </a:rPr>
              <a:t>example, </a:t>
            </a:r>
            <a:r>
              <a:rPr dirty="0" sz="1000" spc="-5">
                <a:latin typeface="Arial MT"/>
                <a:cs typeface="Arial MT"/>
              </a:rPr>
              <a:t>you can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listen to some song and at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same time,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-5">
                <a:latin typeface="Arial MT"/>
                <a:cs typeface="Arial MT"/>
              </a:rPr>
              <a:t> can work on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multiple ms word </a:t>
            </a:r>
            <a:r>
              <a:rPr dirty="0" sz="1000" spc="-10">
                <a:latin typeface="Arial MT"/>
                <a:cs typeface="Arial MT"/>
              </a:rPr>
              <a:t>files.</a:t>
            </a:r>
            <a:endParaRPr sz="1000">
              <a:latin typeface="Arial MT"/>
              <a:cs typeface="Arial MT"/>
            </a:endParaRPr>
          </a:p>
          <a:p>
            <a:pPr marL="181610" indent="-169545">
              <a:lnSpc>
                <a:spcPct val="100000"/>
              </a:lnSpc>
              <a:spcBef>
                <a:spcPts val="1060"/>
              </a:spcBef>
              <a:buAutoNum type="arabicPeriod" startAt="7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Switching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among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documents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 open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edit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more than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one document at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time.</a:t>
            </a:r>
            <a:endParaRPr sz="1000">
              <a:latin typeface="Arial MT"/>
              <a:cs typeface="Arial MT"/>
            </a:endParaRPr>
          </a:p>
          <a:p>
            <a:pPr algn="just" marL="12700" marR="5715">
              <a:lnSpc>
                <a:spcPct val="95700"/>
              </a:lnSpc>
              <a:spcBef>
                <a:spcPts val="1145"/>
              </a:spcBef>
            </a:pPr>
            <a:r>
              <a:rPr dirty="0" sz="1000">
                <a:latin typeface="Arial MT"/>
                <a:cs typeface="Arial MT"/>
              </a:rPr>
              <a:t>To switch to any file </a:t>
            </a:r>
            <a:r>
              <a:rPr dirty="0" sz="1000" spc="-5">
                <a:latin typeface="Arial MT"/>
                <a:cs typeface="Arial MT"/>
              </a:rPr>
              <a:t>among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several open files, click </a:t>
            </a:r>
            <a:r>
              <a:rPr dirty="0" sz="1000">
                <a:latin typeface="Arial MT"/>
                <a:cs typeface="Arial MT"/>
              </a:rPr>
              <a:t>on its name on task bar or </a:t>
            </a:r>
            <a:r>
              <a:rPr dirty="0" sz="1000" spc="-5">
                <a:latin typeface="Arial MT"/>
                <a:cs typeface="Arial MT"/>
              </a:rPr>
              <a:t>press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combination</a:t>
            </a:r>
            <a:r>
              <a:rPr dirty="0" sz="1000">
                <a:latin typeface="Arial MT"/>
                <a:cs typeface="Arial MT"/>
              </a:rPr>
              <a:t> of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Alt+Tab.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This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called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window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switcher</a:t>
            </a:r>
            <a:r>
              <a:rPr dirty="0" sz="1000">
                <a:latin typeface="Arial MT"/>
                <a:cs typeface="Arial MT"/>
              </a:rPr>
              <a:t> or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application</a:t>
            </a:r>
            <a:r>
              <a:rPr dirty="0" sz="1000">
                <a:latin typeface="Arial MT"/>
                <a:cs typeface="Arial MT"/>
              </a:rPr>
              <a:t> switcher.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It’s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2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small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dialogue </a:t>
            </a:r>
            <a:r>
              <a:rPr dirty="0" sz="1000">
                <a:latin typeface="Arial MT"/>
                <a:cs typeface="Arial MT"/>
              </a:rPr>
              <a:t>box</a:t>
            </a:r>
            <a:r>
              <a:rPr dirty="0" sz="1000" spc="-5">
                <a:latin typeface="Arial MT"/>
                <a:cs typeface="Arial MT"/>
              </a:rPr>
              <a:t> which shows icons</a:t>
            </a:r>
            <a:r>
              <a:rPr dirty="0" sz="1000">
                <a:latin typeface="Arial MT"/>
                <a:cs typeface="Arial MT"/>
              </a:rPr>
              <a:t> for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all </a:t>
            </a:r>
            <a:r>
              <a:rPr dirty="0" sz="1000" spc="-5">
                <a:latin typeface="Arial MT"/>
                <a:cs typeface="Arial MT"/>
              </a:rPr>
              <a:t>open </a:t>
            </a:r>
            <a:r>
              <a:rPr dirty="0" sz="1000">
                <a:latin typeface="Arial MT"/>
                <a:cs typeface="Arial MT"/>
              </a:rPr>
              <a:t>files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allows</a:t>
            </a:r>
            <a:r>
              <a:rPr dirty="0" sz="1000" spc="-5">
                <a:latin typeface="Arial MT"/>
                <a:cs typeface="Arial MT"/>
              </a:rPr>
              <a:t> switching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among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these </a:t>
            </a:r>
            <a:r>
              <a:rPr dirty="0" sz="1000">
                <a:latin typeface="Arial MT"/>
                <a:cs typeface="Arial MT"/>
              </a:rPr>
              <a:t>files.</a:t>
            </a:r>
            <a:endParaRPr sz="1000">
              <a:latin typeface="Arial MT"/>
              <a:cs typeface="Arial MT"/>
            </a:endParaRPr>
          </a:p>
          <a:p>
            <a:pPr marL="190500" indent="-178435">
              <a:lnSpc>
                <a:spcPct val="100000"/>
              </a:lnSpc>
              <a:spcBef>
                <a:spcPts val="1095"/>
              </a:spcBef>
              <a:buAutoNum type="arabicPlain" startAt="8"/>
              <a:tabLst>
                <a:tab pos="191135" algn="l"/>
              </a:tabLst>
            </a:pPr>
            <a:r>
              <a:rPr dirty="0" sz="1200" spc="-5" b="1">
                <a:latin typeface="Arial"/>
                <a:cs typeface="Arial"/>
              </a:rPr>
              <a:t>Summary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learnt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close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word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processor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several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documents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Create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new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 based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document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Save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document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Switch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between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28" y="962165"/>
            <a:ext cx="5507990" cy="811784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 marL="1411605" marR="1405255">
              <a:lnSpc>
                <a:spcPts val="1380"/>
              </a:lnSpc>
              <a:spcBef>
                <a:spcPts val="195"/>
              </a:spcBef>
            </a:pPr>
            <a:r>
              <a:rPr dirty="0" sz="1200" spc="-5">
                <a:latin typeface="Arial MT"/>
                <a:cs typeface="Arial MT"/>
              </a:rPr>
              <a:t>Computer Proficiency License </a:t>
            </a:r>
            <a:r>
              <a:rPr dirty="0" sz="1200" spc="-10">
                <a:latin typeface="Arial MT"/>
                <a:cs typeface="Arial MT"/>
              </a:rPr>
              <a:t>(CS-001)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Lecture </a:t>
            </a:r>
            <a:r>
              <a:rPr dirty="0" sz="1200" spc="-10">
                <a:latin typeface="Arial MT"/>
                <a:cs typeface="Arial MT"/>
              </a:rPr>
              <a:t>01</a:t>
            </a:r>
            <a:endParaRPr sz="1200">
              <a:latin typeface="Arial MT"/>
              <a:cs typeface="Arial MT"/>
            </a:endParaRPr>
          </a:p>
          <a:p>
            <a:pPr algn="ctr">
              <a:lnSpc>
                <a:spcPts val="1340"/>
              </a:lnSpc>
            </a:pPr>
            <a:r>
              <a:rPr dirty="0" sz="1200" spc="-5">
                <a:latin typeface="Arial MT"/>
                <a:cs typeface="Arial MT"/>
              </a:rPr>
              <a:t>Introduction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to Training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Environment </a:t>
            </a:r>
            <a:r>
              <a:rPr dirty="0" sz="1200">
                <a:latin typeface="Arial MT"/>
                <a:cs typeface="Arial MT"/>
              </a:rPr>
              <a:t>&amp;</a:t>
            </a:r>
            <a:r>
              <a:rPr dirty="0" sz="1200" spc="-5">
                <a:latin typeface="Arial MT"/>
                <a:cs typeface="Arial MT"/>
              </a:rPr>
              <a:t> Computer</a:t>
            </a:r>
            <a:r>
              <a:rPr dirty="0" sz="1200" spc="-10">
                <a:latin typeface="Arial MT"/>
                <a:cs typeface="Arial MT"/>
              </a:rPr>
              <a:t> Basics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15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buAutoNum type="arabicPeriod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Introduction</a:t>
            </a:r>
            <a:endParaRPr sz="1200">
              <a:latin typeface="Arial"/>
              <a:cs typeface="Arial"/>
            </a:endParaRPr>
          </a:p>
          <a:p>
            <a:pPr algn="just" marL="12700" marR="5080" indent="-635">
              <a:lnSpc>
                <a:spcPct val="95700"/>
              </a:lnSpc>
              <a:spcBef>
                <a:spcPts val="1145"/>
              </a:spcBef>
            </a:pPr>
            <a:r>
              <a:rPr dirty="0" sz="1000" spc="-5">
                <a:latin typeface="Arial MT"/>
                <a:cs typeface="Arial MT"/>
              </a:rPr>
              <a:t>CPL stands for </a:t>
            </a:r>
            <a:r>
              <a:rPr dirty="0" sz="1000" spc="-5" b="1">
                <a:latin typeface="Arial"/>
                <a:cs typeface="Arial"/>
              </a:rPr>
              <a:t>C</a:t>
            </a:r>
            <a:r>
              <a:rPr dirty="0" sz="1000" spc="-5">
                <a:latin typeface="Arial MT"/>
                <a:cs typeface="Arial MT"/>
              </a:rPr>
              <a:t>omputer </a:t>
            </a:r>
            <a:r>
              <a:rPr dirty="0" sz="1000" spc="-5" b="1">
                <a:latin typeface="Arial"/>
                <a:cs typeface="Arial"/>
              </a:rPr>
              <a:t>P</a:t>
            </a:r>
            <a:r>
              <a:rPr dirty="0" sz="1000" spc="-5">
                <a:latin typeface="Arial MT"/>
                <a:cs typeface="Arial MT"/>
              </a:rPr>
              <a:t>roficiency </a:t>
            </a:r>
            <a:r>
              <a:rPr dirty="0" sz="1000" spc="-5" b="1">
                <a:latin typeface="Arial"/>
                <a:cs typeface="Arial"/>
              </a:rPr>
              <a:t>L</a:t>
            </a:r>
            <a:r>
              <a:rPr dirty="0" sz="1000" spc="-5">
                <a:latin typeface="Arial MT"/>
                <a:cs typeface="Arial MT"/>
              </a:rPr>
              <a:t>icense, also known as VU-CPL. It is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computer </a:t>
            </a:r>
            <a:r>
              <a:rPr dirty="0" sz="1000" spc="-10">
                <a:latin typeface="Arial MT"/>
                <a:cs typeface="Arial MT"/>
              </a:rPr>
              <a:t>based 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training </a:t>
            </a:r>
            <a:r>
              <a:rPr dirty="0" sz="1000" spc="-5">
                <a:latin typeface="Arial MT"/>
                <a:cs typeface="Arial MT"/>
              </a:rPr>
              <a:t>course </a:t>
            </a:r>
            <a:r>
              <a:rPr dirty="0" sz="1000">
                <a:latin typeface="Arial MT"/>
                <a:cs typeface="Arial MT"/>
              </a:rPr>
              <a:t>offered to all who are </a:t>
            </a:r>
            <a:r>
              <a:rPr dirty="0" sz="1000" spc="-5">
                <a:latin typeface="Arial MT"/>
                <a:cs typeface="Arial MT"/>
              </a:rPr>
              <a:t>interested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learning </a:t>
            </a:r>
            <a:r>
              <a:rPr dirty="0" sz="1000">
                <a:latin typeface="Arial MT"/>
                <a:cs typeface="Arial MT"/>
              </a:rPr>
              <a:t>of the </a:t>
            </a:r>
            <a:r>
              <a:rPr dirty="0" sz="1000" spc="-5">
                <a:latin typeface="Arial MT"/>
                <a:cs typeface="Arial MT"/>
              </a:rPr>
              <a:t>usage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computer applications,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after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going through this course you will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become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comfortable and confident about computer usage.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Arial MT"/>
              <a:cs typeface="Arial MT"/>
            </a:endParaRPr>
          </a:p>
          <a:p>
            <a:pPr marL="12700" marR="5080">
              <a:lnSpc>
                <a:spcPts val="1150"/>
              </a:lnSpc>
            </a:pP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become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proficient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knowledge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utilization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by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using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DVDs/CDs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that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designed specifically </a:t>
            </a:r>
            <a:r>
              <a:rPr dirty="0" sz="1000">
                <a:latin typeface="Arial MT"/>
                <a:cs typeface="Arial MT"/>
              </a:rPr>
              <a:t>for</a:t>
            </a:r>
            <a:r>
              <a:rPr dirty="0" sz="1000" spc="-5">
                <a:latin typeface="Arial MT"/>
                <a:cs typeface="Arial MT"/>
              </a:rPr>
              <a:t> this course. </a:t>
            </a: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has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six</a:t>
            </a:r>
            <a:r>
              <a:rPr dirty="0" sz="1000" spc="-5">
                <a:latin typeface="Arial MT"/>
                <a:cs typeface="Arial MT"/>
              </a:rPr>
              <a:t> modules.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070"/>
              </a:spcBef>
            </a:pPr>
            <a:r>
              <a:rPr dirty="0" sz="1000">
                <a:latin typeface="Arial MT"/>
                <a:cs typeface="Arial MT"/>
              </a:rPr>
              <a:t>Module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1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–</a:t>
            </a:r>
            <a:r>
              <a:rPr dirty="0" sz="1000" spc="-5">
                <a:latin typeface="Arial MT"/>
                <a:cs typeface="Arial MT"/>
              </a:rPr>
              <a:t> Introduction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Computers</a:t>
            </a:r>
            <a:endParaRPr sz="1000">
              <a:latin typeface="Arial MT"/>
              <a:cs typeface="Arial MT"/>
            </a:endParaRPr>
          </a:p>
          <a:p>
            <a:pPr marL="12700" marR="2623185">
              <a:lnSpc>
                <a:spcPts val="1150"/>
              </a:lnSpc>
              <a:spcBef>
                <a:spcPts val="50"/>
              </a:spcBef>
            </a:pPr>
            <a:r>
              <a:rPr dirty="0" sz="1000">
                <a:latin typeface="Arial MT"/>
                <a:cs typeface="Arial MT"/>
              </a:rPr>
              <a:t>Module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2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–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Using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 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managing </a:t>
            </a:r>
            <a:r>
              <a:rPr dirty="0" sz="1000">
                <a:latin typeface="Arial MT"/>
                <a:cs typeface="Arial MT"/>
              </a:rPr>
              <a:t>files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Module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3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–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Word </a:t>
            </a:r>
            <a:r>
              <a:rPr dirty="0" sz="1000">
                <a:latin typeface="Arial MT"/>
                <a:cs typeface="Arial MT"/>
              </a:rPr>
              <a:t>processing</a:t>
            </a:r>
            <a:endParaRPr sz="1000">
              <a:latin typeface="Arial MT"/>
              <a:cs typeface="Arial MT"/>
            </a:endParaRPr>
          </a:p>
          <a:p>
            <a:pPr marL="12700" marR="4006215">
              <a:lnSpc>
                <a:spcPts val="1150"/>
              </a:lnSpc>
              <a:spcBef>
                <a:spcPts val="5"/>
              </a:spcBef>
            </a:pPr>
            <a:r>
              <a:rPr dirty="0" sz="1000">
                <a:latin typeface="Arial MT"/>
                <a:cs typeface="Arial MT"/>
              </a:rPr>
              <a:t>Module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4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–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Spread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sheets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Module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5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–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Presentation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15"/>
              </a:lnSpc>
            </a:pPr>
            <a:r>
              <a:rPr dirty="0" sz="1000">
                <a:latin typeface="Arial MT"/>
                <a:cs typeface="Arial MT"/>
              </a:rPr>
              <a:t>Module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6 – </a:t>
            </a:r>
            <a:r>
              <a:rPr dirty="0" sz="1000" spc="-5">
                <a:latin typeface="Arial MT"/>
                <a:cs typeface="Arial MT"/>
              </a:rPr>
              <a:t>Information and communication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85"/>
              </a:spcBef>
              <a:buAutoNum type="arabicPeriod" startAt="2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Objectives</a:t>
            </a:r>
            <a:endParaRPr sz="1200">
              <a:latin typeface="Arial"/>
              <a:cs typeface="Arial"/>
            </a:endParaRPr>
          </a:p>
          <a:p>
            <a:pPr algn="just" marL="12700" marR="196215">
              <a:lnSpc>
                <a:spcPct val="95700"/>
              </a:lnSpc>
              <a:spcBef>
                <a:spcPts val="1150"/>
              </a:spcBef>
            </a:pPr>
            <a:r>
              <a:rPr dirty="0" sz="1000" spc="-5">
                <a:latin typeface="Arial MT"/>
                <a:cs typeface="Arial MT"/>
              </a:rPr>
              <a:t>The objective of the above mentioned six modules is to provide sufficient </a:t>
            </a:r>
            <a:r>
              <a:rPr dirty="0" sz="1000" spc="-10">
                <a:latin typeface="Arial MT"/>
                <a:cs typeface="Arial MT"/>
              </a:rPr>
              <a:t>knowledge </a:t>
            </a:r>
            <a:r>
              <a:rPr dirty="0" sz="1000" spc="-5">
                <a:latin typeface="Arial MT"/>
                <a:cs typeface="Arial MT"/>
              </a:rPr>
              <a:t>about the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 and its utilization for you to perform your daily computer related tasks .with ease and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confidence.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90"/>
              </a:spcBef>
              <a:buAutoNum type="arabicPeriod" startAt="3"/>
              <a:tabLst>
                <a:tab pos="182880" algn="l"/>
              </a:tabLst>
            </a:pPr>
            <a:r>
              <a:rPr dirty="0" sz="1200" b="1">
                <a:latin typeface="Arial"/>
                <a:cs typeface="Arial"/>
              </a:rPr>
              <a:t>Training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Environment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of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CPL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1180"/>
              </a:spcBef>
            </a:pPr>
            <a:r>
              <a:rPr dirty="0" sz="1000">
                <a:latin typeface="Arial MT"/>
                <a:cs typeface="Arial MT"/>
              </a:rPr>
              <a:t>Software </a:t>
            </a:r>
            <a:r>
              <a:rPr dirty="0" sz="1000" spc="-5">
                <a:latin typeface="Arial MT"/>
                <a:cs typeface="Arial MT"/>
              </a:rPr>
              <a:t>being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installed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this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course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its </a:t>
            </a:r>
            <a:r>
              <a:rPr dirty="0" sz="1000" spc="-5">
                <a:latin typeface="Arial MT"/>
                <a:cs typeface="Arial MT"/>
              </a:rPr>
              <a:t>own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training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environment.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divided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into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different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parts</a:t>
            </a:r>
            <a:r>
              <a:rPr dirty="0" sz="1000" spc="-5">
                <a:latin typeface="Arial MT"/>
                <a:cs typeface="Arial MT"/>
              </a:rPr>
              <a:t> for understanding and </a:t>
            </a:r>
            <a:r>
              <a:rPr dirty="0" sz="1000">
                <a:latin typeface="Arial MT"/>
                <a:cs typeface="Arial MT"/>
              </a:rPr>
              <a:t>ease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use. </a:t>
            </a:r>
            <a:r>
              <a:rPr dirty="0" sz="1000">
                <a:latin typeface="Arial MT"/>
                <a:cs typeface="Arial MT"/>
              </a:rPr>
              <a:t>Details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these</a:t>
            </a:r>
            <a:r>
              <a:rPr dirty="0" sz="1000" spc="-5">
                <a:latin typeface="Arial MT"/>
                <a:cs typeface="Arial MT"/>
              </a:rPr>
              <a:t> areas are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explained</a:t>
            </a:r>
            <a:r>
              <a:rPr dirty="0" sz="1000" spc="-5">
                <a:latin typeface="Arial MT"/>
                <a:cs typeface="Arial MT"/>
              </a:rPr>
              <a:t> as </a:t>
            </a:r>
            <a:r>
              <a:rPr dirty="0" sz="1000">
                <a:latin typeface="Arial MT"/>
                <a:cs typeface="Arial MT"/>
              </a:rPr>
              <a:t>under.</a:t>
            </a:r>
            <a:endParaRPr sz="1000">
              <a:latin typeface="Arial MT"/>
              <a:cs typeface="Arial MT"/>
            </a:endParaRPr>
          </a:p>
          <a:p>
            <a:pPr marL="160020" indent="-147955">
              <a:lnSpc>
                <a:spcPct val="100000"/>
              </a:lnSpc>
              <a:spcBef>
                <a:spcPts val="1065"/>
              </a:spcBef>
              <a:buAutoNum type="arabicPlain"/>
              <a:tabLst>
                <a:tab pos="160655" algn="l"/>
              </a:tabLst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Table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of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contents/Index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area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AutoNum type="arabicPlain"/>
            </a:pPr>
            <a:endParaRPr sz="1000">
              <a:latin typeface="Arial MT"/>
              <a:cs typeface="Arial MT"/>
            </a:endParaRPr>
          </a:p>
          <a:p>
            <a:pPr algn="just" marL="12700" marR="6350">
              <a:lnSpc>
                <a:spcPts val="1150"/>
              </a:lnSpc>
            </a:pPr>
            <a:r>
              <a:rPr dirty="0" sz="1000">
                <a:latin typeface="Arial MT"/>
                <a:cs typeface="Arial MT"/>
              </a:rPr>
              <a:t>Left side of </a:t>
            </a:r>
            <a:r>
              <a:rPr dirty="0" sz="1000" spc="-5">
                <a:latin typeface="Arial MT"/>
                <a:cs typeface="Arial MT"/>
              </a:rPr>
              <a:t>the </a:t>
            </a:r>
            <a:r>
              <a:rPr dirty="0" sz="1000">
                <a:latin typeface="Arial MT"/>
                <a:cs typeface="Arial MT"/>
              </a:rPr>
              <a:t>screen </a:t>
            </a:r>
            <a:r>
              <a:rPr dirty="0" sz="1000" spc="-5">
                <a:latin typeface="Arial MT"/>
                <a:cs typeface="Arial MT"/>
              </a:rPr>
              <a:t>is called </a:t>
            </a:r>
            <a:r>
              <a:rPr dirty="0" sz="1000">
                <a:latin typeface="Arial MT"/>
                <a:cs typeface="Arial MT"/>
              </a:rPr>
              <a:t>table </a:t>
            </a:r>
            <a:r>
              <a:rPr dirty="0" sz="1000" spc="-5">
                <a:latin typeface="Arial MT"/>
                <a:cs typeface="Arial MT"/>
              </a:rPr>
              <a:t>of contents </a:t>
            </a:r>
            <a:r>
              <a:rPr dirty="0" sz="1000">
                <a:latin typeface="Arial MT"/>
                <a:cs typeface="Arial MT"/>
              </a:rPr>
              <a:t>or index area where </a:t>
            </a:r>
            <a:r>
              <a:rPr dirty="0" sz="1000" spc="-5">
                <a:latin typeface="Arial MT"/>
                <a:cs typeface="Arial MT"/>
              </a:rPr>
              <a:t>you </a:t>
            </a:r>
            <a:r>
              <a:rPr dirty="0" sz="1000">
                <a:latin typeface="Arial MT"/>
                <a:cs typeface="Arial MT"/>
              </a:rPr>
              <a:t>will find lesson </a:t>
            </a:r>
            <a:r>
              <a:rPr dirty="0" sz="1000" spc="-5">
                <a:latin typeface="Arial MT"/>
                <a:cs typeface="Arial MT"/>
              </a:rPr>
              <a:t>names </a:t>
            </a:r>
            <a:r>
              <a:rPr dirty="0" sz="1000">
                <a:latin typeface="Arial MT"/>
                <a:cs typeface="Arial MT"/>
              </a:rPr>
              <a:t> and </a:t>
            </a:r>
            <a:r>
              <a:rPr dirty="0" sz="1000" spc="-5">
                <a:latin typeface="Arial MT"/>
                <a:cs typeface="Arial MT"/>
              </a:rPr>
              <a:t>subsections. You can </a:t>
            </a:r>
            <a:r>
              <a:rPr dirty="0" sz="1000">
                <a:latin typeface="Arial MT"/>
                <a:cs typeface="Arial MT"/>
              </a:rPr>
              <a:t>browse </a:t>
            </a:r>
            <a:r>
              <a:rPr dirty="0" sz="1000" spc="-5">
                <a:latin typeface="Arial MT"/>
                <a:cs typeface="Arial MT"/>
              </a:rPr>
              <a:t>these subsections using spacebar. </a:t>
            </a:r>
            <a:r>
              <a:rPr dirty="0" sz="1000">
                <a:latin typeface="Arial MT"/>
                <a:cs typeface="Arial MT"/>
              </a:rPr>
              <a:t>To go back to </a:t>
            </a:r>
            <a:r>
              <a:rPr dirty="0" sz="1000" spc="-5">
                <a:latin typeface="Arial MT"/>
                <a:cs typeface="Arial MT"/>
              </a:rPr>
              <a:t>previous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lesson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 “backspace”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 where as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repeat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same lesson, “enter”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 is used.</a:t>
            </a:r>
            <a:endParaRPr sz="1000">
              <a:latin typeface="Arial MT"/>
              <a:cs typeface="Arial MT"/>
            </a:endParaRPr>
          </a:p>
          <a:p>
            <a:pPr marL="160020" indent="-147955">
              <a:lnSpc>
                <a:spcPct val="100000"/>
              </a:lnSpc>
              <a:spcBef>
                <a:spcPts val="1070"/>
              </a:spcBef>
              <a:buAutoNum type="arabicPlain" startAt="2"/>
              <a:tabLst>
                <a:tab pos="160655" algn="l"/>
              </a:tabLst>
            </a:pP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Instruction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area</a:t>
            </a:r>
            <a:endParaRPr sz="1000">
              <a:latin typeface="Arial MT"/>
              <a:cs typeface="Arial MT"/>
            </a:endParaRPr>
          </a:p>
          <a:p>
            <a:pPr marL="12700" marR="1896745">
              <a:lnSpc>
                <a:spcPts val="2300"/>
              </a:lnSpc>
              <a:spcBef>
                <a:spcPts val="254"/>
              </a:spcBef>
            </a:pP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center-bottom</a:t>
            </a:r>
            <a:r>
              <a:rPr dirty="0" sz="1000">
                <a:latin typeface="Arial MT"/>
                <a:cs typeface="Arial MT"/>
              </a:rPr>
              <a:t> bar is</a:t>
            </a:r>
            <a:r>
              <a:rPr dirty="0" sz="1000" spc="-5">
                <a:latin typeface="Arial MT"/>
                <a:cs typeface="Arial MT"/>
              </a:rPr>
              <a:t> used</a:t>
            </a:r>
            <a:r>
              <a:rPr dirty="0" sz="1000">
                <a:latin typeface="Arial MT"/>
                <a:cs typeface="Arial MT"/>
              </a:rPr>
              <a:t> for </a:t>
            </a:r>
            <a:r>
              <a:rPr dirty="0" sz="1000" spc="-5">
                <a:latin typeface="Arial MT"/>
                <a:cs typeface="Arial MT"/>
              </a:rPr>
              <a:t>instructions during </a:t>
            </a:r>
            <a:r>
              <a:rPr dirty="0" sz="1000">
                <a:latin typeface="Arial MT"/>
                <a:cs typeface="Arial MT"/>
              </a:rPr>
              <a:t>the lesson.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3-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Subtitle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of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lesson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and duration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000" spc="-5">
                <a:latin typeface="Arial MT"/>
                <a:cs typeface="Arial MT"/>
              </a:rPr>
              <a:t>The top-center area is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used for subtitle of lesson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with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its running duration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 </a:t>
            </a:r>
            <a:r>
              <a:rPr dirty="0" sz="1000" spc="-10">
                <a:latin typeface="Arial MT"/>
                <a:cs typeface="Arial MT"/>
              </a:rPr>
              <a:t>minutes.</a:t>
            </a:r>
            <a:endParaRPr sz="1000">
              <a:latin typeface="Arial MT"/>
              <a:cs typeface="Arial MT"/>
            </a:endParaRPr>
          </a:p>
          <a:p>
            <a:pPr marL="160020" indent="-147955">
              <a:lnSpc>
                <a:spcPct val="100000"/>
              </a:lnSpc>
              <a:spcBef>
                <a:spcPts val="1095"/>
              </a:spcBef>
              <a:buAutoNum type="arabicPlain" startAt="4"/>
              <a:tabLst>
                <a:tab pos="160655" algn="l"/>
              </a:tabLst>
            </a:pP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Module</a:t>
            </a:r>
            <a:r>
              <a:rPr dirty="0" u="sng" sz="1000" spc="-4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Number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AutoNum type="arabicPlain" startAt="4"/>
            </a:pPr>
            <a:endParaRPr sz="1000">
              <a:latin typeface="Arial MT"/>
              <a:cs typeface="Arial MT"/>
            </a:endParaRPr>
          </a:p>
          <a:p>
            <a:pPr marL="12700" marR="182880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Module number is written at the top-right corner. For example, if </a:t>
            </a:r>
            <a:r>
              <a:rPr dirty="0" sz="1000">
                <a:latin typeface="Arial MT"/>
                <a:cs typeface="Arial MT"/>
              </a:rPr>
              <a:t>you </a:t>
            </a:r>
            <a:r>
              <a:rPr dirty="0" sz="1000" spc="-5">
                <a:latin typeface="Arial MT"/>
                <a:cs typeface="Arial MT"/>
              </a:rPr>
              <a:t>are using </a:t>
            </a:r>
            <a:r>
              <a:rPr dirty="0" sz="1000" spc="-5" i="1">
                <a:latin typeface="Arial"/>
                <a:cs typeface="Arial"/>
              </a:rPr>
              <a:t>module 3: Word 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5" i="1">
                <a:latin typeface="Arial"/>
                <a:cs typeface="Arial"/>
              </a:rPr>
              <a:t>processing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then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module number displayed </a:t>
            </a:r>
            <a:r>
              <a:rPr dirty="0" sz="1000">
                <a:latin typeface="Arial MT"/>
                <a:cs typeface="Arial MT"/>
              </a:rPr>
              <a:t>will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‘</a:t>
            </a:r>
            <a:r>
              <a:rPr dirty="0" sz="1000" b="1">
                <a:latin typeface="Arial"/>
                <a:cs typeface="Arial"/>
              </a:rPr>
              <a:t>3</a:t>
            </a:r>
            <a:r>
              <a:rPr dirty="0" sz="1000">
                <a:latin typeface="Arial MT"/>
                <a:cs typeface="Arial MT"/>
              </a:rPr>
              <a:t>’</a:t>
            </a:r>
            <a:endParaRPr sz="1000">
              <a:latin typeface="Arial MT"/>
              <a:cs typeface="Arial MT"/>
            </a:endParaRPr>
          </a:p>
          <a:p>
            <a:pPr algn="just" marL="160020" indent="-147955">
              <a:lnSpc>
                <a:spcPct val="100000"/>
              </a:lnSpc>
              <a:spcBef>
                <a:spcPts val="1070"/>
              </a:spcBef>
              <a:buFont typeface="Arial MT"/>
              <a:buAutoNum type="arabicPlain" startAt="5"/>
              <a:tabLst>
                <a:tab pos="160655" algn="l"/>
              </a:tabLst>
            </a:pPr>
            <a:r>
              <a:rPr dirty="0" u="sng" sz="1000" spc="-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About,</a:t>
            </a:r>
            <a:r>
              <a:rPr dirty="0" u="sng" sz="1000" spc="-2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help</a:t>
            </a:r>
            <a:r>
              <a:rPr dirty="0" u="sng" sz="1000" spc="-2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and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000" spc="-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exit</a:t>
            </a:r>
            <a:r>
              <a:rPr dirty="0" u="sng" sz="1000" spc="-2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buttons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000" spc="-5">
                <a:latin typeface="Arial MT"/>
                <a:cs typeface="Arial MT"/>
              </a:rPr>
              <a:t>At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left-bottom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corner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 see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three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buttons.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12922" y="9222042"/>
            <a:ext cx="154940" cy="22606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40005">
              <a:lnSpc>
                <a:spcPct val="100000"/>
              </a:lnSpc>
              <a:spcBef>
                <a:spcPts val="135"/>
              </a:spcBef>
            </a:pPr>
            <a:fld id="{81D60167-4931-47E6-BA6A-407CBD079E47}" type="slidenum">
              <a:rPr dirty="0" sz="1200">
                <a:latin typeface="Times New Roman"/>
                <a:cs typeface="Times New Roman"/>
              </a:rPr>
              <a:t>3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56814" y="9417642"/>
            <a:ext cx="185928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Virtual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University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Pakistan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1109111"/>
            <a:ext cx="5512435" cy="5753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Arial"/>
                <a:cs typeface="Arial"/>
              </a:rPr>
              <a:t>9-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Exercise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  <a:spcBef>
                <a:spcPts val="109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1:</a:t>
            </a:r>
            <a:endParaRPr sz="1000">
              <a:latin typeface="Arial"/>
              <a:cs typeface="Arial"/>
            </a:endParaRPr>
          </a:p>
          <a:p>
            <a:pPr marL="469265" marR="8890">
              <a:lnSpc>
                <a:spcPct val="95800"/>
              </a:lnSpc>
              <a:spcBef>
                <a:spcPts val="25"/>
              </a:spcBef>
            </a:pPr>
            <a:r>
              <a:rPr dirty="0" sz="1000" spc="-5" b="1">
                <a:solidFill>
                  <a:srgbClr val="0000FF"/>
                </a:solidFill>
                <a:latin typeface="Arial"/>
                <a:cs typeface="Arial"/>
              </a:rPr>
              <a:t>NOTE:</a:t>
            </a:r>
            <a:r>
              <a:rPr dirty="0" sz="1000" spc="5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Following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steps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only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if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Microsoft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Word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installed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your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computer. 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Start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button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then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choose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Run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menu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option.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small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window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with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text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box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will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up.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Type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“winword”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(without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quotation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marks)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observe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what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happens.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25"/>
              </a:lnSpc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2:</a:t>
            </a:r>
            <a:endParaRPr sz="1000">
              <a:latin typeface="Arial"/>
              <a:cs typeface="Arial"/>
            </a:endParaRPr>
          </a:p>
          <a:p>
            <a:pPr algn="just" marL="469265">
              <a:lnSpc>
                <a:spcPts val="1150"/>
              </a:lnSpc>
            </a:pPr>
            <a:r>
              <a:rPr dirty="0" sz="1000" spc="-5" b="1">
                <a:solidFill>
                  <a:srgbClr val="0000FF"/>
                </a:solidFill>
                <a:latin typeface="Arial"/>
                <a:cs typeface="Arial"/>
              </a:rPr>
              <a:t>NOTE:</a:t>
            </a:r>
            <a:r>
              <a:rPr dirty="0" sz="1000" spc="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This </a:t>
            </a:r>
            <a:r>
              <a:rPr dirty="0" sz="1000" spc="-5">
                <a:latin typeface="Arial MT"/>
                <a:cs typeface="Arial MT"/>
              </a:rPr>
              <a:t>task</a:t>
            </a:r>
            <a:r>
              <a:rPr dirty="0" sz="1000">
                <a:latin typeface="Arial MT"/>
                <a:cs typeface="Arial MT"/>
              </a:rPr>
              <a:t> is for </a:t>
            </a:r>
            <a:r>
              <a:rPr dirty="0" sz="1000" spc="-5">
                <a:latin typeface="Arial MT"/>
                <a:cs typeface="Arial MT"/>
              </a:rPr>
              <a:t>those</a:t>
            </a:r>
            <a:r>
              <a:rPr dirty="0" sz="1000">
                <a:latin typeface="Arial MT"/>
                <a:cs typeface="Arial MT"/>
              </a:rPr>
              <a:t> who have</a:t>
            </a:r>
            <a:r>
              <a:rPr dirty="0" sz="1000" spc="-5">
                <a:latin typeface="Arial MT"/>
                <a:cs typeface="Arial MT"/>
              </a:rPr>
              <a:t> Windows</a:t>
            </a:r>
            <a:r>
              <a:rPr dirty="0" sz="1000">
                <a:latin typeface="Arial MT"/>
                <a:cs typeface="Arial MT"/>
              </a:rPr>
              <a:t> XP </a:t>
            </a:r>
            <a:r>
              <a:rPr dirty="0" sz="1000" spc="-5">
                <a:latin typeface="Arial MT"/>
                <a:cs typeface="Arial MT"/>
              </a:rPr>
              <a:t>installed</a:t>
            </a:r>
            <a:r>
              <a:rPr dirty="0" sz="1000">
                <a:latin typeface="Arial MT"/>
                <a:cs typeface="Arial MT"/>
              </a:rPr>
              <a:t> on their </a:t>
            </a:r>
            <a:r>
              <a:rPr dirty="0" sz="1000" spc="-5">
                <a:latin typeface="Arial MT"/>
                <a:cs typeface="Arial MT"/>
              </a:rPr>
              <a:t>computers.</a:t>
            </a:r>
            <a:endParaRPr sz="1000">
              <a:latin typeface="Arial MT"/>
              <a:cs typeface="Arial MT"/>
            </a:endParaRPr>
          </a:p>
          <a:p>
            <a:pPr algn="just" marL="469265" marR="8255">
              <a:lnSpc>
                <a:spcPct val="958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Right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Desktop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area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>
                <a:latin typeface="Arial MT"/>
                <a:cs typeface="Arial MT"/>
              </a:rPr>
              <a:t> then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choose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Properties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option.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Display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Properties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window</a:t>
            </a:r>
            <a:r>
              <a:rPr dirty="0" sz="1000">
                <a:latin typeface="Arial MT"/>
                <a:cs typeface="Arial MT"/>
              </a:rPr>
              <a:t> will </a:t>
            </a: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up.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2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Appearance </a:t>
            </a:r>
            <a:r>
              <a:rPr dirty="0" sz="1000">
                <a:latin typeface="Arial MT"/>
                <a:cs typeface="Arial MT"/>
              </a:rPr>
              <a:t>tab from the top and then </a:t>
            </a:r>
            <a:r>
              <a:rPr dirty="0" sz="1000" spc="-5">
                <a:latin typeface="Arial MT"/>
                <a:cs typeface="Arial MT"/>
              </a:rPr>
              <a:t>look </a:t>
            </a:r>
            <a:r>
              <a:rPr dirty="0" sz="1000">
                <a:latin typeface="Arial MT"/>
                <a:cs typeface="Arial MT"/>
              </a:rPr>
              <a:t> foe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drop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down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list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whose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label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Color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Scheme.</a:t>
            </a:r>
            <a:r>
              <a:rPr dirty="0" sz="1000" spc="1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Select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Olive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Green.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OK button to apply the setting.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25"/>
              </a:lnSpc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3:</a:t>
            </a:r>
            <a:endParaRPr sz="1000">
              <a:latin typeface="Arial"/>
              <a:cs typeface="Arial"/>
            </a:endParaRPr>
          </a:p>
          <a:p>
            <a:pPr algn="just" marL="469265">
              <a:lnSpc>
                <a:spcPts val="1150"/>
              </a:lnSpc>
            </a:pP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Creating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Microsoft Word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shortcut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on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the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Desktop:</a:t>
            </a:r>
            <a:endParaRPr sz="1000">
              <a:latin typeface="Arial MT"/>
              <a:cs typeface="Arial MT"/>
            </a:endParaRPr>
          </a:p>
          <a:p>
            <a:pPr algn="just" marL="469265" marR="8255">
              <a:lnSpc>
                <a:spcPct val="957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Click on the Start button and </a:t>
            </a:r>
            <a:r>
              <a:rPr dirty="0" sz="1000" spc="-5">
                <a:latin typeface="Arial MT"/>
                <a:cs typeface="Arial MT"/>
              </a:rPr>
              <a:t>click on </a:t>
            </a:r>
            <a:r>
              <a:rPr dirty="0" sz="1000">
                <a:latin typeface="Arial MT"/>
                <a:cs typeface="Arial MT"/>
              </a:rPr>
              <a:t>the All Programs </a:t>
            </a:r>
            <a:r>
              <a:rPr dirty="0" sz="1000" spc="-5">
                <a:latin typeface="Arial MT"/>
                <a:cs typeface="Arial MT"/>
              </a:rPr>
              <a:t>menu option. </a:t>
            </a:r>
            <a:r>
              <a:rPr dirty="0" sz="1000">
                <a:latin typeface="Arial MT"/>
                <a:cs typeface="Arial MT"/>
              </a:rPr>
              <a:t>Locate </a:t>
            </a:r>
            <a:r>
              <a:rPr dirty="0" sz="1000" spc="-5">
                <a:latin typeface="Arial MT"/>
                <a:cs typeface="Arial MT"/>
              </a:rPr>
              <a:t>Microsoft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Word option (if you have MS Office 2000 or older) or Microsoft Office (if you have MS </a:t>
            </a:r>
            <a:r>
              <a:rPr dirty="0" sz="1000">
                <a:latin typeface="Arial MT"/>
                <a:cs typeface="Arial MT"/>
              </a:rPr>
              <a:t> Office </a:t>
            </a:r>
            <a:r>
              <a:rPr dirty="0" sz="1000" spc="-5">
                <a:latin typeface="Arial MT"/>
                <a:cs typeface="Arial MT"/>
              </a:rPr>
              <a:t>2003).</a:t>
            </a:r>
            <a:r>
              <a:rPr dirty="0" sz="1000">
                <a:latin typeface="Arial MT"/>
                <a:cs typeface="Arial MT"/>
              </a:rPr>
              <a:t> Right click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>
                <a:latin typeface="Arial MT"/>
                <a:cs typeface="Arial MT"/>
              </a:rPr>
              <a:t> the </a:t>
            </a:r>
            <a:r>
              <a:rPr dirty="0" sz="1000" spc="-5">
                <a:latin typeface="Arial MT"/>
                <a:cs typeface="Arial MT"/>
              </a:rPr>
              <a:t>Microsoft</a:t>
            </a:r>
            <a:r>
              <a:rPr dirty="0" sz="1000">
                <a:latin typeface="Arial MT"/>
                <a:cs typeface="Arial MT"/>
              </a:rPr>
              <a:t> Word </a:t>
            </a:r>
            <a:r>
              <a:rPr dirty="0" sz="1000" spc="-5">
                <a:latin typeface="Arial MT"/>
                <a:cs typeface="Arial MT"/>
              </a:rPr>
              <a:t>option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drag </a:t>
            </a:r>
            <a:r>
              <a:rPr dirty="0" sz="1000">
                <a:latin typeface="Arial MT"/>
                <a:cs typeface="Arial MT"/>
              </a:rPr>
              <a:t>it on to your </a:t>
            </a:r>
            <a:r>
              <a:rPr dirty="0" sz="1000" spc="-5">
                <a:latin typeface="Arial MT"/>
                <a:cs typeface="Arial MT"/>
              </a:rPr>
              <a:t>Desktop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area. Release the right mouse button,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small menu will pop up. Select 'Copy here' option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menu to create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shortcut.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30"/>
              </a:lnSpc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4: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7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Open </a:t>
            </a:r>
            <a:r>
              <a:rPr dirty="0" sz="1000" spc="-5">
                <a:latin typeface="Arial MT"/>
                <a:cs typeface="Arial MT"/>
              </a:rPr>
              <a:t>Microsoft Word. Right click </a:t>
            </a:r>
            <a:r>
              <a:rPr dirty="0" sz="1000">
                <a:latin typeface="Arial MT"/>
                <a:cs typeface="Arial MT"/>
              </a:rPr>
              <a:t>on the empty </a:t>
            </a:r>
            <a:r>
              <a:rPr dirty="0" sz="1000" spc="-5">
                <a:latin typeface="Arial MT"/>
                <a:cs typeface="Arial MT"/>
              </a:rPr>
              <a:t>space </a:t>
            </a:r>
            <a:r>
              <a:rPr dirty="0" sz="1000">
                <a:latin typeface="Arial MT"/>
                <a:cs typeface="Arial MT"/>
              </a:rPr>
              <a:t>that you see after the Help </a:t>
            </a:r>
            <a:r>
              <a:rPr dirty="0" sz="1000" spc="-5">
                <a:latin typeface="Arial MT"/>
                <a:cs typeface="Arial MT"/>
              </a:rPr>
              <a:t>menu.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long list will </a:t>
            </a:r>
            <a:r>
              <a:rPr dirty="0" sz="1000" spc="-5">
                <a:latin typeface="Arial MT"/>
                <a:cs typeface="Arial MT"/>
              </a:rPr>
              <a:t>open </a:t>
            </a:r>
            <a:r>
              <a:rPr dirty="0" sz="1000">
                <a:latin typeface="Arial MT"/>
                <a:cs typeface="Arial MT"/>
              </a:rPr>
              <a:t>up. You will find </a:t>
            </a:r>
            <a:r>
              <a:rPr dirty="0" sz="1000" spc="-5">
                <a:latin typeface="Arial MT"/>
                <a:cs typeface="Arial MT"/>
              </a:rPr>
              <a:t>some </a:t>
            </a:r>
            <a:r>
              <a:rPr dirty="0" sz="1000">
                <a:latin typeface="Arial MT"/>
                <a:cs typeface="Arial MT"/>
              </a:rPr>
              <a:t>option with check </a:t>
            </a:r>
            <a:r>
              <a:rPr dirty="0" sz="1000" spc="-5">
                <a:latin typeface="Arial MT"/>
                <a:cs typeface="Arial MT"/>
              </a:rPr>
              <a:t>mark shown on </a:t>
            </a:r>
            <a:r>
              <a:rPr dirty="0" sz="1000">
                <a:latin typeface="Arial MT"/>
                <a:cs typeface="Arial MT"/>
              </a:rPr>
              <a:t>their </a:t>
            </a:r>
            <a:r>
              <a:rPr dirty="0" sz="1000" spc="-5">
                <a:latin typeface="Arial MT"/>
                <a:cs typeface="Arial MT"/>
              </a:rPr>
              <a:t>left </a:t>
            </a:r>
            <a:r>
              <a:rPr dirty="0" sz="1000">
                <a:latin typeface="Arial MT"/>
                <a:cs typeface="Arial MT"/>
              </a:rPr>
              <a:t>side.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5">
                <a:latin typeface="Arial MT"/>
                <a:cs typeface="Arial MT"/>
              </a:rPr>
              <a:t> any </a:t>
            </a:r>
            <a:r>
              <a:rPr dirty="0" sz="1000">
                <a:latin typeface="Arial MT"/>
                <a:cs typeface="Arial MT"/>
              </a:rPr>
              <a:t>one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item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that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has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check </a:t>
            </a:r>
            <a:r>
              <a:rPr dirty="0" sz="1000">
                <a:latin typeface="Arial MT"/>
                <a:cs typeface="Arial MT"/>
              </a:rPr>
              <a:t>mark</a:t>
            </a:r>
            <a:r>
              <a:rPr dirty="0" sz="1000" spc="-5">
                <a:latin typeface="Arial MT"/>
                <a:cs typeface="Arial MT"/>
              </a:rPr>
              <a:t> on </a:t>
            </a:r>
            <a:r>
              <a:rPr dirty="0" sz="1000">
                <a:latin typeface="Arial MT"/>
                <a:cs typeface="Arial MT"/>
              </a:rPr>
              <a:t>its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side.</a:t>
            </a:r>
            <a:r>
              <a:rPr dirty="0" sz="1000" spc="-5">
                <a:latin typeface="Arial MT"/>
                <a:cs typeface="Arial MT"/>
              </a:rPr>
              <a:t> Observe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what</a:t>
            </a:r>
            <a:r>
              <a:rPr dirty="0" sz="1000" spc="-5">
                <a:latin typeface="Arial MT"/>
                <a:cs typeface="Arial MT"/>
              </a:rPr>
              <a:t> happens.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25"/>
              </a:lnSpc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5:</a:t>
            </a:r>
            <a:endParaRPr sz="1000">
              <a:latin typeface="Arial"/>
              <a:cs typeface="Arial"/>
            </a:endParaRPr>
          </a:p>
          <a:p>
            <a:pPr algn="just" marL="469265" marR="8890">
              <a:lnSpc>
                <a:spcPct val="95700"/>
              </a:lnSpc>
              <a:spcBef>
                <a:spcPts val="20"/>
              </a:spcBef>
            </a:pPr>
            <a:r>
              <a:rPr dirty="0" sz="1000">
                <a:latin typeface="Arial MT"/>
                <a:cs typeface="Arial MT"/>
              </a:rPr>
              <a:t>Open </a:t>
            </a:r>
            <a:r>
              <a:rPr dirty="0" sz="1000" spc="-5">
                <a:latin typeface="Arial MT"/>
                <a:cs typeface="Arial MT"/>
              </a:rPr>
              <a:t>Microsoft </a:t>
            </a:r>
            <a:r>
              <a:rPr dirty="0" sz="1000">
                <a:latin typeface="Arial MT"/>
                <a:cs typeface="Arial MT"/>
              </a:rPr>
              <a:t>Office and see if the </a:t>
            </a:r>
            <a:r>
              <a:rPr dirty="0" sz="1000" spc="-5">
                <a:latin typeface="Arial MT"/>
                <a:cs typeface="Arial MT"/>
              </a:rPr>
              <a:t>Task pane on </a:t>
            </a:r>
            <a:r>
              <a:rPr dirty="0" sz="1000">
                <a:latin typeface="Arial MT"/>
                <a:cs typeface="Arial MT"/>
              </a:rPr>
              <a:t>the right side </a:t>
            </a:r>
            <a:r>
              <a:rPr dirty="0" sz="1000" spc="-5">
                <a:latin typeface="Arial MT"/>
                <a:cs typeface="Arial MT"/>
              </a:rPr>
              <a:t>is </a:t>
            </a:r>
            <a:r>
              <a:rPr dirty="0" sz="1000">
                <a:latin typeface="Arial MT"/>
                <a:cs typeface="Arial MT"/>
              </a:rPr>
              <a:t>also </a:t>
            </a:r>
            <a:r>
              <a:rPr dirty="0" sz="1000" spc="-5">
                <a:latin typeface="Arial MT"/>
                <a:cs typeface="Arial MT"/>
              </a:rPr>
              <a:t>open. Close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pane if you find it there. Now click on the view menu and click on the Task pane option to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pane again.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30"/>
              </a:lnSpc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6:</a:t>
            </a:r>
            <a:endParaRPr sz="1000">
              <a:latin typeface="Arial"/>
              <a:cs typeface="Arial"/>
            </a:endParaRPr>
          </a:p>
          <a:p>
            <a:pPr algn="just" marL="469265" marR="8255">
              <a:lnSpc>
                <a:spcPct val="958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fresh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word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type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some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text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it.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Press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Ctrl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+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keyboard.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window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saving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files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up.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Enter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required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information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save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 </a:t>
            </a:r>
            <a:r>
              <a:rPr dirty="0" sz="1000">
                <a:latin typeface="Arial MT"/>
                <a:cs typeface="Arial MT"/>
              </a:rPr>
              <a:t> you have </a:t>
            </a:r>
            <a:r>
              <a:rPr dirty="0" sz="1000" spc="-5">
                <a:latin typeface="Arial MT"/>
                <a:cs typeface="Arial MT"/>
              </a:rPr>
              <a:t>just </a:t>
            </a:r>
            <a:r>
              <a:rPr dirty="0" sz="1000">
                <a:latin typeface="Arial MT"/>
                <a:cs typeface="Arial MT"/>
              </a:rPr>
              <a:t>created. </a:t>
            </a:r>
            <a:r>
              <a:rPr dirty="0" sz="1000" spc="-5">
                <a:latin typeface="Arial MT"/>
                <a:cs typeface="Arial MT"/>
              </a:rPr>
              <a:t>Now </a:t>
            </a:r>
            <a:r>
              <a:rPr dirty="0" sz="1000">
                <a:latin typeface="Arial MT"/>
                <a:cs typeface="Arial MT"/>
              </a:rPr>
              <a:t>type some more text in </a:t>
            </a:r>
            <a:r>
              <a:rPr dirty="0" sz="1000" spc="-5">
                <a:latin typeface="Arial MT"/>
                <a:cs typeface="Arial MT"/>
              </a:rPr>
              <a:t>the </a:t>
            </a:r>
            <a:r>
              <a:rPr dirty="0" sz="1000">
                <a:latin typeface="Arial MT"/>
                <a:cs typeface="Arial MT"/>
              </a:rPr>
              <a:t>same file and </a:t>
            </a:r>
            <a:r>
              <a:rPr dirty="0" sz="1000" spc="-5">
                <a:latin typeface="Arial MT"/>
                <a:cs typeface="Arial MT"/>
              </a:rPr>
              <a:t>press </a:t>
            </a:r>
            <a:r>
              <a:rPr dirty="0" sz="1000">
                <a:latin typeface="Arial MT"/>
                <a:cs typeface="Arial MT"/>
              </a:rPr>
              <a:t>Ctrl + S from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keyboard.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 shortcut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 will save your current document file.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25"/>
              </a:lnSpc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7:</a:t>
            </a:r>
            <a:endParaRPr sz="1000">
              <a:latin typeface="Arial"/>
              <a:cs typeface="Arial"/>
            </a:endParaRPr>
          </a:p>
          <a:p>
            <a:pPr algn="just" marL="469265" marR="5715">
              <a:lnSpc>
                <a:spcPct val="958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Open My </a:t>
            </a:r>
            <a:r>
              <a:rPr dirty="0" sz="1000" spc="-5">
                <a:latin typeface="Arial MT"/>
                <a:cs typeface="Arial MT"/>
              </a:rPr>
              <a:t>Documents folder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locate any </a:t>
            </a:r>
            <a:r>
              <a:rPr dirty="0" sz="1000">
                <a:latin typeface="Arial MT"/>
                <a:cs typeface="Arial MT"/>
              </a:rPr>
              <a:t>file that </a:t>
            </a:r>
            <a:r>
              <a:rPr dirty="0" sz="1000" spc="-5">
                <a:latin typeface="Arial MT"/>
                <a:cs typeface="Arial MT"/>
              </a:rPr>
              <a:t>you </a:t>
            </a:r>
            <a:r>
              <a:rPr dirty="0" sz="1000">
                <a:latin typeface="Arial MT"/>
                <a:cs typeface="Arial MT"/>
              </a:rPr>
              <a:t>have </a:t>
            </a:r>
            <a:r>
              <a:rPr dirty="0" sz="1000" spc="-5">
                <a:latin typeface="Arial MT"/>
                <a:cs typeface="Arial MT"/>
              </a:rPr>
              <a:t>created earlier. Selected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 with a </a:t>
            </a:r>
            <a:r>
              <a:rPr dirty="0" sz="1000" spc="-5">
                <a:latin typeface="Arial MT"/>
                <a:cs typeface="Arial MT"/>
              </a:rPr>
              <a:t>single mouse click. </a:t>
            </a:r>
            <a:r>
              <a:rPr dirty="0" sz="1000">
                <a:latin typeface="Arial MT"/>
                <a:cs typeface="Arial MT"/>
              </a:rPr>
              <a:t>Do not </a:t>
            </a:r>
            <a:r>
              <a:rPr dirty="0" sz="1000" spc="-5">
                <a:latin typeface="Arial MT"/>
                <a:cs typeface="Arial MT"/>
              </a:rPr>
              <a:t>double click </a:t>
            </a:r>
            <a:r>
              <a:rPr dirty="0" sz="1000">
                <a:latin typeface="Arial MT"/>
                <a:cs typeface="Arial MT"/>
              </a:rPr>
              <a:t>on the </a:t>
            </a:r>
            <a:r>
              <a:rPr dirty="0" sz="1000" spc="-5">
                <a:latin typeface="Arial MT"/>
                <a:cs typeface="Arial MT"/>
              </a:rPr>
              <a:t>icon. Now press </a:t>
            </a:r>
            <a:r>
              <a:rPr dirty="0" sz="1000">
                <a:latin typeface="Arial MT"/>
                <a:cs typeface="Arial MT"/>
              </a:rPr>
              <a:t>F2 key from the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keyboard. F2 key is located in the top left corner of your keyboard, near Escape and F1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keys.</a:t>
            </a:r>
            <a:r>
              <a:rPr dirty="0" sz="1000" spc="1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After</a:t>
            </a:r>
            <a:r>
              <a:rPr dirty="0" sz="1000" spc="1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pressing</a:t>
            </a:r>
            <a:r>
              <a:rPr dirty="0" sz="1000" spc="1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1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F2</a:t>
            </a:r>
            <a:r>
              <a:rPr dirty="0" sz="1000" spc="1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key,</a:t>
            </a:r>
            <a:r>
              <a:rPr dirty="0" sz="1000" spc="1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1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</a:t>
            </a:r>
            <a:r>
              <a:rPr dirty="0" sz="1000" spc="1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type</a:t>
            </a:r>
            <a:r>
              <a:rPr dirty="0" sz="1000" spc="1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</a:t>
            </a:r>
            <a:r>
              <a:rPr dirty="0" sz="1000" spc="1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name</a:t>
            </a:r>
            <a:r>
              <a:rPr dirty="0" sz="1000" spc="1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1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1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file.</a:t>
            </a:r>
            <a:r>
              <a:rPr dirty="0" sz="1000" spc="1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Same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steps can </a:t>
            </a:r>
            <a:r>
              <a:rPr dirty="0" sz="1000">
                <a:latin typeface="Arial MT"/>
                <a:cs typeface="Arial MT"/>
              </a:rPr>
              <a:t>be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followed </a:t>
            </a:r>
            <a:r>
              <a:rPr dirty="0" sz="1000">
                <a:latin typeface="Arial MT"/>
                <a:cs typeface="Arial MT"/>
              </a:rPr>
              <a:t>for</a:t>
            </a:r>
            <a:r>
              <a:rPr dirty="0" sz="1000" spc="-5">
                <a:latin typeface="Arial MT"/>
                <a:cs typeface="Arial MT"/>
              </a:rPr>
              <a:t> changing folder </a:t>
            </a:r>
            <a:r>
              <a:rPr dirty="0" sz="1000">
                <a:latin typeface="Arial MT"/>
                <a:cs typeface="Arial MT"/>
              </a:rPr>
              <a:t>name.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0" y="962165"/>
            <a:ext cx="5508625" cy="810196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 marL="1433830" marR="1384300">
              <a:lnSpc>
                <a:spcPts val="1380"/>
              </a:lnSpc>
              <a:spcBef>
                <a:spcPts val="195"/>
              </a:spcBef>
            </a:pPr>
            <a:r>
              <a:rPr dirty="0" sz="1200" spc="-5">
                <a:latin typeface="Arial MT"/>
                <a:cs typeface="Arial MT"/>
              </a:rPr>
              <a:t>Computer Proficiency License </a:t>
            </a:r>
            <a:r>
              <a:rPr dirty="0" sz="1200" spc="-10">
                <a:latin typeface="Arial MT"/>
                <a:cs typeface="Arial MT"/>
              </a:rPr>
              <a:t>(CS-001)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Lecture </a:t>
            </a:r>
            <a:r>
              <a:rPr dirty="0" sz="1200" spc="-10">
                <a:latin typeface="Arial MT"/>
                <a:cs typeface="Arial MT"/>
              </a:rPr>
              <a:t>20</a:t>
            </a:r>
            <a:endParaRPr sz="1200">
              <a:latin typeface="Arial MT"/>
              <a:cs typeface="Arial MT"/>
            </a:endParaRPr>
          </a:p>
          <a:p>
            <a:pPr algn="ctr">
              <a:lnSpc>
                <a:spcPts val="1340"/>
              </a:lnSpc>
            </a:pPr>
            <a:r>
              <a:rPr dirty="0" sz="1200" spc="-5">
                <a:latin typeface="Arial MT"/>
                <a:cs typeface="Arial MT"/>
              </a:rPr>
              <a:t>Introduction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of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MS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Word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150">
              <a:latin typeface="Arial MT"/>
              <a:cs typeface="Arial MT"/>
            </a:endParaRPr>
          </a:p>
          <a:p>
            <a:pPr marL="182245" indent="-170180">
              <a:lnSpc>
                <a:spcPts val="1410"/>
              </a:lnSpc>
              <a:buAutoNum type="arabicPeriod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Objectives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0"/>
              </a:lnSpc>
            </a:pP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objective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provide information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about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insert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new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text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existing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different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portions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cut,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copy,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paste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delete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use</a:t>
            </a:r>
            <a:r>
              <a:rPr dirty="0" sz="1000" spc="-5">
                <a:latin typeface="Arial MT"/>
                <a:cs typeface="Arial MT"/>
              </a:rPr>
              <a:t> find,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replace options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90"/>
              </a:spcBef>
              <a:buAutoNum type="arabicPeriod" startAt="2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Opening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document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 the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existing document, first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 need to</a:t>
            </a:r>
            <a:r>
              <a:rPr dirty="0" sz="1000" spc="-10">
                <a:latin typeface="Arial MT"/>
                <a:cs typeface="Arial MT"/>
              </a:rPr>
              <a:t> open</a:t>
            </a:r>
            <a:r>
              <a:rPr dirty="0" sz="1000" spc="-5">
                <a:latin typeface="Arial MT"/>
                <a:cs typeface="Arial MT"/>
              </a:rPr>
              <a:t> the software.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0"/>
              </a:spcBef>
            </a:pP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start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b="1" i="1">
                <a:latin typeface="Arial"/>
                <a:cs typeface="Arial"/>
              </a:rPr>
              <a:t>&lt; All</a:t>
            </a:r>
            <a:r>
              <a:rPr dirty="0" sz="1000" spc="-5" b="1" i="1">
                <a:latin typeface="Arial"/>
                <a:cs typeface="Arial"/>
              </a:rPr>
              <a:t> Programs</a:t>
            </a:r>
            <a:r>
              <a:rPr dirty="0" sz="1000" b="1" i="1">
                <a:latin typeface="Arial"/>
                <a:cs typeface="Arial"/>
              </a:rPr>
              <a:t> &lt; </a:t>
            </a:r>
            <a:r>
              <a:rPr dirty="0" sz="1000" spc="-5" b="1" i="1">
                <a:latin typeface="Arial"/>
                <a:cs typeface="Arial"/>
              </a:rPr>
              <a:t>Microsoft Office</a:t>
            </a:r>
            <a:r>
              <a:rPr dirty="0" sz="1000" b="1" i="1">
                <a:latin typeface="Arial"/>
                <a:cs typeface="Arial"/>
              </a:rPr>
              <a:t> &lt;</a:t>
            </a:r>
            <a:r>
              <a:rPr dirty="0" sz="1000" spc="-10" b="1" i="1">
                <a:latin typeface="Arial"/>
                <a:cs typeface="Arial"/>
              </a:rPr>
              <a:t> </a:t>
            </a:r>
            <a:r>
              <a:rPr dirty="0" sz="1000" spc="-5" b="1" i="1">
                <a:latin typeface="Arial"/>
                <a:cs typeface="Arial"/>
              </a:rPr>
              <a:t>Microsoft</a:t>
            </a:r>
            <a:r>
              <a:rPr dirty="0" sz="1000" b="1" i="1">
                <a:latin typeface="Arial"/>
                <a:cs typeface="Arial"/>
              </a:rPr>
              <a:t> </a:t>
            </a:r>
            <a:r>
              <a:rPr dirty="0" sz="1000" spc="-5" b="1" i="1">
                <a:latin typeface="Arial"/>
                <a:cs typeface="Arial"/>
              </a:rPr>
              <a:t>word </a:t>
            </a:r>
            <a:r>
              <a:rPr dirty="0" sz="1000" b="1" i="1">
                <a:latin typeface="Arial"/>
                <a:cs typeface="Arial"/>
              </a:rPr>
              <a:t>2003</a:t>
            </a:r>
            <a:endParaRPr sz="1000">
              <a:latin typeface="Arial"/>
              <a:cs typeface="Arial"/>
            </a:endParaRPr>
          </a:p>
          <a:p>
            <a:pPr marL="12700" marR="156210">
              <a:lnSpc>
                <a:spcPts val="1150"/>
              </a:lnSpc>
              <a:spcBef>
                <a:spcPts val="55"/>
              </a:spcBef>
            </a:pP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new document will open. Click on </a:t>
            </a:r>
            <a:r>
              <a:rPr dirty="0" sz="1000" spc="-5" b="1" i="1">
                <a:latin typeface="Arial"/>
                <a:cs typeface="Arial"/>
              </a:rPr>
              <a:t>File </a:t>
            </a:r>
            <a:r>
              <a:rPr dirty="0" sz="1000" b="1" i="1">
                <a:latin typeface="Arial"/>
                <a:cs typeface="Arial"/>
              </a:rPr>
              <a:t>&lt; </a:t>
            </a:r>
            <a:r>
              <a:rPr dirty="0" sz="1000" spc="-5" b="1" i="1">
                <a:latin typeface="Arial"/>
                <a:cs typeface="Arial"/>
              </a:rPr>
              <a:t>Open </a:t>
            </a:r>
            <a:r>
              <a:rPr dirty="0" sz="1000" spc="-5">
                <a:latin typeface="Arial MT"/>
                <a:cs typeface="Arial MT"/>
              </a:rPr>
              <a:t>or press </a:t>
            </a:r>
            <a:r>
              <a:rPr dirty="0" sz="1000" b="1" i="1">
                <a:latin typeface="Arial"/>
                <a:cs typeface="Arial"/>
              </a:rPr>
              <a:t>Ctrl + O </a:t>
            </a:r>
            <a:r>
              <a:rPr dirty="0" sz="1000" spc="-5">
                <a:latin typeface="Arial MT"/>
                <a:cs typeface="Arial MT"/>
              </a:rPr>
              <a:t>to open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new dialogue box.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drive or location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 the drop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down menu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at the top of the dialogue box.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15"/>
              </a:lnSpc>
            </a:pP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 need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</a:t>
            </a:r>
            <a:r>
              <a:rPr dirty="0" sz="1000" spc="-10">
                <a:latin typeface="Arial MT"/>
                <a:cs typeface="Arial MT"/>
              </a:rPr>
              <a:t>open </a:t>
            </a:r>
            <a:r>
              <a:rPr dirty="0" sz="1000" spc="-5">
                <a:latin typeface="Arial MT"/>
                <a:cs typeface="Arial MT"/>
              </a:rPr>
              <a:t>and 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b="1" i="1">
                <a:latin typeface="Arial"/>
                <a:cs typeface="Arial"/>
              </a:rPr>
              <a:t>open</a:t>
            </a:r>
            <a:r>
              <a:rPr dirty="0" sz="1000" spc="-10" b="1" i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endParaRPr sz="1000">
              <a:latin typeface="Arial MT"/>
              <a:cs typeface="Arial MT"/>
            </a:endParaRPr>
          </a:p>
          <a:p>
            <a:pPr marL="12700" marR="1849120">
              <a:lnSpc>
                <a:spcPts val="2300"/>
              </a:lnSpc>
              <a:spcBef>
                <a:spcPts val="254"/>
              </a:spcBef>
            </a:pPr>
            <a:r>
              <a:rPr dirty="0" sz="1000" spc="-5">
                <a:latin typeface="Arial MT"/>
                <a:cs typeface="Arial MT"/>
              </a:rPr>
              <a:t>There is another method commonly used to open an existing file.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Go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folder/drive where your files </a:t>
            </a:r>
            <a:r>
              <a:rPr dirty="0" sz="1000" spc="-10">
                <a:latin typeface="Arial MT"/>
                <a:cs typeface="Arial MT"/>
              </a:rPr>
              <a:t>exist.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885"/>
              </a:lnSpc>
            </a:pPr>
            <a:r>
              <a:rPr dirty="0" sz="1000" spc="-5" b="1" i="1">
                <a:latin typeface="Arial"/>
                <a:cs typeface="Arial"/>
              </a:rPr>
              <a:t>Double</a:t>
            </a:r>
            <a:r>
              <a:rPr dirty="0" sz="1000" spc="-10" b="1" i="1">
                <a:latin typeface="Arial"/>
                <a:cs typeface="Arial"/>
              </a:rPr>
              <a:t> </a:t>
            </a:r>
            <a:r>
              <a:rPr dirty="0" sz="1000" spc="-5" b="1" i="1">
                <a:latin typeface="Arial"/>
                <a:cs typeface="Arial"/>
              </a:rPr>
              <a:t>click</a:t>
            </a:r>
            <a:r>
              <a:rPr dirty="0" sz="1000" spc="-15" b="1" i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icon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95"/>
              </a:spcBef>
              <a:buAutoNum type="arabicPeriod" startAt="3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Inserting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text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in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document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95800"/>
              </a:lnSpc>
              <a:spcBef>
                <a:spcPts val="1140"/>
              </a:spcBef>
            </a:pPr>
            <a:r>
              <a:rPr dirty="0" sz="1000" spc="-5">
                <a:latin typeface="Arial MT"/>
                <a:cs typeface="Arial MT"/>
              </a:rPr>
              <a:t>Suppose </a:t>
            </a:r>
            <a:r>
              <a:rPr dirty="0" sz="1000">
                <a:latin typeface="Arial MT"/>
                <a:cs typeface="Arial MT"/>
              </a:rPr>
              <a:t>you have to add a line or </a:t>
            </a:r>
            <a:r>
              <a:rPr dirty="0" sz="1000" spc="-5">
                <a:latin typeface="Arial MT"/>
                <a:cs typeface="Arial MT"/>
              </a:rPr>
              <a:t>paragraph </a:t>
            </a:r>
            <a:r>
              <a:rPr dirty="0" sz="1000">
                <a:latin typeface="Arial MT"/>
                <a:cs typeface="Arial MT"/>
              </a:rPr>
              <a:t>in an existing </a:t>
            </a:r>
            <a:r>
              <a:rPr dirty="0" sz="1000" spc="-5">
                <a:latin typeface="Arial MT"/>
                <a:cs typeface="Arial MT"/>
              </a:rPr>
              <a:t>document. </a:t>
            </a:r>
            <a:r>
              <a:rPr dirty="0" sz="1000">
                <a:latin typeface="Arial MT"/>
                <a:cs typeface="Arial MT"/>
              </a:rPr>
              <a:t>First of all, you need to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open </a:t>
            </a:r>
            <a:r>
              <a:rPr dirty="0" sz="1000" spc="-5">
                <a:latin typeface="Arial MT"/>
                <a:cs typeface="Arial MT"/>
              </a:rPr>
              <a:t>this </a:t>
            </a:r>
            <a:r>
              <a:rPr dirty="0" sz="1000">
                <a:latin typeface="Arial MT"/>
                <a:cs typeface="Arial MT"/>
              </a:rPr>
              <a:t>file. There </a:t>
            </a:r>
            <a:r>
              <a:rPr dirty="0" sz="1000" spc="-5">
                <a:latin typeface="Arial MT"/>
                <a:cs typeface="Arial MT"/>
              </a:rPr>
              <a:t>would </a:t>
            </a:r>
            <a:r>
              <a:rPr dirty="0" sz="1000">
                <a:latin typeface="Arial MT"/>
                <a:cs typeface="Arial MT"/>
              </a:rPr>
              <a:t>be a </a:t>
            </a:r>
            <a:r>
              <a:rPr dirty="0" sz="1000" spc="-5">
                <a:latin typeface="Arial MT"/>
                <a:cs typeface="Arial MT"/>
              </a:rPr>
              <a:t>blinking </a:t>
            </a:r>
            <a:r>
              <a:rPr dirty="0" sz="1000">
                <a:latin typeface="Arial MT"/>
                <a:cs typeface="Arial MT"/>
              </a:rPr>
              <a:t>line at the start of </a:t>
            </a:r>
            <a:r>
              <a:rPr dirty="0" sz="1000" spc="-5">
                <a:latin typeface="Arial MT"/>
                <a:cs typeface="Arial MT"/>
              </a:rPr>
              <a:t>document. </a:t>
            </a:r>
            <a:r>
              <a:rPr dirty="0" sz="1000">
                <a:latin typeface="Arial MT"/>
                <a:cs typeface="Arial MT"/>
              </a:rPr>
              <a:t>This </a:t>
            </a:r>
            <a:r>
              <a:rPr dirty="0" sz="1000" spc="-5">
                <a:latin typeface="Arial MT"/>
                <a:cs typeface="Arial MT"/>
              </a:rPr>
              <a:t>blinking line </a:t>
            </a:r>
            <a:r>
              <a:rPr dirty="0" sz="1000">
                <a:latin typeface="Arial MT"/>
                <a:cs typeface="Arial MT"/>
              </a:rPr>
              <a:t>is called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cursor. </a:t>
            </a:r>
            <a:r>
              <a:rPr dirty="0" sz="1000">
                <a:latin typeface="Arial MT"/>
                <a:cs typeface="Arial MT"/>
              </a:rPr>
              <a:t>It is similar to English </a:t>
            </a:r>
            <a:r>
              <a:rPr dirty="0" sz="1000" spc="-5">
                <a:latin typeface="Arial MT"/>
                <a:cs typeface="Arial MT"/>
              </a:rPr>
              <a:t>alphabet </a:t>
            </a:r>
            <a:r>
              <a:rPr dirty="0" sz="1000">
                <a:latin typeface="Arial MT"/>
                <a:cs typeface="Arial MT"/>
              </a:rPr>
              <a:t>“I”. Click at the point </a:t>
            </a:r>
            <a:r>
              <a:rPr dirty="0" sz="1000" spc="-5">
                <a:latin typeface="Arial MT"/>
                <a:cs typeface="Arial MT"/>
              </a:rPr>
              <a:t>where </a:t>
            </a:r>
            <a:r>
              <a:rPr dirty="0" sz="1000">
                <a:latin typeface="Arial MT"/>
                <a:cs typeface="Arial MT"/>
              </a:rPr>
              <a:t>you want to add </a:t>
            </a:r>
            <a:r>
              <a:rPr dirty="0" sz="1000" spc="-5">
                <a:latin typeface="Arial MT"/>
                <a:cs typeface="Arial MT"/>
              </a:rPr>
              <a:t>some </a:t>
            </a:r>
            <a:r>
              <a:rPr dirty="0" sz="1000">
                <a:latin typeface="Arial MT"/>
                <a:cs typeface="Arial MT"/>
              </a:rPr>
              <a:t>text.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Cursor will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 at that point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now. Whatever you type will be written here.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95"/>
              </a:spcBef>
              <a:buAutoNum type="arabicPeriod" startAt="4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Selecting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text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95800"/>
              </a:lnSpc>
              <a:spcBef>
                <a:spcPts val="1145"/>
              </a:spcBef>
            </a:pPr>
            <a:r>
              <a:rPr dirty="0" sz="1000" spc="-5">
                <a:latin typeface="Arial MT"/>
                <a:cs typeface="Arial MT"/>
              </a:rPr>
              <a:t>To edit or format text, it has to be selected first. Editing is the process of changing word or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sentences in any document. Formatting helps in making text more visible or attractive. Either its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editing or formatting, you need to select the text to do either on it. Text selection may include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single letter,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complete word,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sentence,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line,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paragraph or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complete document. We can </a:t>
            </a:r>
            <a:r>
              <a:rPr dirty="0" sz="1000">
                <a:latin typeface="Arial MT"/>
                <a:cs typeface="Arial MT"/>
              </a:rPr>
              <a:t> use</a:t>
            </a:r>
            <a:r>
              <a:rPr dirty="0" sz="1000" spc="-5">
                <a:latin typeface="Arial MT"/>
                <a:cs typeface="Arial MT"/>
              </a:rPr>
              <a:t> mouse pointer and keyboard for </a:t>
            </a:r>
            <a:r>
              <a:rPr dirty="0" sz="1000">
                <a:latin typeface="Arial MT"/>
                <a:cs typeface="Arial MT"/>
              </a:rPr>
              <a:t>text</a:t>
            </a:r>
            <a:r>
              <a:rPr dirty="0" sz="1000" spc="-5">
                <a:latin typeface="Arial MT"/>
                <a:cs typeface="Arial MT"/>
              </a:rPr>
              <a:t> selection.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85"/>
              </a:spcBef>
              <a:buAutoNum type="arabicPeriod" startAt="5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Selecting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single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letter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1180"/>
              </a:spcBef>
            </a:pPr>
            <a:r>
              <a:rPr dirty="0" sz="1000">
                <a:latin typeface="Arial MT"/>
                <a:cs typeface="Arial MT"/>
              </a:rPr>
              <a:t>Bring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your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mouse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near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letter,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need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select.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Press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left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mouse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once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without leaving the button, drag to the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end of letter. Letter has been </a:t>
            </a:r>
            <a:r>
              <a:rPr dirty="0" sz="1000" spc="-10">
                <a:latin typeface="Arial MT"/>
                <a:cs typeface="Arial MT"/>
              </a:rPr>
              <a:t>selected.</a:t>
            </a:r>
            <a:endParaRPr sz="1000">
              <a:latin typeface="Arial MT"/>
              <a:cs typeface="Arial MT"/>
            </a:endParaRPr>
          </a:p>
          <a:p>
            <a:pPr algn="just" marL="12700">
              <a:lnSpc>
                <a:spcPct val="100000"/>
              </a:lnSpc>
              <a:spcBef>
                <a:spcPts val="1065"/>
              </a:spcBef>
            </a:pP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letter</a:t>
            </a:r>
            <a:r>
              <a:rPr dirty="0" sz="1000" spc="-5">
                <a:latin typeface="Arial MT"/>
                <a:cs typeface="Arial MT"/>
              </a:rPr>
              <a:t> with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help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keyboard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as </a:t>
            </a:r>
            <a:r>
              <a:rPr dirty="0" sz="1000">
                <a:latin typeface="Arial MT"/>
                <a:cs typeface="Arial MT"/>
              </a:rPr>
              <a:t>well,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if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-5">
                <a:latin typeface="Arial MT"/>
                <a:cs typeface="Arial MT"/>
              </a:rPr>
              <a:t> know how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use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arrow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keys.</a:t>
            </a:r>
            <a:endParaRPr sz="1000">
              <a:latin typeface="Arial MT"/>
              <a:cs typeface="Arial MT"/>
            </a:endParaRPr>
          </a:p>
          <a:p>
            <a:pPr marL="181610" indent="-169545">
              <a:lnSpc>
                <a:spcPct val="100000"/>
              </a:lnSpc>
              <a:spcBef>
                <a:spcPts val="1090"/>
              </a:spcBef>
              <a:buAutoNum type="arabicPeriod" startAt="6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Selecting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word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1175"/>
              </a:spcBef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word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with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mouse,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bring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your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mouse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cursor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over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word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double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click.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will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whole word.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28" y="1109872"/>
            <a:ext cx="5508625" cy="770699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6350">
              <a:lnSpc>
                <a:spcPts val="1150"/>
              </a:lnSpc>
              <a:spcBef>
                <a:spcPts val="180"/>
              </a:spcBef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word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using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keyboard,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have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bring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cursor,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near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start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word,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press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ctrl+shift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right</a:t>
            </a:r>
            <a:r>
              <a:rPr dirty="0" sz="1000" spc="-5">
                <a:latin typeface="Arial MT"/>
                <a:cs typeface="Arial MT"/>
              </a:rPr>
              <a:t> arrow key. </a:t>
            </a:r>
            <a:r>
              <a:rPr dirty="0" sz="1000">
                <a:latin typeface="Arial MT"/>
                <a:cs typeface="Arial MT"/>
              </a:rPr>
              <a:t>Word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selected.</a:t>
            </a:r>
            <a:endParaRPr sz="1000">
              <a:latin typeface="Arial MT"/>
              <a:cs typeface="Arial MT"/>
            </a:endParaRPr>
          </a:p>
          <a:p>
            <a:pPr marL="181610" indent="-169545">
              <a:lnSpc>
                <a:spcPct val="100000"/>
              </a:lnSpc>
              <a:spcBef>
                <a:spcPts val="1060"/>
              </a:spcBef>
              <a:buAutoNum type="arabicPeriod" startAt="7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Selecting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sentence</a:t>
            </a:r>
            <a:endParaRPr sz="1200">
              <a:latin typeface="Arial"/>
              <a:cs typeface="Arial"/>
            </a:endParaRPr>
          </a:p>
          <a:p>
            <a:pPr algn="just" marL="12700" marR="5715">
              <a:lnSpc>
                <a:spcPct val="95700"/>
              </a:lnSpc>
              <a:spcBef>
                <a:spcPts val="1140"/>
              </a:spcBef>
            </a:pPr>
            <a:r>
              <a:rPr dirty="0" sz="1000" spc="-5">
                <a:latin typeface="Arial MT"/>
                <a:cs typeface="Arial MT"/>
              </a:rPr>
              <a:t>To select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complete sentence, </a:t>
            </a:r>
            <a:r>
              <a:rPr dirty="0" sz="1000" spc="-10">
                <a:latin typeface="Arial MT"/>
                <a:cs typeface="Arial MT"/>
              </a:rPr>
              <a:t>keyboard </a:t>
            </a:r>
            <a:r>
              <a:rPr dirty="0" sz="1000" spc="-5">
                <a:latin typeface="Arial MT"/>
                <a:cs typeface="Arial MT"/>
              </a:rPr>
              <a:t>and mouse are used. Click at the start of the </a:t>
            </a:r>
            <a:r>
              <a:rPr dirty="0" sz="1000" spc="-10">
                <a:latin typeface="Arial MT"/>
                <a:cs typeface="Arial MT"/>
              </a:rPr>
              <a:t>sentence 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then press </a:t>
            </a:r>
            <a:r>
              <a:rPr dirty="0" sz="1000">
                <a:latin typeface="Arial MT"/>
                <a:cs typeface="Arial MT"/>
              </a:rPr>
              <a:t>Ctrl. </a:t>
            </a:r>
            <a:r>
              <a:rPr dirty="0" sz="1000" spc="-5">
                <a:latin typeface="Arial MT"/>
                <a:cs typeface="Arial MT"/>
              </a:rPr>
              <a:t>Without releasing </a:t>
            </a:r>
            <a:r>
              <a:rPr dirty="0" sz="1000">
                <a:latin typeface="Arial MT"/>
                <a:cs typeface="Arial MT"/>
              </a:rPr>
              <a:t>Ctrl key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>
                <a:latin typeface="Arial MT"/>
                <a:cs typeface="Arial MT"/>
              </a:rPr>
              <a:t>once over </a:t>
            </a:r>
            <a:r>
              <a:rPr dirty="0" sz="1000" spc="-5">
                <a:latin typeface="Arial MT"/>
                <a:cs typeface="Arial MT"/>
              </a:rPr>
              <a:t>the sentence. </a:t>
            </a:r>
            <a:r>
              <a:rPr dirty="0" sz="1000">
                <a:latin typeface="Arial MT"/>
                <a:cs typeface="Arial MT"/>
              </a:rPr>
              <a:t>Whole </a:t>
            </a:r>
            <a:r>
              <a:rPr dirty="0" sz="1000" spc="-5">
                <a:latin typeface="Arial MT"/>
                <a:cs typeface="Arial MT"/>
              </a:rPr>
              <a:t>sentence </a:t>
            </a:r>
            <a:r>
              <a:rPr dirty="0" sz="1000">
                <a:latin typeface="Arial MT"/>
                <a:cs typeface="Arial MT"/>
              </a:rPr>
              <a:t>will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selected.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95"/>
              </a:spcBef>
              <a:buAutoNum type="arabicPeriod" startAt="8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Selecting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line</a:t>
            </a:r>
            <a:endParaRPr sz="1200">
              <a:latin typeface="Arial"/>
              <a:cs typeface="Arial"/>
            </a:endParaRPr>
          </a:p>
          <a:p>
            <a:pPr marL="12700" marR="5715">
              <a:lnSpc>
                <a:spcPts val="1150"/>
              </a:lnSpc>
              <a:spcBef>
                <a:spcPts val="1175"/>
              </a:spcBef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line,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at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start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line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move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cursor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little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left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side,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until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changes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shape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mouse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pointer.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once.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Whole</a:t>
            </a:r>
            <a:r>
              <a:rPr dirty="0" sz="1000" spc="-5">
                <a:latin typeface="Arial MT"/>
                <a:cs typeface="Arial MT"/>
              </a:rPr>
              <a:t> line </a:t>
            </a:r>
            <a:r>
              <a:rPr dirty="0" sz="1000">
                <a:latin typeface="Arial MT"/>
                <a:cs typeface="Arial MT"/>
              </a:rPr>
              <a:t>will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selected.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dirty="0" sz="1000" spc="-5">
                <a:latin typeface="Arial MT"/>
                <a:cs typeface="Arial MT"/>
              </a:rPr>
              <a:t>Keyboard can also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 used to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line.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 in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start of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line. Press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Shift+ end.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95"/>
              </a:spcBef>
              <a:buAutoNum type="arabicPeriod" startAt="9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Paragraph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selection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1405"/>
              </a:spcBef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paragraph,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at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start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line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move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cursor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little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left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side,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until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changes </a:t>
            </a:r>
            <a:r>
              <a:rPr dirty="0" sz="1000">
                <a:latin typeface="Arial MT"/>
                <a:cs typeface="Arial MT"/>
              </a:rPr>
              <a:t>its shape to</a:t>
            </a:r>
            <a:r>
              <a:rPr dirty="0" sz="1000" spc="-5">
                <a:latin typeface="Arial MT"/>
                <a:cs typeface="Arial MT"/>
              </a:rPr>
              <a:t> mouse</a:t>
            </a:r>
            <a:r>
              <a:rPr dirty="0" sz="1000">
                <a:latin typeface="Arial MT"/>
                <a:cs typeface="Arial MT"/>
              </a:rPr>
              <a:t> pointer. </a:t>
            </a:r>
            <a:r>
              <a:rPr dirty="0" sz="1000" spc="-5">
                <a:latin typeface="Arial MT"/>
                <a:cs typeface="Arial MT"/>
              </a:rPr>
              <a:t>Now double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Whole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paragraph </a:t>
            </a:r>
            <a:r>
              <a:rPr dirty="0" sz="1000">
                <a:latin typeface="Arial MT"/>
                <a:cs typeface="Arial MT"/>
              </a:rPr>
              <a:t>will </a:t>
            </a:r>
            <a:r>
              <a:rPr dirty="0" sz="1000" spc="-5">
                <a:latin typeface="Arial MT"/>
                <a:cs typeface="Arial MT"/>
              </a:rPr>
              <a:t>be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selected.</a:t>
            </a:r>
            <a:endParaRPr sz="1000">
              <a:latin typeface="Arial MT"/>
              <a:cs typeface="Arial MT"/>
            </a:endParaRPr>
          </a:p>
          <a:p>
            <a:pPr marL="12700" marR="5715">
              <a:lnSpc>
                <a:spcPts val="1150"/>
              </a:lnSpc>
              <a:spcBef>
                <a:spcPts val="1150"/>
              </a:spcBef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paragraph,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using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keyboard,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10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at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start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paragraph.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Press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Ctrl,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Shift</a:t>
            </a:r>
            <a:r>
              <a:rPr dirty="0" sz="1000" spc="10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down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area key. </a:t>
            </a: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will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select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whole</a:t>
            </a:r>
            <a:r>
              <a:rPr dirty="0" sz="1000" spc="-5">
                <a:latin typeface="Arial MT"/>
                <a:cs typeface="Arial MT"/>
              </a:rPr>
              <a:t> paragraph.</a:t>
            </a:r>
            <a:endParaRPr sz="100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spcBef>
                <a:spcPts val="1055"/>
              </a:spcBef>
              <a:buAutoNum type="arabicPeriod" startAt="10"/>
              <a:tabLst>
                <a:tab pos="267335" algn="l"/>
              </a:tabLst>
            </a:pPr>
            <a:r>
              <a:rPr dirty="0" sz="1200" b="1">
                <a:latin typeface="Arial"/>
                <a:cs typeface="Arial"/>
              </a:rPr>
              <a:t>Body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text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selection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95700"/>
              </a:lnSpc>
              <a:spcBef>
                <a:spcPts val="1145"/>
              </a:spcBef>
            </a:pPr>
            <a:r>
              <a:rPr dirty="0" sz="1000" spc="-5">
                <a:latin typeface="Arial MT"/>
                <a:cs typeface="Arial MT"/>
              </a:rPr>
              <a:t>To select whole document via mouse, click at the start of the document and </a:t>
            </a:r>
            <a:r>
              <a:rPr dirty="0" sz="1000" spc="-10">
                <a:latin typeface="Arial MT"/>
                <a:cs typeface="Arial MT"/>
              </a:rPr>
              <a:t>move </a:t>
            </a:r>
            <a:r>
              <a:rPr dirty="0" sz="1000" spc="-5">
                <a:latin typeface="Arial MT"/>
                <a:cs typeface="Arial MT"/>
              </a:rPr>
              <a:t>the cursor little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bit to the left side, until it changes its shape to mouse pointer. Now click </a:t>
            </a:r>
            <a:r>
              <a:rPr dirty="0" sz="1000">
                <a:latin typeface="Arial MT"/>
                <a:cs typeface="Arial MT"/>
              </a:rPr>
              <a:t>3 </a:t>
            </a:r>
            <a:r>
              <a:rPr dirty="0" sz="1000" spc="-5">
                <a:latin typeface="Arial MT"/>
                <a:cs typeface="Arial MT"/>
              </a:rPr>
              <a:t>times at once. Whole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 </a:t>
            </a:r>
            <a:r>
              <a:rPr dirty="0" sz="1000" spc="-10">
                <a:latin typeface="Arial MT"/>
                <a:cs typeface="Arial MT"/>
              </a:rPr>
              <a:t>selected.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whole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document,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using </a:t>
            </a:r>
            <a:r>
              <a:rPr dirty="0" sz="1000" spc="-5">
                <a:latin typeface="Arial MT"/>
                <a:cs typeface="Arial MT"/>
              </a:rPr>
              <a:t>keyboard,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anywhere</a:t>
            </a:r>
            <a:r>
              <a:rPr dirty="0" sz="1000">
                <a:latin typeface="Arial MT"/>
                <a:cs typeface="Arial MT"/>
              </a:rPr>
              <a:t> in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document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10" b="1" i="1">
                <a:latin typeface="Arial"/>
                <a:cs typeface="Arial"/>
              </a:rPr>
              <a:t>Ctrl+A</a:t>
            </a:r>
            <a:endParaRPr sz="1000">
              <a:latin typeface="Arial"/>
              <a:cs typeface="Arial"/>
            </a:endParaRPr>
          </a:p>
          <a:p>
            <a:pPr marL="266700" indent="-254635">
              <a:lnSpc>
                <a:spcPct val="100000"/>
              </a:lnSpc>
              <a:spcBef>
                <a:spcPts val="1085"/>
              </a:spcBef>
              <a:buAutoNum type="arabicPeriod" startAt="11"/>
              <a:tabLst>
                <a:tab pos="267335" algn="l"/>
              </a:tabLst>
            </a:pPr>
            <a:r>
              <a:rPr dirty="0" sz="1200" b="1">
                <a:latin typeface="Arial"/>
                <a:cs typeface="Arial"/>
              </a:rPr>
              <a:t>Inserting</a:t>
            </a:r>
            <a:r>
              <a:rPr dirty="0" sz="1200" spc="-8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text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000" spc="-5">
                <a:latin typeface="Arial MT"/>
                <a:cs typeface="Arial MT"/>
              </a:rPr>
              <a:t>Document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editing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includes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ts val="1175"/>
              </a:lnSpc>
              <a:spcBef>
                <a:spcPts val="1095"/>
              </a:spcBef>
              <a:buAutoNum type="arabicPeriod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Type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ts val="1150"/>
              </a:lnSpc>
              <a:buAutoNum type="arabicPeriod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Replace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with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new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ts val="1175"/>
              </a:lnSpc>
              <a:buAutoNum type="arabicPeriod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revert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typed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text</a:t>
            </a:r>
            <a:endParaRPr sz="10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Arial MT"/>
              <a:buAutoNum type="arabicPeriod"/>
            </a:pPr>
            <a:endParaRPr sz="1000">
              <a:latin typeface="Arial MT"/>
              <a:cs typeface="Arial MT"/>
            </a:endParaRPr>
          </a:p>
          <a:p>
            <a:pPr marL="12700" marR="121920">
              <a:lnSpc>
                <a:spcPts val="1150"/>
              </a:lnSpc>
            </a:pPr>
            <a:r>
              <a:rPr dirty="0" sz="1000">
                <a:latin typeface="Arial MT"/>
                <a:cs typeface="Arial MT"/>
              </a:rPr>
              <a:t>Click </a:t>
            </a:r>
            <a:r>
              <a:rPr dirty="0" sz="1000" spc="-5">
                <a:latin typeface="Arial MT"/>
                <a:cs typeface="Arial MT"/>
              </a:rPr>
              <a:t>anywhere </a:t>
            </a:r>
            <a:r>
              <a:rPr dirty="0" sz="1000">
                <a:latin typeface="Arial MT"/>
                <a:cs typeface="Arial MT"/>
              </a:rPr>
              <a:t>you </a:t>
            </a:r>
            <a:r>
              <a:rPr dirty="0" sz="1000" spc="-5">
                <a:latin typeface="Arial MT"/>
                <a:cs typeface="Arial MT"/>
              </a:rPr>
              <a:t>want </a:t>
            </a:r>
            <a:r>
              <a:rPr dirty="0" sz="1000">
                <a:latin typeface="Arial MT"/>
                <a:cs typeface="Arial MT"/>
              </a:rPr>
              <a:t>to add </a:t>
            </a:r>
            <a:r>
              <a:rPr dirty="0" sz="1000" spc="-5">
                <a:latin typeface="Arial MT"/>
                <a:cs typeface="Arial MT"/>
              </a:rPr>
              <a:t>new text </a:t>
            </a:r>
            <a:r>
              <a:rPr dirty="0" sz="1000">
                <a:latin typeface="Arial MT"/>
                <a:cs typeface="Arial MT"/>
              </a:rPr>
              <a:t>or move </a:t>
            </a:r>
            <a:r>
              <a:rPr dirty="0" sz="1000" spc="-5">
                <a:latin typeface="Arial MT"/>
                <a:cs typeface="Arial MT"/>
              </a:rPr>
              <a:t>cursor </a:t>
            </a:r>
            <a:r>
              <a:rPr dirty="0" sz="1000">
                <a:latin typeface="Arial MT"/>
                <a:cs typeface="Arial MT"/>
              </a:rPr>
              <a:t>to that position </a:t>
            </a:r>
            <a:r>
              <a:rPr dirty="0" sz="1000" spc="-5">
                <a:latin typeface="Arial MT"/>
                <a:cs typeface="Arial MT"/>
              </a:rPr>
              <a:t>using </a:t>
            </a:r>
            <a:r>
              <a:rPr dirty="0" sz="1000">
                <a:latin typeface="Arial MT"/>
                <a:cs typeface="Arial MT"/>
              </a:rPr>
              <a:t>arrow keys. </a:t>
            </a:r>
            <a:r>
              <a:rPr dirty="0" sz="1000" spc="-5">
                <a:latin typeface="Arial MT"/>
                <a:cs typeface="Arial MT"/>
              </a:rPr>
              <a:t>Start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typing </a:t>
            </a:r>
            <a:r>
              <a:rPr dirty="0" sz="1000" spc="-10">
                <a:latin typeface="Arial MT"/>
                <a:cs typeface="Arial MT"/>
              </a:rPr>
              <a:t>required</a:t>
            </a:r>
            <a:r>
              <a:rPr dirty="0" sz="1000" spc="-5">
                <a:latin typeface="Arial MT"/>
                <a:cs typeface="Arial MT"/>
              </a:rPr>
              <a:t> text. New text will be </a:t>
            </a:r>
            <a:r>
              <a:rPr dirty="0" sz="1000" spc="-10">
                <a:latin typeface="Arial MT"/>
                <a:cs typeface="Arial MT"/>
              </a:rPr>
              <a:t>added.</a:t>
            </a:r>
            <a:endParaRPr sz="100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spcBef>
                <a:spcPts val="1060"/>
              </a:spcBef>
              <a:buAutoNum type="arabicPeriod" startAt="12"/>
              <a:tabLst>
                <a:tab pos="267335" algn="l"/>
              </a:tabLst>
            </a:pPr>
            <a:r>
              <a:rPr dirty="0" sz="1200" b="1">
                <a:latin typeface="Arial"/>
                <a:cs typeface="Arial"/>
              </a:rPr>
              <a:t>Inserting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symbols</a:t>
            </a:r>
            <a:endParaRPr sz="1200">
              <a:latin typeface="Arial"/>
              <a:cs typeface="Arial"/>
            </a:endParaRPr>
          </a:p>
          <a:p>
            <a:pPr marL="12700" marR="255270">
              <a:lnSpc>
                <a:spcPts val="1150"/>
              </a:lnSpc>
              <a:spcBef>
                <a:spcPts val="1175"/>
              </a:spcBef>
            </a:pPr>
            <a:r>
              <a:rPr dirty="0" sz="1000">
                <a:latin typeface="Arial MT"/>
                <a:cs typeface="Arial MT"/>
              </a:rPr>
              <a:t>Bring your </a:t>
            </a:r>
            <a:r>
              <a:rPr dirty="0" sz="1000" spc="-5">
                <a:latin typeface="Arial MT"/>
                <a:cs typeface="Arial MT"/>
              </a:rPr>
              <a:t>cursor </a:t>
            </a:r>
            <a:r>
              <a:rPr dirty="0" sz="1000">
                <a:latin typeface="Arial MT"/>
                <a:cs typeface="Arial MT"/>
              </a:rPr>
              <a:t>to the </a:t>
            </a:r>
            <a:r>
              <a:rPr dirty="0" sz="1000" spc="-5">
                <a:latin typeface="Arial MT"/>
                <a:cs typeface="Arial MT"/>
              </a:rPr>
              <a:t>position </a:t>
            </a:r>
            <a:r>
              <a:rPr dirty="0" sz="1000">
                <a:latin typeface="Arial MT"/>
                <a:cs typeface="Arial MT"/>
              </a:rPr>
              <a:t>where you </a:t>
            </a:r>
            <a:r>
              <a:rPr dirty="0" sz="1000" spc="-5">
                <a:latin typeface="Arial MT"/>
                <a:cs typeface="Arial MT"/>
              </a:rPr>
              <a:t>want </a:t>
            </a:r>
            <a:r>
              <a:rPr dirty="0" sz="1000">
                <a:latin typeface="Arial MT"/>
                <a:cs typeface="Arial MT"/>
              </a:rPr>
              <a:t>to add symbol </a:t>
            </a:r>
            <a:r>
              <a:rPr dirty="0" sz="1000" spc="-5">
                <a:latin typeface="Arial MT"/>
                <a:cs typeface="Arial MT"/>
              </a:rPr>
              <a:t>using keyboard arrow </a:t>
            </a:r>
            <a:r>
              <a:rPr dirty="0" sz="1000">
                <a:latin typeface="Arial MT"/>
                <a:cs typeface="Arial MT"/>
              </a:rPr>
              <a:t>keys </a:t>
            </a:r>
            <a:r>
              <a:rPr dirty="0" sz="1000" spc="-5">
                <a:latin typeface="Arial MT"/>
                <a:cs typeface="Arial MT"/>
              </a:rPr>
              <a:t>or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mouse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click.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Go to Insert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5">
                <a:latin typeface="Arial MT"/>
                <a:cs typeface="Arial MT"/>
              </a:rPr>
              <a:t> Symbol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0"/>
              </a:lnSpc>
            </a:pP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new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dialogue</a:t>
            </a:r>
            <a:r>
              <a:rPr dirty="0" sz="1000" spc="-5">
                <a:latin typeface="Arial MT"/>
                <a:cs typeface="Arial MT"/>
              </a:rPr>
              <a:t> box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 open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with lots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symbols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special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characters. Select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anyone of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these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Insert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button.</a:t>
            </a:r>
            <a:endParaRPr sz="100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spcBef>
                <a:spcPts val="1085"/>
              </a:spcBef>
              <a:buAutoNum type="arabicPeriod" startAt="13"/>
              <a:tabLst>
                <a:tab pos="267335" algn="l"/>
              </a:tabLst>
            </a:pPr>
            <a:r>
              <a:rPr dirty="0" sz="1200" spc="-5" b="1">
                <a:latin typeface="Arial"/>
                <a:cs typeface="Arial"/>
              </a:rPr>
              <a:t>Overtyping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text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963688"/>
            <a:ext cx="5507990" cy="804227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154940">
              <a:lnSpc>
                <a:spcPts val="1150"/>
              </a:lnSpc>
              <a:spcBef>
                <a:spcPts val="180"/>
              </a:spcBef>
            </a:pPr>
            <a:r>
              <a:rPr dirty="0" sz="1000">
                <a:latin typeface="Arial MT"/>
                <a:cs typeface="Arial MT"/>
              </a:rPr>
              <a:t>Overtyping </a:t>
            </a:r>
            <a:r>
              <a:rPr dirty="0" sz="1000" spc="-5">
                <a:latin typeface="Arial MT"/>
                <a:cs typeface="Arial MT"/>
              </a:rPr>
              <a:t>mode </a:t>
            </a:r>
            <a:r>
              <a:rPr dirty="0" sz="1000">
                <a:latin typeface="Arial MT"/>
                <a:cs typeface="Arial MT"/>
              </a:rPr>
              <a:t>is the </a:t>
            </a:r>
            <a:r>
              <a:rPr dirty="0" sz="1000" spc="-5">
                <a:latin typeface="Arial MT"/>
                <a:cs typeface="Arial MT"/>
              </a:rPr>
              <a:t>typing </a:t>
            </a:r>
            <a:r>
              <a:rPr dirty="0" sz="1000">
                <a:latin typeface="Arial MT"/>
                <a:cs typeface="Arial MT"/>
              </a:rPr>
              <a:t>mode in </a:t>
            </a:r>
            <a:r>
              <a:rPr dirty="0" sz="1000" spc="-5">
                <a:latin typeface="Arial MT"/>
                <a:cs typeface="Arial MT"/>
              </a:rPr>
              <a:t>which new letters being </a:t>
            </a:r>
            <a:r>
              <a:rPr dirty="0" sz="1000">
                <a:latin typeface="Arial MT"/>
                <a:cs typeface="Arial MT"/>
              </a:rPr>
              <a:t>typed </a:t>
            </a:r>
            <a:r>
              <a:rPr dirty="0" sz="1000" spc="-5">
                <a:latin typeface="Arial MT"/>
                <a:cs typeface="Arial MT"/>
              </a:rPr>
              <a:t>replace </a:t>
            </a:r>
            <a:r>
              <a:rPr dirty="0" sz="1000">
                <a:latin typeface="Arial MT"/>
                <a:cs typeface="Arial MT"/>
              </a:rPr>
              <a:t>the old letters. To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enable </a:t>
            </a:r>
            <a:r>
              <a:rPr dirty="0" sz="1000">
                <a:latin typeface="Arial MT"/>
                <a:cs typeface="Arial MT"/>
              </a:rPr>
              <a:t>this</a:t>
            </a:r>
            <a:r>
              <a:rPr dirty="0" sz="1000" spc="-5">
                <a:latin typeface="Arial MT"/>
                <a:cs typeface="Arial MT"/>
              </a:rPr>
              <a:t> mode, press </a:t>
            </a:r>
            <a:r>
              <a:rPr dirty="0" sz="1000">
                <a:latin typeface="Arial MT"/>
                <a:cs typeface="Arial MT"/>
              </a:rPr>
              <a:t>Insert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key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your</a:t>
            </a:r>
            <a:r>
              <a:rPr dirty="0" sz="1000" spc="-5">
                <a:latin typeface="Arial MT"/>
                <a:cs typeface="Arial MT"/>
              </a:rPr>
              <a:t> keyboard.</a:t>
            </a:r>
            <a:endParaRPr sz="100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spcBef>
                <a:spcPts val="1060"/>
              </a:spcBef>
              <a:buAutoNum type="arabicPeriod" startAt="14"/>
              <a:tabLst>
                <a:tab pos="267335" algn="l"/>
              </a:tabLst>
            </a:pPr>
            <a:r>
              <a:rPr dirty="0" sz="1200" spc="-5" b="1">
                <a:latin typeface="Arial"/>
                <a:cs typeface="Arial"/>
              </a:rPr>
              <a:t>Cut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and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paste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text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cut select the text you need to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cut, press Ctrl+X or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Edit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5">
                <a:latin typeface="Arial MT"/>
                <a:cs typeface="Arial MT"/>
              </a:rPr>
              <a:t> Cut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place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where you </a:t>
            </a:r>
            <a:r>
              <a:rPr dirty="0" sz="1000">
                <a:latin typeface="Arial MT"/>
                <a:cs typeface="Arial MT"/>
              </a:rPr>
              <a:t>want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paste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text,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press</a:t>
            </a:r>
            <a:r>
              <a:rPr dirty="0" sz="1000" spc="-5">
                <a:latin typeface="Arial MT"/>
                <a:cs typeface="Arial MT"/>
              </a:rPr>
              <a:t> Ctrl+V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Edit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Paste</a:t>
            </a:r>
            <a:endParaRPr sz="100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spcBef>
                <a:spcPts val="1090"/>
              </a:spcBef>
              <a:buAutoNum type="arabicPeriod" startAt="15"/>
              <a:tabLst>
                <a:tab pos="267335" algn="l"/>
              </a:tabLst>
            </a:pPr>
            <a:r>
              <a:rPr dirty="0" sz="1200" b="1">
                <a:latin typeface="Arial"/>
                <a:cs typeface="Arial"/>
              </a:rPr>
              <a:t>Copy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and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paste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text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  <a:spcBef>
                <a:spcPts val="1100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copy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 the text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-5">
                <a:latin typeface="Arial MT"/>
                <a:cs typeface="Arial MT"/>
              </a:rPr>
              <a:t> need to cut, press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Ctrl+C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 Edit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Copy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place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where you </a:t>
            </a:r>
            <a:r>
              <a:rPr dirty="0" sz="1000">
                <a:latin typeface="Arial MT"/>
                <a:cs typeface="Arial MT"/>
              </a:rPr>
              <a:t>want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paste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text,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press</a:t>
            </a:r>
            <a:r>
              <a:rPr dirty="0" sz="1000" spc="-5">
                <a:latin typeface="Arial MT"/>
                <a:cs typeface="Arial MT"/>
              </a:rPr>
              <a:t> Ctrl+V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Edit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Paste</a:t>
            </a:r>
            <a:endParaRPr sz="100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spcBef>
                <a:spcPts val="1085"/>
              </a:spcBef>
              <a:buAutoNum type="arabicPeriod" startAt="16"/>
              <a:tabLst>
                <a:tab pos="267335" algn="l"/>
              </a:tabLst>
            </a:pPr>
            <a:r>
              <a:rPr dirty="0" sz="1200" b="1">
                <a:latin typeface="Arial"/>
                <a:cs typeface="Arial"/>
              </a:rPr>
              <a:t>Deleting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text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000" spc="-5">
                <a:latin typeface="Arial MT"/>
                <a:cs typeface="Arial MT"/>
              </a:rPr>
              <a:t>Select the text, you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want to delete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press Delete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 on </a:t>
            </a:r>
            <a:r>
              <a:rPr dirty="0" sz="1000" spc="-10">
                <a:latin typeface="Arial MT"/>
                <a:cs typeface="Arial MT"/>
              </a:rPr>
              <a:t>keyboard.</a:t>
            </a:r>
            <a:endParaRPr sz="100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spcBef>
                <a:spcPts val="1085"/>
              </a:spcBef>
              <a:buAutoNum type="arabicPeriod" startAt="17"/>
              <a:tabLst>
                <a:tab pos="267335" algn="l"/>
              </a:tabLst>
            </a:pPr>
            <a:r>
              <a:rPr dirty="0" sz="1200" spc="-5" b="1">
                <a:latin typeface="Arial"/>
                <a:cs typeface="Arial"/>
              </a:rPr>
              <a:t>Undo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and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redo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commands</a:t>
            </a:r>
            <a:endParaRPr sz="1200">
              <a:latin typeface="Arial"/>
              <a:cs typeface="Arial"/>
            </a:endParaRPr>
          </a:p>
          <a:p>
            <a:pPr marL="12700" marR="826135">
              <a:lnSpc>
                <a:spcPts val="1150"/>
              </a:lnSpc>
              <a:spcBef>
                <a:spcPts val="1180"/>
              </a:spcBef>
            </a:pPr>
            <a:r>
              <a:rPr dirty="0" sz="1000" spc="-5">
                <a:latin typeface="Arial MT"/>
                <a:cs typeface="Arial MT"/>
              </a:rPr>
              <a:t>In case you make some mistake, you can undo it by pressing Ctrl+Z or Edit </a:t>
            </a:r>
            <a:r>
              <a:rPr dirty="0" sz="1000">
                <a:latin typeface="Arial MT"/>
                <a:cs typeface="Arial MT"/>
              </a:rPr>
              <a:t>&lt; </a:t>
            </a:r>
            <a:r>
              <a:rPr dirty="0" sz="1000" spc="-5">
                <a:latin typeface="Arial MT"/>
                <a:cs typeface="Arial MT"/>
              </a:rPr>
              <a:t>Undo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redo </a:t>
            </a:r>
            <a:r>
              <a:rPr dirty="0" sz="1000">
                <a:latin typeface="Arial MT"/>
                <a:cs typeface="Arial MT"/>
              </a:rPr>
              <a:t>your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undo</a:t>
            </a:r>
            <a:r>
              <a:rPr dirty="0" sz="1000" spc="-5">
                <a:latin typeface="Arial MT"/>
                <a:cs typeface="Arial MT"/>
              </a:rPr>
              <a:t> action,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Ctrl+Y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Edit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5">
                <a:latin typeface="Arial MT"/>
                <a:cs typeface="Arial MT"/>
              </a:rPr>
              <a:t> Redo</a:t>
            </a:r>
            <a:endParaRPr sz="100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spcBef>
                <a:spcPts val="1060"/>
              </a:spcBef>
              <a:buAutoNum type="arabicPeriod" startAt="18"/>
              <a:tabLst>
                <a:tab pos="267335" algn="l"/>
              </a:tabLst>
            </a:pPr>
            <a:r>
              <a:rPr dirty="0" sz="1200" b="1">
                <a:latin typeface="Arial"/>
                <a:cs typeface="Arial"/>
              </a:rPr>
              <a:t>Find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text</a:t>
            </a:r>
            <a:endParaRPr sz="1200">
              <a:latin typeface="Arial"/>
              <a:cs typeface="Arial"/>
            </a:endParaRPr>
          </a:p>
          <a:p>
            <a:pPr marL="12700" marR="1256030">
              <a:lnSpc>
                <a:spcPts val="1150"/>
              </a:lnSpc>
              <a:spcBef>
                <a:spcPts val="1170"/>
              </a:spcBef>
            </a:pPr>
            <a:r>
              <a:rPr dirty="0" sz="1000">
                <a:latin typeface="Arial MT"/>
                <a:cs typeface="Arial MT"/>
              </a:rPr>
              <a:t>Press </a:t>
            </a:r>
            <a:r>
              <a:rPr dirty="0" sz="1000" spc="-5">
                <a:latin typeface="Arial MT"/>
                <a:cs typeface="Arial MT"/>
              </a:rPr>
              <a:t>Ctrl+F </a:t>
            </a:r>
            <a:r>
              <a:rPr dirty="0" sz="1000">
                <a:latin typeface="Arial MT"/>
                <a:cs typeface="Arial MT"/>
              </a:rPr>
              <a:t>or Edit &lt; Find to open the Find and </a:t>
            </a:r>
            <a:r>
              <a:rPr dirty="0" sz="1000" spc="-5">
                <a:latin typeface="Arial MT"/>
                <a:cs typeface="Arial MT"/>
              </a:rPr>
              <a:t>Replace dialogue </a:t>
            </a:r>
            <a:r>
              <a:rPr dirty="0" sz="1000">
                <a:latin typeface="Arial MT"/>
                <a:cs typeface="Arial MT"/>
              </a:rPr>
              <a:t>box.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Enter word(s) you need to find in the text box and click on Find Next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button.</a:t>
            </a:r>
            <a:endParaRPr sz="100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spcBef>
                <a:spcPts val="1060"/>
              </a:spcBef>
              <a:buAutoNum type="arabicPeriod" startAt="19"/>
              <a:tabLst>
                <a:tab pos="267335" algn="l"/>
              </a:tabLst>
            </a:pPr>
            <a:r>
              <a:rPr dirty="0" sz="1200" spc="-5" b="1">
                <a:latin typeface="Arial"/>
                <a:cs typeface="Arial"/>
              </a:rPr>
              <a:t>Find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and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replace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text</a:t>
            </a:r>
            <a:endParaRPr sz="1200">
              <a:latin typeface="Arial"/>
              <a:cs typeface="Arial"/>
            </a:endParaRPr>
          </a:p>
          <a:p>
            <a:pPr marL="12700" marR="1262380">
              <a:lnSpc>
                <a:spcPts val="1150"/>
              </a:lnSpc>
              <a:spcBef>
                <a:spcPts val="1180"/>
              </a:spcBef>
            </a:pPr>
            <a:r>
              <a:rPr dirty="0" sz="1000">
                <a:latin typeface="Arial MT"/>
                <a:cs typeface="Arial MT"/>
              </a:rPr>
              <a:t>Press </a:t>
            </a:r>
            <a:r>
              <a:rPr dirty="0" sz="1000" spc="-5">
                <a:latin typeface="Arial MT"/>
                <a:cs typeface="Arial MT"/>
              </a:rPr>
              <a:t>Ctrl+H </a:t>
            </a:r>
            <a:r>
              <a:rPr dirty="0" sz="1000">
                <a:latin typeface="Arial MT"/>
                <a:cs typeface="Arial MT"/>
              </a:rPr>
              <a:t>or Edit &lt; </a:t>
            </a:r>
            <a:r>
              <a:rPr dirty="0" sz="1000" spc="-5">
                <a:latin typeface="Arial MT"/>
                <a:cs typeface="Arial MT"/>
              </a:rPr>
              <a:t>Replace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open </a:t>
            </a:r>
            <a:r>
              <a:rPr dirty="0" sz="1000">
                <a:latin typeface="Arial MT"/>
                <a:cs typeface="Arial MT"/>
              </a:rPr>
              <a:t>the Find </a:t>
            </a:r>
            <a:r>
              <a:rPr dirty="0" sz="1000" spc="-5">
                <a:latin typeface="Arial MT"/>
                <a:cs typeface="Arial MT"/>
              </a:rPr>
              <a:t>and Replace dialogue </a:t>
            </a:r>
            <a:r>
              <a:rPr dirty="0" sz="1000">
                <a:latin typeface="Arial MT"/>
                <a:cs typeface="Arial MT"/>
              </a:rPr>
              <a:t>box.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Enter </a:t>
            </a:r>
            <a:r>
              <a:rPr dirty="0" sz="1000" spc="-10">
                <a:latin typeface="Arial MT"/>
                <a:cs typeface="Arial MT"/>
              </a:rPr>
              <a:t>word(s)</a:t>
            </a:r>
            <a:r>
              <a:rPr dirty="0" sz="1000" spc="-5">
                <a:latin typeface="Arial MT"/>
                <a:cs typeface="Arial MT"/>
              </a:rPr>
              <a:t> you need to find in the “Find what” text box.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0"/>
              </a:lnSpc>
            </a:pPr>
            <a:r>
              <a:rPr dirty="0" sz="1000" spc="-5">
                <a:latin typeface="Arial MT"/>
                <a:cs typeface="Arial MT"/>
              </a:rPr>
              <a:t>Enter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word(s) you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need 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replace with in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“Replace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with” text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box</a:t>
            </a:r>
            <a:endParaRPr sz="1000">
              <a:latin typeface="Arial MT"/>
              <a:cs typeface="Arial MT"/>
            </a:endParaRPr>
          </a:p>
          <a:p>
            <a:pPr marL="12700" marR="190500">
              <a:lnSpc>
                <a:spcPts val="1150"/>
              </a:lnSpc>
              <a:spcBef>
                <a:spcPts val="55"/>
              </a:spcBef>
            </a:pPr>
            <a:r>
              <a:rPr dirty="0" sz="1000" spc="-5">
                <a:latin typeface="Arial MT"/>
                <a:cs typeface="Arial MT"/>
              </a:rPr>
              <a:t>If you click on Replace button,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 will replace first found text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with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give option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whereas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if you </a:t>
            </a:r>
            <a:r>
              <a:rPr dirty="0" sz="1000">
                <a:latin typeface="Arial MT"/>
                <a:cs typeface="Arial MT"/>
              </a:rPr>
              <a:t> want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replace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text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whole document,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5">
                <a:latin typeface="Arial MT"/>
                <a:cs typeface="Arial MT"/>
              </a:rPr>
              <a:t> Replace </a:t>
            </a:r>
            <a:r>
              <a:rPr dirty="0" sz="1000">
                <a:latin typeface="Arial MT"/>
                <a:cs typeface="Arial MT"/>
              </a:rPr>
              <a:t>All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button</a:t>
            </a:r>
            <a:endParaRPr sz="100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spcBef>
                <a:spcPts val="1060"/>
              </a:spcBef>
              <a:buAutoNum type="arabicPeriod" startAt="20"/>
              <a:tabLst>
                <a:tab pos="267335" algn="l"/>
              </a:tabLst>
            </a:pPr>
            <a:r>
              <a:rPr dirty="0" sz="1200" b="1">
                <a:latin typeface="Arial"/>
                <a:cs typeface="Arial"/>
              </a:rPr>
              <a:t>Summary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learnt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that: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insert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new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text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existing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different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portions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cut,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copy,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paste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delete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use</a:t>
            </a:r>
            <a:r>
              <a:rPr dirty="0" sz="1000" spc="-5">
                <a:latin typeface="Arial MT"/>
                <a:cs typeface="Arial MT"/>
              </a:rPr>
              <a:t> find,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replace options</a:t>
            </a:r>
            <a:endParaRPr sz="100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spcBef>
                <a:spcPts val="1095"/>
              </a:spcBef>
              <a:buAutoNum type="arabicPeriod" startAt="21"/>
              <a:tabLst>
                <a:tab pos="267335" algn="l"/>
              </a:tabLst>
            </a:pPr>
            <a:r>
              <a:rPr dirty="0" sz="1200" spc="-10" b="1">
                <a:latin typeface="Arial"/>
                <a:cs typeface="Arial"/>
              </a:rPr>
              <a:t>Exercise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0"/>
              </a:lnSpc>
              <a:spcBef>
                <a:spcPts val="110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1: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ts val="1150"/>
              </a:lnSpc>
              <a:spcBef>
                <a:spcPts val="50"/>
              </a:spcBef>
            </a:pPr>
            <a:r>
              <a:rPr dirty="0" sz="1000">
                <a:latin typeface="Arial MT"/>
                <a:cs typeface="Arial MT"/>
              </a:rPr>
              <a:t>Open </a:t>
            </a:r>
            <a:r>
              <a:rPr dirty="0" sz="1000" spc="-5">
                <a:latin typeface="Arial MT"/>
                <a:cs typeface="Arial MT"/>
              </a:rPr>
              <a:t>Microsoft</a:t>
            </a:r>
            <a:r>
              <a:rPr dirty="0" sz="1000">
                <a:latin typeface="Arial MT"/>
                <a:cs typeface="Arial MT"/>
              </a:rPr>
              <a:t> Word. Press Ctrl + O </a:t>
            </a:r>
            <a:r>
              <a:rPr dirty="0" sz="1000" spc="-5">
                <a:latin typeface="Arial MT"/>
                <a:cs typeface="Arial MT"/>
              </a:rPr>
              <a:t>shortcut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keys</a:t>
            </a:r>
            <a:r>
              <a:rPr dirty="0" sz="1000">
                <a:latin typeface="Arial MT"/>
                <a:cs typeface="Arial MT"/>
              </a:rPr>
              <a:t> from the keyboard. A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window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will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-5">
                <a:latin typeface="Arial MT"/>
                <a:cs typeface="Arial MT"/>
              </a:rPr>
              <a:t> up. From </a:t>
            </a:r>
            <a:r>
              <a:rPr dirty="0" sz="1000">
                <a:latin typeface="Arial MT"/>
                <a:cs typeface="Arial MT"/>
              </a:rPr>
              <a:t>this</a:t>
            </a:r>
            <a:r>
              <a:rPr dirty="0" sz="1000" spc="-5">
                <a:latin typeface="Arial MT"/>
                <a:cs typeface="Arial MT"/>
              </a:rPr>
              <a:t> window</a:t>
            </a:r>
            <a:r>
              <a:rPr dirty="0" sz="1000">
                <a:latin typeface="Arial MT"/>
                <a:cs typeface="Arial MT"/>
              </a:rPr>
              <a:t> you</a:t>
            </a:r>
            <a:r>
              <a:rPr dirty="0" sz="1000" spc="-5">
                <a:latin typeface="Arial MT"/>
                <a:cs typeface="Arial MT"/>
              </a:rPr>
              <a:t> can select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your</a:t>
            </a:r>
            <a:r>
              <a:rPr dirty="0" sz="1000" spc="-5">
                <a:latin typeface="Arial MT"/>
                <a:cs typeface="Arial MT"/>
              </a:rPr>
              <a:t> word documents.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00"/>
              </a:lnSpc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2: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ts val="1150"/>
              </a:lnSpc>
              <a:spcBef>
                <a:spcPts val="50"/>
              </a:spcBef>
            </a:pPr>
            <a:r>
              <a:rPr dirty="0" sz="1000" spc="-5">
                <a:latin typeface="Arial MT"/>
                <a:cs typeface="Arial MT"/>
              </a:rPr>
              <a:t>Click on the Start button. Take your </a:t>
            </a:r>
            <a:r>
              <a:rPr dirty="0" sz="1000" spc="-10">
                <a:latin typeface="Arial MT"/>
                <a:cs typeface="Arial MT"/>
              </a:rPr>
              <a:t>mouse </a:t>
            </a:r>
            <a:r>
              <a:rPr dirty="0" sz="1000" spc="-5">
                <a:latin typeface="Arial MT"/>
                <a:cs typeface="Arial MT"/>
              </a:rPr>
              <a:t>pointer on the All Programs item. Locate the </a:t>
            </a:r>
            <a:r>
              <a:rPr dirty="0" sz="1000">
                <a:latin typeface="Arial MT"/>
                <a:cs typeface="Arial MT"/>
              </a:rPr>
              <a:t> 'Open Office </a:t>
            </a:r>
            <a:r>
              <a:rPr dirty="0" sz="1000" spc="-5">
                <a:latin typeface="Arial MT"/>
                <a:cs typeface="Arial MT"/>
              </a:rPr>
              <a:t>Document' option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>
                <a:latin typeface="Arial MT"/>
                <a:cs typeface="Arial MT"/>
              </a:rPr>
              <a:t>on it to </a:t>
            </a:r>
            <a:r>
              <a:rPr dirty="0" sz="1000" spc="-5">
                <a:latin typeface="Arial MT"/>
                <a:cs typeface="Arial MT"/>
              </a:rPr>
              <a:t>open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window. </a:t>
            </a:r>
            <a:r>
              <a:rPr dirty="0" sz="1000">
                <a:latin typeface="Arial MT"/>
                <a:cs typeface="Arial MT"/>
              </a:rPr>
              <a:t>This will take you to the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My</a:t>
            </a:r>
            <a:r>
              <a:rPr dirty="0" sz="1000" spc="-5">
                <a:latin typeface="Arial MT"/>
                <a:cs typeface="Arial MT"/>
              </a:rPr>
              <a:t> Documents</a:t>
            </a:r>
            <a:r>
              <a:rPr dirty="0" sz="1000">
                <a:latin typeface="Arial MT"/>
                <a:cs typeface="Arial MT"/>
              </a:rPr>
              <a:t> folder </a:t>
            </a:r>
            <a:r>
              <a:rPr dirty="0" sz="1000" spc="-5">
                <a:latin typeface="Arial MT"/>
                <a:cs typeface="Arial MT"/>
              </a:rPr>
              <a:t>from where</a:t>
            </a:r>
            <a:r>
              <a:rPr dirty="0" sz="1000">
                <a:latin typeface="Arial MT"/>
                <a:cs typeface="Arial MT"/>
              </a:rPr>
              <a:t> you </a:t>
            </a:r>
            <a:r>
              <a:rPr dirty="0" sz="1000" spc="-5">
                <a:latin typeface="Arial MT"/>
                <a:cs typeface="Arial MT"/>
              </a:rPr>
              <a:t>can select</a:t>
            </a:r>
            <a:r>
              <a:rPr dirty="0" sz="1000">
                <a:latin typeface="Arial MT"/>
                <a:cs typeface="Arial MT"/>
              </a:rPr>
              <a:t> and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-5">
                <a:latin typeface="Arial MT"/>
                <a:cs typeface="Arial MT"/>
              </a:rPr>
              <a:t> your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created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documents.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964449"/>
            <a:ext cx="46291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3</a:t>
            </a:r>
            <a:r>
              <a:rPr dirty="0" sz="1000" b="1"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32541" y="2277818"/>
            <a:ext cx="46291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4</a:t>
            </a:r>
            <a:r>
              <a:rPr dirty="0" sz="1000" b="1"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2541" y="3736608"/>
            <a:ext cx="46291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5</a:t>
            </a:r>
            <a:r>
              <a:rPr dirty="0" sz="1000" b="1"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89365" y="1109870"/>
            <a:ext cx="5052060" cy="338836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2684145">
              <a:lnSpc>
                <a:spcPts val="1150"/>
              </a:lnSpc>
              <a:spcBef>
                <a:spcPts val="180"/>
              </a:spcBef>
            </a:pPr>
            <a:r>
              <a:rPr dirty="0" sz="1000" spc="-5">
                <a:latin typeface="Arial MT"/>
                <a:cs typeface="Arial MT"/>
              </a:rPr>
              <a:t>Open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document that has some text in it.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Ctrl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+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 all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 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0"/>
              </a:lnSpc>
            </a:pP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Ctrl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+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copy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50"/>
              </a:lnSpc>
            </a:pPr>
            <a:r>
              <a:rPr dirty="0" sz="1000">
                <a:latin typeface="Arial MT"/>
                <a:cs typeface="Arial MT"/>
              </a:rPr>
              <a:t>Press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Ctrl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+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blank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50"/>
              </a:lnSpc>
            </a:pPr>
            <a:r>
              <a:rPr dirty="0" sz="1000">
                <a:latin typeface="Arial MT"/>
                <a:cs typeface="Arial MT"/>
              </a:rPr>
              <a:t>Press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Ctrl </a:t>
            </a:r>
            <a:r>
              <a:rPr dirty="0" sz="1000">
                <a:latin typeface="Arial MT"/>
                <a:cs typeface="Arial MT"/>
              </a:rPr>
              <a:t>+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V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paste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copied </a:t>
            </a:r>
            <a:r>
              <a:rPr dirty="0" sz="1000">
                <a:latin typeface="Arial MT"/>
                <a:cs typeface="Arial MT"/>
              </a:rPr>
              <a:t>text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new blank </a:t>
            </a:r>
            <a:r>
              <a:rPr dirty="0" sz="1000">
                <a:latin typeface="Arial MT"/>
                <a:cs typeface="Arial MT"/>
              </a:rPr>
              <a:t>file.</a:t>
            </a:r>
            <a:endParaRPr sz="1000">
              <a:latin typeface="Arial MT"/>
              <a:cs typeface="Arial MT"/>
            </a:endParaRPr>
          </a:p>
          <a:p>
            <a:pPr marL="12700" marR="5715">
              <a:lnSpc>
                <a:spcPts val="1150"/>
              </a:lnSpc>
              <a:spcBef>
                <a:spcPts val="55"/>
              </a:spcBef>
            </a:pPr>
            <a:r>
              <a:rPr dirty="0" sz="1000">
                <a:latin typeface="Arial MT"/>
                <a:cs typeface="Arial MT"/>
              </a:rPr>
              <a:t>Press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Ctrl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+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save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this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new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file.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Enter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relevant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information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Save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15"/>
              </a:lnSpc>
            </a:pPr>
            <a:r>
              <a:rPr dirty="0" sz="1000">
                <a:latin typeface="Arial MT"/>
                <a:cs typeface="Arial MT"/>
              </a:rPr>
              <a:t>Press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Alt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+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then</a:t>
            </a:r>
            <a:r>
              <a:rPr dirty="0" sz="1000" spc="-5">
                <a:latin typeface="Arial MT"/>
                <a:cs typeface="Arial MT"/>
              </a:rPr>
              <a:t> press </a:t>
            </a:r>
            <a:r>
              <a:rPr dirty="0" sz="1000">
                <a:latin typeface="Arial MT"/>
                <a:cs typeface="Arial MT"/>
              </a:rPr>
              <a:t>C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keys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close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newly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created </a:t>
            </a:r>
            <a:r>
              <a:rPr dirty="0" sz="1000">
                <a:latin typeface="Arial MT"/>
                <a:cs typeface="Arial MT"/>
              </a:rPr>
              <a:t>file.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 MT"/>
              <a:cs typeface="Arial MT"/>
            </a:endParaRPr>
          </a:p>
          <a:p>
            <a:pPr marL="12700" marR="5080">
              <a:lnSpc>
                <a:spcPts val="1150"/>
              </a:lnSpc>
            </a:pP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fresh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type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following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signs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given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below.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Observe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as</a:t>
            </a:r>
            <a:r>
              <a:rPr dirty="0" sz="1000" spc="10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type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these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signs.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5"/>
              </a:lnSpc>
            </a:pPr>
            <a:r>
              <a:rPr dirty="0" sz="1000" spc="-5">
                <a:latin typeface="Arial MT"/>
                <a:cs typeface="Arial MT"/>
              </a:rPr>
              <a:t>==&gt;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--&gt;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&lt;==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(c)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(r)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50"/>
              </a:lnSpc>
            </a:pPr>
            <a:r>
              <a:rPr dirty="0" sz="1000">
                <a:latin typeface="Arial MT"/>
                <a:cs typeface="Arial MT"/>
              </a:rPr>
              <a:t>(tm)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latin typeface="Arial MT"/>
                <a:cs typeface="Arial MT"/>
              </a:rPr>
              <a:t>&lt;=&gt;</a:t>
            </a:r>
            <a:endParaRPr sz="1000">
              <a:latin typeface="Arial MT"/>
              <a:cs typeface="Arial MT"/>
            </a:endParaRPr>
          </a:p>
          <a:p>
            <a:pPr algn="just" marL="12700" marR="2510790">
              <a:lnSpc>
                <a:spcPct val="95800"/>
              </a:lnSpc>
              <a:spcBef>
                <a:spcPts val="1150"/>
              </a:spcBef>
            </a:pPr>
            <a:r>
              <a:rPr dirty="0" sz="1000" spc="-5">
                <a:latin typeface="Arial MT"/>
                <a:cs typeface="Arial MT"/>
              </a:rPr>
              <a:t>Open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document file and select some text.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 Delete key to delete the selected text. </a:t>
            </a:r>
            <a:r>
              <a:rPr dirty="0" sz="1000">
                <a:latin typeface="Arial MT"/>
                <a:cs typeface="Arial MT"/>
              </a:rPr>
              <a:t> Press </a:t>
            </a:r>
            <a:r>
              <a:rPr dirty="0" sz="1000" spc="-5">
                <a:latin typeface="Arial MT"/>
                <a:cs typeface="Arial MT"/>
              </a:rPr>
              <a:t>Ctrl </a:t>
            </a:r>
            <a:r>
              <a:rPr dirty="0" sz="1000">
                <a:latin typeface="Arial MT"/>
                <a:cs typeface="Arial MT"/>
              </a:rPr>
              <a:t>+ Z to bring </a:t>
            </a:r>
            <a:r>
              <a:rPr dirty="0" sz="1000" spc="-5">
                <a:latin typeface="Arial MT"/>
                <a:cs typeface="Arial MT"/>
              </a:rPr>
              <a:t>back </a:t>
            </a:r>
            <a:r>
              <a:rPr dirty="0" sz="1000">
                <a:latin typeface="Arial MT"/>
                <a:cs typeface="Arial MT"/>
              </a:rPr>
              <a:t>the deleted text.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Press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Ctrl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+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revert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last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step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Undo.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0" y="962165"/>
            <a:ext cx="5508625" cy="585533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 marL="1433830" marR="1384300">
              <a:lnSpc>
                <a:spcPts val="1380"/>
              </a:lnSpc>
              <a:spcBef>
                <a:spcPts val="195"/>
              </a:spcBef>
            </a:pPr>
            <a:r>
              <a:rPr dirty="0" sz="1200" spc="-5">
                <a:latin typeface="Arial MT"/>
                <a:cs typeface="Arial MT"/>
              </a:rPr>
              <a:t>Computer Proficiency License </a:t>
            </a:r>
            <a:r>
              <a:rPr dirty="0" sz="1200" spc="-10">
                <a:latin typeface="Arial MT"/>
                <a:cs typeface="Arial MT"/>
              </a:rPr>
              <a:t>(CS-001)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Lecture </a:t>
            </a:r>
            <a:r>
              <a:rPr dirty="0" sz="1200" spc="-10">
                <a:latin typeface="Arial MT"/>
                <a:cs typeface="Arial MT"/>
              </a:rPr>
              <a:t>21</a:t>
            </a:r>
            <a:endParaRPr sz="1200">
              <a:latin typeface="Arial MT"/>
              <a:cs typeface="Arial MT"/>
            </a:endParaRPr>
          </a:p>
          <a:p>
            <a:pPr algn="ctr">
              <a:lnSpc>
                <a:spcPts val="1340"/>
              </a:lnSpc>
            </a:pPr>
            <a:r>
              <a:rPr dirty="0" sz="1200" spc="-5">
                <a:latin typeface="Arial MT"/>
                <a:cs typeface="Arial MT"/>
              </a:rPr>
              <a:t>Text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Formatting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150">
              <a:latin typeface="Arial MT"/>
              <a:cs typeface="Arial MT"/>
            </a:endParaRPr>
          </a:p>
          <a:p>
            <a:pPr marL="182245" indent="-169545">
              <a:lnSpc>
                <a:spcPct val="100000"/>
              </a:lnSpc>
              <a:buAutoNum type="arabicPeriod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Objectives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objective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provide information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about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What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does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formatting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means?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-5">
                <a:latin typeface="Arial MT"/>
                <a:cs typeface="Arial MT"/>
              </a:rPr>
              <a:t> format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our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documents?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Which</a:t>
            </a:r>
            <a:r>
              <a:rPr dirty="0" sz="1000" spc="-10">
                <a:latin typeface="Arial MT"/>
                <a:cs typeface="Arial MT"/>
              </a:rPr>
              <a:t> options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 </a:t>
            </a:r>
            <a:r>
              <a:rPr dirty="0" sz="1000" spc="-10">
                <a:latin typeface="Arial MT"/>
                <a:cs typeface="Arial MT"/>
              </a:rPr>
              <a:t>included</a:t>
            </a:r>
            <a:r>
              <a:rPr dirty="0" sz="1000" spc="-5">
                <a:latin typeface="Arial MT"/>
                <a:cs typeface="Arial MT"/>
              </a:rPr>
              <a:t> 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 formatting?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use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format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menu?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formatting options?</a:t>
            </a:r>
            <a:endParaRPr sz="1000">
              <a:latin typeface="Arial MT"/>
              <a:cs typeface="Arial MT"/>
            </a:endParaRPr>
          </a:p>
          <a:p>
            <a:pPr marL="181610" indent="-169545">
              <a:lnSpc>
                <a:spcPct val="100000"/>
              </a:lnSpc>
              <a:spcBef>
                <a:spcPts val="1095"/>
              </a:spcBef>
              <a:buAutoNum type="arabicPeriod" startAt="2"/>
              <a:tabLst>
                <a:tab pos="182245" algn="l"/>
              </a:tabLst>
            </a:pPr>
            <a:r>
              <a:rPr dirty="0" sz="1200" b="1">
                <a:latin typeface="Arial"/>
                <a:cs typeface="Arial"/>
              </a:rPr>
              <a:t>What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is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formatting?</a:t>
            </a:r>
            <a:endParaRPr sz="1200">
              <a:latin typeface="Arial"/>
              <a:cs typeface="Arial"/>
            </a:endParaRPr>
          </a:p>
          <a:p>
            <a:pPr algn="just" marL="12700" marR="5715">
              <a:lnSpc>
                <a:spcPts val="1150"/>
              </a:lnSpc>
              <a:spcBef>
                <a:spcPts val="1175"/>
              </a:spcBef>
            </a:pPr>
            <a:r>
              <a:rPr dirty="0" sz="1000">
                <a:latin typeface="Arial MT"/>
                <a:cs typeface="Arial MT"/>
              </a:rPr>
              <a:t>Format </a:t>
            </a:r>
            <a:r>
              <a:rPr dirty="0" sz="1000" spc="-5">
                <a:latin typeface="Arial MT"/>
                <a:cs typeface="Arial MT"/>
              </a:rPr>
              <a:t>means appearance </a:t>
            </a:r>
            <a:r>
              <a:rPr dirty="0" sz="1000">
                <a:latin typeface="Arial MT"/>
                <a:cs typeface="Arial MT"/>
              </a:rPr>
              <a:t>of a thing </a:t>
            </a:r>
            <a:r>
              <a:rPr dirty="0" sz="1000" spc="-5">
                <a:latin typeface="Arial MT"/>
                <a:cs typeface="Arial MT"/>
              </a:rPr>
              <a:t>whereas formatting </a:t>
            </a:r>
            <a:r>
              <a:rPr dirty="0" sz="1000">
                <a:latin typeface="Arial MT"/>
                <a:cs typeface="Arial MT"/>
              </a:rPr>
              <a:t>is the process of </a:t>
            </a:r>
            <a:r>
              <a:rPr dirty="0" sz="1000" spc="-5">
                <a:latin typeface="Arial MT"/>
                <a:cs typeface="Arial MT"/>
              </a:rPr>
              <a:t>changing </a:t>
            </a:r>
            <a:r>
              <a:rPr dirty="0" sz="1000">
                <a:latin typeface="Arial MT"/>
                <a:cs typeface="Arial MT"/>
              </a:rPr>
              <a:t>or </a:t>
            </a:r>
            <a:r>
              <a:rPr dirty="0" sz="1000" spc="-5">
                <a:latin typeface="Arial MT"/>
                <a:cs typeface="Arial MT"/>
              </a:rPr>
              <a:t>improving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that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appearance. Document formatting includes page,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font and paragraph settings.</a:t>
            </a:r>
            <a:endParaRPr sz="1000">
              <a:latin typeface="Arial MT"/>
              <a:cs typeface="Arial MT"/>
            </a:endParaRPr>
          </a:p>
          <a:p>
            <a:pPr algn="just" marL="12700" marR="5080">
              <a:lnSpc>
                <a:spcPts val="1150"/>
              </a:lnSpc>
              <a:spcBef>
                <a:spcPts val="1145"/>
              </a:spcBef>
            </a:pPr>
            <a:r>
              <a:rPr dirty="0" sz="1000" spc="-5">
                <a:latin typeface="Arial MT"/>
                <a:cs typeface="Arial MT"/>
              </a:rPr>
              <a:t>Keyboard</a:t>
            </a:r>
            <a:r>
              <a:rPr dirty="0" sz="1000" spc="1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shortcut</a:t>
            </a:r>
            <a:r>
              <a:rPr dirty="0" sz="1000" spc="1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13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combination</a:t>
            </a:r>
            <a:r>
              <a:rPr dirty="0" sz="1000" spc="1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keys,</a:t>
            </a:r>
            <a:r>
              <a:rPr dirty="0" sz="1000" spc="1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when</a:t>
            </a:r>
            <a:r>
              <a:rPr dirty="0" sz="1000" spc="1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pressed</a:t>
            </a:r>
            <a:r>
              <a:rPr dirty="0" sz="1000" spc="1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simultaneously,</a:t>
            </a:r>
            <a:r>
              <a:rPr dirty="0" sz="1000" spc="1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perform</a:t>
            </a:r>
            <a:r>
              <a:rPr dirty="0" sz="1000" spc="1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some</a:t>
            </a:r>
            <a:r>
              <a:rPr dirty="0" sz="1000" spc="13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task 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that</a:t>
            </a:r>
            <a:r>
              <a:rPr dirty="0" sz="1000" spc="-5">
                <a:latin typeface="Arial MT"/>
                <a:cs typeface="Arial MT"/>
              </a:rPr>
              <a:t> ordinary requires use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mouse </a:t>
            </a:r>
            <a:r>
              <a:rPr dirty="0" sz="1000" spc="-5">
                <a:latin typeface="Arial MT"/>
                <a:cs typeface="Arial MT"/>
              </a:rPr>
              <a:t>or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other </a:t>
            </a:r>
            <a:r>
              <a:rPr dirty="0" sz="1000">
                <a:latin typeface="Arial MT"/>
                <a:cs typeface="Arial MT"/>
              </a:rPr>
              <a:t>input</a:t>
            </a:r>
            <a:r>
              <a:rPr dirty="0" sz="1000" spc="-5">
                <a:latin typeface="Arial MT"/>
                <a:cs typeface="Arial MT"/>
              </a:rPr>
              <a:t> device and </a:t>
            </a:r>
            <a:r>
              <a:rPr dirty="0" sz="1000">
                <a:latin typeface="Arial MT"/>
                <a:cs typeface="Arial MT"/>
              </a:rPr>
              <a:t>may take</a:t>
            </a:r>
            <a:r>
              <a:rPr dirty="0" sz="1000" spc="-5">
                <a:latin typeface="Arial MT"/>
                <a:cs typeface="Arial MT"/>
              </a:rPr>
              <a:t> longer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do.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60"/>
              </a:spcBef>
              <a:buAutoNum type="arabicPeriod" startAt="3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Document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formatting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ts val="1150"/>
              </a:lnSpc>
              <a:spcBef>
                <a:spcPts val="1175"/>
              </a:spcBef>
            </a:pPr>
            <a:r>
              <a:rPr dirty="0" sz="1000" spc="-5">
                <a:latin typeface="Arial MT"/>
                <a:cs typeface="Arial MT"/>
              </a:rPr>
              <a:t>Document has some empty </a:t>
            </a:r>
            <a:r>
              <a:rPr dirty="0" sz="1000">
                <a:latin typeface="Arial MT"/>
                <a:cs typeface="Arial MT"/>
              </a:rPr>
              <a:t>space at the top, bottom, left and </a:t>
            </a:r>
            <a:r>
              <a:rPr dirty="0" sz="1000" spc="-5">
                <a:latin typeface="Arial MT"/>
                <a:cs typeface="Arial MT"/>
              </a:rPr>
              <a:t>right </a:t>
            </a:r>
            <a:r>
              <a:rPr dirty="0" sz="1000">
                <a:latin typeface="Arial MT"/>
                <a:cs typeface="Arial MT"/>
              </a:rPr>
              <a:t>side of the page. </a:t>
            </a:r>
            <a:r>
              <a:rPr dirty="0" sz="1000" spc="-5">
                <a:latin typeface="Arial MT"/>
                <a:cs typeface="Arial MT"/>
              </a:rPr>
              <a:t>This empty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space is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called</a:t>
            </a:r>
            <a:r>
              <a:rPr dirty="0" sz="1000" spc="-5">
                <a:latin typeface="Arial MT"/>
                <a:cs typeface="Arial MT"/>
              </a:rPr>
              <a:t> margins.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 can vary the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size of margin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according </a:t>
            </a:r>
            <a:r>
              <a:rPr dirty="0" sz="1000" spc="-5">
                <a:latin typeface="Arial MT"/>
                <a:cs typeface="Arial MT"/>
              </a:rPr>
              <a:t>to our </a:t>
            </a:r>
            <a:r>
              <a:rPr dirty="0" sz="1000" spc="-10">
                <a:latin typeface="Arial MT"/>
                <a:cs typeface="Arial MT"/>
              </a:rPr>
              <a:t>needs.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60"/>
              </a:spcBef>
              <a:buAutoNum type="arabicPeriod" startAt="4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Header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and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footer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option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95800"/>
              </a:lnSpc>
              <a:spcBef>
                <a:spcPts val="1150"/>
              </a:spcBef>
            </a:pPr>
            <a:r>
              <a:rPr dirty="0" sz="1000">
                <a:latin typeface="Arial MT"/>
                <a:cs typeface="Arial MT"/>
              </a:rPr>
              <a:t>The text that </a:t>
            </a:r>
            <a:r>
              <a:rPr dirty="0" sz="1000" spc="-5">
                <a:latin typeface="Arial MT"/>
                <a:cs typeface="Arial MT"/>
              </a:rPr>
              <a:t>appears</a:t>
            </a:r>
            <a:r>
              <a:rPr dirty="0" sz="1000">
                <a:latin typeface="Arial MT"/>
                <a:cs typeface="Arial MT"/>
              </a:rPr>
              <a:t> in the top </a:t>
            </a:r>
            <a:r>
              <a:rPr dirty="0" sz="1000" spc="-5">
                <a:latin typeface="Arial MT"/>
                <a:cs typeface="Arial MT"/>
              </a:rPr>
              <a:t>margin</a:t>
            </a:r>
            <a:r>
              <a:rPr dirty="0" sz="1000">
                <a:latin typeface="Arial MT"/>
                <a:cs typeface="Arial MT"/>
              </a:rPr>
              <a:t> of the paper is called </a:t>
            </a:r>
            <a:r>
              <a:rPr dirty="0" sz="1000" b="1" i="1">
                <a:latin typeface="Arial"/>
                <a:cs typeface="Arial"/>
              </a:rPr>
              <a:t>header</a:t>
            </a:r>
            <a:r>
              <a:rPr dirty="0" sz="1000">
                <a:latin typeface="Arial MT"/>
                <a:cs typeface="Arial MT"/>
              </a:rPr>
              <a:t>.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region</a:t>
            </a:r>
            <a:r>
              <a:rPr dirty="0" sz="1000" spc="2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that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appears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the </a:t>
            </a:r>
            <a:r>
              <a:rPr dirty="0" sz="1000">
                <a:latin typeface="Arial MT"/>
                <a:cs typeface="Arial MT"/>
              </a:rPr>
              <a:t>bottom of </a:t>
            </a:r>
            <a:r>
              <a:rPr dirty="0" sz="1000" spc="-5">
                <a:latin typeface="Arial MT"/>
                <a:cs typeface="Arial MT"/>
              </a:rPr>
              <a:t>the paper </a:t>
            </a:r>
            <a:r>
              <a:rPr dirty="0" sz="1000">
                <a:latin typeface="Arial MT"/>
                <a:cs typeface="Arial MT"/>
              </a:rPr>
              <a:t>is called </a:t>
            </a:r>
            <a:r>
              <a:rPr dirty="0" sz="1000" spc="-5" b="1" i="1">
                <a:latin typeface="Arial"/>
                <a:cs typeface="Arial"/>
              </a:rPr>
              <a:t>footer</a:t>
            </a:r>
            <a:r>
              <a:rPr dirty="0" sz="1000" spc="-5">
                <a:latin typeface="Arial MT"/>
                <a:cs typeface="Arial MT"/>
              </a:rPr>
              <a:t>. Changes made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header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footer </a:t>
            </a:r>
            <a:r>
              <a:rPr dirty="0" sz="1000">
                <a:latin typeface="Arial MT"/>
                <a:cs typeface="Arial MT"/>
              </a:rPr>
              <a:t>of one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page </a:t>
            </a:r>
            <a:r>
              <a:rPr dirty="0" sz="1000" spc="-5">
                <a:latin typeface="Arial MT"/>
                <a:cs typeface="Arial MT"/>
              </a:rPr>
              <a:t>appears </a:t>
            </a:r>
            <a:r>
              <a:rPr dirty="0" sz="1000">
                <a:latin typeface="Arial MT"/>
                <a:cs typeface="Arial MT"/>
              </a:rPr>
              <a:t>in all </a:t>
            </a:r>
            <a:r>
              <a:rPr dirty="0" sz="1000" spc="-5">
                <a:latin typeface="Arial MT"/>
                <a:cs typeface="Arial MT"/>
              </a:rPr>
              <a:t>pages </a:t>
            </a:r>
            <a:r>
              <a:rPr dirty="0" sz="1000">
                <a:latin typeface="Arial MT"/>
                <a:cs typeface="Arial MT"/>
              </a:rPr>
              <a:t>of the </a:t>
            </a:r>
            <a:r>
              <a:rPr dirty="0" sz="1000" spc="-5">
                <a:latin typeface="Arial MT"/>
                <a:cs typeface="Arial MT"/>
              </a:rPr>
              <a:t>document. </a:t>
            </a:r>
            <a:r>
              <a:rPr dirty="0" sz="1000">
                <a:latin typeface="Arial MT"/>
                <a:cs typeface="Arial MT"/>
              </a:rPr>
              <a:t>With the help of this feature, we can </a:t>
            </a:r>
            <a:r>
              <a:rPr dirty="0" sz="1000" spc="-5">
                <a:latin typeface="Arial MT"/>
                <a:cs typeface="Arial MT"/>
              </a:rPr>
              <a:t>automatically </a:t>
            </a:r>
            <a:r>
              <a:rPr dirty="0" sz="1000">
                <a:latin typeface="Arial MT"/>
                <a:cs typeface="Arial MT"/>
              </a:rPr>
              <a:t> have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same header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footer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every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without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hassle.</a:t>
            </a:r>
            <a:endParaRPr sz="1000">
              <a:latin typeface="Arial MT"/>
              <a:cs typeface="Arial MT"/>
            </a:endParaRPr>
          </a:p>
          <a:p>
            <a:pPr algn="just" marL="12700">
              <a:lnSpc>
                <a:spcPts val="1120"/>
              </a:lnSpc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set the</a:t>
            </a:r>
            <a:r>
              <a:rPr dirty="0" sz="1000" spc="-5">
                <a:latin typeface="Arial MT"/>
                <a:cs typeface="Arial MT"/>
              </a:rPr>
              <a:t> header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footer </a:t>
            </a:r>
            <a:r>
              <a:rPr dirty="0" sz="1000">
                <a:latin typeface="Arial MT"/>
                <a:cs typeface="Arial MT"/>
              </a:rPr>
              <a:t>text, open View</a:t>
            </a:r>
            <a:r>
              <a:rPr dirty="0" sz="1000" spc="-5">
                <a:latin typeface="Arial MT"/>
                <a:cs typeface="Arial MT"/>
              </a:rPr>
              <a:t> menu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 on</a:t>
            </a:r>
            <a:r>
              <a:rPr dirty="0" sz="1000">
                <a:latin typeface="Arial MT"/>
                <a:cs typeface="Arial MT"/>
              </a:rPr>
              <a:t> the </a:t>
            </a:r>
            <a:r>
              <a:rPr dirty="0" sz="1000" spc="-5">
                <a:latin typeface="Arial MT"/>
                <a:cs typeface="Arial MT"/>
              </a:rPr>
              <a:t>“Header and</a:t>
            </a:r>
            <a:r>
              <a:rPr dirty="0" sz="1000">
                <a:latin typeface="Arial MT"/>
                <a:cs typeface="Arial MT"/>
              </a:rPr>
              <a:t> Footer”</a:t>
            </a:r>
            <a:r>
              <a:rPr dirty="0" sz="1000" spc="-5">
                <a:latin typeface="Arial MT"/>
                <a:cs typeface="Arial MT"/>
              </a:rPr>
              <a:t> option.</a:t>
            </a:r>
            <a:endParaRPr sz="1000">
              <a:latin typeface="Arial MT"/>
              <a:cs typeface="Arial MT"/>
            </a:endParaRPr>
          </a:p>
          <a:p>
            <a:pPr algn="just" marL="12700" marR="5080">
              <a:lnSpc>
                <a:spcPct val="958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“Header and Footer” toolbar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visible rectangle </a:t>
            </a:r>
            <a:r>
              <a:rPr dirty="0" sz="1000">
                <a:latin typeface="Arial MT"/>
                <a:cs typeface="Arial MT"/>
              </a:rPr>
              <a:t>text box will </a:t>
            </a:r>
            <a:r>
              <a:rPr dirty="0" sz="1000" spc="-5">
                <a:latin typeface="Arial MT"/>
                <a:cs typeface="Arial MT"/>
              </a:rPr>
              <a:t>appear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the document. </a:t>
            </a:r>
            <a:r>
              <a:rPr dirty="0" sz="1000">
                <a:latin typeface="Arial MT"/>
                <a:cs typeface="Arial MT"/>
              </a:rPr>
              <a:t>This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rectangle </a:t>
            </a:r>
            <a:r>
              <a:rPr dirty="0" sz="1000">
                <a:latin typeface="Arial MT"/>
                <a:cs typeface="Arial MT"/>
              </a:rPr>
              <a:t>text box is </a:t>
            </a:r>
            <a:r>
              <a:rPr dirty="0" sz="1000" spc="-5">
                <a:latin typeface="Arial MT"/>
                <a:cs typeface="Arial MT"/>
              </a:rPr>
              <a:t>document header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footer regions. </a:t>
            </a:r>
            <a:r>
              <a:rPr dirty="0" sz="1000">
                <a:latin typeface="Arial MT"/>
                <a:cs typeface="Arial MT"/>
              </a:rPr>
              <a:t>You can </a:t>
            </a:r>
            <a:r>
              <a:rPr dirty="0" sz="1000" spc="-5">
                <a:latin typeface="Arial MT"/>
                <a:cs typeface="Arial MT"/>
              </a:rPr>
              <a:t>enter </a:t>
            </a:r>
            <a:r>
              <a:rPr dirty="0" sz="1000">
                <a:latin typeface="Arial MT"/>
                <a:cs typeface="Arial MT"/>
              </a:rPr>
              <a:t>any text in the </a:t>
            </a:r>
            <a:r>
              <a:rPr dirty="0" sz="1000" spc="-5">
                <a:latin typeface="Arial MT"/>
                <a:cs typeface="Arial MT"/>
              </a:rPr>
              <a:t>header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region. Footer region </a:t>
            </a:r>
            <a:r>
              <a:rPr dirty="0" sz="1000">
                <a:latin typeface="Arial MT"/>
                <a:cs typeface="Arial MT"/>
              </a:rPr>
              <a:t>is </a:t>
            </a:r>
            <a:r>
              <a:rPr dirty="0" sz="1000" spc="-10">
                <a:latin typeface="Arial MT"/>
                <a:cs typeface="Arial MT"/>
              </a:rPr>
              <a:t>not </a:t>
            </a:r>
            <a:r>
              <a:rPr dirty="0" sz="1000">
                <a:latin typeface="Arial MT"/>
                <a:cs typeface="Arial MT"/>
              </a:rPr>
              <a:t>visible at that moment. To go to footer region now, click on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“Switch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between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header and footer” </a:t>
            </a:r>
            <a:r>
              <a:rPr dirty="0" sz="1000">
                <a:latin typeface="Arial MT"/>
                <a:cs typeface="Arial MT"/>
              </a:rPr>
              <a:t>button.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5241" y="6953200"/>
            <a:ext cx="3997231" cy="58016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32541" y="7510011"/>
            <a:ext cx="5512435" cy="152082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5800"/>
              </a:lnSpc>
              <a:spcBef>
                <a:spcPts val="150"/>
              </a:spcBef>
            </a:pPr>
            <a:r>
              <a:rPr dirty="0" sz="1000">
                <a:latin typeface="Arial MT"/>
                <a:cs typeface="Arial MT"/>
              </a:rPr>
              <a:t>We can type text or </a:t>
            </a:r>
            <a:r>
              <a:rPr dirty="0" sz="1000" spc="-5">
                <a:latin typeface="Arial MT"/>
                <a:cs typeface="Arial MT"/>
              </a:rPr>
              <a:t>insert </a:t>
            </a:r>
            <a:r>
              <a:rPr dirty="0" sz="1000" spc="-5" b="1" i="1">
                <a:latin typeface="Arial"/>
                <a:cs typeface="Arial"/>
              </a:rPr>
              <a:t>auto text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footer section. </a:t>
            </a:r>
            <a:r>
              <a:rPr dirty="0" sz="1000" spc="-5" i="1">
                <a:latin typeface="Arial"/>
                <a:cs typeface="Arial"/>
              </a:rPr>
              <a:t>Auto text </a:t>
            </a:r>
            <a:r>
              <a:rPr dirty="0" sz="1000" spc="-5">
                <a:latin typeface="Arial MT"/>
                <a:cs typeface="Arial MT"/>
              </a:rPr>
              <a:t>is the text that word processor can </a:t>
            </a:r>
            <a:r>
              <a:rPr dirty="0" sz="1000">
                <a:latin typeface="Arial MT"/>
                <a:cs typeface="Arial MT"/>
              </a:rPr>
              <a:t> add in </a:t>
            </a:r>
            <a:r>
              <a:rPr dirty="0" sz="1000" spc="-5">
                <a:latin typeface="Arial MT"/>
                <a:cs typeface="Arial MT"/>
              </a:rPr>
              <a:t>document. </a:t>
            </a:r>
            <a:r>
              <a:rPr dirty="0" sz="1000">
                <a:latin typeface="Arial MT"/>
                <a:cs typeface="Arial MT"/>
              </a:rPr>
              <a:t>For example to </a:t>
            </a:r>
            <a:r>
              <a:rPr dirty="0" sz="1000" spc="-5">
                <a:latin typeface="Arial MT"/>
                <a:cs typeface="Arial MT"/>
              </a:rPr>
              <a:t>display </a:t>
            </a:r>
            <a:r>
              <a:rPr dirty="0" sz="1000">
                <a:latin typeface="Arial MT"/>
                <a:cs typeface="Arial MT"/>
              </a:rPr>
              <a:t>page </a:t>
            </a:r>
            <a:r>
              <a:rPr dirty="0" sz="1000" spc="-5">
                <a:latin typeface="Arial MT"/>
                <a:cs typeface="Arial MT"/>
              </a:rPr>
              <a:t>number, or document creation </a:t>
            </a:r>
            <a:r>
              <a:rPr dirty="0" sz="1000">
                <a:latin typeface="Arial MT"/>
                <a:cs typeface="Arial MT"/>
              </a:rPr>
              <a:t>date, time etc we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 use </a:t>
            </a:r>
            <a:r>
              <a:rPr dirty="0" sz="1000" spc="-5">
                <a:latin typeface="Arial MT"/>
                <a:cs typeface="Arial MT"/>
              </a:rPr>
              <a:t>this </a:t>
            </a:r>
            <a:r>
              <a:rPr dirty="0" sz="1000">
                <a:latin typeface="Arial MT"/>
                <a:cs typeface="Arial MT"/>
              </a:rPr>
              <a:t>feature. </a:t>
            </a:r>
            <a:r>
              <a:rPr dirty="0" sz="1000" spc="-5">
                <a:latin typeface="Arial MT"/>
                <a:cs typeface="Arial MT"/>
              </a:rPr>
              <a:t>As you can </a:t>
            </a:r>
            <a:r>
              <a:rPr dirty="0" sz="1000">
                <a:latin typeface="Arial MT"/>
                <a:cs typeface="Arial MT"/>
              </a:rPr>
              <a:t>see </a:t>
            </a:r>
            <a:r>
              <a:rPr dirty="0" sz="1000" spc="-5">
                <a:latin typeface="Arial MT"/>
                <a:cs typeface="Arial MT"/>
              </a:rPr>
              <a:t>in the figure, there is option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Insert AutoText </a:t>
            </a:r>
            <a:r>
              <a:rPr dirty="0" sz="1000">
                <a:latin typeface="Arial MT"/>
                <a:cs typeface="Arial MT"/>
              </a:rPr>
              <a:t>at the left side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toolbar.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arrow</a:t>
            </a:r>
            <a:r>
              <a:rPr dirty="0" sz="1000" spc="-5">
                <a:latin typeface="Arial MT"/>
                <a:cs typeface="Arial MT"/>
              </a:rPr>
              <a:t> along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with it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ten</a:t>
            </a:r>
            <a:r>
              <a:rPr dirty="0" sz="1000" spc="-5">
                <a:latin typeface="Arial MT"/>
                <a:cs typeface="Arial MT"/>
              </a:rPr>
              <a:t> options </a:t>
            </a:r>
            <a:r>
              <a:rPr dirty="0" sz="1000">
                <a:latin typeface="Arial MT"/>
                <a:cs typeface="Arial MT"/>
              </a:rPr>
              <a:t>for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auto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text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will</a:t>
            </a:r>
            <a:r>
              <a:rPr dirty="0" sz="1000" spc="-5">
                <a:latin typeface="Arial MT"/>
                <a:cs typeface="Arial MT"/>
              </a:rPr>
              <a:t> appear.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200" b="1">
                <a:latin typeface="Arial"/>
                <a:cs typeface="Arial"/>
              </a:rPr>
              <a:t>5.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Text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formatting</a:t>
            </a:r>
            <a:endParaRPr sz="1200">
              <a:latin typeface="Arial"/>
              <a:cs typeface="Arial"/>
            </a:endParaRPr>
          </a:p>
          <a:p>
            <a:pPr algn="just" marL="12700" marR="8255">
              <a:lnSpc>
                <a:spcPct val="95700"/>
              </a:lnSpc>
              <a:spcBef>
                <a:spcPts val="1150"/>
              </a:spcBef>
            </a:pPr>
            <a:r>
              <a:rPr dirty="0" sz="1000" spc="-5">
                <a:latin typeface="Arial MT"/>
                <a:cs typeface="Arial MT"/>
              </a:rPr>
              <a:t>Text formatting includes formatting of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letter, word, sentence, paragraph or whole document. To </a:t>
            </a:r>
            <a:r>
              <a:rPr dirty="0" sz="1000">
                <a:latin typeface="Arial MT"/>
                <a:cs typeface="Arial MT"/>
              </a:rPr>
              <a:t> apply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any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kind</a:t>
            </a:r>
            <a:r>
              <a:rPr dirty="0" sz="1000">
                <a:latin typeface="Arial MT"/>
                <a:cs typeface="Arial MT"/>
              </a:rPr>
              <a:t> of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formatting,</a:t>
            </a:r>
            <a:r>
              <a:rPr dirty="0" sz="1000">
                <a:latin typeface="Arial MT"/>
                <a:cs typeface="Arial MT"/>
              </a:rPr>
              <a:t> the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text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needs</a:t>
            </a:r>
            <a:r>
              <a:rPr dirty="0" sz="1000">
                <a:latin typeface="Arial MT"/>
                <a:cs typeface="Arial MT"/>
              </a:rPr>
              <a:t> to be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selected</a:t>
            </a:r>
            <a:r>
              <a:rPr dirty="0" sz="1000">
                <a:latin typeface="Arial MT"/>
                <a:cs typeface="Arial MT"/>
              </a:rPr>
              <a:t> first.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apply different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kind</a:t>
            </a:r>
            <a:r>
              <a:rPr dirty="0" sz="1000">
                <a:latin typeface="Arial MT"/>
                <a:cs typeface="Arial MT"/>
              </a:rPr>
              <a:t> of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formatting,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use</a:t>
            </a:r>
            <a:r>
              <a:rPr dirty="0" sz="1000" spc="-5">
                <a:latin typeface="Arial MT"/>
                <a:cs typeface="Arial MT"/>
              </a:rPr>
              <a:t> formatting toolbar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keyboard shortcuts.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371" y="1613660"/>
            <a:ext cx="1064374" cy="45247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6346" y="2218193"/>
            <a:ext cx="2686605" cy="48433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5241" y="3132608"/>
            <a:ext cx="1600415" cy="43550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45241" y="4115099"/>
            <a:ext cx="1148157" cy="28419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85092" y="5152642"/>
            <a:ext cx="1142066" cy="38605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132541" y="1109111"/>
            <a:ext cx="5499735" cy="773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1610" indent="-169545">
              <a:lnSpc>
                <a:spcPct val="100000"/>
              </a:lnSpc>
              <a:spcBef>
                <a:spcPts val="100"/>
              </a:spcBef>
              <a:buAutoNum type="arabicPeriod" startAt="6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Applying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existing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style</a:t>
            </a:r>
            <a:endParaRPr sz="1200">
              <a:latin typeface="Arial"/>
              <a:cs typeface="Arial"/>
            </a:endParaRPr>
          </a:p>
          <a:p>
            <a:pPr marL="12700" marR="169545">
              <a:lnSpc>
                <a:spcPts val="1150"/>
              </a:lnSpc>
              <a:spcBef>
                <a:spcPts val="1170"/>
              </a:spcBef>
            </a:pPr>
            <a:r>
              <a:rPr dirty="0" sz="1000" spc="-5">
                <a:latin typeface="Arial MT"/>
                <a:cs typeface="Arial MT"/>
              </a:rPr>
              <a:t>The </a:t>
            </a:r>
            <a:r>
              <a:rPr dirty="0" sz="1000" spc="-10">
                <a:latin typeface="Arial MT"/>
                <a:cs typeface="Arial MT"/>
              </a:rPr>
              <a:t>highlighted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drop down menu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style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menu. By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default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 contains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only six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options: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three for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heading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style, one for clear formatting 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one for normal style.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buAutoNum type="arabicPeriod" startAt="7"/>
              <a:tabLst>
                <a:tab pos="182880" algn="l"/>
              </a:tabLst>
            </a:pPr>
            <a:r>
              <a:rPr dirty="0" sz="1200" b="1">
                <a:latin typeface="Arial"/>
                <a:cs typeface="Arial"/>
              </a:rPr>
              <a:t>Changing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font</a:t>
            </a:r>
            <a:endParaRPr sz="1200">
              <a:latin typeface="Arial"/>
              <a:cs typeface="Arial"/>
            </a:endParaRPr>
          </a:p>
          <a:p>
            <a:pPr marL="12700" marR="2970530">
              <a:lnSpc>
                <a:spcPts val="1150"/>
              </a:lnSpc>
              <a:spcBef>
                <a:spcPts val="1170"/>
              </a:spcBef>
            </a:pPr>
            <a:r>
              <a:rPr dirty="0" sz="1000">
                <a:latin typeface="Arial MT"/>
                <a:cs typeface="Arial MT"/>
              </a:rPr>
              <a:t>Click on the </a:t>
            </a:r>
            <a:r>
              <a:rPr dirty="0" sz="1000" spc="-5">
                <a:latin typeface="Arial MT"/>
                <a:cs typeface="Arial MT"/>
              </a:rPr>
              <a:t>drop down menu </a:t>
            </a:r>
            <a:r>
              <a:rPr dirty="0" sz="1000">
                <a:latin typeface="Arial MT"/>
                <a:cs typeface="Arial MT"/>
              </a:rPr>
              <a:t>to see the list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installed fonts in your pc. Click on any font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name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apply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 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selected text.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ts val="1415"/>
              </a:lnSpc>
              <a:spcBef>
                <a:spcPts val="1060"/>
              </a:spcBef>
              <a:buAutoNum type="arabicPeriod" startAt="8"/>
              <a:tabLst>
                <a:tab pos="182880" algn="l"/>
              </a:tabLst>
            </a:pPr>
            <a:r>
              <a:rPr dirty="0" sz="1200" b="1">
                <a:latin typeface="Arial"/>
                <a:cs typeface="Arial"/>
              </a:rPr>
              <a:t>Changing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font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size</a:t>
            </a:r>
            <a:endParaRPr sz="1200">
              <a:latin typeface="Arial"/>
              <a:cs typeface="Arial"/>
            </a:endParaRPr>
          </a:p>
          <a:p>
            <a:pPr marL="1727200" marR="5080">
              <a:lnSpc>
                <a:spcPct val="958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Every font style </a:t>
            </a:r>
            <a:r>
              <a:rPr dirty="0" sz="1000" spc="-5">
                <a:latin typeface="Arial MT"/>
                <a:cs typeface="Arial MT"/>
              </a:rPr>
              <a:t>comes </a:t>
            </a:r>
            <a:r>
              <a:rPr dirty="0" sz="1000">
                <a:latin typeface="Arial MT"/>
                <a:cs typeface="Arial MT"/>
              </a:rPr>
              <a:t>into different </a:t>
            </a:r>
            <a:r>
              <a:rPr dirty="0" sz="1000" spc="-5">
                <a:latin typeface="Arial MT"/>
                <a:cs typeface="Arial MT"/>
              </a:rPr>
              <a:t>sizes. </a:t>
            </a:r>
            <a:r>
              <a:rPr dirty="0" sz="1000">
                <a:latin typeface="Arial MT"/>
                <a:cs typeface="Arial MT"/>
              </a:rPr>
              <a:t>Click on </a:t>
            </a:r>
            <a:r>
              <a:rPr dirty="0" sz="1000" spc="-5">
                <a:latin typeface="Arial MT"/>
                <a:cs typeface="Arial MT"/>
              </a:rPr>
              <a:t>the </a:t>
            </a:r>
            <a:r>
              <a:rPr dirty="0" sz="1000">
                <a:latin typeface="Arial MT"/>
                <a:cs typeface="Arial MT"/>
              </a:rPr>
              <a:t>font size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drop </a:t>
            </a:r>
            <a:r>
              <a:rPr dirty="0" sz="1000" spc="-5">
                <a:latin typeface="Arial MT"/>
                <a:cs typeface="Arial MT"/>
              </a:rPr>
              <a:t>down menu’s arrow </a:t>
            </a:r>
            <a:r>
              <a:rPr dirty="0" sz="1000">
                <a:latin typeface="Arial MT"/>
                <a:cs typeface="Arial MT"/>
              </a:rPr>
              <a:t>to see the </a:t>
            </a:r>
            <a:r>
              <a:rPr dirty="0" sz="1000" spc="-5">
                <a:latin typeface="Arial MT"/>
                <a:cs typeface="Arial MT"/>
              </a:rPr>
              <a:t>available sizes. </a:t>
            </a:r>
            <a:r>
              <a:rPr dirty="0" sz="1000">
                <a:latin typeface="Arial MT"/>
                <a:cs typeface="Arial MT"/>
              </a:rPr>
              <a:t>To enter font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size, click on the text area, and enter required font size like 8.5, 10,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15,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70</a:t>
            </a:r>
            <a:r>
              <a:rPr dirty="0" sz="1000" spc="-5">
                <a:latin typeface="Arial MT"/>
                <a:cs typeface="Arial MT"/>
              </a:rPr>
              <a:t> etc.</a:t>
            </a:r>
            <a:endParaRPr sz="1000">
              <a:latin typeface="Arial MT"/>
              <a:cs typeface="Arial MT"/>
            </a:endParaRPr>
          </a:p>
          <a:p>
            <a:pPr marL="181610" indent="-169545">
              <a:lnSpc>
                <a:spcPts val="1415"/>
              </a:lnSpc>
              <a:spcBef>
                <a:spcPts val="1090"/>
              </a:spcBef>
              <a:buAutoNum type="arabicPeriod" startAt="9"/>
              <a:tabLst>
                <a:tab pos="182245" algn="l"/>
              </a:tabLst>
            </a:pPr>
            <a:r>
              <a:rPr dirty="0" sz="1200" b="1">
                <a:latin typeface="Arial"/>
                <a:cs typeface="Arial"/>
              </a:rPr>
              <a:t>Bold,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Italics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and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Underline</a:t>
            </a:r>
            <a:endParaRPr sz="1200">
              <a:latin typeface="Arial"/>
              <a:cs typeface="Arial"/>
            </a:endParaRPr>
          </a:p>
          <a:p>
            <a:pPr marL="1274445" marR="151765">
              <a:lnSpc>
                <a:spcPts val="1150"/>
              </a:lnSpc>
              <a:spcBef>
                <a:spcPts val="50"/>
              </a:spcBef>
            </a:pPr>
            <a:r>
              <a:rPr dirty="0" sz="1000">
                <a:latin typeface="Arial MT"/>
                <a:cs typeface="Arial MT"/>
              </a:rPr>
              <a:t>You can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see </a:t>
            </a:r>
            <a:r>
              <a:rPr dirty="0" sz="1000" spc="-5">
                <a:latin typeface="Arial MT"/>
                <a:cs typeface="Arial MT"/>
              </a:rPr>
              <a:t>three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</a:t>
            </a:r>
            <a:r>
              <a:rPr dirty="0" sz="1000">
                <a:latin typeface="Arial MT"/>
                <a:cs typeface="Arial MT"/>
              </a:rPr>
              <a:t> bold</a:t>
            </a:r>
            <a:r>
              <a:rPr dirty="0" sz="1000" spc="-5">
                <a:latin typeface="Arial MT"/>
                <a:cs typeface="Arial MT"/>
              </a:rPr>
              <a:t> (Ctrl+B),</a:t>
            </a:r>
            <a:r>
              <a:rPr dirty="0" sz="1000">
                <a:latin typeface="Arial MT"/>
                <a:cs typeface="Arial MT"/>
              </a:rPr>
              <a:t> italic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(Ctrl+I)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underline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(Ctrl+U) text in the following figure. First select text and than click on any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 to get the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required formatting. You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 also </a:t>
            </a:r>
            <a:r>
              <a:rPr dirty="0" sz="1000" spc="-10">
                <a:latin typeface="Arial MT"/>
                <a:cs typeface="Arial MT"/>
              </a:rPr>
              <a:t>have</a:t>
            </a:r>
            <a:r>
              <a:rPr dirty="0" sz="1000">
                <a:latin typeface="Arial MT"/>
                <a:cs typeface="Arial MT"/>
              </a:rPr>
              <a:t> 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combination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15"/>
              </a:lnSpc>
            </a:pPr>
            <a:r>
              <a:rPr dirty="0" sz="1000" spc="-5">
                <a:latin typeface="Arial MT"/>
                <a:cs typeface="Arial MT"/>
              </a:rPr>
              <a:t>formatting like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 b="1" i="1">
                <a:latin typeface="Arial"/>
                <a:cs typeface="Arial"/>
              </a:rPr>
              <a:t>Bold-italic</a:t>
            </a:r>
            <a:r>
              <a:rPr dirty="0" sz="1000" b="1" i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text,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Bold-underline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text or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u="sng" sz="1000" spc="-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italic-underline</a:t>
            </a:r>
            <a:r>
              <a:rPr dirty="0" sz="1000" spc="-5" i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etc.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buAutoNum type="arabicPeriod" startAt="10"/>
              <a:tabLst>
                <a:tab pos="267335" algn="l"/>
              </a:tabLst>
            </a:pPr>
            <a:r>
              <a:rPr dirty="0" sz="1200" b="1">
                <a:latin typeface="Arial"/>
                <a:cs typeface="Arial"/>
              </a:rPr>
              <a:t>Text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alignment</a:t>
            </a:r>
            <a:endParaRPr sz="1200">
              <a:latin typeface="Arial"/>
              <a:cs typeface="Arial"/>
            </a:endParaRPr>
          </a:p>
          <a:p>
            <a:pPr marL="12700" marR="1437005">
              <a:lnSpc>
                <a:spcPts val="1150"/>
              </a:lnSpc>
              <a:spcBef>
                <a:spcPts val="1175"/>
              </a:spcBef>
            </a:pPr>
            <a:r>
              <a:rPr dirty="0" sz="1000" spc="-5">
                <a:latin typeface="Arial MT"/>
                <a:cs typeface="Arial MT"/>
              </a:rPr>
              <a:t>Selected text can be left aligned, center aligned, right aligned or justified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aligned using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these</a:t>
            </a:r>
            <a:r>
              <a:rPr dirty="0" sz="1000" spc="-5">
                <a:latin typeface="Arial MT"/>
                <a:cs typeface="Arial MT"/>
              </a:rPr>
              <a:t> four buttons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formatting</a:t>
            </a:r>
            <a:r>
              <a:rPr dirty="0" sz="1000" spc="-5">
                <a:latin typeface="Arial MT"/>
                <a:cs typeface="Arial MT"/>
              </a:rPr>
              <a:t> menu.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buAutoNum type="arabicPeriod" startAt="11"/>
              <a:tabLst>
                <a:tab pos="267335" algn="l"/>
              </a:tabLst>
            </a:pPr>
            <a:r>
              <a:rPr dirty="0" sz="1200" b="1">
                <a:latin typeface="Arial"/>
                <a:cs typeface="Arial"/>
              </a:rPr>
              <a:t>Line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spacing</a:t>
            </a:r>
            <a:endParaRPr sz="1200">
              <a:latin typeface="Arial"/>
              <a:cs typeface="Arial"/>
            </a:endParaRPr>
          </a:p>
          <a:p>
            <a:pPr marL="12700" marR="944244">
              <a:lnSpc>
                <a:spcPct val="95700"/>
              </a:lnSpc>
              <a:spcBef>
                <a:spcPts val="1380"/>
              </a:spcBef>
            </a:pPr>
            <a:r>
              <a:rPr dirty="0" sz="1000" spc="-5">
                <a:latin typeface="Arial MT"/>
                <a:cs typeface="Arial MT"/>
              </a:rPr>
              <a:t>Line spacing is the distance/space between any two lines of the document. It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makes </a:t>
            </a:r>
            <a:r>
              <a:rPr dirty="0" sz="1000" spc="-10">
                <a:latin typeface="Arial MT"/>
                <a:cs typeface="Arial MT"/>
              </a:rPr>
              <a:t>reading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easy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 us.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By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default line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spacing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set to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single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line space.</a:t>
            </a:r>
            <a:r>
              <a:rPr dirty="0" sz="1000">
                <a:latin typeface="Arial MT"/>
                <a:cs typeface="Arial MT"/>
              </a:rPr>
              <a:t> We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might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give </a:t>
            </a:r>
            <a:r>
              <a:rPr dirty="0" sz="1000" spc="-5">
                <a:latin typeface="Arial MT"/>
                <a:cs typeface="Arial MT"/>
              </a:rPr>
              <a:t>our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 </a:t>
            </a:r>
            <a:r>
              <a:rPr dirty="0" sz="1000">
                <a:latin typeface="Arial MT"/>
                <a:cs typeface="Arial MT"/>
              </a:rPr>
              <a:t>to editor for </a:t>
            </a:r>
            <a:r>
              <a:rPr dirty="0" sz="1000" spc="-5">
                <a:latin typeface="Arial MT"/>
                <a:cs typeface="Arial MT"/>
              </a:rPr>
              <a:t>proof reading</a:t>
            </a:r>
            <a:r>
              <a:rPr dirty="0" sz="1000">
                <a:latin typeface="Arial MT"/>
                <a:cs typeface="Arial MT"/>
              </a:rPr>
              <a:t> or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prepare some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project,</a:t>
            </a:r>
            <a:endParaRPr sz="1000">
              <a:latin typeface="Arial MT"/>
              <a:cs typeface="Arial MT"/>
            </a:endParaRPr>
          </a:p>
          <a:p>
            <a:pPr marL="12700" marR="257810">
              <a:lnSpc>
                <a:spcPts val="1150"/>
              </a:lnSpc>
              <a:spcBef>
                <a:spcPts val="30"/>
              </a:spcBef>
            </a:pPr>
            <a:r>
              <a:rPr dirty="0" sz="1000" spc="-5">
                <a:latin typeface="Arial MT"/>
                <a:cs typeface="Arial MT"/>
              </a:rPr>
              <a:t>proposal </a:t>
            </a:r>
            <a:r>
              <a:rPr dirty="0" sz="1000">
                <a:latin typeface="Arial MT"/>
                <a:cs typeface="Arial MT"/>
              </a:rPr>
              <a:t>or </a:t>
            </a:r>
            <a:r>
              <a:rPr dirty="0" sz="1000" spc="-5">
                <a:latin typeface="Arial MT"/>
                <a:cs typeface="Arial MT"/>
              </a:rPr>
              <a:t>thesis </a:t>
            </a:r>
            <a:r>
              <a:rPr dirty="0" sz="1000">
                <a:latin typeface="Arial MT"/>
                <a:cs typeface="Arial MT"/>
              </a:rPr>
              <a:t>etc. In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that case,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-5">
                <a:latin typeface="Arial MT"/>
                <a:cs typeface="Arial MT"/>
              </a:rPr>
              <a:t> change</a:t>
            </a:r>
            <a:r>
              <a:rPr dirty="0" sz="1000">
                <a:latin typeface="Arial MT"/>
                <a:cs typeface="Arial MT"/>
              </a:rPr>
              <a:t> the</a:t>
            </a:r>
            <a:r>
              <a:rPr dirty="0" sz="1000" spc="-5">
                <a:latin typeface="Arial MT"/>
                <a:cs typeface="Arial MT"/>
              </a:rPr>
              <a:t> space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between</a:t>
            </a:r>
            <a:r>
              <a:rPr dirty="0" sz="1000">
                <a:latin typeface="Arial MT"/>
                <a:cs typeface="Arial MT"/>
              </a:rPr>
              <a:t> two</a:t>
            </a:r>
            <a:r>
              <a:rPr dirty="0" sz="1000" spc="-5">
                <a:latin typeface="Arial MT"/>
                <a:cs typeface="Arial MT"/>
              </a:rPr>
              <a:t> lines.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 the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arrow</a:t>
            </a:r>
            <a:r>
              <a:rPr dirty="0" sz="1000" spc="-5">
                <a:latin typeface="Arial MT"/>
                <a:cs typeface="Arial MT"/>
              </a:rPr>
              <a:t> along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>
                <a:latin typeface="Arial MT"/>
                <a:cs typeface="Arial MT"/>
              </a:rPr>
              <a:t> button </a:t>
            </a:r>
            <a:r>
              <a:rPr dirty="0" sz="1000" spc="-5">
                <a:latin typeface="Arial MT"/>
                <a:cs typeface="Arial MT"/>
              </a:rPr>
              <a:t>shown</a:t>
            </a:r>
            <a:r>
              <a:rPr dirty="0" sz="1000">
                <a:latin typeface="Arial MT"/>
                <a:cs typeface="Arial MT"/>
              </a:rPr>
              <a:t> in the </a:t>
            </a:r>
            <a:r>
              <a:rPr dirty="0" sz="1000" spc="-5">
                <a:latin typeface="Arial MT"/>
                <a:cs typeface="Arial MT"/>
              </a:rPr>
              <a:t>figure, </a:t>
            </a:r>
            <a:r>
              <a:rPr dirty="0" sz="1000">
                <a:latin typeface="Arial MT"/>
                <a:cs typeface="Arial MT"/>
              </a:rPr>
              <a:t>to see the</a:t>
            </a:r>
            <a:r>
              <a:rPr dirty="0" sz="1000" spc="-5">
                <a:latin typeface="Arial MT"/>
                <a:cs typeface="Arial MT"/>
              </a:rPr>
              <a:t> options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available</a:t>
            </a:r>
            <a:r>
              <a:rPr dirty="0" sz="1000">
                <a:latin typeface="Arial MT"/>
                <a:cs typeface="Arial MT"/>
              </a:rPr>
              <a:t> for the </a:t>
            </a:r>
            <a:r>
              <a:rPr dirty="0" sz="1000" spc="-5">
                <a:latin typeface="Arial MT"/>
                <a:cs typeface="Arial MT"/>
              </a:rPr>
              <a:t>line spacing.</a:t>
            </a:r>
            <a:endParaRPr sz="100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spcBef>
                <a:spcPts val="1060"/>
              </a:spcBef>
              <a:buAutoNum type="arabicPeriod" startAt="12"/>
              <a:tabLst>
                <a:tab pos="267335" algn="l"/>
              </a:tabLst>
            </a:pPr>
            <a:r>
              <a:rPr dirty="0" sz="1200" b="1">
                <a:latin typeface="Arial"/>
                <a:cs typeface="Arial"/>
              </a:rPr>
              <a:t>Text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indentation</a:t>
            </a:r>
            <a:endParaRPr sz="1200">
              <a:latin typeface="Arial"/>
              <a:cs typeface="Arial"/>
            </a:endParaRPr>
          </a:p>
          <a:p>
            <a:pPr marL="12700" marR="1295400">
              <a:lnSpc>
                <a:spcPts val="1150"/>
              </a:lnSpc>
              <a:spcBef>
                <a:spcPts val="1170"/>
              </a:spcBef>
            </a:pPr>
            <a:r>
              <a:rPr dirty="0" sz="1000" spc="-5">
                <a:latin typeface="Arial MT"/>
                <a:cs typeface="Arial MT"/>
              </a:rPr>
              <a:t>In the highlighted area of the formatting toolbar, first button is to “Decrease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indentation” of the text and second button is to “Increase </a:t>
            </a:r>
            <a:r>
              <a:rPr dirty="0" sz="1000" spc="-10">
                <a:latin typeface="Arial MT"/>
                <a:cs typeface="Arial MT"/>
              </a:rPr>
              <a:t>indentation”.</a:t>
            </a:r>
            <a:endParaRPr sz="1000">
              <a:latin typeface="Arial MT"/>
              <a:cs typeface="Arial MT"/>
            </a:endParaRPr>
          </a:p>
          <a:p>
            <a:pPr marL="12700" marR="1254125">
              <a:lnSpc>
                <a:spcPts val="1150"/>
              </a:lnSpc>
              <a:spcBef>
                <a:spcPts val="5"/>
              </a:spcBef>
            </a:pPr>
            <a:r>
              <a:rPr dirty="0" sz="1000" spc="-5">
                <a:latin typeface="Arial MT"/>
                <a:cs typeface="Arial MT"/>
              </a:rPr>
              <a:t>By </a:t>
            </a:r>
            <a:r>
              <a:rPr dirty="0" sz="1000" spc="-10">
                <a:latin typeface="Arial MT"/>
                <a:cs typeface="Arial MT"/>
              </a:rPr>
              <a:t>decreasing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indent,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move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towards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left side of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page,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whereas, </a:t>
            </a:r>
            <a:r>
              <a:rPr dirty="0" sz="1000" spc="-5">
                <a:latin typeface="Arial MT"/>
                <a:cs typeface="Arial MT"/>
              </a:rPr>
              <a:t> increase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would move text to right side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the page.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buAutoNum type="arabicPeriod" startAt="13"/>
              <a:tabLst>
                <a:tab pos="267335" algn="l"/>
              </a:tabLst>
            </a:pPr>
            <a:r>
              <a:rPr dirty="0" sz="1200" b="1">
                <a:latin typeface="Arial"/>
                <a:cs typeface="Arial"/>
              </a:rPr>
              <a:t>Bullets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and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numbering</a:t>
            </a:r>
            <a:endParaRPr sz="1200">
              <a:latin typeface="Arial"/>
              <a:cs typeface="Arial"/>
            </a:endParaRPr>
          </a:p>
          <a:p>
            <a:pPr marL="12700" marR="824230">
              <a:lnSpc>
                <a:spcPts val="1150"/>
              </a:lnSpc>
              <a:spcBef>
                <a:spcPts val="1175"/>
              </a:spcBef>
            </a:pPr>
            <a:r>
              <a:rPr dirty="0" sz="1000" spc="-5">
                <a:latin typeface="Arial MT"/>
                <a:cs typeface="Arial MT"/>
              </a:rPr>
              <a:t>To stylize your lists, select the text and click on any of these buttons. You can have </a:t>
            </a:r>
            <a:r>
              <a:rPr dirty="0" sz="1000">
                <a:latin typeface="Arial MT"/>
                <a:cs typeface="Arial MT"/>
              </a:rPr>
              <a:t> more</a:t>
            </a:r>
            <a:r>
              <a:rPr dirty="0" sz="1000" spc="-5">
                <a:latin typeface="Arial MT"/>
                <a:cs typeface="Arial MT"/>
              </a:rPr>
              <a:t> options </a:t>
            </a:r>
            <a:r>
              <a:rPr dirty="0" sz="1000">
                <a:latin typeface="Arial MT"/>
                <a:cs typeface="Arial MT"/>
              </a:rPr>
              <a:t>from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Format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5">
                <a:latin typeface="Arial MT"/>
                <a:cs typeface="Arial MT"/>
              </a:rPr>
              <a:t> “Bullets and Numbering…” </a:t>
            </a:r>
            <a:r>
              <a:rPr dirty="0" sz="1000">
                <a:latin typeface="Arial MT"/>
                <a:cs typeface="Arial MT"/>
              </a:rPr>
              <a:t>option.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buAutoNum type="arabicPeriod" startAt="14"/>
              <a:tabLst>
                <a:tab pos="267335" algn="l"/>
              </a:tabLst>
            </a:pPr>
            <a:r>
              <a:rPr dirty="0" sz="1200" spc="-5" b="1">
                <a:latin typeface="Arial"/>
                <a:cs typeface="Arial"/>
              </a:rPr>
              <a:t>Border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and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shading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41919" y="8157631"/>
            <a:ext cx="913652" cy="44887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41919" y="7082635"/>
            <a:ext cx="577124" cy="41571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27712" y="5817189"/>
            <a:ext cx="685239" cy="40345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713505" y="8983033"/>
            <a:ext cx="1033950" cy="522304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963688"/>
            <a:ext cx="5509260" cy="493522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133985">
              <a:lnSpc>
                <a:spcPts val="1150"/>
              </a:lnSpc>
              <a:spcBef>
                <a:spcPts val="180"/>
              </a:spcBef>
            </a:pPr>
            <a:r>
              <a:rPr dirty="0" sz="1000">
                <a:latin typeface="Arial MT"/>
                <a:cs typeface="Arial MT"/>
              </a:rPr>
              <a:t>You can </a:t>
            </a:r>
            <a:r>
              <a:rPr dirty="0" sz="1000" spc="-5">
                <a:latin typeface="Arial MT"/>
                <a:cs typeface="Arial MT"/>
              </a:rPr>
              <a:t>put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border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around</a:t>
            </a:r>
            <a:r>
              <a:rPr dirty="0" sz="1000">
                <a:latin typeface="Arial MT"/>
                <a:cs typeface="Arial MT"/>
              </a:rPr>
              <a:t> text or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picture </a:t>
            </a:r>
            <a:r>
              <a:rPr dirty="0" sz="1000" spc="-5">
                <a:latin typeface="Arial MT"/>
                <a:cs typeface="Arial MT"/>
              </a:rPr>
              <a:t>using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“Border”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feature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formatting</a:t>
            </a:r>
            <a:r>
              <a:rPr dirty="0" sz="1000">
                <a:latin typeface="Arial MT"/>
                <a:cs typeface="Arial MT"/>
              </a:rPr>
              <a:t> toolbar.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There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different by default styles available.</a:t>
            </a:r>
            <a:endParaRPr sz="100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spcBef>
                <a:spcPts val="1060"/>
              </a:spcBef>
              <a:buAutoNum type="arabicPeriod" startAt="15"/>
              <a:tabLst>
                <a:tab pos="267335" algn="l"/>
              </a:tabLst>
            </a:pPr>
            <a:r>
              <a:rPr dirty="0" sz="1200" spc="-5" b="1">
                <a:latin typeface="Arial"/>
                <a:cs typeface="Arial"/>
              </a:rPr>
              <a:t>Applying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page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border</a:t>
            </a:r>
            <a:endParaRPr sz="1200">
              <a:latin typeface="Arial"/>
              <a:cs typeface="Arial"/>
            </a:endParaRPr>
          </a:p>
          <a:p>
            <a:pPr marL="12700" marR="424815">
              <a:lnSpc>
                <a:spcPts val="1150"/>
              </a:lnSpc>
              <a:spcBef>
                <a:spcPts val="1175"/>
              </a:spcBef>
            </a:pPr>
            <a:r>
              <a:rPr dirty="0" sz="1000" spc="-5">
                <a:latin typeface="Arial MT"/>
                <a:cs typeface="Arial MT"/>
              </a:rPr>
              <a:t>Just </a:t>
            </a:r>
            <a:r>
              <a:rPr dirty="0" sz="1000">
                <a:latin typeface="Arial MT"/>
                <a:cs typeface="Arial MT"/>
              </a:rPr>
              <a:t>like text and </a:t>
            </a:r>
            <a:r>
              <a:rPr dirty="0" sz="1000" spc="-5">
                <a:latin typeface="Arial MT"/>
                <a:cs typeface="Arial MT"/>
              </a:rPr>
              <a:t>paragraph, </a:t>
            </a:r>
            <a:r>
              <a:rPr dirty="0" sz="1000">
                <a:latin typeface="Arial MT"/>
                <a:cs typeface="Arial MT"/>
              </a:rPr>
              <a:t>we </a:t>
            </a:r>
            <a:r>
              <a:rPr dirty="0" sz="1000" spc="-5">
                <a:latin typeface="Arial MT"/>
                <a:cs typeface="Arial MT"/>
              </a:rPr>
              <a:t>can </a:t>
            </a:r>
            <a:r>
              <a:rPr dirty="0" sz="1000">
                <a:latin typeface="Arial MT"/>
                <a:cs typeface="Arial MT"/>
              </a:rPr>
              <a:t>also apply </a:t>
            </a:r>
            <a:r>
              <a:rPr dirty="0" sz="1000" spc="-5">
                <a:latin typeface="Arial MT"/>
                <a:cs typeface="Arial MT"/>
              </a:rPr>
              <a:t>border around page. </a:t>
            </a:r>
            <a:r>
              <a:rPr dirty="0" sz="1000">
                <a:latin typeface="Arial MT"/>
                <a:cs typeface="Arial MT"/>
              </a:rPr>
              <a:t>To apply </a:t>
            </a:r>
            <a:r>
              <a:rPr dirty="0" sz="1000" spc="-5">
                <a:latin typeface="Arial MT"/>
                <a:cs typeface="Arial MT"/>
              </a:rPr>
              <a:t>border </a:t>
            </a:r>
            <a:r>
              <a:rPr dirty="0" sz="1000">
                <a:latin typeface="Arial MT"/>
                <a:cs typeface="Arial MT"/>
              </a:rPr>
              <a:t>go to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Format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Borders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Shading…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15"/>
              </a:lnSpc>
            </a:pP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new </a:t>
            </a:r>
            <a:r>
              <a:rPr dirty="0" sz="1000" spc="-5">
                <a:latin typeface="Arial MT"/>
                <a:cs typeface="Arial MT"/>
              </a:rPr>
              <a:t>window </a:t>
            </a:r>
            <a:r>
              <a:rPr dirty="0" sz="1000">
                <a:latin typeface="Arial MT"/>
                <a:cs typeface="Arial MT"/>
              </a:rPr>
              <a:t>will </a:t>
            </a:r>
            <a:r>
              <a:rPr dirty="0" sz="1000" spc="-5">
                <a:latin typeface="Arial MT"/>
                <a:cs typeface="Arial MT"/>
              </a:rPr>
              <a:t>open with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border and shading option.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spcBef>
                <a:spcPts val="5"/>
              </a:spcBef>
              <a:buAutoNum type="arabicPeriod" startAt="16"/>
              <a:tabLst>
                <a:tab pos="267335" algn="l"/>
              </a:tabLst>
            </a:pPr>
            <a:r>
              <a:rPr dirty="0" sz="1200" b="1">
                <a:latin typeface="Arial"/>
                <a:cs typeface="Arial"/>
              </a:rPr>
              <a:t>Paragraph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formatting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95800"/>
              </a:lnSpc>
              <a:spcBef>
                <a:spcPts val="1375"/>
              </a:spcBef>
            </a:pPr>
            <a:r>
              <a:rPr dirty="0" sz="1000">
                <a:latin typeface="Arial MT"/>
                <a:cs typeface="Arial MT"/>
              </a:rPr>
              <a:t>In every document </a:t>
            </a:r>
            <a:r>
              <a:rPr dirty="0" sz="1000" spc="-5">
                <a:latin typeface="Arial MT"/>
                <a:cs typeface="Arial MT"/>
              </a:rPr>
              <a:t>sentences </a:t>
            </a:r>
            <a:r>
              <a:rPr dirty="0" sz="1000">
                <a:latin typeface="Arial MT"/>
                <a:cs typeface="Arial MT"/>
              </a:rPr>
              <a:t>join </a:t>
            </a:r>
            <a:r>
              <a:rPr dirty="0" sz="1000" spc="-5">
                <a:latin typeface="Arial MT"/>
                <a:cs typeface="Arial MT"/>
              </a:rPr>
              <a:t>together and </a:t>
            </a:r>
            <a:r>
              <a:rPr dirty="0" sz="1000">
                <a:latin typeface="Arial MT"/>
                <a:cs typeface="Arial MT"/>
              </a:rPr>
              <a:t>create a </a:t>
            </a:r>
            <a:r>
              <a:rPr dirty="0" sz="1000" spc="-5">
                <a:latin typeface="Arial MT"/>
                <a:cs typeface="Arial MT"/>
              </a:rPr>
              <a:t>paragraph. </a:t>
            </a:r>
            <a:r>
              <a:rPr dirty="0" sz="1000">
                <a:latin typeface="Arial MT"/>
                <a:cs typeface="Arial MT"/>
              </a:rPr>
              <a:t>We </a:t>
            </a:r>
            <a:r>
              <a:rPr dirty="0" sz="1000" spc="-5">
                <a:latin typeface="Arial MT"/>
                <a:cs typeface="Arial MT"/>
              </a:rPr>
              <a:t>create paragraphs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make our </a:t>
            </a:r>
            <a:r>
              <a:rPr dirty="0" sz="1000" spc="-5">
                <a:latin typeface="Arial MT"/>
                <a:cs typeface="Arial MT"/>
              </a:rPr>
              <a:t>document </a:t>
            </a:r>
            <a:r>
              <a:rPr dirty="0" sz="1000">
                <a:latin typeface="Arial MT"/>
                <a:cs typeface="Arial MT"/>
              </a:rPr>
              <a:t>more </a:t>
            </a:r>
            <a:r>
              <a:rPr dirty="0" sz="1000" spc="-5">
                <a:latin typeface="Arial MT"/>
                <a:cs typeface="Arial MT"/>
              </a:rPr>
              <a:t>presentable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readable.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paragraph </a:t>
            </a:r>
            <a:r>
              <a:rPr dirty="0" sz="1000">
                <a:latin typeface="Arial MT"/>
                <a:cs typeface="Arial MT"/>
              </a:rPr>
              <a:t>is </a:t>
            </a:r>
            <a:r>
              <a:rPr dirty="0" sz="1000" spc="-5">
                <a:latin typeface="Arial MT"/>
                <a:cs typeface="Arial MT"/>
              </a:rPr>
              <a:t>created </a:t>
            </a:r>
            <a:r>
              <a:rPr dirty="0" sz="1000">
                <a:latin typeface="Arial MT"/>
                <a:cs typeface="Arial MT"/>
              </a:rPr>
              <a:t>when we </a:t>
            </a:r>
            <a:r>
              <a:rPr dirty="0" sz="1000" spc="-5">
                <a:latin typeface="Arial MT"/>
                <a:cs typeface="Arial MT"/>
              </a:rPr>
              <a:t>press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“Enter”</a:t>
            </a:r>
            <a:r>
              <a:rPr dirty="0" sz="1000" spc="1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</a:t>
            </a:r>
            <a:r>
              <a:rPr dirty="0" sz="1000" spc="1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keyboard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after</a:t>
            </a:r>
            <a:r>
              <a:rPr dirty="0" sz="1000" spc="1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typing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some</a:t>
            </a:r>
            <a:r>
              <a:rPr dirty="0" sz="1000" spc="1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lines.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Even</a:t>
            </a:r>
            <a:r>
              <a:rPr dirty="0" sz="1000" spc="1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if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1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enter</a:t>
            </a:r>
            <a:r>
              <a:rPr dirty="0" sz="1000" spc="1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after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typing</a:t>
            </a:r>
            <a:r>
              <a:rPr dirty="0" sz="1000" spc="1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single </a:t>
            </a:r>
            <a:r>
              <a:rPr dirty="0" sz="1000">
                <a:latin typeface="Arial MT"/>
                <a:cs typeface="Arial MT"/>
              </a:rPr>
              <a:t>line,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will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be</a:t>
            </a:r>
            <a:r>
              <a:rPr dirty="0" sz="1000" spc="-5">
                <a:latin typeface="Arial MT"/>
                <a:cs typeface="Arial MT"/>
              </a:rPr>
              <a:t> considered as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paragraph.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Arial MT"/>
              <a:cs typeface="Arial MT"/>
            </a:endParaRPr>
          </a:p>
          <a:p>
            <a:pPr algn="just" marL="12700" marR="320040">
              <a:lnSpc>
                <a:spcPts val="1150"/>
              </a:lnSpc>
            </a:pPr>
            <a:r>
              <a:rPr dirty="0" sz="1000">
                <a:latin typeface="Arial MT"/>
                <a:cs typeface="Arial MT"/>
              </a:rPr>
              <a:t>To view </a:t>
            </a:r>
            <a:r>
              <a:rPr dirty="0" sz="1000" spc="-5">
                <a:latin typeface="Arial MT"/>
                <a:cs typeface="Arial MT"/>
              </a:rPr>
              <a:t>paragraph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our </a:t>
            </a:r>
            <a:r>
              <a:rPr dirty="0" sz="1000">
                <a:latin typeface="Arial MT"/>
                <a:cs typeface="Arial MT"/>
              </a:rPr>
              <a:t>document we turn on the </a:t>
            </a:r>
            <a:r>
              <a:rPr dirty="0" sz="1000" spc="-5">
                <a:latin typeface="Arial MT"/>
                <a:cs typeface="Arial MT"/>
              </a:rPr>
              <a:t>paragraph option. </a:t>
            </a:r>
            <a:r>
              <a:rPr dirty="0" sz="1000">
                <a:latin typeface="Arial MT"/>
                <a:cs typeface="Arial MT"/>
              </a:rPr>
              <a:t>Click on </a:t>
            </a:r>
            <a:r>
              <a:rPr dirty="0" sz="1000" spc="-5">
                <a:latin typeface="Arial MT"/>
                <a:cs typeface="Arial MT"/>
              </a:rPr>
              <a:t>the show/hide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button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standard toolbar.</a:t>
            </a:r>
            <a:endParaRPr sz="1000">
              <a:latin typeface="Arial MT"/>
              <a:cs typeface="Arial MT"/>
            </a:endParaRPr>
          </a:p>
          <a:p>
            <a:pPr algn="just" marL="12700">
              <a:lnSpc>
                <a:spcPts val="1090"/>
              </a:lnSpc>
            </a:pPr>
            <a:r>
              <a:rPr dirty="0" sz="1000" spc="-5">
                <a:latin typeface="Arial MT"/>
                <a:cs typeface="Arial MT"/>
              </a:rPr>
              <a:t>Some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extra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dots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endParaRPr sz="1000">
              <a:latin typeface="Arial MT"/>
              <a:cs typeface="Arial MT"/>
            </a:endParaRPr>
          </a:p>
          <a:p>
            <a:pPr algn="just" marL="12700" marR="4034790">
              <a:lnSpc>
                <a:spcPct val="95700"/>
              </a:lnSpc>
              <a:spcBef>
                <a:spcPts val="25"/>
              </a:spcBef>
            </a:pPr>
            <a:r>
              <a:rPr dirty="0" sz="1000" spc="-5">
                <a:latin typeface="Arial MT"/>
                <a:cs typeface="Arial MT"/>
              </a:rPr>
              <a:t>symbols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will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appear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document.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There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dots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between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words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endParaRPr sz="1000">
              <a:latin typeface="Arial MT"/>
              <a:cs typeface="Arial MT"/>
            </a:endParaRPr>
          </a:p>
          <a:p>
            <a:pPr marL="12700" marR="119380">
              <a:lnSpc>
                <a:spcPct val="95700"/>
              </a:lnSpc>
              <a:spcBef>
                <a:spcPts val="5"/>
              </a:spcBef>
            </a:pPr>
            <a:r>
              <a:rPr dirty="0" sz="1000" spc="-5">
                <a:latin typeface="Arial MT"/>
                <a:cs typeface="Arial MT"/>
              </a:rPr>
              <a:t>special symbol </a:t>
            </a:r>
            <a:r>
              <a:rPr dirty="0" sz="1000">
                <a:latin typeface="Arial MT"/>
                <a:cs typeface="Arial MT"/>
              </a:rPr>
              <a:t>at the end of </a:t>
            </a:r>
            <a:r>
              <a:rPr dirty="0" sz="1000" spc="-5">
                <a:latin typeface="Arial MT"/>
                <a:cs typeface="Arial MT"/>
              </a:rPr>
              <a:t>every paragraph. </a:t>
            </a:r>
            <a:r>
              <a:rPr dirty="0" sz="1000">
                <a:latin typeface="Arial MT"/>
                <a:cs typeface="Arial MT"/>
              </a:rPr>
              <a:t>With </a:t>
            </a:r>
            <a:r>
              <a:rPr dirty="0" sz="1000" spc="-5">
                <a:latin typeface="Arial MT"/>
                <a:cs typeface="Arial MT"/>
              </a:rPr>
              <a:t>the help of the dots and symbols you </a:t>
            </a:r>
            <a:r>
              <a:rPr dirty="0" sz="1000" spc="-10">
                <a:latin typeface="Arial MT"/>
                <a:cs typeface="Arial MT"/>
              </a:rPr>
              <a:t>get </a:t>
            </a:r>
            <a:r>
              <a:rPr dirty="0" sz="1000" spc="-5">
                <a:latin typeface="Arial MT"/>
                <a:cs typeface="Arial MT"/>
              </a:rPr>
              <a:t>to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know </a:t>
            </a:r>
            <a:r>
              <a:rPr dirty="0" sz="1000">
                <a:latin typeface="Arial MT"/>
                <a:cs typeface="Arial MT"/>
              </a:rPr>
              <a:t>where extra </a:t>
            </a:r>
            <a:r>
              <a:rPr dirty="0" sz="1000" spc="-5">
                <a:latin typeface="Arial MT"/>
                <a:cs typeface="Arial MT"/>
              </a:rPr>
              <a:t>spaces</a:t>
            </a:r>
            <a:r>
              <a:rPr dirty="0" sz="1000">
                <a:latin typeface="Arial MT"/>
                <a:cs typeface="Arial MT"/>
              </a:rPr>
              <a:t> are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paragraph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starts.</a:t>
            </a:r>
            <a:r>
              <a:rPr dirty="0" sz="1000">
                <a:latin typeface="Arial MT"/>
                <a:cs typeface="Arial MT"/>
              </a:rPr>
              <a:t> To turn off these </a:t>
            </a:r>
            <a:r>
              <a:rPr dirty="0" sz="1000" spc="-5">
                <a:latin typeface="Arial MT"/>
                <a:cs typeface="Arial MT"/>
              </a:rPr>
              <a:t>dots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paragraph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marks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5">
                <a:latin typeface="Arial MT"/>
                <a:cs typeface="Arial MT"/>
              </a:rPr>
              <a:t> the </a:t>
            </a:r>
            <a:r>
              <a:rPr dirty="0" sz="1000">
                <a:latin typeface="Arial MT"/>
                <a:cs typeface="Arial MT"/>
              </a:rPr>
              <a:t>same</a:t>
            </a:r>
            <a:r>
              <a:rPr dirty="0" sz="1000" spc="-5">
                <a:latin typeface="Arial MT"/>
                <a:cs typeface="Arial MT"/>
              </a:rPr>
              <a:t> button </a:t>
            </a:r>
            <a:r>
              <a:rPr dirty="0" sz="1000">
                <a:latin typeface="Arial MT"/>
                <a:cs typeface="Arial MT"/>
              </a:rPr>
              <a:t>again.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buAutoNum type="arabicPeriod" startAt="17"/>
              <a:tabLst>
                <a:tab pos="267335" algn="l"/>
              </a:tabLst>
            </a:pPr>
            <a:r>
              <a:rPr dirty="0" sz="1200" spc="-5" b="1">
                <a:latin typeface="Arial"/>
                <a:cs typeface="Arial"/>
              </a:rPr>
              <a:t>Indenting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paragraph</a:t>
            </a:r>
            <a:endParaRPr sz="1200">
              <a:latin typeface="Arial"/>
              <a:cs typeface="Arial"/>
            </a:endParaRPr>
          </a:p>
          <a:p>
            <a:pPr marL="12700" marR="152400">
              <a:lnSpc>
                <a:spcPts val="1150"/>
              </a:lnSpc>
              <a:spcBef>
                <a:spcPts val="1405"/>
              </a:spcBef>
            </a:pPr>
            <a:r>
              <a:rPr dirty="0" sz="1000" spc="-5">
                <a:latin typeface="Arial MT"/>
                <a:cs typeface="Arial MT"/>
              </a:rPr>
              <a:t>When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document is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created all the text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aligned to left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margin. The settings that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have </a:t>
            </a:r>
            <a:r>
              <a:rPr dirty="0" sz="1000" spc="-10">
                <a:latin typeface="Arial MT"/>
                <a:cs typeface="Arial MT"/>
              </a:rPr>
              <a:t>already </a:t>
            </a:r>
            <a:r>
              <a:rPr dirty="0" sz="1000" spc="-5">
                <a:latin typeface="Arial MT"/>
                <a:cs typeface="Arial MT"/>
              </a:rPr>
              <a:t> been made 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software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 called default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settings. Default settings of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document</a:t>
            </a:r>
            <a:r>
              <a:rPr dirty="0" sz="1000" spc="-5">
                <a:latin typeface="Arial MT"/>
                <a:cs typeface="Arial MT"/>
              </a:rPr>
              <a:t> are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0"/>
              </a:lnSpc>
            </a:pPr>
            <a:r>
              <a:rPr dirty="0" sz="1000" spc="-5">
                <a:latin typeface="Arial MT"/>
                <a:cs typeface="Arial MT"/>
              </a:rPr>
              <a:t>Text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left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aligned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>
                <a:latin typeface="Arial MT"/>
                <a:cs typeface="Arial MT"/>
              </a:rPr>
              <a:t>Font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style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Times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New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Roman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5241" y="6034979"/>
            <a:ext cx="4457865" cy="34942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32550" y="6536970"/>
            <a:ext cx="5508625" cy="22498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ts val="1175"/>
              </a:lnSpc>
              <a:spcBef>
                <a:spcPts val="100"/>
              </a:spcBef>
            </a:pPr>
            <a:r>
              <a:rPr dirty="0" sz="1000" spc="-5">
                <a:latin typeface="Arial MT"/>
                <a:cs typeface="Arial MT"/>
              </a:rPr>
              <a:t>The ruler at the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top shows width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the page and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 the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left show length of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</a:t>
            </a:r>
            <a:r>
              <a:rPr dirty="0" sz="1000" spc="-10">
                <a:latin typeface="Arial MT"/>
                <a:cs typeface="Arial MT"/>
              </a:rPr>
              <a:t>page.</a:t>
            </a:r>
            <a:endParaRPr sz="1000">
              <a:latin typeface="Arial MT"/>
              <a:cs typeface="Arial MT"/>
            </a:endParaRPr>
          </a:p>
          <a:p>
            <a:pPr algn="just" marL="12700" marR="5715">
              <a:lnSpc>
                <a:spcPct val="95800"/>
              </a:lnSpc>
              <a:spcBef>
                <a:spcPts val="25"/>
              </a:spcBef>
            </a:pP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1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dark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area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bar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actually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1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margin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page.</a:t>
            </a:r>
            <a:r>
              <a:rPr dirty="0" sz="1000" spc="1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Between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dark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portion,</a:t>
            </a:r>
            <a:r>
              <a:rPr dirty="0" sz="1000" spc="1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there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</a:t>
            </a:r>
            <a:r>
              <a:rPr dirty="0" sz="1000">
                <a:latin typeface="Arial MT"/>
                <a:cs typeface="Arial MT"/>
              </a:rPr>
              <a:t> white </a:t>
            </a:r>
            <a:r>
              <a:rPr dirty="0" sz="1000" spc="-5">
                <a:latin typeface="Arial MT"/>
                <a:cs typeface="Arial MT"/>
              </a:rPr>
              <a:t>region in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ruler. </a:t>
            </a:r>
            <a:r>
              <a:rPr dirty="0" sz="1000">
                <a:latin typeface="Arial MT"/>
                <a:cs typeface="Arial MT"/>
              </a:rPr>
              <a:t>At the edge of dark and </a:t>
            </a:r>
            <a:r>
              <a:rPr dirty="0" sz="1000" spc="-5">
                <a:latin typeface="Arial MT"/>
                <a:cs typeface="Arial MT"/>
              </a:rPr>
              <a:t>white region, </a:t>
            </a:r>
            <a:r>
              <a:rPr dirty="0" sz="1000">
                <a:latin typeface="Arial MT"/>
                <a:cs typeface="Arial MT"/>
              </a:rPr>
              <a:t>we see some </a:t>
            </a:r>
            <a:r>
              <a:rPr dirty="0" sz="1000" spc="-5">
                <a:latin typeface="Arial MT"/>
                <a:cs typeface="Arial MT"/>
              </a:rPr>
              <a:t>geometrical shapes.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 the left there are three and on the right there is only one. These are called </a:t>
            </a:r>
            <a:r>
              <a:rPr dirty="0" sz="1000" spc="-10">
                <a:latin typeface="Arial MT"/>
                <a:cs typeface="Arial MT"/>
              </a:rPr>
              <a:t>paragraph </a:t>
            </a:r>
            <a:r>
              <a:rPr dirty="0" sz="1000" spc="-5">
                <a:latin typeface="Arial MT"/>
                <a:cs typeface="Arial MT"/>
              </a:rPr>
              <a:t> indentation </a:t>
            </a:r>
            <a:r>
              <a:rPr dirty="0" sz="1000">
                <a:latin typeface="Arial MT"/>
                <a:cs typeface="Arial MT"/>
              </a:rPr>
              <a:t>marks. We</a:t>
            </a:r>
            <a:r>
              <a:rPr dirty="0" sz="1000" spc="-5">
                <a:latin typeface="Arial MT"/>
                <a:cs typeface="Arial MT"/>
              </a:rPr>
              <a:t> can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 indentation</a:t>
            </a:r>
            <a:r>
              <a:rPr dirty="0" sz="1000">
                <a:latin typeface="Arial MT"/>
                <a:cs typeface="Arial MT"/>
              </a:rPr>
              <a:t> of</a:t>
            </a:r>
            <a:r>
              <a:rPr dirty="0" sz="1000" spc="-5">
                <a:latin typeface="Arial MT"/>
                <a:cs typeface="Arial MT"/>
              </a:rPr>
              <a:t> paragraph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through </a:t>
            </a:r>
            <a:r>
              <a:rPr dirty="0" sz="1000">
                <a:latin typeface="Arial MT"/>
                <a:cs typeface="Arial MT"/>
              </a:rPr>
              <a:t>these </a:t>
            </a:r>
            <a:r>
              <a:rPr dirty="0" sz="1000" spc="-5">
                <a:latin typeface="Arial MT"/>
                <a:cs typeface="Arial MT"/>
              </a:rPr>
              <a:t>marks.</a:t>
            </a:r>
            <a:endParaRPr sz="1000">
              <a:latin typeface="Arial MT"/>
              <a:cs typeface="Arial MT"/>
            </a:endParaRPr>
          </a:p>
          <a:p>
            <a:pPr algn="just" marL="12700" marR="5080">
              <a:lnSpc>
                <a:spcPct val="95800"/>
              </a:lnSpc>
              <a:spcBef>
                <a:spcPts val="1145"/>
              </a:spcBef>
            </a:pPr>
            <a:r>
              <a:rPr dirty="0" sz="1000" spc="-5">
                <a:latin typeface="Arial MT"/>
                <a:cs typeface="Arial MT"/>
              </a:rPr>
              <a:t>Documents </a:t>
            </a:r>
            <a:r>
              <a:rPr dirty="0" sz="1000">
                <a:latin typeface="Arial MT"/>
                <a:cs typeface="Arial MT"/>
              </a:rPr>
              <a:t>may have different </a:t>
            </a:r>
            <a:r>
              <a:rPr dirty="0" sz="1000" spc="-5">
                <a:latin typeface="Arial MT"/>
                <a:cs typeface="Arial MT"/>
              </a:rPr>
              <a:t>formatting and paragraph indentation. Paragraphs made </a:t>
            </a:r>
            <a:r>
              <a:rPr dirty="0" sz="1000">
                <a:latin typeface="Arial MT"/>
                <a:cs typeface="Arial MT"/>
              </a:rPr>
              <a:t>with first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line </a:t>
            </a:r>
            <a:r>
              <a:rPr dirty="0" sz="1000" spc="-5">
                <a:latin typeface="Arial MT"/>
                <a:cs typeface="Arial MT"/>
              </a:rPr>
              <a:t>indent </a:t>
            </a:r>
            <a:r>
              <a:rPr dirty="0" sz="1000">
                <a:latin typeface="Arial MT"/>
                <a:cs typeface="Arial MT"/>
              </a:rPr>
              <a:t>are </a:t>
            </a:r>
            <a:r>
              <a:rPr dirty="0" sz="1000" spc="-5">
                <a:latin typeface="Arial MT"/>
                <a:cs typeface="Arial MT"/>
              </a:rPr>
              <a:t>called semi </a:t>
            </a:r>
            <a:r>
              <a:rPr dirty="0" sz="1000">
                <a:latin typeface="Arial MT"/>
                <a:cs typeface="Arial MT"/>
              </a:rPr>
              <a:t>blocked </a:t>
            </a:r>
            <a:r>
              <a:rPr dirty="0" sz="1000" spc="-5">
                <a:latin typeface="Arial MT"/>
                <a:cs typeface="Arial MT"/>
              </a:rPr>
              <a:t>paragraphs. Paragraphs made </a:t>
            </a:r>
            <a:r>
              <a:rPr dirty="0" sz="1000">
                <a:latin typeface="Arial MT"/>
                <a:cs typeface="Arial MT"/>
              </a:rPr>
              <a:t>without first line indent are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called blocked paragraphs. </a:t>
            </a:r>
            <a:r>
              <a:rPr dirty="0" sz="1000">
                <a:latin typeface="Arial MT"/>
                <a:cs typeface="Arial MT"/>
              </a:rPr>
              <a:t>Blocked </a:t>
            </a:r>
            <a:r>
              <a:rPr dirty="0" sz="1000" spc="-5">
                <a:latin typeface="Arial MT"/>
                <a:cs typeface="Arial MT"/>
              </a:rPr>
              <a:t>paragraph requires single line space between them </a:t>
            </a:r>
            <a:r>
              <a:rPr dirty="0" sz="1000">
                <a:latin typeface="Arial MT"/>
                <a:cs typeface="Arial MT"/>
              </a:rPr>
              <a:t>so </a:t>
            </a:r>
            <a:r>
              <a:rPr dirty="0" sz="1000" spc="-5">
                <a:latin typeface="Arial MT"/>
                <a:cs typeface="Arial MT"/>
              </a:rPr>
              <a:t>that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paragraphs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be</a:t>
            </a:r>
            <a:r>
              <a:rPr dirty="0" sz="1000" spc="-5">
                <a:latin typeface="Arial MT"/>
                <a:cs typeface="Arial MT"/>
              </a:rPr>
              <a:t> easily </a:t>
            </a:r>
            <a:r>
              <a:rPr dirty="0" sz="1000">
                <a:latin typeface="Arial MT"/>
                <a:cs typeface="Arial MT"/>
              </a:rPr>
              <a:t>identified.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Arial MT"/>
              <a:cs typeface="Arial MT"/>
            </a:endParaRPr>
          </a:p>
          <a:p>
            <a:pPr algn="just" marL="12700" marR="6350">
              <a:lnSpc>
                <a:spcPct val="95800"/>
              </a:lnSpc>
            </a:pP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left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side,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upper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triangle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indent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first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line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paragraph.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Below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first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line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indent,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there 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 </a:t>
            </a:r>
            <a:r>
              <a:rPr dirty="0" sz="1000" spc="-5">
                <a:latin typeface="Arial MT"/>
                <a:cs typeface="Arial MT"/>
              </a:rPr>
              <a:t>another geometrical shape. </a:t>
            </a:r>
            <a:r>
              <a:rPr dirty="0" sz="1000">
                <a:latin typeface="Arial MT"/>
                <a:cs typeface="Arial MT"/>
              </a:rPr>
              <a:t>It is </a:t>
            </a:r>
            <a:r>
              <a:rPr dirty="0" sz="1000" spc="-5">
                <a:latin typeface="Arial MT"/>
                <a:cs typeface="Arial MT"/>
              </a:rPr>
              <a:t>hanging </a:t>
            </a:r>
            <a:r>
              <a:rPr dirty="0" sz="1000">
                <a:latin typeface="Arial MT"/>
                <a:cs typeface="Arial MT"/>
              </a:rPr>
              <a:t>line </a:t>
            </a:r>
            <a:r>
              <a:rPr dirty="0" sz="1000" spc="-5">
                <a:latin typeface="Arial MT"/>
                <a:cs typeface="Arial MT"/>
              </a:rPr>
              <a:t>indent </a:t>
            </a:r>
            <a:r>
              <a:rPr dirty="0" sz="1000">
                <a:latin typeface="Arial MT"/>
                <a:cs typeface="Arial MT"/>
              </a:rPr>
              <a:t>and used to push the </a:t>
            </a:r>
            <a:r>
              <a:rPr dirty="0" sz="1000" spc="-5">
                <a:latin typeface="Arial MT"/>
                <a:cs typeface="Arial MT"/>
              </a:rPr>
              <a:t>lines </a:t>
            </a:r>
            <a:r>
              <a:rPr dirty="0" sz="1000">
                <a:latin typeface="Arial MT"/>
                <a:cs typeface="Arial MT"/>
              </a:rPr>
              <a:t>of the </a:t>
            </a:r>
            <a:r>
              <a:rPr dirty="0" sz="1000" spc="-5">
                <a:latin typeface="Arial MT"/>
                <a:cs typeface="Arial MT"/>
              </a:rPr>
              <a:t>paragraph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except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first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line.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Just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below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triangle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shape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exists.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called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left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indent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indent 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whole paragraph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5">
                <a:latin typeface="Arial MT"/>
                <a:cs typeface="Arial MT"/>
              </a:rPr>
              <a:t> the </a:t>
            </a:r>
            <a:r>
              <a:rPr dirty="0" sz="1000">
                <a:latin typeface="Arial MT"/>
                <a:cs typeface="Arial MT"/>
              </a:rPr>
              <a:t>left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side.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44139" y="3786631"/>
            <a:ext cx="3883019" cy="47357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963688"/>
            <a:ext cx="5508625" cy="718756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7620">
              <a:lnSpc>
                <a:spcPts val="1150"/>
              </a:lnSpc>
              <a:spcBef>
                <a:spcPts val="180"/>
              </a:spcBef>
            </a:pP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right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side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ruler,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there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only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one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marker,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called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right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indent.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push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paragraph from 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right side.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buAutoNum type="arabicPeriod" startAt="18"/>
              <a:tabLst>
                <a:tab pos="267335" algn="l"/>
              </a:tabLst>
            </a:pPr>
            <a:r>
              <a:rPr dirty="0" sz="1200" spc="-5" b="1">
                <a:latin typeface="Arial"/>
                <a:cs typeface="Arial"/>
              </a:rPr>
              <a:t>Paragraph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spacing</a:t>
            </a:r>
            <a:endParaRPr sz="1200">
              <a:latin typeface="Arial"/>
              <a:cs typeface="Arial"/>
            </a:endParaRPr>
          </a:p>
          <a:p>
            <a:pPr marL="12700" marR="5715">
              <a:lnSpc>
                <a:spcPts val="1150"/>
              </a:lnSpc>
              <a:spcBef>
                <a:spcPts val="1180"/>
              </a:spcBef>
            </a:pPr>
            <a:r>
              <a:rPr dirty="0" sz="1000">
                <a:latin typeface="Arial MT"/>
                <a:cs typeface="Arial MT"/>
              </a:rPr>
              <a:t>Space</a:t>
            </a:r>
            <a:r>
              <a:rPr dirty="0" sz="1000" spc="1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between</a:t>
            </a:r>
            <a:r>
              <a:rPr dirty="0" sz="1000" spc="2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paragraphs</a:t>
            </a:r>
            <a:r>
              <a:rPr dirty="0" sz="1000" spc="2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make</a:t>
            </a:r>
            <a:r>
              <a:rPr dirty="0" sz="1000" spc="2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</a:t>
            </a:r>
            <a:r>
              <a:rPr dirty="0" sz="1000" spc="20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more</a:t>
            </a:r>
            <a:r>
              <a:rPr dirty="0" sz="1000" spc="2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readable.</a:t>
            </a:r>
            <a:r>
              <a:rPr dirty="0" sz="1000" spc="19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1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</a:t>
            </a:r>
            <a:r>
              <a:rPr dirty="0" sz="1000" spc="20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2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spacing</a:t>
            </a:r>
            <a:r>
              <a:rPr dirty="0" sz="1000" spc="2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between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paragraph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goes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Format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5">
                <a:latin typeface="Arial MT"/>
                <a:cs typeface="Arial MT"/>
              </a:rPr>
              <a:t> Paragraphs…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15"/>
              </a:lnSpc>
            </a:pP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will</a:t>
            </a:r>
            <a:r>
              <a:rPr dirty="0" sz="1000" spc="-5">
                <a:latin typeface="Arial MT"/>
                <a:cs typeface="Arial MT"/>
              </a:rPr>
              <a:t> see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options </a:t>
            </a:r>
            <a:r>
              <a:rPr dirty="0" sz="1000">
                <a:latin typeface="Arial MT"/>
                <a:cs typeface="Arial MT"/>
              </a:rPr>
              <a:t>for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Indentation </a:t>
            </a:r>
            <a:r>
              <a:rPr dirty="0" sz="1000" spc="-5">
                <a:latin typeface="Arial MT"/>
                <a:cs typeface="Arial MT"/>
              </a:rPr>
              <a:t>and spacing, Line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page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break.</a:t>
            </a:r>
            <a:endParaRPr sz="100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spcBef>
                <a:spcPts val="1090"/>
              </a:spcBef>
              <a:buAutoNum type="arabicPeriod" startAt="19"/>
              <a:tabLst>
                <a:tab pos="267335" algn="l"/>
              </a:tabLst>
            </a:pPr>
            <a:r>
              <a:rPr dirty="0" sz="1200" b="1">
                <a:latin typeface="Arial"/>
                <a:cs typeface="Arial"/>
              </a:rPr>
              <a:t>Summary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learnt: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What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does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formatting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means?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Formatting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Format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menu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word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Text,</a:t>
            </a:r>
            <a:r>
              <a:rPr dirty="0" sz="1000" spc="-10">
                <a:latin typeface="Arial MT"/>
                <a:cs typeface="Arial MT"/>
              </a:rPr>
              <a:t> paragraph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formatting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options</a:t>
            </a:r>
            <a:endParaRPr sz="100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spcBef>
                <a:spcPts val="1090"/>
              </a:spcBef>
              <a:buAutoNum type="arabicPeriod" startAt="20"/>
              <a:tabLst>
                <a:tab pos="267335" algn="l"/>
              </a:tabLst>
            </a:pPr>
            <a:r>
              <a:rPr dirty="0" sz="1200" spc="-10" b="1">
                <a:latin typeface="Arial"/>
                <a:cs typeface="Arial"/>
              </a:rPr>
              <a:t>Exercise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0"/>
              </a:lnSpc>
              <a:spcBef>
                <a:spcPts val="110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1: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fresh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document.</a:t>
            </a:r>
            <a:endParaRPr sz="1000">
              <a:latin typeface="Arial MT"/>
              <a:cs typeface="Arial MT"/>
            </a:endParaRPr>
          </a:p>
          <a:p>
            <a:pPr marL="469265" marR="1978660">
              <a:lnSpc>
                <a:spcPts val="1150"/>
              </a:lnSpc>
              <a:spcBef>
                <a:spcPts val="55"/>
              </a:spcBef>
            </a:pPr>
            <a:r>
              <a:rPr dirty="0" sz="1000" spc="-5">
                <a:latin typeface="Arial MT"/>
                <a:cs typeface="Arial MT"/>
              </a:rPr>
              <a:t>Locate the ruler on left side of Microsoft Word </a:t>
            </a:r>
            <a:r>
              <a:rPr dirty="0" sz="1000" spc="-10">
                <a:latin typeface="Arial MT"/>
                <a:cs typeface="Arial MT"/>
              </a:rPr>
              <a:t>window.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Double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white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ruler.</a:t>
            </a:r>
            <a:endParaRPr sz="1000">
              <a:latin typeface="Arial MT"/>
              <a:cs typeface="Arial MT"/>
            </a:endParaRPr>
          </a:p>
          <a:p>
            <a:pPr marL="469265">
              <a:lnSpc>
                <a:spcPts val="1095"/>
              </a:lnSpc>
            </a:pPr>
            <a:r>
              <a:rPr dirty="0" sz="1000" spc="-5">
                <a:latin typeface="Arial MT"/>
                <a:cs typeface="Arial MT"/>
              </a:rPr>
              <a:t>Page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Setup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panel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up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formatting.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50"/>
              </a:lnSpc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2:</a:t>
            </a:r>
            <a:endParaRPr sz="1000">
              <a:latin typeface="Arial"/>
              <a:cs typeface="Arial"/>
            </a:endParaRPr>
          </a:p>
          <a:p>
            <a:pPr marL="469265" marR="5080">
              <a:lnSpc>
                <a:spcPts val="1150"/>
              </a:lnSpc>
              <a:spcBef>
                <a:spcPts val="50"/>
              </a:spcBef>
            </a:pP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setup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panel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explore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tabs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before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completing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following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steps.</a:t>
            </a:r>
            <a:endParaRPr sz="1000">
              <a:latin typeface="Arial MT"/>
              <a:cs typeface="Arial MT"/>
            </a:endParaRPr>
          </a:p>
          <a:p>
            <a:pPr marL="469265" marR="2808605">
              <a:lnSpc>
                <a:spcPts val="1150"/>
              </a:lnSpc>
              <a:spcBef>
                <a:spcPts val="5"/>
              </a:spcBef>
            </a:pPr>
            <a:r>
              <a:rPr dirty="0" sz="1000" spc="-5">
                <a:latin typeface="Arial MT"/>
                <a:cs typeface="Arial MT"/>
              </a:rPr>
              <a:t>Change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paper </a:t>
            </a:r>
            <a:r>
              <a:rPr dirty="0" sz="1000">
                <a:latin typeface="Arial MT"/>
                <a:cs typeface="Arial MT"/>
              </a:rPr>
              <a:t>size to Legal.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orientation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Landscape.</a:t>
            </a:r>
            <a:endParaRPr sz="1000">
              <a:latin typeface="Arial MT"/>
              <a:cs typeface="Arial MT"/>
            </a:endParaRPr>
          </a:p>
          <a:p>
            <a:pPr marL="469265">
              <a:lnSpc>
                <a:spcPts val="1090"/>
              </a:lnSpc>
            </a:pPr>
            <a:r>
              <a:rPr dirty="0" sz="1000" spc="-5">
                <a:latin typeface="Arial MT"/>
                <a:cs typeface="Arial MT"/>
              </a:rPr>
              <a:t>Set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four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margins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1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inch.</a:t>
            </a:r>
            <a:endParaRPr sz="1000">
              <a:latin typeface="Arial MT"/>
              <a:cs typeface="Arial MT"/>
            </a:endParaRPr>
          </a:p>
          <a:p>
            <a:pPr marL="469265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Turn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'Different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first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page'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50"/>
              </a:lnSpc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3: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fresh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document.</a:t>
            </a:r>
            <a:endParaRPr sz="1000">
              <a:latin typeface="Arial MT"/>
              <a:cs typeface="Arial MT"/>
            </a:endParaRPr>
          </a:p>
          <a:p>
            <a:pPr marL="469265" marR="1497330">
              <a:lnSpc>
                <a:spcPts val="1150"/>
              </a:lnSpc>
              <a:spcBef>
                <a:spcPts val="55"/>
              </a:spcBef>
            </a:pPr>
            <a:r>
              <a:rPr dirty="0" sz="1000">
                <a:latin typeface="Arial MT"/>
                <a:cs typeface="Arial MT"/>
              </a:rPr>
              <a:t>Click on </a:t>
            </a:r>
            <a:r>
              <a:rPr dirty="0" sz="1000" spc="-5">
                <a:latin typeface="Arial MT"/>
                <a:cs typeface="Arial MT"/>
              </a:rPr>
              <a:t>View </a:t>
            </a:r>
            <a:r>
              <a:rPr dirty="0" sz="1000">
                <a:latin typeface="Arial MT"/>
                <a:cs typeface="Arial MT"/>
              </a:rPr>
              <a:t>menu and </a:t>
            </a:r>
            <a:r>
              <a:rPr dirty="0" sz="1000" spc="-5">
                <a:latin typeface="Arial MT"/>
                <a:cs typeface="Arial MT"/>
              </a:rPr>
              <a:t>choose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Header and Footer </a:t>
            </a:r>
            <a:r>
              <a:rPr dirty="0" sz="1000">
                <a:latin typeface="Arial MT"/>
                <a:cs typeface="Arial MT"/>
              </a:rPr>
              <a:t>option.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Header section type your</a:t>
            </a:r>
            <a:r>
              <a:rPr dirty="0" sz="1000" spc="-10">
                <a:latin typeface="Arial MT"/>
                <a:cs typeface="Arial MT"/>
              </a:rPr>
              <a:t> name.</a:t>
            </a:r>
            <a:endParaRPr sz="1000">
              <a:latin typeface="Arial MT"/>
              <a:cs typeface="Arial MT"/>
            </a:endParaRPr>
          </a:p>
          <a:p>
            <a:pPr marL="469265">
              <a:lnSpc>
                <a:spcPts val="1090"/>
              </a:lnSpc>
            </a:pPr>
            <a:r>
              <a:rPr dirty="0" sz="1000">
                <a:latin typeface="Arial MT"/>
                <a:cs typeface="Arial MT"/>
              </a:rPr>
              <a:t>Scroll</a:t>
            </a:r>
            <a:r>
              <a:rPr dirty="0" sz="1000" spc="-5">
                <a:latin typeface="Arial MT"/>
                <a:cs typeface="Arial MT"/>
              </a:rPr>
              <a:t> down using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vertical </a:t>
            </a:r>
            <a:r>
              <a:rPr dirty="0" sz="1000">
                <a:latin typeface="Arial MT"/>
                <a:cs typeface="Arial MT"/>
              </a:rPr>
              <a:t>scroll</a:t>
            </a:r>
            <a:r>
              <a:rPr dirty="0" sz="1000" spc="-5">
                <a:latin typeface="Arial MT"/>
                <a:cs typeface="Arial MT"/>
              </a:rPr>
              <a:t> bar</a:t>
            </a:r>
            <a:r>
              <a:rPr dirty="0" sz="1000">
                <a:latin typeface="Arial MT"/>
                <a:cs typeface="Arial MT"/>
              </a:rPr>
              <a:t> on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right</a:t>
            </a:r>
            <a:r>
              <a:rPr dirty="0" sz="1000" spc="-5">
                <a:latin typeface="Arial MT"/>
                <a:cs typeface="Arial MT"/>
              </a:rPr>
              <a:t> side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page.</a:t>
            </a:r>
            <a:endParaRPr sz="1000">
              <a:latin typeface="Arial MT"/>
              <a:cs typeface="Arial MT"/>
            </a:endParaRPr>
          </a:p>
          <a:p>
            <a:pPr marL="469265" marR="2261870">
              <a:lnSpc>
                <a:spcPts val="1150"/>
              </a:lnSpc>
              <a:spcBef>
                <a:spcPts val="55"/>
              </a:spcBef>
            </a:pPr>
            <a:r>
              <a:rPr dirty="0" sz="1000" spc="-5">
                <a:latin typeface="Arial MT"/>
                <a:cs typeface="Arial MT"/>
              </a:rPr>
              <a:t>Press Alt </a:t>
            </a:r>
            <a:r>
              <a:rPr dirty="0" sz="1000">
                <a:latin typeface="Arial MT"/>
                <a:cs typeface="Arial MT"/>
              </a:rPr>
              <a:t>+ I </a:t>
            </a:r>
            <a:r>
              <a:rPr dirty="0" sz="1000" spc="-5">
                <a:latin typeface="Arial MT"/>
                <a:cs typeface="Arial MT"/>
              </a:rPr>
              <a:t>and then press </a:t>
            </a:r>
            <a:r>
              <a:rPr dirty="0" sz="1000">
                <a:latin typeface="Arial MT"/>
                <a:cs typeface="Arial MT"/>
              </a:rPr>
              <a:t>T </a:t>
            </a:r>
            <a:r>
              <a:rPr dirty="0" sz="1000" spc="-5">
                <a:latin typeface="Arial MT"/>
                <a:cs typeface="Arial MT"/>
              </a:rPr>
              <a:t>from the keyboard.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Choose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Date 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Time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 from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list.</a:t>
            </a:r>
            <a:endParaRPr sz="1000">
              <a:latin typeface="Arial MT"/>
              <a:cs typeface="Arial MT"/>
            </a:endParaRPr>
          </a:p>
          <a:p>
            <a:pPr marL="469265">
              <a:lnSpc>
                <a:spcPts val="1090"/>
              </a:lnSpc>
            </a:pP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OK button to insert the </a:t>
            </a:r>
            <a:r>
              <a:rPr dirty="0" sz="1000" spc="-10">
                <a:latin typeface="Arial MT"/>
                <a:cs typeface="Arial MT"/>
              </a:rPr>
              <a:t>selected</a:t>
            </a:r>
            <a:r>
              <a:rPr dirty="0" sz="1000" spc="-5">
                <a:latin typeface="Arial MT"/>
                <a:cs typeface="Arial MT"/>
              </a:rPr>
              <a:t> Date and Time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format.</a:t>
            </a:r>
            <a:endParaRPr sz="1000">
              <a:latin typeface="Arial MT"/>
              <a:cs typeface="Arial MT"/>
            </a:endParaRPr>
          </a:p>
          <a:p>
            <a:pPr marL="469265" marR="510540">
              <a:lnSpc>
                <a:spcPts val="1150"/>
              </a:lnSpc>
              <a:spcBef>
                <a:spcPts val="55"/>
              </a:spcBef>
            </a:pPr>
            <a:r>
              <a:rPr dirty="0" sz="1000">
                <a:latin typeface="Arial MT"/>
                <a:cs typeface="Arial MT"/>
              </a:rPr>
              <a:t>Click on the </a:t>
            </a:r>
            <a:r>
              <a:rPr dirty="0" sz="1000" spc="-5">
                <a:latin typeface="Arial MT"/>
                <a:cs typeface="Arial MT"/>
              </a:rPr>
              <a:t>Close </a:t>
            </a:r>
            <a:r>
              <a:rPr dirty="0" sz="1000">
                <a:latin typeface="Arial MT"/>
                <a:cs typeface="Arial MT"/>
              </a:rPr>
              <a:t>button </a:t>
            </a:r>
            <a:r>
              <a:rPr dirty="0" sz="1000" spc="-5">
                <a:latin typeface="Arial MT"/>
                <a:cs typeface="Arial MT"/>
              </a:rPr>
              <a:t>in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Header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Footer toolbar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apply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changes.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Scroll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up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down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page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view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changes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made </a:t>
            </a:r>
            <a:r>
              <a:rPr dirty="0" sz="1000">
                <a:latin typeface="Arial MT"/>
                <a:cs typeface="Arial MT"/>
              </a:rPr>
              <a:t>by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5"/>
              </a:lnSpc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4: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with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some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it.</a:t>
            </a:r>
            <a:endParaRPr sz="1000">
              <a:latin typeface="Arial MT"/>
              <a:cs typeface="Arial MT"/>
            </a:endParaRPr>
          </a:p>
          <a:p>
            <a:pPr marL="469265" marR="1106805">
              <a:lnSpc>
                <a:spcPts val="1150"/>
              </a:lnSpc>
              <a:spcBef>
                <a:spcPts val="50"/>
              </a:spcBef>
            </a:pPr>
            <a:r>
              <a:rPr dirty="0" sz="1000">
                <a:latin typeface="Arial MT"/>
                <a:cs typeface="Arial MT"/>
              </a:rPr>
              <a:t>Select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line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</a:t>
            </a:r>
            <a:r>
              <a:rPr dirty="0" sz="1000" spc="-10">
                <a:latin typeface="Arial MT"/>
                <a:cs typeface="Arial MT"/>
              </a:rPr>
              <a:t>m</a:t>
            </a:r>
            <a:r>
              <a:rPr dirty="0" sz="1000">
                <a:latin typeface="Arial MT"/>
                <a:cs typeface="Arial MT"/>
              </a:rPr>
              <a:t>at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 spc="-250">
                <a:latin typeface="Arial MT"/>
                <a:cs typeface="Arial MT"/>
              </a:rPr>
              <a:t>□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Bord</a:t>
            </a:r>
            <a:r>
              <a:rPr dirty="0" sz="1000" spc="-10">
                <a:latin typeface="Arial MT"/>
                <a:cs typeface="Arial MT"/>
              </a:rPr>
              <a:t>e</a:t>
            </a:r>
            <a:r>
              <a:rPr dirty="0" sz="1000">
                <a:latin typeface="Arial MT"/>
                <a:cs typeface="Arial MT"/>
              </a:rPr>
              <a:t>rs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a</a:t>
            </a:r>
            <a:r>
              <a:rPr dirty="0" sz="1000">
                <a:latin typeface="Arial MT"/>
                <a:cs typeface="Arial MT"/>
              </a:rPr>
              <a:t>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Shading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m</a:t>
            </a:r>
            <a:r>
              <a:rPr dirty="0" sz="1000">
                <a:latin typeface="Arial MT"/>
                <a:cs typeface="Arial MT"/>
              </a:rPr>
              <a:t>e</a:t>
            </a:r>
            <a:r>
              <a:rPr dirty="0" sz="1000" spc="-10">
                <a:latin typeface="Arial MT"/>
                <a:cs typeface="Arial MT"/>
              </a:rPr>
              <a:t>n</a:t>
            </a:r>
            <a:r>
              <a:rPr dirty="0" sz="1000">
                <a:latin typeface="Arial MT"/>
                <a:cs typeface="Arial MT"/>
              </a:rPr>
              <a:t>u</a:t>
            </a:r>
            <a:r>
              <a:rPr dirty="0" sz="1000">
                <a:latin typeface="Arial MT"/>
                <a:cs typeface="Arial MT"/>
              </a:rPr>
              <a:t>s. 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'Shadow' option from the Settings </a:t>
            </a:r>
            <a:r>
              <a:rPr dirty="0" sz="1000" spc="-10">
                <a:latin typeface="Arial MT"/>
                <a:cs typeface="Arial MT"/>
              </a:rPr>
              <a:t>section.</a:t>
            </a:r>
            <a:endParaRPr sz="1000">
              <a:latin typeface="Arial MT"/>
              <a:cs typeface="Arial MT"/>
            </a:endParaRPr>
          </a:p>
          <a:p>
            <a:pPr marL="469265">
              <a:lnSpc>
                <a:spcPts val="1090"/>
              </a:lnSpc>
            </a:pP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dotted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line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style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'Style'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list.</a:t>
            </a:r>
            <a:endParaRPr sz="1000">
              <a:latin typeface="Arial MT"/>
              <a:cs typeface="Arial MT"/>
            </a:endParaRPr>
          </a:p>
          <a:p>
            <a:pPr marL="469265" marR="3049270">
              <a:lnSpc>
                <a:spcPts val="1150"/>
              </a:lnSpc>
              <a:spcBef>
                <a:spcPts val="60"/>
              </a:spcBef>
            </a:pPr>
            <a:r>
              <a:rPr dirty="0" sz="1000">
                <a:latin typeface="Arial MT"/>
                <a:cs typeface="Arial MT"/>
              </a:rPr>
              <a:t>Select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appropriate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width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line.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apply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changes.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4931" y="5053801"/>
            <a:ext cx="2141660" cy="188569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32540" y="962165"/>
            <a:ext cx="5492750" cy="509587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 marL="1433830" marR="1368425">
              <a:lnSpc>
                <a:spcPts val="1380"/>
              </a:lnSpc>
              <a:spcBef>
                <a:spcPts val="195"/>
              </a:spcBef>
            </a:pPr>
            <a:r>
              <a:rPr dirty="0" sz="1200" spc="-5">
                <a:latin typeface="Arial MT"/>
                <a:cs typeface="Arial MT"/>
              </a:rPr>
              <a:t>Computer Proficiency License </a:t>
            </a:r>
            <a:r>
              <a:rPr dirty="0" sz="1200" spc="-10">
                <a:latin typeface="Arial MT"/>
                <a:cs typeface="Arial MT"/>
              </a:rPr>
              <a:t>(CS-001)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Lecture </a:t>
            </a:r>
            <a:r>
              <a:rPr dirty="0" sz="1200" spc="-10">
                <a:latin typeface="Arial MT"/>
                <a:cs typeface="Arial MT"/>
              </a:rPr>
              <a:t>22</a:t>
            </a:r>
            <a:endParaRPr sz="1200">
              <a:latin typeface="Arial MT"/>
              <a:cs typeface="Arial MT"/>
            </a:endParaRPr>
          </a:p>
          <a:p>
            <a:pPr algn="ctr" marL="13970">
              <a:lnSpc>
                <a:spcPts val="1340"/>
              </a:lnSpc>
            </a:pPr>
            <a:r>
              <a:rPr dirty="0" sz="1200" spc="-10">
                <a:latin typeface="Arial MT"/>
                <a:cs typeface="Arial MT"/>
              </a:rPr>
              <a:t>Tables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150">
              <a:latin typeface="Arial MT"/>
              <a:cs typeface="Arial MT"/>
            </a:endParaRPr>
          </a:p>
          <a:p>
            <a:pPr marL="182245" indent="-169545">
              <a:lnSpc>
                <a:spcPct val="100000"/>
              </a:lnSpc>
              <a:buAutoNum type="arabicPeriod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Objectives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objective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provide information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about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create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tables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word?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change column width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height?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insert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delete columns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rows</a:t>
            </a:r>
            <a:r>
              <a:rPr dirty="0" sz="1000">
                <a:latin typeface="Arial MT"/>
                <a:cs typeface="Arial MT"/>
              </a:rPr>
              <a:t> from</a:t>
            </a:r>
            <a:r>
              <a:rPr dirty="0" sz="1000" spc="-5">
                <a:latin typeface="Arial MT"/>
                <a:cs typeface="Arial MT"/>
              </a:rPr>
              <a:t> table?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format borders and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 </a:t>
            </a:r>
            <a:r>
              <a:rPr dirty="0" sz="1000">
                <a:latin typeface="Arial MT"/>
                <a:cs typeface="Arial MT"/>
              </a:rPr>
              <a:t>colors?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images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documents?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95"/>
              </a:spcBef>
              <a:buAutoNum type="arabicPeriod" startAt="2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Tables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–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An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introduction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1175"/>
              </a:spcBef>
            </a:pPr>
            <a:r>
              <a:rPr dirty="0" sz="1000">
                <a:latin typeface="Arial MT"/>
                <a:cs typeface="Arial MT"/>
              </a:rPr>
              <a:t>We </a:t>
            </a:r>
            <a:r>
              <a:rPr dirty="0" sz="1000" spc="-5">
                <a:latin typeface="Arial MT"/>
                <a:cs typeface="Arial MT"/>
              </a:rPr>
              <a:t>usually use </a:t>
            </a:r>
            <a:r>
              <a:rPr dirty="0" sz="1000">
                <a:latin typeface="Arial MT"/>
                <a:cs typeface="Arial MT"/>
              </a:rPr>
              <a:t>text in our </a:t>
            </a:r>
            <a:r>
              <a:rPr dirty="0" sz="1000" spc="-5">
                <a:latin typeface="Arial MT"/>
                <a:cs typeface="Arial MT"/>
              </a:rPr>
              <a:t>documents. </a:t>
            </a:r>
            <a:r>
              <a:rPr dirty="0" sz="1000">
                <a:latin typeface="Arial MT"/>
                <a:cs typeface="Arial MT"/>
              </a:rPr>
              <a:t>We can </a:t>
            </a:r>
            <a:r>
              <a:rPr dirty="0" sz="1000" spc="-5">
                <a:latin typeface="Arial MT"/>
                <a:cs typeface="Arial MT"/>
              </a:rPr>
              <a:t>also </a:t>
            </a:r>
            <a:r>
              <a:rPr dirty="0" sz="1000">
                <a:latin typeface="Arial MT"/>
                <a:cs typeface="Arial MT"/>
              </a:rPr>
              <a:t>use </a:t>
            </a:r>
            <a:r>
              <a:rPr dirty="0" sz="1000" spc="-5">
                <a:latin typeface="Arial MT"/>
                <a:cs typeface="Arial MT"/>
              </a:rPr>
              <a:t>charts, graphs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pictures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our </a:t>
            </a:r>
            <a:r>
              <a:rPr dirty="0" sz="1000">
                <a:latin typeface="Arial MT"/>
                <a:cs typeface="Arial MT"/>
              </a:rPr>
              <a:t> document </a:t>
            </a:r>
            <a:r>
              <a:rPr dirty="0" sz="1000" spc="-5">
                <a:latin typeface="Arial MT"/>
                <a:cs typeface="Arial MT"/>
              </a:rPr>
              <a:t>file.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Tabular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makes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easier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reader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understand</a:t>
            </a:r>
            <a:r>
              <a:rPr dirty="0" sz="1000">
                <a:latin typeface="Arial MT"/>
                <a:cs typeface="Arial MT"/>
              </a:rPr>
              <a:t> the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information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provided.</a:t>
            </a:r>
            <a:endParaRPr sz="1000">
              <a:latin typeface="Arial MT"/>
              <a:cs typeface="Arial MT"/>
            </a:endParaRPr>
          </a:p>
          <a:p>
            <a:pPr marL="12700" marR="3714750">
              <a:lnSpc>
                <a:spcPts val="1150"/>
              </a:lnSpc>
              <a:spcBef>
                <a:spcPts val="1145"/>
              </a:spcBef>
            </a:pPr>
            <a:r>
              <a:rPr dirty="0" sz="1000" spc="-5">
                <a:latin typeface="Arial MT"/>
                <a:cs typeface="Arial MT"/>
              </a:rPr>
              <a:t>Example of tabular data can be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Time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table</a:t>
            </a:r>
            <a:endParaRPr sz="1000">
              <a:latin typeface="Arial MT"/>
              <a:cs typeface="Arial MT"/>
            </a:endParaRPr>
          </a:p>
          <a:p>
            <a:pPr marL="12700" marR="4272915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Employee contact list </a:t>
            </a:r>
            <a:r>
              <a:rPr dirty="0" sz="1000" spc="-2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Product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sales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report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dirty="0" sz="1000" spc="-5">
                <a:latin typeface="Arial MT"/>
                <a:cs typeface="Arial MT"/>
              </a:rPr>
              <a:t>Drawing,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charts</a:t>
            </a:r>
            <a:r>
              <a:rPr dirty="0" sz="1000">
                <a:latin typeface="Arial MT"/>
                <a:cs typeface="Arial MT"/>
              </a:rPr>
              <a:t> and</a:t>
            </a:r>
            <a:r>
              <a:rPr dirty="0" sz="1000" spc="-5">
                <a:latin typeface="Arial MT"/>
                <a:cs typeface="Arial MT"/>
              </a:rPr>
              <a:t> pictures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 </a:t>
            </a:r>
            <a:r>
              <a:rPr dirty="0" sz="1000" spc="-5">
                <a:latin typeface="Arial MT"/>
                <a:cs typeface="Arial MT"/>
              </a:rPr>
              <a:t>make </a:t>
            </a:r>
            <a:r>
              <a:rPr dirty="0" sz="1000">
                <a:latin typeface="Arial MT"/>
                <a:cs typeface="Arial MT"/>
              </a:rPr>
              <a:t>a document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look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better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easy to </a:t>
            </a:r>
            <a:r>
              <a:rPr dirty="0" sz="1000" spc="-5">
                <a:latin typeface="Arial MT"/>
                <a:cs typeface="Arial MT"/>
              </a:rPr>
              <a:t>understand.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90"/>
              </a:spcBef>
              <a:buAutoNum type="arabicPeriod" startAt="3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Creating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tables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and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inserting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data</a:t>
            </a:r>
            <a:endParaRPr sz="1200">
              <a:latin typeface="Arial"/>
              <a:cs typeface="Arial"/>
            </a:endParaRPr>
          </a:p>
          <a:p>
            <a:pPr marL="12700" marR="2918460">
              <a:lnSpc>
                <a:spcPct val="95700"/>
              </a:lnSpc>
              <a:spcBef>
                <a:spcPts val="1145"/>
              </a:spcBef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create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table </a:t>
            </a:r>
            <a:r>
              <a:rPr dirty="0" sz="1000">
                <a:latin typeface="Arial MT"/>
                <a:cs typeface="Arial MT"/>
              </a:rPr>
              <a:t>go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Table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Insert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Table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 new window for “Insert table” will appear as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shown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figure</a:t>
            </a:r>
            <a:endParaRPr sz="1000">
              <a:latin typeface="Arial MT"/>
              <a:cs typeface="Arial MT"/>
            </a:endParaRPr>
          </a:p>
          <a:p>
            <a:pPr marL="12700" marR="2734310">
              <a:lnSpc>
                <a:spcPts val="1150"/>
              </a:lnSpc>
              <a:spcBef>
                <a:spcPts val="35"/>
              </a:spcBef>
            </a:pPr>
            <a:r>
              <a:rPr dirty="0" sz="1000">
                <a:latin typeface="Arial MT"/>
                <a:cs typeface="Arial MT"/>
              </a:rPr>
              <a:t>Enter the </a:t>
            </a:r>
            <a:r>
              <a:rPr dirty="0" sz="1000" spc="-5">
                <a:latin typeface="Arial MT"/>
                <a:cs typeface="Arial MT"/>
              </a:rPr>
              <a:t>number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columns and rows </a:t>
            </a:r>
            <a:r>
              <a:rPr dirty="0" sz="1000">
                <a:latin typeface="Arial MT"/>
                <a:cs typeface="Arial MT"/>
              </a:rPr>
              <a:t>you </a:t>
            </a:r>
            <a:r>
              <a:rPr dirty="0" sz="1000" spc="-5">
                <a:latin typeface="Arial MT"/>
                <a:cs typeface="Arial MT"/>
              </a:rPr>
              <a:t>need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table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 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32541" y="7046331"/>
            <a:ext cx="5442585" cy="1988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2245" indent="-170180">
              <a:lnSpc>
                <a:spcPct val="100000"/>
              </a:lnSpc>
              <a:spcBef>
                <a:spcPts val="100"/>
              </a:spcBef>
              <a:buAutoNum type="arabicPeriod" startAt="4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Modifying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column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and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rows</a:t>
            </a:r>
            <a:endParaRPr sz="1200">
              <a:latin typeface="Arial"/>
              <a:cs typeface="Arial"/>
            </a:endParaRPr>
          </a:p>
          <a:p>
            <a:pPr marL="12700" marR="149225">
              <a:lnSpc>
                <a:spcPts val="1150"/>
              </a:lnSpc>
              <a:spcBef>
                <a:spcPts val="1175"/>
              </a:spcBef>
            </a:pP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height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 rows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adjusted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automatically.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 </a:t>
            </a:r>
            <a:r>
              <a:rPr dirty="0" sz="1000" spc="-5">
                <a:latin typeface="Arial MT"/>
                <a:cs typeface="Arial MT"/>
              </a:rPr>
              <a:t>can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also </a:t>
            </a:r>
            <a:r>
              <a:rPr dirty="0" sz="1000" spc="-5">
                <a:latin typeface="Arial MT"/>
                <a:cs typeface="Arial MT"/>
              </a:rPr>
              <a:t>adjust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height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width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row.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0"/>
              </a:lnSpc>
            </a:pPr>
            <a:r>
              <a:rPr dirty="0" sz="1000" spc="-5">
                <a:latin typeface="Arial MT"/>
                <a:cs typeface="Arial MT"/>
              </a:rPr>
              <a:t>To change the height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the row, move mouse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pointer to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bottom edge of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row. It will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change </a:t>
            </a:r>
            <a:r>
              <a:rPr dirty="0" sz="1000">
                <a:latin typeface="Arial MT"/>
                <a:cs typeface="Arial MT"/>
              </a:rPr>
              <a:t>its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shape </a:t>
            </a:r>
            <a:r>
              <a:rPr dirty="0" sz="1000">
                <a:latin typeface="Arial MT"/>
                <a:cs typeface="Arial MT"/>
              </a:rPr>
              <a:t>into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cross. </a:t>
            </a:r>
            <a:r>
              <a:rPr dirty="0" sz="1000">
                <a:latin typeface="Arial MT"/>
                <a:cs typeface="Arial MT"/>
              </a:rPr>
              <a:t>Now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drag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cursor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height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want.</a:t>
            </a:r>
            <a:endParaRPr sz="1000">
              <a:latin typeface="Arial MT"/>
              <a:cs typeface="Arial MT"/>
            </a:endParaRPr>
          </a:p>
          <a:p>
            <a:pPr marL="12700" marR="5080">
              <a:lnSpc>
                <a:spcPts val="1150"/>
              </a:lnSpc>
              <a:spcBef>
                <a:spcPts val="55"/>
              </a:spcBef>
            </a:pP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change the column width, </a:t>
            </a:r>
            <a:r>
              <a:rPr dirty="0" sz="1000">
                <a:latin typeface="Arial MT"/>
                <a:cs typeface="Arial MT"/>
              </a:rPr>
              <a:t>repeat the same </a:t>
            </a:r>
            <a:r>
              <a:rPr dirty="0" sz="1000" spc="-5">
                <a:latin typeface="Arial MT"/>
                <a:cs typeface="Arial MT"/>
              </a:rPr>
              <a:t>process </a:t>
            </a:r>
            <a:r>
              <a:rPr dirty="0" sz="1000">
                <a:latin typeface="Arial MT"/>
                <a:cs typeface="Arial MT"/>
              </a:rPr>
              <a:t>with a difference. Keep cursor </a:t>
            </a:r>
            <a:r>
              <a:rPr dirty="0" sz="1000" spc="-5">
                <a:latin typeface="Arial MT"/>
                <a:cs typeface="Arial MT"/>
              </a:rPr>
              <a:t>position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vertical edge to drag it.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60"/>
              </a:spcBef>
              <a:buAutoNum type="arabicPeriod" startAt="5"/>
              <a:tabLst>
                <a:tab pos="182880" algn="l"/>
              </a:tabLst>
            </a:pPr>
            <a:r>
              <a:rPr dirty="0" sz="1200" b="1">
                <a:latin typeface="Arial"/>
                <a:cs typeface="Arial"/>
              </a:rPr>
              <a:t>Insert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column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and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rows</a:t>
            </a:r>
            <a:endParaRPr sz="1200">
              <a:latin typeface="Arial"/>
              <a:cs typeface="Arial"/>
            </a:endParaRPr>
          </a:p>
          <a:p>
            <a:pPr marL="12700" marR="118745">
              <a:lnSpc>
                <a:spcPts val="1150"/>
              </a:lnSpc>
              <a:spcBef>
                <a:spcPts val="1170"/>
              </a:spcBef>
            </a:pPr>
            <a:r>
              <a:rPr dirty="0" sz="1000" spc="-5">
                <a:latin typeface="Arial MT"/>
                <a:cs typeface="Arial MT"/>
              </a:rPr>
              <a:t>It is recommended that we plan about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number of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 and rows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before creating table. But in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-5">
                <a:latin typeface="Arial MT"/>
                <a:cs typeface="Arial MT"/>
              </a:rPr>
              <a:t> need </a:t>
            </a:r>
            <a:r>
              <a:rPr dirty="0" sz="1000">
                <a:latin typeface="Arial MT"/>
                <a:cs typeface="Arial MT"/>
              </a:rPr>
              <a:t>more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rows, </a:t>
            </a: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-5">
                <a:latin typeface="Arial MT"/>
                <a:cs typeface="Arial MT"/>
              </a:rPr>
              <a:t> add </a:t>
            </a: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existing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table.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28" y="1109872"/>
            <a:ext cx="5508625" cy="799909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5700"/>
              </a:lnSpc>
              <a:spcBef>
                <a:spcPts val="150"/>
              </a:spcBef>
            </a:pPr>
            <a:r>
              <a:rPr dirty="0" sz="1000" spc="-5" b="1" i="1">
                <a:latin typeface="Arial"/>
                <a:cs typeface="Arial"/>
              </a:rPr>
              <a:t>About button </a:t>
            </a:r>
            <a:r>
              <a:rPr dirty="0" sz="1000" spc="-5">
                <a:latin typeface="Arial MT"/>
                <a:cs typeface="Arial MT"/>
              </a:rPr>
              <a:t>shows the some basic information about the VU-CPL. </a:t>
            </a:r>
            <a:r>
              <a:rPr dirty="0" sz="1000" spc="-5" b="1" i="1">
                <a:latin typeface="Arial"/>
                <a:cs typeface="Arial"/>
              </a:rPr>
              <a:t>Help </a:t>
            </a:r>
            <a:r>
              <a:rPr dirty="0" sz="1000" spc="-5">
                <a:latin typeface="Arial MT"/>
                <a:cs typeface="Arial MT"/>
              </a:rPr>
              <a:t>button will open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new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screen </a:t>
            </a:r>
            <a:r>
              <a:rPr dirty="0" sz="1000">
                <a:latin typeface="Arial MT"/>
                <a:cs typeface="Arial MT"/>
              </a:rPr>
              <a:t>with </a:t>
            </a:r>
            <a:r>
              <a:rPr dirty="0" sz="1000" spc="-5">
                <a:latin typeface="Arial MT"/>
                <a:cs typeface="Arial MT"/>
              </a:rPr>
              <a:t>instructions </a:t>
            </a:r>
            <a:r>
              <a:rPr dirty="0" sz="1000">
                <a:latin typeface="Arial MT"/>
                <a:cs typeface="Arial MT"/>
              </a:rPr>
              <a:t>to run the </a:t>
            </a:r>
            <a:r>
              <a:rPr dirty="0" sz="1000" spc="-5">
                <a:latin typeface="Arial MT"/>
                <a:cs typeface="Arial MT"/>
              </a:rPr>
              <a:t>modules. </a:t>
            </a:r>
            <a:r>
              <a:rPr dirty="0" sz="1000">
                <a:latin typeface="Arial MT"/>
                <a:cs typeface="Arial MT"/>
              </a:rPr>
              <a:t>You </a:t>
            </a:r>
            <a:r>
              <a:rPr dirty="0" sz="1000" spc="-5">
                <a:latin typeface="Arial MT"/>
                <a:cs typeface="Arial MT"/>
              </a:rPr>
              <a:t>can </a:t>
            </a:r>
            <a:r>
              <a:rPr dirty="0" sz="1000">
                <a:latin typeface="Arial MT"/>
                <a:cs typeface="Arial MT"/>
              </a:rPr>
              <a:t>close the module by </a:t>
            </a:r>
            <a:r>
              <a:rPr dirty="0" sz="1000" spc="-5">
                <a:latin typeface="Arial MT"/>
                <a:cs typeface="Arial MT"/>
              </a:rPr>
              <a:t>clicking </a:t>
            </a:r>
            <a:r>
              <a:rPr dirty="0" sz="1000">
                <a:latin typeface="Arial MT"/>
                <a:cs typeface="Arial MT"/>
              </a:rPr>
              <a:t>at the </a:t>
            </a:r>
            <a:r>
              <a:rPr dirty="0" sz="1000" spc="-5" b="1" i="1">
                <a:latin typeface="Arial"/>
                <a:cs typeface="Arial"/>
              </a:rPr>
              <a:t>exit </a:t>
            </a:r>
            <a:r>
              <a:rPr dirty="0" sz="1000" b="1" i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>
                <a:latin typeface="Arial MT"/>
                <a:cs typeface="Arial MT"/>
              </a:rPr>
              <a:t>6-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Lesson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presentation area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or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lesson screen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000" spc="-5">
                <a:latin typeface="Arial MT"/>
                <a:cs typeface="Arial MT"/>
              </a:rPr>
              <a:t>This 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center area,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where lessons contents,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such as, text,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animation and graphics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</a:t>
            </a:r>
            <a:r>
              <a:rPr dirty="0" sz="1000" spc="-10">
                <a:latin typeface="Arial MT"/>
                <a:cs typeface="Arial MT"/>
              </a:rPr>
              <a:t>displayed.</a:t>
            </a:r>
            <a:endParaRPr sz="1000">
              <a:latin typeface="Arial MT"/>
              <a:cs typeface="Arial MT"/>
            </a:endParaRPr>
          </a:p>
          <a:p>
            <a:pPr marL="181610" indent="-169545">
              <a:lnSpc>
                <a:spcPct val="100000"/>
              </a:lnSpc>
              <a:spcBef>
                <a:spcPts val="1095"/>
              </a:spcBef>
              <a:buAutoNum type="arabicPeriod" startAt="4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What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is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computer?</a:t>
            </a:r>
            <a:endParaRPr sz="1200">
              <a:latin typeface="Arial"/>
              <a:cs typeface="Arial"/>
            </a:endParaRPr>
          </a:p>
          <a:p>
            <a:pPr marL="12700" marR="6350">
              <a:lnSpc>
                <a:spcPts val="1150"/>
              </a:lnSpc>
              <a:spcBef>
                <a:spcPts val="1170"/>
              </a:spcBef>
            </a:pPr>
            <a:r>
              <a:rPr dirty="0" sz="1000" spc="-5">
                <a:latin typeface="Arial MT"/>
                <a:cs typeface="Arial MT"/>
              </a:rPr>
              <a:t>Computer</a:t>
            </a:r>
            <a:r>
              <a:rPr dirty="0" sz="1000" spc="2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2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</a:t>
            </a:r>
            <a:r>
              <a:rPr dirty="0" sz="1000" spc="2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electronic</a:t>
            </a:r>
            <a:r>
              <a:rPr dirty="0" sz="1000" spc="2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device</a:t>
            </a:r>
            <a:r>
              <a:rPr dirty="0" sz="1000" spc="2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that</a:t>
            </a:r>
            <a:r>
              <a:rPr dirty="0" sz="1000" spc="2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takes</a:t>
            </a:r>
            <a:r>
              <a:rPr dirty="0" sz="1000" spc="25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data,</a:t>
            </a:r>
            <a:r>
              <a:rPr dirty="0" sz="1000" spc="2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instructions</a:t>
            </a:r>
            <a:r>
              <a:rPr dirty="0" sz="1000" spc="2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information</a:t>
            </a:r>
            <a:r>
              <a:rPr dirty="0" sz="1000" spc="2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as</a:t>
            </a:r>
            <a:r>
              <a:rPr dirty="0" sz="1000" spc="2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input</a:t>
            </a:r>
            <a:r>
              <a:rPr dirty="0" sz="1000" spc="254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produce output (information) </a:t>
            </a:r>
            <a:r>
              <a:rPr dirty="0" sz="1000">
                <a:latin typeface="Arial MT"/>
                <a:cs typeface="Arial MT"/>
              </a:rPr>
              <a:t>after</a:t>
            </a:r>
            <a:r>
              <a:rPr dirty="0" sz="1000" spc="-5">
                <a:latin typeface="Arial MT"/>
                <a:cs typeface="Arial MT"/>
              </a:rPr>
              <a:t> processing </a:t>
            </a:r>
            <a:r>
              <a:rPr dirty="0" sz="1000">
                <a:latin typeface="Arial MT"/>
                <a:cs typeface="Arial MT"/>
              </a:rPr>
              <a:t>it.</a:t>
            </a:r>
            <a:endParaRPr sz="1000">
              <a:latin typeface="Arial MT"/>
              <a:cs typeface="Arial MT"/>
            </a:endParaRPr>
          </a:p>
          <a:p>
            <a:pPr marL="12700" marR="20320">
              <a:lnSpc>
                <a:spcPts val="1150"/>
              </a:lnSpc>
              <a:spcBef>
                <a:spcPts val="1145"/>
              </a:spcBef>
            </a:pPr>
            <a:r>
              <a:rPr dirty="0" sz="1000">
                <a:latin typeface="Arial MT"/>
                <a:cs typeface="Arial MT"/>
              </a:rPr>
              <a:t>It is a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machine</a:t>
            </a:r>
            <a:r>
              <a:rPr dirty="0" sz="1000">
                <a:latin typeface="Arial MT"/>
                <a:cs typeface="Arial MT"/>
              </a:rPr>
              <a:t> that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process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thousands</a:t>
            </a:r>
            <a:r>
              <a:rPr dirty="0" sz="1000">
                <a:latin typeface="Arial MT"/>
                <a:cs typeface="Arial MT"/>
              </a:rPr>
              <a:t> of </a:t>
            </a:r>
            <a:r>
              <a:rPr dirty="0" sz="1000" spc="-5">
                <a:latin typeface="Arial MT"/>
                <a:cs typeface="Arial MT"/>
              </a:rPr>
              <a:t>instructions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 less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than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second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produces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outputs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instructed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-5">
                <a:latin typeface="Arial MT"/>
                <a:cs typeface="Arial MT"/>
              </a:rPr>
              <a:t> programmed.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60"/>
              </a:spcBef>
              <a:buAutoNum type="arabicPeriod" startAt="5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Advantages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of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computers</a:t>
            </a:r>
            <a:endParaRPr sz="1200">
              <a:latin typeface="Arial"/>
              <a:cs typeface="Arial"/>
            </a:endParaRPr>
          </a:p>
          <a:p>
            <a:pPr marL="160020" indent="-147955">
              <a:lnSpc>
                <a:spcPct val="100000"/>
              </a:lnSpc>
              <a:spcBef>
                <a:spcPts val="1100"/>
              </a:spcBef>
              <a:buAutoNum type="arabicPlain"/>
              <a:tabLst>
                <a:tab pos="160655" algn="l"/>
              </a:tabLst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Efficiency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AutoNum type="arabicPlain"/>
            </a:pPr>
            <a:endParaRPr sz="1000">
              <a:latin typeface="Arial MT"/>
              <a:cs typeface="Arial MT"/>
            </a:endParaRPr>
          </a:p>
          <a:p>
            <a:pPr marL="12700" marR="5080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Machines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more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efficient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than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humans.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They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perform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millions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calculations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with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less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effort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 no time.</a:t>
            </a:r>
            <a:endParaRPr sz="1000">
              <a:latin typeface="Arial MT"/>
              <a:cs typeface="Arial MT"/>
            </a:endParaRPr>
          </a:p>
          <a:p>
            <a:pPr marL="160020" indent="-147955">
              <a:lnSpc>
                <a:spcPct val="100000"/>
              </a:lnSpc>
              <a:spcBef>
                <a:spcPts val="1065"/>
              </a:spcBef>
              <a:buAutoNum type="arabicPlain" startAt="2"/>
              <a:tabLst>
                <a:tab pos="160655" algn="l"/>
              </a:tabLst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Reliability</a:t>
            </a:r>
            <a:endParaRPr sz="1000">
              <a:latin typeface="Arial MT"/>
              <a:cs typeface="Arial MT"/>
            </a:endParaRPr>
          </a:p>
          <a:p>
            <a:pPr algn="just" marL="12700" marR="5080">
              <a:lnSpc>
                <a:spcPct val="95600"/>
              </a:lnSpc>
              <a:spcBef>
                <a:spcPts val="1155"/>
              </a:spcBef>
            </a:pPr>
            <a:r>
              <a:rPr dirty="0" sz="1000" spc="-5">
                <a:latin typeface="Arial MT"/>
                <a:cs typeface="Arial MT"/>
              </a:rPr>
              <a:t>Work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done</a:t>
            </a:r>
            <a:r>
              <a:rPr dirty="0" sz="1000">
                <a:latin typeface="Arial MT"/>
                <a:cs typeface="Arial MT"/>
              </a:rPr>
              <a:t> by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</a:t>
            </a:r>
            <a:r>
              <a:rPr dirty="0" sz="1000">
                <a:latin typeface="Arial MT"/>
                <a:cs typeface="Arial MT"/>
              </a:rPr>
              <a:t> is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more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reliable</a:t>
            </a:r>
            <a:r>
              <a:rPr dirty="0" sz="1000">
                <a:latin typeface="Arial MT"/>
                <a:cs typeface="Arial MT"/>
              </a:rPr>
              <a:t> than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done</a:t>
            </a:r>
            <a:r>
              <a:rPr dirty="0" sz="1000">
                <a:latin typeface="Arial MT"/>
                <a:cs typeface="Arial MT"/>
              </a:rPr>
              <a:t> by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humans.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Computers</a:t>
            </a:r>
            <a:r>
              <a:rPr dirty="0" sz="1000" spc="2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perform </a:t>
            </a:r>
            <a:r>
              <a:rPr dirty="0" sz="1000">
                <a:latin typeface="Arial MT"/>
                <a:cs typeface="Arial MT"/>
              </a:rPr>
              <a:t> according to the </a:t>
            </a:r>
            <a:r>
              <a:rPr dirty="0" sz="1000" spc="-5">
                <a:latin typeface="Arial MT"/>
                <a:cs typeface="Arial MT"/>
              </a:rPr>
              <a:t>instructions </a:t>
            </a:r>
            <a:r>
              <a:rPr dirty="0" sz="1000">
                <a:latin typeface="Arial MT"/>
                <a:cs typeface="Arial MT"/>
              </a:rPr>
              <a:t>given to it that </a:t>
            </a:r>
            <a:r>
              <a:rPr dirty="0" sz="1000" spc="-5">
                <a:latin typeface="Arial MT"/>
                <a:cs typeface="Arial MT"/>
              </a:rPr>
              <a:t>makes </a:t>
            </a:r>
            <a:r>
              <a:rPr dirty="0" sz="1000">
                <a:latin typeface="Arial MT"/>
                <a:cs typeface="Arial MT"/>
              </a:rPr>
              <a:t>output or </a:t>
            </a:r>
            <a:r>
              <a:rPr dirty="0" sz="1000" spc="-5">
                <a:latin typeface="Arial MT"/>
                <a:cs typeface="Arial MT"/>
              </a:rPr>
              <a:t>results produced </a:t>
            </a:r>
            <a:r>
              <a:rPr dirty="0" sz="1000">
                <a:latin typeface="Arial MT"/>
                <a:cs typeface="Arial MT"/>
              </a:rPr>
              <a:t>by these more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accurate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reliable.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example,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millions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error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free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calculation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less </a:t>
            </a:r>
            <a:r>
              <a:rPr dirty="0" sz="1000">
                <a:latin typeface="Arial MT"/>
                <a:cs typeface="Arial MT"/>
              </a:rPr>
              <a:t> than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second.</a:t>
            </a:r>
            <a:endParaRPr sz="1000">
              <a:latin typeface="Arial MT"/>
              <a:cs typeface="Arial MT"/>
            </a:endParaRPr>
          </a:p>
          <a:p>
            <a:pPr marL="160020" indent="-147955">
              <a:lnSpc>
                <a:spcPct val="100000"/>
              </a:lnSpc>
              <a:spcBef>
                <a:spcPts val="1105"/>
              </a:spcBef>
              <a:buAutoNum type="arabicPlain" startAt="3"/>
              <a:tabLst>
                <a:tab pos="160655" algn="l"/>
              </a:tabLst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Storage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AutoNum type="arabicPlain" startAt="3"/>
            </a:pPr>
            <a:endParaRPr sz="1000">
              <a:latin typeface="Arial MT"/>
              <a:cs typeface="Arial MT"/>
            </a:endParaRPr>
          </a:p>
          <a:p>
            <a:pPr marL="12700" marR="5080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Computers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give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advantage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storing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large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amount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one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place.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example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store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data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whole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library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one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computer.</a:t>
            </a:r>
            <a:endParaRPr sz="1000">
              <a:latin typeface="Arial MT"/>
              <a:cs typeface="Arial MT"/>
            </a:endParaRPr>
          </a:p>
          <a:p>
            <a:pPr marL="160020" indent="-147955">
              <a:lnSpc>
                <a:spcPct val="100000"/>
              </a:lnSpc>
              <a:spcBef>
                <a:spcPts val="1070"/>
              </a:spcBef>
              <a:buAutoNum type="arabicPlain" startAt="4"/>
              <a:tabLst>
                <a:tab pos="160655" algn="l"/>
              </a:tabLst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Fast</a:t>
            </a:r>
            <a:r>
              <a:rPr dirty="0" u="sng" sz="1000" spc="-4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results</a:t>
            </a:r>
            <a:endParaRPr sz="1000">
              <a:latin typeface="Arial MT"/>
              <a:cs typeface="Arial MT"/>
            </a:endParaRPr>
          </a:p>
          <a:p>
            <a:pPr algn="just" marL="12700" marR="5080">
              <a:lnSpc>
                <a:spcPct val="95800"/>
              </a:lnSpc>
              <a:spcBef>
                <a:spcPts val="1145"/>
              </a:spcBef>
            </a:pPr>
            <a:r>
              <a:rPr dirty="0" sz="1000" spc="-5">
                <a:latin typeface="Arial MT"/>
                <a:cs typeface="Arial MT"/>
              </a:rPr>
              <a:t>Computers are capable of doing many difficult tasks in very short time. Everyday the processing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speed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computers is increasing </a:t>
            </a:r>
            <a:r>
              <a:rPr dirty="0" sz="1000">
                <a:latin typeface="Arial MT"/>
                <a:cs typeface="Arial MT"/>
              </a:rPr>
              <a:t>to make them work </a:t>
            </a:r>
            <a:r>
              <a:rPr dirty="0" sz="1000" spc="-5">
                <a:latin typeface="Arial MT"/>
                <a:cs typeface="Arial MT"/>
              </a:rPr>
              <a:t>faster. </a:t>
            </a:r>
            <a:r>
              <a:rPr dirty="0" sz="1000">
                <a:latin typeface="Arial MT"/>
                <a:cs typeface="Arial MT"/>
              </a:rPr>
              <a:t>Latest </a:t>
            </a:r>
            <a:r>
              <a:rPr dirty="0" sz="1000" spc="-5">
                <a:latin typeface="Arial MT"/>
                <a:cs typeface="Arial MT"/>
              </a:rPr>
              <a:t>computers </a:t>
            </a:r>
            <a:r>
              <a:rPr dirty="0" sz="1000">
                <a:latin typeface="Arial MT"/>
                <a:cs typeface="Arial MT"/>
              </a:rPr>
              <a:t>are </a:t>
            </a:r>
            <a:r>
              <a:rPr dirty="0" sz="1000" spc="-5">
                <a:latin typeface="Arial MT"/>
                <a:cs typeface="Arial MT"/>
              </a:rPr>
              <a:t>capable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performing thousands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instructions and calculation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less than </a:t>
            </a:r>
            <a:r>
              <a:rPr dirty="0" sz="1000">
                <a:latin typeface="Arial MT"/>
                <a:cs typeface="Arial MT"/>
              </a:rPr>
              <a:t>a minute which </a:t>
            </a:r>
            <a:r>
              <a:rPr dirty="0" sz="1000" spc="-5">
                <a:latin typeface="Arial MT"/>
                <a:cs typeface="Arial MT"/>
              </a:rPr>
              <a:t>used </a:t>
            </a:r>
            <a:r>
              <a:rPr dirty="0" sz="1000">
                <a:latin typeface="Arial MT"/>
                <a:cs typeface="Arial MT"/>
              </a:rPr>
              <a:t>to take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hours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with</a:t>
            </a:r>
            <a:r>
              <a:rPr dirty="0" sz="1000" spc="-5">
                <a:latin typeface="Arial MT"/>
                <a:cs typeface="Arial MT"/>
              </a:rPr>
              <a:t> old </a:t>
            </a:r>
            <a:r>
              <a:rPr dirty="0" sz="1000">
                <a:latin typeface="Arial MT"/>
                <a:cs typeface="Arial MT"/>
              </a:rPr>
              <a:t>PCs.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200" spc="-5" b="1">
                <a:latin typeface="Arial"/>
                <a:cs typeface="Arial"/>
              </a:rPr>
              <a:t>6.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Basic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terms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for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computer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 b="1">
                <a:latin typeface="Arial"/>
                <a:cs typeface="Arial"/>
              </a:rPr>
              <a:t>Input</a:t>
            </a:r>
            <a:endParaRPr sz="1000">
              <a:latin typeface="Arial"/>
              <a:cs typeface="Arial"/>
            </a:endParaRPr>
          </a:p>
          <a:p>
            <a:pPr marL="12700" marR="140970">
              <a:lnSpc>
                <a:spcPts val="1150"/>
              </a:lnSpc>
              <a:spcBef>
                <a:spcPts val="1175"/>
              </a:spcBef>
            </a:pPr>
            <a:r>
              <a:rPr dirty="0" sz="1000" spc="-5">
                <a:latin typeface="Arial MT"/>
                <a:cs typeface="Arial MT"/>
              </a:rPr>
              <a:t>Whatever goes into the computer is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called input. For example text, graphic sounds etc. In every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day life the example for input is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voting slip in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ballot.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dirty="0" sz="1000" b="1">
                <a:latin typeface="Arial"/>
                <a:cs typeface="Arial"/>
              </a:rPr>
              <a:t>Input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Devices</a:t>
            </a:r>
            <a:endParaRPr sz="1000">
              <a:latin typeface="Arial"/>
              <a:cs typeface="Arial"/>
            </a:endParaRPr>
          </a:p>
          <a:p>
            <a:pPr algn="just" marL="12700" marR="142240">
              <a:lnSpc>
                <a:spcPct val="95700"/>
              </a:lnSpc>
              <a:spcBef>
                <a:spcPts val="1145"/>
              </a:spcBef>
            </a:pPr>
            <a:r>
              <a:rPr dirty="0" sz="1000">
                <a:latin typeface="Arial MT"/>
                <a:cs typeface="Arial MT"/>
              </a:rPr>
              <a:t>An input device is </a:t>
            </a:r>
            <a:r>
              <a:rPr dirty="0" sz="1000" spc="-5">
                <a:latin typeface="Arial MT"/>
                <a:cs typeface="Arial MT"/>
              </a:rPr>
              <a:t>any peripheral (piece </a:t>
            </a:r>
            <a:r>
              <a:rPr dirty="0" sz="1000">
                <a:latin typeface="Arial MT"/>
                <a:cs typeface="Arial MT"/>
              </a:rPr>
              <a:t>of computer </a:t>
            </a:r>
            <a:r>
              <a:rPr dirty="0" sz="1000" spc="-5">
                <a:latin typeface="Arial MT"/>
                <a:cs typeface="Arial MT"/>
              </a:rPr>
              <a:t>hardware equipment) used </a:t>
            </a:r>
            <a:r>
              <a:rPr dirty="0" sz="1000">
                <a:latin typeface="Arial MT"/>
                <a:cs typeface="Arial MT"/>
              </a:rPr>
              <a:t>to provide </a:t>
            </a:r>
            <a:r>
              <a:rPr dirty="0" sz="1000" spc="-5">
                <a:latin typeface="Arial MT"/>
                <a:cs typeface="Arial MT"/>
              </a:rPr>
              <a:t>data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 spc="-10">
                <a:latin typeface="Arial MT"/>
                <a:cs typeface="Arial MT"/>
              </a:rPr>
              <a:t>instruction </a:t>
            </a:r>
            <a:r>
              <a:rPr dirty="0" sz="1000" spc="-5">
                <a:latin typeface="Arial MT"/>
                <a:cs typeface="Arial MT"/>
              </a:rPr>
              <a:t>to computer, for example keyboard and microphone. Every day life example is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hand that is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used to put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voting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slip in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ballot box.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Thus hand is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input device for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ballot box.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2141" y="2418972"/>
            <a:ext cx="1568899" cy="44205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32541" y="963688"/>
            <a:ext cx="5508625" cy="376809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826769">
              <a:lnSpc>
                <a:spcPts val="1150"/>
              </a:lnSpc>
              <a:spcBef>
                <a:spcPts val="180"/>
              </a:spcBef>
            </a:pPr>
            <a:r>
              <a:rPr dirty="0" sz="1000" spc="-5">
                <a:latin typeface="Arial MT"/>
                <a:cs typeface="Arial MT"/>
              </a:rPr>
              <a:t>To add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column in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table, click on the cell, you want to add column with and go to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Table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5">
                <a:latin typeface="Arial MT"/>
                <a:cs typeface="Arial MT"/>
              </a:rPr>
              <a:t> Insert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5">
                <a:latin typeface="Arial MT"/>
                <a:cs typeface="Arial MT"/>
              </a:rPr>
              <a:t> Columns to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left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Table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5">
                <a:latin typeface="Arial MT"/>
                <a:cs typeface="Arial MT"/>
              </a:rPr>
              <a:t> Insert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5">
                <a:latin typeface="Arial MT"/>
                <a:cs typeface="Arial MT"/>
              </a:rPr>
              <a:t> Columns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right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ts val="1350"/>
              </a:lnSpc>
              <a:buAutoNum type="arabicPeriod" startAt="6"/>
              <a:tabLst>
                <a:tab pos="182880" algn="l"/>
              </a:tabLst>
            </a:pPr>
            <a:r>
              <a:rPr dirty="0" sz="1200" b="1">
                <a:latin typeface="Arial"/>
                <a:cs typeface="Arial"/>
              </a:rPr>
              <a:t>Deleting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column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and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rows</a:t>
            </a:r>
            <a:endParaRPr sz="1200">
              <a:latin typeface="Arial"/>
              <a:cs typeface="Arial"/>
            </a:endParaRPr>
          </a:p>
          <a:p>
            <a:pPr marL="12700" marR="1243330">
              <a:lnSpc>
                <a:spcPct val="191300"/>
              </a:lnSpc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delete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any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column</a:t>
            </a:r>
            <a:r>
              <a:rPr dirty="0" sz="1000" spc="-5">
                <a:latin typeface="Arial MT"/>
                <a:cs typeface="Arial MT"/>
              </a:rPr>
              <a:t> or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row,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 </a:t>
            </a:r>
            <a:r>
              <a:rPr dirty="0" sz="1000">
                <a:latin typeface="Arial MT"/>
                <a:cs typeface="Arial MT"/>
              </a:rPr>
              <a:t>any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cell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that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row</a:t>
            </a:r>
            <a:r>
              <a:rPr dirty="0" sz="1000" spc="-5">
                <a:latin typeface="Arial MT"/>
                <a:cs typeface="Arial MT"/>
              </a:rPr>
              <a:t> and </a:t>
            </a:r>
            <a:r>
              <a:rPr dirty="0" sz="1000">
                <a:latin typeface="Arial MT"/>
                <a:cs typeface="Arial MT"/>
              </a:rPr>
              <a:t>go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Table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Delete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5">
                <a:latin typeface="Arial MT"/>
                <a:cs typeface="Arial MT"/>
              </a:rPr>
              <a:t> Columns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-5">
                <a:latin typeface="Arial MT"/>
                <a:cs typeface="Arial MT"/>
              </a:rPr>
              <a:t> Table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5">
                <a:latin typeface="Arial MT"/>
                <a:cs typeface="Arial MT"/>
              </a:rPr>
              <a:t> Delete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5">
                <a:latin typeface="Arial MT"/>
                <a:cs typeface="Arial MT"/>
              </a:rPr>
              <a:t> Rows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90"/>
              </a:spcBef>
              <a:buAutoNum type="arabicPeriod" startAt="7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Modifying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border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color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and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shapes</a:t>
            </a:r>
            <a:endParaRPr sz="1200">
              <a:latin typeface="Arial"/>
              <a:cs typeface="Arial"/>
            </a:endParaRPr>
          </a:p>
          <a:p>
            <a:pPr marL="12700" marR="2117725">
              <a:lnSpc>
                <a:spcPct val="95800"/>
              </a:lnSpc>
              <a:spcBef>
                <a:spcPts val="1150"/>
              </a:spcBef>
            </a:pPr>
            <a:r>
              <a:rPr dirty="0" sz="1000">
                <a:latin typeface="Arial MT"/>
                <a:cs typeface="Arial MT"/>
              </a:rPr>
              <a:t>Table </a:t>
            </a:r>
            <a:r>
              <a:rPr dirty="0" sz="1000" spc="-5">
                <a:latin typeface="Arial MT"/>
                <a:cs typeface="Arial MT"/>
              </a:rPr>
              <a:t>formatting includes border </a:t>
            </a:r>
            <a:r>
              <a:rPr dirty="0" sz="1000">
                <a:latin typeface="Arial MT"/>
                <a:cs typeface="Arial MT"/>
              </a:rPr>
              <a:t>style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cell </a:t>
            </a:r>
            <a:r>
              <a:rPr dirty="0" sz="1000" spc="-5">
                <a:latin typeface="Arial MT"/>
                <a:cs typeface="Arial MT"/>
              </a:rPr>
              <a:t>shading.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table, first you need to select it using it’s selector at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top left side. It will select whole table with one click. Now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go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Format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5">
                <a:latin typeface="Arial MT"/>
                <a:cs typeface="Arial MT"/>
              </a:rPr>
              <a:t> Borders and Shading…</a:t>
            </a:r>
            <a:endParaRPr sz="1000">
              <a:latin typeface="Arial MT"/>
              <a:cs typeface="Arial MT"/>
            </a:endParaRPr>
          </a:p>
          <a:p>
            <a:pPr marL="12700" marR="273050">
              <a:lnSpc>
                <a:spcPts val="1150"/>
              </a:lnSpc>
              <a:spcBef>
                <a:spcPts val="30"/>
              </a:spcBef>
            </a:pPr>
            <a:r>
              <a:rPr dirty="0" sz="1000">
                <a:latin typeface="Arial MT"/>
                <a:cs typeface="Arial MT"/>
              </a:rPr>
              <a:t>You can </a:t>
            </a:r>
            <a:r>
              <a:rPr dirty="0" sz="1000" spc="-5">
                <a:latin typeface="Arial MT"/>
                <a:cs typeface="Arial MT"/>
              </a:rPr>
              <a:t>change </a:t>
            </a:r>
            <a:r>
              <a:rPr dirty="0" sz="1000">
                <a:latin typeface="Arial MT"/>
                <a:cs typeface="Arial MT"/>
              </a:rPr>
              <a:t>style, </a:t>
            </a:r>
            <a:r>
              <a:rPr dirty="0" sz="1000" spc="-5">
                <a:latin typeface="Arial MT"/>
                <a:cs typeface="Arial MT"/>
              </a:rPr>
              <a:t>color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width </a:t>
            </a:r>
            <a:r>
              <a:rPr dirty="0" sz="1000">
                <a:latin typeface="Arial MT"/>
                <a:cs typeface="Arial MT"/>
              </a:rPr>
              <a:t>of the border </a:t>
            </a:r>
            <a:r>
              <a:rPr dirty="0" sz="1000" spc="-5">
                <a:latin typeface="Arial MT"/>
                <a:cs typeface="Arial MT"/>
              </a:rPr>
              <a:t>line </a:t>
            </a:r>
            <a:r>
              <a:rPr dirty="0" sz="1000">
                <a:latin typeface="Arial MT"/>
                <a:cs typeface="Arial MT"/>
              </a:rPr>
              <a:t>from the </a:t>
            </a:r>
            <a:r>
              <a:rPr dirty="0" sz="1000" spc="-5">
                <a:latin typeface="Arial MT"/>
                <a:cs typeface="Arial MT"/>
              </a:rPr>
              <a:t>options </a:t>
            </a:r>
            <a:r>
              <a:rPr dirty="0" sz="1000">
                <a:latin typeface="Arial MT"/>
                <a:cs typeface="Arial MT"/>
              </a:rPr>
              <a:t>given in the </a:t>
            </a:r>
            <a:r>
              <a:rPr dirty="0" sz="1000" spc="-5">
                <a:latin typeface="Arial MT"/>
                <a:cs typeface="Arial MT"/>
              </a:rPr>
              <a:t>window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opened.</a:t>
            </a:r>
            <a:endParaRPr sz="1000">
              <a:latin typeface="Arial MT"/>
              <a:cs typeface="Arial MT"/>
            </a:endParaRPr>
          </a:p>
          <a:p>
            <a:pPr marL="181610" indent="-169545">
              <a:lnSpc>
                <a:spcPct val="100000"/>
              </a:lnSpc>
              <a:spcBef>
                <a:spcPts val="1060"/>
              </a:spcBef>
              <a:buAutoNum type="arabicPeriod" startAt="8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Working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with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pictures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ts val="1150"/>
              </a:lnSpc>
              <a:spcBef>
                <a:spcPts val="1170"/>
              </a:spcBef>
            </a:pPr>
            <a:r>
              <a:rPr dirty="0" sz="1000">
                <a:latin typeface="Arial MT"/>
                <a:cs typeface="Arial MT"/>
              </a:rPr>
              <a:t>While </a:t>
            </a:r>
            <a:r>
              <a:rPr dirty="0" sz="1000" spc="-5">
                <a:latin typeface="Arial MT"/>
                <a:cs typeface="Arial MT"/>
              </a:rPr>
              <a:t>preparing our document </a:t>
            </a:r>
            <a:r>
              <a:rPr dirty="0" sz="1000">
                <a:latin typeface="Arial MT"/>
                <a:cs typeface="Arial MT"/>
              </a:rPr>
              <a:t>we </a:t>
            </a:r>
            <a:r>
              <a:rPr dirty="0" sz="1000" spc="-5">
                <a:latin typeface="Arial MT"/>
                <a:cs typeface="Arial MT"/>
              </a:rPr>
              <a:t>usually emphasize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5">
                <a:latin typeface="Arial MT"/>
                <a:cs typeface="Arial MT"/>
              </a:rPr>
              <a:t>the text </a:t>
            </a:r>
            <a:r>
              <a:rPr dirty="0" sz="1000">
                <a:latin typeface="Arial MT"/>
                <a:cs typeface="Arial MT"/>
              </a:rPr>
              <a:t>and its </a:t>
            </a:r>
            <a:r>
              <a:rPr dirty="0" sz="1000" spc="-5">
                <a:latin typeface="Arial MT"/>
                <a:cs typeface="Arial MT"/>
              </a:rPr>
              <a:t>formatting </a:t>
            </a:r>
            <a:r>
              <a:rPr dirty="0" sz="1000">
                <a:latin typeface="Arial MT"/>
                <a:cs typeface="Arial MT"/>
              </a:rPr>
              <a:t>but we </a:t>
            </a:r>
            <a:r>
              <a:rPr dirty="0" sz="1000" spc="-5">
                <a:latin typeface="Arial MT"/>
                <a:cs typeface="Arial MT"/>
              </a:rPr>
              <a:t>can </a:t>
            </a:r>
            <a:r>
              <a:rPr dirty="0" sz="1000">
                <a:latin typeface="Arial MT"/>
                <a:cs typeface="Arial MT"/>
              </a:rPr>
              <a:t> make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our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</a:t>
            </a:r>
            <a:r>
              <a:rPr dirty="0" sz="1000">
                <a:latin typeface="Arial MT"/>
                <a:cs typeface="Arial MT"/>
              </a:rPr>
              <a:t> more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presentable</a:t>
            </a:r>
            <a:r>
              <a:rPr dirty="0" sz="1000">
                <a:latin typeface="Arial MT"/>
                <a:cs typeface="Arial MT"/>
              </a:rPr>
              <a:t> using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pictures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images.</a:t>
            </a:r>
            <a:r>
              <a:rPr dirty="0" sz="1000">
                <a:latin typeface="Arial MT"/>
                <a:cs typeface="Arial MT"/>
              </a:rPr>
              <a:t> To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insert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picture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document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go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Insert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5">
                <a:latin typeface="Arial MT"/>
                <a:cs typeface="Arial MT"/>
              </a:rPr>
              <a:t> Picture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Clip</a:t>
            </a:r>
            <a:r>
              <a:rPr dirty="0" sz="1000" spc="-5">
                <a:latin typeface="Arial MT"/>
                <a:cs typeface="Arial MT"/>
              </a:rPr>
              <a:t> art</a:t>
            </a:r>
            <a:endParaRPr sz="1000">
              <a:latin typeface="Arial MT"/>
              <a:cs typeface="Arial MT"/>
            </a:endParaRPr>
          </a:p>
          <a:p>
            <a:pPr algn="just" marL="12700">
              <a:lnSpc>
                <a:spcPts val="1095"/>
              </a:lnSpc>
            </a:pP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new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window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appear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document.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Enter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name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picture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want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search.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</a:t>
            </a:r>
            <a:endParaRPr sz="1000">
              <a:latin typeface="Arial MT"/>
              <a:cs typeface="Arial MT"/>
            </a:endParaRPr>
          </a:p>
          <a:p>
            <a:pPr algn="just" marL="12700" marR="5080">
              <a:lnSpc>
                <a:spcPts val="1150"/>
              </a:lnSpc>
              <a:spcBef>
                <a:spcPts val="55"/>
              </a:spcBef>
            </a:pPr>
            <a:r>
              <a:rPr dirty="0" sz="1000" spc="-5">
                <a:latin typeface="Arial MT"/>
                <a:cs typeface="Arial MT"/>
              </a:rPr>
              <a:t>example type ”computer” and click on go button. Few </a:t>
            </a:r>
            <a:r>
              <a:rPr dirty="0" sz="1000" spc="-10">
                <a:latin typeface="Arial MT"/>
                <a:cs typeface="Arial MT"/>
              </a:rPr>
              <a:t>pictures </a:t>
            </a:r>
            <a:r>
              <a:rPr dirty="0" sz="1000" spc="-5">
                <a:latin typeface="Arial MT"/>
                <a:cs typeface="Arial MT"/>
              </a:rPr>
              <a:t>will </a:t>
            </a:r>
            <a:r>
              <a:rPr dirty="0" sz="1000" spc="-10">
                <a:latin typeface="Arial MT"/>
                <a:cs typeface="Arial MT"/>
              </a:rPr>
              <a:t>appear </a:t>
            </a:r>
            <a:r>
              <a:rPr dirty="0" sz="1000" spc="-5">
                <a:latin typeface="Arial MT"/>
                <a:cs typeface="Arial MT"/>
              </a:rPr>
              <a:t>in front of you. Double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 on any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picture and it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 appear in your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document.</a:t>
            </a:r>
            <a:r>
              <a:rPr dirty="0" sz="1000" spc="-5">
                <a:latin typeface="Arial MT"/>
                <a:cs typeface="Arial MT"/>
              </a:rPr>
              <a:t> Picture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toolbar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also</a:t>
            </a:r>
            <a:r>
              <a:rPr dirty="0" sz="1000" spc="-10">
                <a:latin typeface="Arial MT"/>
                <a:cs typeface="Arial MT"/>
              </a:rPr>
              <a:t> appear.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10420" y="4953744"/>
            <a:ext cx="3293681" cy="435439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145241" y="5501254"/>
            <a:ext cx="234950" cy="2308225"/>
            <a:chOff x="1145241" y="5501254"/>
            <a:chExt cx="234950" cy="230822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5241" y="5501254"/>
              <a:ext cx="178162" cy="18958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5241" y="5718246"/>
              <a:ext cx="200242" cy="18958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5241" y="5934477"/>
              <a:ext cx="200242" cy="19948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5241" y="6162891"/>
              <a:ext cx="211662" cy="16598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45241" y="6355519"/>
              <a:ext cx="222322" cy="16674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45241" y="6549670"/>
              <a:ext cx="200242" cy="17816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5241" y="6754481"/>
              <a:ext cx="222322" cy="17816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45241" y="6960053"/>
              <a:ext cx="234504" cy="18958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45241" y="7176284"/>
              <a:ext cx="234504" cy="20024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45241" y="7403936"/>
              <a:ext cx="222322" cy="17816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45241" y="7609508"/>
              <a:ext cx="234504" cy="199480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45241" y="7982582"/>
            <a:ext cx="211662" cy="178162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1145241" y="8333578"/>
            <a:ext cx="257175" cy="394970"/>
            <a:chOff x="1145241" y="8333578"/>
            <a:chExt cx="257175" cy="394970"/>
          </a:xfrm>
        </p:grpSpPr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45241" y="8333578"/>
              <a:ext cx="222322" cy="18958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45241" y="8549809"/>
              <a:ext cx="256584" cy="178162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345745" y="5486574"/>
            <a:ext cx="5222875" cy="3279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290" marR="1591945" indent="-22225">
              <a:lnSpc>
                <a:spcPct val="142400"/>
              </a:lnSpc>
              <a:spcBef>
                <a:spcPts val="100"/>
              </a:spcBef>
            </a:pPr>
            <a:r>
              <a:rPr dirty="0" sz="1000" spc="-5">
                <a:latin typeface="Arial MT"/>
                <a:cs typeface="Arial MT"/>
              </a:rPr>
              <a:t>This icon will open the file browser to insert picture from your pc.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 change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color 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selected </a:t>
            </a:r>
            <a:r>
              <a:rPr dirty="0" sz="1000" spc="-10">
                <a:latin typeface="Arial MT"/>
                <a:cs typeface="Arial MT"/>
              </a:rPr>
              <a:t>picture.</a:t>
            </a:r>
            <a:endParaRPr sz="1000">
              <a:latin typeface="Arial MT"/>
              <a:cs typeface="Arial MT"/>
            </a:endParaRPr>
          </a:p>
          <a:p>
            <a:pPr marL="45720" marR="2548890" indent="-11430">
              <a:lnSpc>
                <a:spcPct val="127400"/>
              </a:lnSpc>
              <a:spcBef>
                <a:spcPts val="254"/>
              </a:spcBef>
            </a:pPr>
            <a:r>
              <a:rPr dirty="0" sz="1000" spc="-5">
                <a:latin typeface="Arial MT"/>
                <a:cs typeface="Arial MT"/>
              </a:rPr>
              <a:t>It is used to increase the contrast of the image.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decrease 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contrast 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image.</a:t>
            </a:r>
            <a:endParaRPr sz="1000">
              <a:latin typeface="Arial MT"/>
              <a:cs typeface="Arial MT"/>
            </a:endParaRPr>
          </a:p>
          <a:p>
            <a:pPr marL="56515">
              <a:lnSpc>
                <a:spcPct val="100000"/>
              </a:lnSpc>
              <a:spcBef>
                <a:spcPts val="325"/>
              </a:spcBef>
            </a:pP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feature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increase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brightness 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picture.</a:t>
            </a:r>
            <a:endParaRPr sz="1000">
              <a:latin typeface="Arial MT"/>
              <a:cs typeface="Arial MT"/>
            </a:endParaRPr>
          </a:p>
          <a:p>
            <a:pPr marL="56515" marR="1061085" indent="-22225">
              <a:lnSpc>
                <a:spcPct val="134400"/>
              </a:lnSpc>
              <a:spcBef>
                <a:spcPts val="5"/>
              </a:spcBef>
            </a:pPr>
            <a:r>
              <a:rPr dirty="0" sz="1000">
                <a:latin typeface="Arial MT"/>
                <a:cs typeface="Arial MT"/>
              </a:rPr>
              <a:t>You can </a:t>
            </a:r>
            <a:r>
              <a:rPr dirty="0" sz="1000" spc="-5">
                <a:latin typeface="Arial MT"/>
                <a:cs typeface="Arial MT"/>
              </a:rPr>
              <a:t>decrease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brightness </a:t>
            </a:r>
            <a:r>
              <a:rPr dirty="0" sz="1000">
                <a:latin typeface="Arial MT"/>
                <a:cs typeface="Arial MT"/>
              </a:rPr>
              <a:t>of the image by </a:t>
            </a:r>
            <a:r>
              <a:rPr dirty="0" sz="1000" spc="-5">
                <a:latin typeface="Arial MT"/>
                <a:cs typeface="Arial MT"/>
              </a:rPr>
              <a:t>single click on </a:t>
            </a:r>
            <a:r>
              <a:rPr dirty="0" sz="1000">
                <a:latin typeface="Arial MT"/>
                <a:cs typeface="Arial MT"/>
              </a:rPr>
              <a:t>this </a:t>
            </a:r>
            <a:r>
              <a:rPr dirty="0" sz="1000" spc="-5">
                <a:latin typeface="Arial MT"/>
                <a:cs typeface="Arial MT"/>
              </a:rPr>
              <a:t>icon.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icon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crop</a:t>
            </a:r>
            <a:r>
              <a:rPr dirty="0" sz="1000" spc="-5">
                <a:latin typeface="Arial MT"/>
                <a:cs typeface="Arial MT"/>
              </a:rPr>
              <a:t> 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picture.</a:t>
            </a:r>
            <a:endParaRPr sz="1000">
              <a:latin typeface="Arial MT"/>
              <a:cs typeface="Arial MT"/>
            </a:endParaRPr>
          </a:p>
          <a:p>
            <a:pPr marL="68580" marR="2280920">
              <a:lnSpc>
                <a:spcPts val="1789"/>
              </a:lnSpc>
              <a:spcBef>
                <a:spcPts val="75"/>
              </a:spcBef>
            </a:pP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icon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rotate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picture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90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degree.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icon will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display options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 line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style.</a:t>
            </a:r>
            <a:endParaRPr sz="1000">
              <a:latin typeface="Arial MT"/>
              <a:cs typeface="Arial MT"/>
            </a:endParaRPr>
          </a:p>
          <a:p>
            <a:pPr marL="56515">
              <a:lnSpc>
                <a:spcPct val="100000"/>
              </a:lnSpc>
              <a:spcBef>
                <a:spcPts val="259"/>
              </a:spcBef>
            </a:pP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feature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used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compress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</a:t>
            </a:r>
            <a:r>
              <a:rPr dirty="0" sz="1000" spc="-10">
                <a:latin typeface="Arial MT"/>
                <a:cs typeface="Arial MT"/>
              </a:rPr>
              <a:t>picture.</a:t>
            </a:r>
            <a:endParaRPr sz="1000">
              <a:latin typeface="Arial MT"/>
              <a:cs typeface="Arial MT"/>
            </a:endParaRPr>
          </a:p>
          <a:p>
            <a:pPr marL="80010" marR="131445" indent="-12065">
              <a:lnSpc>
                <a:spcPts val="1150"/>
              </a:lnSpc>
              <a:spcBef>
                <a:spcPts val="665"/>
              </a:spcBef>
            </a:pPr>
            <a:r>
              <a:rPr dirty="0" sz="1000" spc="-5">
                <a:latin typeface="Arial MT"/>
                <a:cs typeface="Arial MT"/>
              </a:rPr>
              <a:t>It is very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useful feature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prepare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document.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 makes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pictures to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align with text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 the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document.</a:t>
            </a:r>
            <a:endParaRPr sz="1000">
              <a:latin typeface="Arial MT"/>
              <a:cs typeface="Arial MT"/>
            </a:endParaRPr>
          </a:p>
          <a:p>
            <a:pPr marL="45085" marR="5080" indent="635">
              <a:lnSpc>
                <a:spcPts val="1150"/>
              </a:lnSpc>
              <a:spcBef>
                <a:spcPts val="470"/>
              </a:spcBef>
            </a:pP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new window will open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once this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icon is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clicked. It is used to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 the pictures properties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manually.</a:t>
            </a:r>
            <a:endParaRPr sz="1000">
              <a:latin typeface="Arial MT"/>
              <a:cs typeface="Arial MT"/>
            </a:endParaRPr>
          </a:p>
          <a:p>
            <a:pPr marL="56515">
              <a:lnSpc>
                <a:spcPct val="100000"/>
              </a:lnSpc>
              <a:spcBef>
                <a:spcPts val="475"/>
              </a:spcBef>
            </a:pP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feature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transparent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color.</a:t>
            </a:r>
            <a:endParaRPr sz="1000">
              <a:latin typeface="Arial MT"/>
              <a:cs typeface="Arial MT"/>
            </a:endParaRPr>
          </a:p>
          <a:p>
            <a:pPr marL="90805">
              <a:lnSpc>
                <a:spcPct val="100000"/>
              </a:lnSpc>
              <a:spcBef>
                <a:spcPts val="409"/>
              </a:spcBef>
            </a:pPr>
            <a:r>
              <a:rPr dirty="0" sz="1000">
                <a:latin typeface="Arial MT"/>
                <a:cs typeface="Arial MT"/>
              </a:rPr>
              <a:t>This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icon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undo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changes </a:t>
            </a:r>
            <a:r>
              <a:rPr dirty="0" sz="1000">
                <a:latin typeface="Arial MT"/>
                <a:cs typeface="Arial MT"/>
              </a:rPr>
              <a:t>made</a:t>
            </a:r>
            <a:r>
              <a:rPr dirty="0" sz="1000" spc="-5">
                <a:latin typeface="Arial MT"/>
                <a:cs typeface="Arial MT"/>
              </a:rPr>
              <a:t> on </a:t>
            </a:r>
            <a:r>
              <a:rPr dirty="0" sz="1000">
                <a:latin typeface="Arial MT"/>
                <a:cs typeface="Arial MT"/>
              </a:rPr>
              <a:t>pictures </a:t>
            </a:r>
            <a:r>
              <a:rPr dirty="0" sz="1000" spc="-5">
                <a:latin typeface="Arial MT"/>
                <a:cs typeface="Arial MT"/>
              </a:rPr>
              <a:t>using picture tool </a:t>
            </a:r>
            <a:r>
              <a:rPr dirty="0" sz="1000">
                <a:latin typeface="Arial MT"/>
                <a:cs typeface="Arial MT"/>
              </a:rPr>
              <a:t>bar</a:t>
            </a:r>
            <a:r>
              <a:rPr dirty="0" sz="1000" spc="-5">
                <a:latin typeface="Arial MT"/>
                <a:cs typeface="Arial MT"/>
              </a:rPr>
              <a:t> options.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962926"/>
            <a:ext cx="5509895" cy="65551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2245" indent="-170180">
              <a:lnSpc>
                <a:spcPct val="100000"/>
              </a:lnSpc>
              <a:spcBef>
                <a:spcPts val="100"/>
              </a:spcBef>
              <a:buAutoNum type="arabicPeriod" startAt="9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Summary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learnt: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Creation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tables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word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processor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Changing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table columns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width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height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Insertion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deletion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rows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table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Formatting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table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borders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Use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pictures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images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</a:t>
            </a:r>
            <a:endParaRPr sz="100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spcBef>
                <a:spcPts val="1090"/>
              </a:spcBef>
              <a:buAutoNum type="arabicPeriod" startAt="10"/>
              <a:tabLst>
                <a:tab pos="267335" algn="l"/>
              </a:tabLst>
            </a:pPr>
            <a:r>
              <a:rPr dirty="0" sz="1200" spc="-10" b="1">
                <a:latin typeface="Arial"/>
                <a:cs typeface="Arial"/>
              </a:rPr>
              <a:t>Exercise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  <a:spcBef>
                <a:spcPts val="110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1:</a:t>
            </a:r>
            <a:endParaRPr sz="1000">
              <a:latin typeface="Arial"/>
              <a:cs typeface="Arial"/>
            </a:endParaRPr>
          </a:p>
          <a:p>
            <a:pPr marL="469265" marR="6350">
              <a:lnSpc>
                <a:spcPts val="1150"/>
              </a:lnSpc>
              <a:spcBef>
                <a:spcPts val="55"/>
              </a:spcBef>
            </a:pP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fresh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document.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Table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250">
                <a:latin typeface="Arial MT"/>
                <a:cs typeface="Arial MT"/>
              </a:rPr>
              <a:t>□</a:t>
            </a:r>
            <a:r>
              <a:rPr dirty="0" sz="1000" spc="-2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Insert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250">
                <a:latin typeface="Arial MT"/>
                <a:cs typeface="Arial MT"/>
              </a:rPr>
              <a:t>□</a:t>
            </a:r>
            <a:r>
              <a:rPr dirty="0" sz="1000" spc="-2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Table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menus.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Create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table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6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10</a:t>
            </a:r>
            <a:r>
              <a:rPr dirty="0" sz="1000" spc="-5">
                <a:latin typeface="Arial MT"/>
                <a:cs typeface="Arial MT"/>
              </a:rPr>
              <a:t> rows.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5"/>
              </a:lnSpc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2:</a:t>
            </a:r>
            <a:endParaRPr sz="1000">
              <a:latin typeface="Arial"/>
              <a:cs typeface="Arial"/>
            </a:endParaRPr>
          </a:p>
          <a:p>
            <a:pPr marL="469265" marR="1694180">
              <a:lnSpc>
                <a:spcPts val="1150"/>
              </a:lnSpc>
              <a:spcBef>
                <a:spcPts val="50"/>
              </a:spcBef>
            </a:pPr>
            <a:r>
              <a:rPr dirty="0" sz="1000" spc="-5">
                <a:latin typeface="Arial MT"/>
                <a:cs typeface="Arial MT"/>
              </a:rPr>
              <a:t>Select the first row of the table created in the previous step.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background color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this</a:t>
            </a:r>
            <a:r>
              <a:rPr dirty="0" sz="1000" spc="-5">
                <a:latin typeface="Arial MT"/>
                <a:cs typeface="Arial MT"/>
              </a:rPr>
              <a:t> row.</a:t>
            </a:r>
            <a:endParaRPr sz="1000">
              <a:latin typeface="Arial MT"/>
              <a:cs typeface="Arial MT"/>
            </a:endParaRPr>
          </a:p>
          <a:p>
            <a:pPr marL="469265">
              <a:lnSpc>
                <a:spcPts val="1090"/>
              </a:lnSpc>
            </a:pP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first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table.</a:t>
            </a:r>
            <a:endParaRPr sz="1000">
              <a:latin typeface="Arial MT"/>
              <a:cs typeface="Arial MT"/>
            </a:endParaRPr>
          </a:p>
          <a:p>
            <a:pPr marL="469265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Change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line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style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50"/>
              </a:lnSpc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3: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700"/>
              </a:lnSpc>
              <a:spcBef>
                <a:spcPts val="25"/>
              </a:spcBef>
            </a:pPr>
            <a:r>
              <a:rPr dirty="0" sz="1000" spc="-5">
                <a:latin typeface="Arial MT"/>
                <a:cs typeface="Arial MT"/>
              </a:rPr>
              <a:t>Bring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mouse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pointer on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table created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previous step. You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see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small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square </a:t>
            </a:r>
            <a:r>
              <a:rPr dirty="0" sz="1000">
                <a:latin typeface="Arial MT"/>
                <a:cs typeface="Arial MT"/>
              </a:rPr>
              <a:t>at the bottom </a:t>
            </a:r>
            <a:r>
              <a:rPr dirty="0" sz="1000" spc="-5">
                <a:latin typeface="Arial MT"/>
                <a:cs typeface="Arial MT"/>
              </a:rPr>
              <a:t>right corner </a:t>
            </a:r>
            <a:r>
              <a:rPr dirty="0" sz="1000">
                <a:latin typeface="Arial MT"/>
                <a:cs typeface="Arial MT"/>
              </a:rPr>
              <a:t>of the </a:t>
            </a:r>
            <a:r>
              <a:rPr dirty="0" sz="1000" spc="-5">
                <a:latin typeface="Arial MT"/>
                <a:cs typeface="Arial MT"/>
              </a:rPr>
              <a:t>table. Click </a:t>
            </a:r>
            <a:r>
              <a:rPr dirty="0" sz="1000">
                <a:latin typeface="Arial MT"/>
                <a:cs typeface="Arial MT"/>
              </a:rPr>
              <a:t>on this box with left mouse </a:t>
            </a:r>
            <a:r>
              <a:rPr dirty="0" sz="1000" spc="-5">
                <a:latin typeface="Arial MT"/>
                <a:cs typeface="Arial MT"/>
              </a:rPr>
              <a:t>button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drag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-5">
                <a:latin typeface="Arial MT"/>
                <a:cs typeface="Arial MT"/>
              </a:rPr>
              <a:t> downwards. Observe </a:t>
            </a:r>
            <a:r>
              <a:rPr dirty="0" sz="1000">
                <a:latin typeface="Arial MT"/>
                <a:cs typeface="Arial MT"/>
              </a:rPr>
              <a:t>what</a:t>
            </a:r>
            <a:r>
              <a:rPr dirty="0" sz="1000" spc="-5">
                <a:latin typeface="Arial MT"/>
                <a:cs typeface="Arial MT"/>
              </a:rPr>
              <a:t> happens.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25"/>
              </a:lnSpc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4:</a:t>
            </a:r>
            <a:endParaRPr sz="1000">
              <a:latin typeface="Arial"/>
              <a:cs typeface="Arial"/>
            </a:endParaRPr>
          </a:p>
          <a:p>
            <a:pPr algn="just" marL="469265" marR="5715">
              <a:lnSpc>
                <a:spcPct val="95800"/>
              </a:lnSpc>
              <a:spcBef>
                <a:spcPts val="20"/>
              </a:spcBef>
            </a:pPr>
            <a:r>
              <a:rPr dirty="0" sz="1000" spc="-5">
                <a:latin typeface="Arial MT"/>
                <a:cs typeface="Arial MT"/>
              </a:rPr>
              <a:t>Create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table with </a:t>
            </a:r>
            <a:r>
              <a:rPr dirty="0" sz="1000">
                <a:latin typeface="Arial MT"/>
                <a:cs typeface="Arial MT"/>
              </a:rPr>
              <a:t>5 </a:t>
            </a:r>
            <a:r>
              <a:rPr dirty="0" sz="1000" spc="-5">
                <a:latin typeface="Arial MT"/>
                <a:cs typeface="Arial MT"/>
              </a:rPr>
              <a:t>columns and </a:t>
            </a:r>
            <a:r>
              <a:rPr dirty="0" sz="1000">
                <a:latin typeface="Arial MT"/>
                <a:cs typeface="Arial MT"/>
              </a:rPr>
              <a:t>7 </a:t>
            </a:r>
            <a:r>
              <a:rPr dirty="0" sz="1000" spc="-5">
                <a:latin typeface="Arial MT"/>
                <a:cs typeface="Arial MT"/>
              </a:rPr>
              <a:t>rows. Enter some text in the first row as columns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headings. </a:t>
            </a:r>
            <a:r>
              <a:rPr dirty="0" sz="1000">
                <a:latin typeface="Arial MT"/>
                <a:cs typeface="Arial MT"/>
              </a:rPr>
              <a:t>The text should be of variable length so </a:t>
            </a:r>
            <a:r>
              <a:rPr dirty="0" sz="1000" spc="-5">
                <a:latin typeface="Arial MT"/>
                <a:cs typeface="Arial MT"/>
              </a:rPr>
              <a:t>that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columns </a:t>
            </a:r>
            <a:r>
              <a:rPr dirty="0" sz="1000">
                <a:latin typeface="Arial MT"/>
                <a:cs typeface="Arial MT"/>
              </a:rPr>
              <a:t>may </a:t>
            </a:r>
            <a:r>
              <a:rPr dirty="0" sz="1000" spc="-5">
                <a:latin typeface="Arial MT"/>
                <a:cs typeface="Arial MT"/>
              </a:rPr>
              <a:t>have </a:t>
            </a:r>
            <a:r>
              <a:rPr dirty="0" sz="1000">
                <a:latin typeface="Arial MT"/>
                <a:cs typeface="Arial MT"/>
              </a:rPr>
              <a:t>variable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width. </a:t>
            </a:r>
            <a:r>
              <a:rPr dirty="0" sz="1000" spc="-5">
                <a:latin typeface="Arial MT"/>
                <a:cs typeface="Arial MT"/>
              </a:rPr>
              <a:t>Now </a:t>
            </a:r>
            <a:r>
              <a:rPr dirty="0" sz="1000">
                <a:latin typeface="Arial MT"/>
                <a:cs typeface="Arial MT"/>
              </a:rPr>
              <a:t>select the </a:t>
            </a:r>
            <a:r>
              <a:rPr dirty="0" sz="1000" spc="-5">
                <a:latin typeface="Arial MT"/>
                <a:cs typeface="Arial MT"/>
              </a:rPr>
              <a:t>whole </a:t>
            </a:r>
            <a:r>
              <a:rPr dirty="0" sz="1000">
                <a:latin typeface="Arial MT"/>
                <a:cs typeface="Arial MT"/>
              </a:rPr>
              <a:t>table and right click on </a:t>
            </a:r>
            <a:r>
              <a:rPr dirty="0" sz="1000" spc="-5">
                <a:latin typeface="Arial MT"/>
                <a:cs typeface="Arial MT"/>
              </a:rPr>
              <a:t>the selected area. Select </a:t>
            </a:r>
            <a:r>
              <a:rPr dirty="0" sz="1000">
                <a:latin typeface="Arial MT"/>
                <a:cs typeface="Arial MT"/>
              </a:rPr>
              <a:t>the option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'Distribute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Columns </a:t>
            </a:r>
            <a:r>
              <a:rPr dirty="0" sz="1000">
                <a:latin typeface="Arial MT"/>
                <a:cs typeface="Arial MT"/>
              </a:rPr>
              <a:t>Evenly'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from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menu.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30"/>
              </a:lnSpc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5:</a:t>
            </a:r>
            <a:endParaRPr sz="1000">
              <a:latin typeface="Arial"/>
              <a:cs typeface="Arial"/>
            </a:endParaRPr>
          </a:p>
          <a:p>
            <a:pPr marL="469265" marR="7620">
              <a:lnSpc>
                <a:spcPts val="1150"/>
              </a:lnSpc>
              <a:spcBef>
                <a:spcPts val="55"/>
              </a:spcBef>
            </a:pPr>
            <a:r>
              <a:rPr dirty="0" sz="1000">
                <a:latin typeface="Arial MT"/>
                <a:cs typeface="Arial MT"/>
              </a:rPr>
              <a:t>Select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third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table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created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previous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task.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Shift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+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Delete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keys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from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keyboard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delete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this</a:t>
            </a:r>
            <a:r>
              <a:rPr dirty="0" sz="1000" spc="-5">
                <a:latin typeface="Arial MT"/>
                <a:cs typeface="Arial MT"/>
              </a:rPr>
              <a:t> selected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5"/>
              </a:lnSpc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6:</a:t>
            </a:r>
            <a:endParaRPr sz="1000">
              <a:latin typeface="Arial"/>
              <a:cs typeface="Arial"/>
            </a:endParaRPr>
          </a:p>
          <a:p>
            <a:pPr marL="469265" marR="6985">
              <a:lnSpc>
                <a:spcPts val="1150"/>
              </a:lnSpc>
              <a:spcBef>
                <a:spcPts val="50"/>
              </a:spcBef>
            </a:pPr>
            <a:r>
              <a:rPr dirty="0" sz="1000">
                <a:latin typeface="Arial MT"/>
                <a:cs typeface="Arial MT"/>
              </a:rPr>
              <a:t>Select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fourth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</a:t>
            </a:r>
            <a:r>
              <a:rPr dirty="0" sz="1000" spc="-10">
                <a:latin typeface="Arial MT"/>
                <a:cs typeface="Arial MT"/>
              </a:rPr>
              <a:t>o</a:t>
            </a:r>
            <a:r>
              <a:rPr dirty="0" sz="1000">
                <a:latin typeface="Arial MT"/>
                <a:cs typeface="Arial MT"/>
              </a:rPr>
              <a:t>w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table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crea</a:t>
            </a:r>
            <a:r>
              <a:rPr dirty="0" sz="1000" spc="-10">
                <a:latin typeface="Arial MT"/>
                <a:cs typeface="Arial MT"/>
              </a:rPr>
              <a:t>t</a:t>
            </a:r>
            <a:r>
              <a:rPr dirty="0" sz="1000">
                <a:latin typeface="Arial MT"/>
                <a:cs typeface="Arial MT"/>
              </a:rPr>
              <a:t>ed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Task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4.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Table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250">
                <a:latin typeface="Arial MT"/>
                <a:cs typeface="Arial MT"/>
              </a:rPr>
              <a:t>□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Ins</a:t>
            </a:r>
            <a:r>
              <a:rPr dirty="0" sz="1000" spc="-10">
                <a:latin typeface="Arial MT"/>
                <a:cs typeface="Arial MT"/>
              </a:rPr>
              <a:t>e</a:t>
            </a:r>
            <a:r>
              <a:rPr dirty="0" sz="1000">
                <a:latin typeface="Arial MT"/>
                <a:cs typeface="Arial MT"/>
              </a:rPr>
              <a:t>rt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250">
                <a:latin typeface="Arial MT"/>
                <a:cs typeface="Arial MT"/>
              </a:rPr>
              <a:t>□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Rows  </a:t>
            </a:r>
            <a:r>
              <a:rPr dirty="0" sz="1000" spc="-5">
                <a:latin typeface="Arial MT"/>
                <a:cs typeface="Arial MT"/>
              </a:rPr>
              <a:t>Below.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 will add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row below the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selected row.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5"/>
              </a:lnSpc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7:</a:t>
            </a:r>
            <a:endParaRPr sz="1000">
              <a:latin typeface="Arial"/>
              <a:cs typeface="Arial"/>
            </a:endParaRPr>
          </a:p>
          <a:p>
            <a:pPr algn="just" marL="469265" marR="5715">
              <a:lnSpc>
                <a:spcPct val="95700"/>
              </a:lnSpc>
              <a:spcBef>
                <a:spcPts val="25"/>
              </a:spcBef>
            </a:pPr>
            <a:r>
              <a:rPr dirty="0" sz="1000" spc="-5">
                <a:latin typeface="Arial MT"/>
                <a:cs typeface="Arial MT"/>
              </a:rPr>
              <a:t>Create</a:t>
            </a:r>
            <a:r>
              <a:rPr dirty="0" sz="1000">
                <a:latin typeface="Arial MT"/>
                <a:cs typeface="Arial MT"/>
              </a:rPr>
              <a:t> a </a:t>
            </a:r>
            <a:r>
              <a:rPr dirty="0" sz="1000" spc="-5">
                <a:latin typeface="Arial MT"/>
                <a:cs typeface="Arial MT"/>
              </a:rPr>
              <a:t>fresh</a:t>
            </a:r>
            <a:r>
              <a:rPr dirty="0" sz="1000">
                <a:latin typeface="Arial MT"/>
                <a:cs typeface="Arial MT"/>
              </a:rPr>
              <a:t> document and type </a:t>
            </a:r>
            <a:r>
              <a:rPr dirty="0" sz="1000" spc="-5">
                <a:latin typeface="Arial MT"/>
                <a:cs typeface="Arial MT"/>
              </a:rPr>
              <a:t>some</a:t>
            </a:r>
            <a:r>
              <a:rPr dirty="0" sz="1000">
                <a:latin typeface="Arial MT"/>
                <a:cs typeface="Arial MT"/>
              </a:rPr>
              <a:t> text in it. Click in the </a:t>
            </a:r>
            <a:r>
              <a:rPr dirty="0" sz="1000" spc="-5">
                <a:latin typeface="Arial MT"/>
                <a:cs typeface="Arial MT"/>
              </a:rPr>
              <a:t>center</a:t>
            </a:r>
            <a:r>
              <a:rPr dirty="0" sz="1000">
                <a:latin typeface="Arial MT"/>
                <a:cs typeface="Arial MT"/>
              </a:rPr>
              <a:t> of a </a:t>
            </a:r>
            <a:r>
              <a:rPr dirty="0" sz="1000" spc="-5">
                <a:latin typeface="Arial MT"/>
                <a:cs typeface="Arial MT"/>
              </a:rPr>
              <a:t>sentence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bring the </a:t>
            </a:r>
            <a:r>
              <a:rPr dirty="0" sz="1000" spc="-5">
                <a:latin typeface="Arial MT"/>
                <a:cs typeface="Arial MT"/>
              </a:rPr>
              <a:t>cursor. Click </a:t>
            </a:r>
            <a:r>
              <a:rPr dirty="0" sz="1000">
                <a:latin typeface="Arial MT"/>
                <a:cs typeface="Arial MT"/>
              </a:rPr>
              <a:t>on the </a:t>
            </a:r>
            <a:r>
              <a:rPr dirty="0" sz="1000" spc="-5">
                <a:latin typeface="Arial MT"/>
                <a:cs typeface="Arial MT"/>
              </a:rPr>
              <a:t>Insert </a:t>
            </a:r>
            <a:r>
              <a:rPr dirty="0" sz="1000" spc="-250">
                <a:latin typeface="Arial MT"/>
                <a:cs typeface="Arial MT"/>
              </a:rPr>
              <a:t>□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Picture </a:t>
            </a:r>
            <a:r>
              <a:rPr dirty="0" sz="1000" spc="-250">
                <a:latin typeface="Arial MT"/>
                <a:cs typeface="Arial MT"/>
              </a:rPr>
              <a:t>□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Clip </a:t>
            </a:r>
            <a:r>
              <a:rPr dirty="0" sz="1000">
                <a:latin typeface="Arial MT"/>
                <a:cs typeface="Arial MT"/>
              </a:rPr>
              <a:t>Art </a:t>
            </a:r>
            <a:r>
              <a:rPr dirty="0" sz="1000" spc="-5">
                <a:latin typeface="Arial MT"/>
                <a:cs typeface="Arial MT"/>
              </a:rPr>
              <a:t>menus. </a:t>
            </a:r>
            <a:r>
              <a:rPr dirty="0" sz="1000">
                <a:latin typeface="Arial MT"/>
                <a:cs typeface="Arial MT"/>
              </a:rPr>
              <a:t>A pane will </a:t>
            </a:r>
            <a:r>
              <a:rPr dirty="0" sz="1000" spc="-5">
                <a:latin typeface="Arial MT"/>
                <a:cs typeface="Arial MT"/>
              </a:rPr>
              <a:t>open up on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2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right</a:t>
            </a:r>
            <a:r>
              <a:rPr dirty="0" sz="1000" spc="2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side.</a:t>
            </a:r>
            <a:r>
              <a:rPr dirty="0" sz="1000" spc="2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2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2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upper</a:t>
            </a:r>
            <a:r>
              <a:rPr dirty="0" sz="1000" spc="229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portion</a:t>
            </a:r>
            <a:r>
              <a:rPr dirty="0" sz="1000" spc="2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2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2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pane</a:t>
            </a:r>
            <a:r>
              <a:rPr dirty="0" sz="1000" spc="2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there</a:t>
            </a:r>
            <a:r>
              <a:rPr dirty="0" sz="1000" spc="2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229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2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</a:t>
            </a:r>
            <a:r>
              <a:rPr dirty="0" sz="1000" spc="2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box.</a:t>
            </a:r>
            <a:r>
              <a:rPr dirty="0" sz="1000" spc="2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Type</a:t>
            </a:r>
            <a:r>
              <a:rPr dirty="0" sz="1000" spc="2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2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word </a:t>
            </a:r>
            <a:r>
              <a:rPr dirty="0" sz="1000" spc="-2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'computer' (without quotation marks) in it and press the 'Go' button next to it. Select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picture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insert it in the document.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25"/>
              </a:lnSpc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8:</a:t>
            </a:r>
            <a:endParaRPr sz="1000">
              <a:latin typeface="Arial"/>
              <a:cs typeface="Arial"/>
            </a:endParaRPr>
          </a:p>
          <a:p>
            <a:pPr algn="just" marL="469265" marR="6350">
              <a:lnSpc>
                <a:spcPts val="1150"/>
              </a:lnSpc>
              <a:spcBef>
                <a:spcPts val="50"/>
              </a:spcBef>
            </a:pPr>
            <a:r>
              <a:rPr dirty="0" sz="1000">
                <a:latin typeface="Arial MT"/>
                <a:cs typeface="Arial MT"/>
              </a:rPr>
              <a:t>Right </a:t>
            </a:r>
            <a:r>
              <a:rPr dirty="0" sz="1000" spc="-5">
                <a:latin typeface="Arial MT"/>
                <a:cs typeface="Arial MT"/>
              </a:rPr>
              <a:t>click on </a:t>
            </a:r>
            <a:r>
              <a:rPr dirty="0" sz="1000">
                <a:latin typeface="Arial MT"/>
                <a:cs typeface="Arial MT"/>
              </a:rPr>
              <a:t>the picture you have just </a:t>
            </a:r>
            <a:r>
              <a:rPr dirty="0" sz="1000" spc="-5">
                <a:latin typeface="Arial MT"/>
                <a:cs typeface="Arial MT"/>
              </a:rPr>
              <a:t>inserted </a:t>
            </a:r>
            <a:r>
              <a:rPr dirty="0" sz="1000">
                <a:latin typeface="Arial MT"/>
                <a:cs typeface="Arial MT"/>
              </a:rPr>
              <a:t>in the </a:t>
            </a:r>
            <a:r>
              <a:rPr dirty="0" sz="1000" spc="-5">
                <a:latin typeface="Arial MT"/>
                <a:cs typeface="Arial MT"/>
              </a:rPr>
              <a:t>document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select </a:t>
            </a:r>
            <a:r>
              <a:rPr dirty="0" sz="1000">
                <a:latin typeface="Arial MT"/>
                <a:cs typeface="Arial MT"/>
              </a:rPr>
              <a:t>the option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'Show </a:t>
            </a:r>
            <a:r>
              <a:rPr dirty="0" sz="1000" spc="-5">
                <a:latin typeface="Arial MT"/>
                <a:cs typeface="Arial MT"/>
              </a:rPr>
              <a:t>Picture Toolbar'. </a:t>
            </a:r>
            <a:r>
              <a:rPr dirty="0" sz="1000">
                <a:latin typeface="Arial MT"/>
                <a:cs typeface="Arial MT"/>
              </a:rPr>
              <a:t>Click </a:t>
            </a:r>
            <a:r>
              <a:rPr dirty="0" sz="1000" spc="-5">
                <a:latin typeface="Arial MT"/>
                <a:cs typeface="Arial MT"/>
              </a:rPr>
              <a:t>on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'Text Wrapping' </a:t>
            </a:r>
            <a:r>
              <a:rPr dirty="0" sz="1000">
                <a:latin typeface="Arial MT"/>
                <a:cs typeface="Arial MT"/>
              </a:rPr>
              <a:t>button and </a:t>
            </a:r>
            <a:r>
              <a:rPr dirty="0" sz="1000" spc="-5">
                <a:latin typeface="Arial MT"/>
                <a:cs typeface="Arial MT"/>
              </a:rPr>
              <a:t>choose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'Through'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option. Drag the </a:t>
            </a:r>
            <a:r>
              <a:rPr dirty="0" sz="1000" spc="-10">
                <a:latin typeface="Arial MT"/>
                <a:cs typeface="Arial MT"/>
              </a:rPr>
              <a:t>corners</a:t>
            </a:r>
            <a:r>
              <a:rPr dirty="0" sz="1000" spc="-5">
                <a:latin typeface="Arial MT"/>
                <a:cs typeface="Arial MT"/>
              </a:rPr>
              <a:t> of the picture to adjust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size according to your need.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4333" y="7160414"/>
            <a:ext cx="2766139" cy="40257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32540" y="962165"/>
            <a:ext cx="5508625" cy="796480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 marL="1433830" marR="1384935">
              <a:lnSpc>
                <a:spcPts val="1380"/>
              </a:lnSpc>
              <a:spcBef>
                <a:spcPts val="195"/>
              </a:spcBef>
            </a:pPr>
            <a:r>
              <a:rPr dirty="0" sz="1200" spc="-5">
                <a:latin typeface="Arial MT"/>
                <a:cs typeface="Arial MT"/>
              </a:rPr>
              <a:t>Computer Proficiency License </a:t>
            </a:r>
            <a:r>
              <a:rPr dirty="0" sz="1200" spc="-10">
                <a:latin typeface="Arial MT"/>
                <a:cs typeface="Arial MT"/>
              </a:rPr>
              <a:t>(CS-001)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Lecture </a:t>
            </a:r>
            <a:r>
              <a:rPr dirty="0" sz="1200" spc="-10">
                <a:latin typeface="Arial MT"/>
                <a:cs typeface="Arial MT"/>
              </a:rPr>
              <a:t>23</a:t>
            </a:r>
            <a:endParaRPr sz="1200">
              <a:latin typeface="Arial MT"/>
              <a:cs typeface="Arial MT"/>
            </a:endParaRPr>
          </a:p>
          <a:p>
            <a:pPr algn="ctr">
              <a:lnSpc>
                <a:spcPts val="1340"/>
              </a:lnSpc>
            </a:pPr>
            <a:r>
              <a:rPr dirty="0" sz="1200" spc="-5">
                <a:latin typeface="Arial MT"/>
                <a:cs typeface="Arial MT"/>
              </a:rPr>
              <a:t>Mail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Merge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150">
              <a:latin typeface="Arial MT"/>
              <a:cs typeface="Arial MT"/>
            </a:endParaRPr>
          </a:p>
          <a:p>
            <a:pPr marL="182245" indent="-169545">
              <a:lnSpc>
                <a:spcPct val="100000"/>
              </a:lnSpc>
              <a:buAutoNum type="arabicPeriod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Objectives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objective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provide information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about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What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mail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merge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What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important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steps 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mail</a:t>
            </a:r>
            <a:r>
              <a:rPr dirty="0" sz="1000" spc="-10">
                <a:latin typeface="Arial MT"/>
                <a:cs typeface="Arial MT"/>
              </a:rPr>
              <a:t> merge?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create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mailing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list?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create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mailing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list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with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document?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prepare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mailing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envelopes?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take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 </a:t>
            </a:r>
            <a:r>
              <a:rPr dirty="0" sz="1000">
                <a:latin typeface="Arial MT"/>
                <a:cs typeface="Arial MT"/>
              </a:rPr>
              <a:t>outs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merged documents</a:t>
            </a:r>
            <a:endParaRPr sz="10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Font typeface="Symbol"/>
              <a:buChar char=""/>
            </a:pPr>
            <a:endParaRPr sz="1150">
              <a:latin typeface="Arial MT"/>
              <a:cs typeface="Arial MT"/>
            </a:endParaRPr>
          </a:p>
          <a:p>
            <a:pPr marL="182245" indent="-169545">
              <a:lnSpc>
                <a:spcPct val="100000"/>
              </a:lnSpc>
              <a:buAutoNum type="arabicPeriod" startAt="2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Basic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concepts</a:t>
            </a:r>
            <a:endParaRPr sz="1200">
              <a:latin typeface="Arial"/>
              <a:cs typeface="Arial"/>
            </a:endParaRPr>
          </a:p>
          <a:p>
            <a:pPr marL="12700" marR="60325">
              <a:lnSpc>
                <a:spcPct val="95800"/>
              </a:lnSpc>
              <a:spcBef>
                <a:spcPts val="1145"/>
              </a:spcBef>
            </a:pPr>
            <a:r>
              <a:rPr dirty="0" sz="1000" spc="-5">
                <a:latin typeface="Arial MT"/>
                <a:cs typeface="Arial MT"/>
              </a:rPr>
              <a:t>In merged mail we have some information that is merged with other letters to be posted after </a:t>
            </a:r>
            <a:r>
              <a:rPr dirty="0" sz="1000">
                <a:latin typeface="Arial MT"/>
                <a:cs typeface="Arial MT"/>
              </a:rPr>
              <a:t> words. </a:t>
            </a:r>
            <a:r>
              <a:rPr dirty="0" sz="1000" spc="-5">
                <a:latin typeface="Arial MT"/>
                <a:cs typeface="Arial MT"/>
              </a:rPr>
              <a:t>This </a:t>
            </a:r>
            <a:r>
              <a:rPr dirty="0" sz="1000">
                <a:latin typeface="Arial MT"/>
                <a:cs typeface="Arial MT"/>
              </a:rPr>
              <a:t>mail can </a:t>
            </a:r>
            <a:r>
              <a:rPr dirty="0" sz="1000" spc="-5">
                <a:latin typeface="Arial MT"/>
                <a:cs typeface="Arial MT"/>
              </a:rPr>
              <a:t>be our postal </a:t>
            </a:r>
            <a:r>
              <a:rPr dirty="0" sz="1000">
                <a:latin typeface="Arial MT"/>
                <a:cs typeface="Arial MT"/>
              </a:rPr>
              <a:t>mail or </a:t>
            </a:r>
            <a:r>
              <a:rPr dirty="0" sz="1000" spc="-5">
                <a:latin typeface="Arial MT"/>
                <a:cs typeface="Arial MT"/>
              </a:rPr>
              <a:t>electronic </a:t>
            </a:r>
            <a:r>
              <a:rPr dirty="0" sz="1000">
                <a:latin typeface="Arial MT"/>
                <a:cs typeface="Arial MT"/>
              </a:rPr>
              <a:t>mail </a:t>
            </a:r>
            <a:r>
              <a:rPr dirty="0" sz="1000" spc="-5">
                <a:latin typeface="Arial MT"/>
                <a:cs typeface="Arial MT"/>
              </a:rPr>
              <a:t>send </a:t>
            </a:r>
            <a:r>
              <a:rPr dirty="0" sz="1000">
                <a:latin typeface="Arial MT"/>
                <a:cs typeface="Arial MT"/>
              </a:rPr>
              <a:t>by our </a:t>
            </a:r>
            <a:r>
              <a:rPr dirty="0" sz="1000" spc="-5">
                <a:latin typeface="Arial MT"/>
                <a:cs typeface="Arial MT"/>
              </a:rPr>
              <a:t>pc. </a:t>
            </a:r>
            <a:r>
              <a:rPr dirty="0" sz="1000">
                <a:latin typeface="Arial MT"/>
                <a:cs typeface="Arial MT"/>
              </a:rPr>
              <a:t>We </a:t>
            </a:r>
            <a:r>
              <a:rPr dirty="0" sz="1000" spc="-5">
                <a:latin typeface="Arial MT"/>
                <a:cs typeface="Arial MT"/>
              </a:rPr>
              <a:t>use </a:t>
            </a:r>
            <a:r>
              <a:rPr dirty="0" sz="1000">
                <a:latin typeface="Arial MT"/>
                <a:cs typeface="Arial MT"/>
              </a:rPr>
              <a:t>the mail </a:t>
            </a:r>
            <a:r>
              <a:rPr dirty="0" sz="1000" spc="-5">
                <a:latin typeface="Arial MT"/>
                <a:cs typeface="Arial MT"/>
              </a:rPr>
              <a:t>merge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feature</a:t>
            </a:r>
            <a:r>
              <a:rPr dirty="0" sz="1000" spc="-5">
                <a:latin typeface="Arial MT"/>
                <a:cs typeface="Arial MT"/>
              </a:rPr>
              <a:t> provided</a:t>
            </a:r>
            <a:r>
              <a:rPr dirty="0" sz="1000">
                <a:latin typeface="Arial MT"/>
                <a:cs typeface="Arial MT"/>
              </a:rPr>
              <a:t> by a word </a:t>
            </a:r>
            <a:r>
              <a:rPr dirty="0" sz="1000" spc="-5">
                <a:latin typeface="Arial MT"/>
                <a:cs typeface="Arial MT"/>
              </a:rPr>
              <a:t>processor</a:t>
            </a:r>
            <a:r>
              <a:rPr dirty="0" sz="1000">
                <a:latin typeface="Arial MT"/>
                <a:cs typeface="Arial MT"/>
              </a:rPr>
              <a:t> to</a:t>
            </a:r>
            <a:r>
              <a:rPr dirty="0" sz="1000" spc="-5">
                <a:latin typeface="Arial MT"/>
                <a:cs typeface="Arial MT"/>
              </a:rPr>
              <a:t> merge</a:t>
            </a:r>
            <a:r>
              <a:rPr dirty="0" sz="1000">
                <a:latin typeface="Arial MT"/>
                <a:cs typeface="Arial MT"/>
              </a:rPr>
              <a:t> out </a:t>
            </a:r>
            <a:r>
              <a:rPr dirty="0" sz="1000" spc="-5">
                <a:latin typeface="Arial MT"/>
                <a:cs typeface="Arial MT"/>
              </a:rPr>
              <a:t>our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information</a:t>
            </a:r>
            <a:r>
              <a:rPr dirty="0" sz="1000">
                <a:latin typeface="Arial MT"/>
                <a:cs typeface="Arial MT"/>
              </a:rPr>
              <a:t> with letters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prepare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them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delivery.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20"/>
              </a:lnSpc>
            </a:pPr>
            <a:r>
              <a:rPr dirty="0" sz="1000">
                <a:latin typeface="Arial MT"/>
                <a:cs typeface="Arial MT"/>
              </a:rPr>
              <a:t>Mail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merge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comprised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two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steps.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50"/>
              </a:lnSpc>
              <a:buAutoNum type="arabicPeriod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Prepare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your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letter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invitation.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50"/>
              </a:lnSpc>
              <a:buAutoNum type="arabicPeriod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Prepare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list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people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who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receive </a:t>
            </a:r>
            <a:r>
              <a:rPr dirty="0" sz="1000">
                <a:latin typeface="Arial MT"/>
                <a:cs typeface="Arial MT"/>
              </a:rPr>
              <a:t>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letter.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50"/>
              </a:lnSpc>
              <a:buAutoNum type="arabicPeriod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Merge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information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list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into main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letter.</a:t>
            </a:r>
            <a:endParaRPr sz="1000">
              <a:latin typeface="Arial MT"/>
              <a:cs typeface="Arial MT"/>
            </a:endParaRPr>
          </a:p>
          <a:p>
            <a:pPr algn="just" marL="12700" marR="5080">
              <a:lnSpc>
                <a:spcPct val="95700"/>
              </a:lnSpc>
              <a:spcBef>
                <a:spcPts val="30"/>
              </a:spcBef>
            </a:pPr>
            <a:r>
              <a:rPr dirty="0" sz="1000">
                <a:latin typeface="Arial MT"/>
                <a:cs typeface="Arial MT"/>
              </a:rPr>
              <a:t>For </a:t>
            </a:r>
            <a:r>
              <a:rPr dirty="0" sz="1000" spc="-5">
                <a:latin typeface="Arial MT"/>
                <a:cs typeface="Arial MT"/>
              </a:rPr>
              <a:t>example </a:t>
            </a:r>
            <a:r>
              <a:rPr dirty="0" sz="1000">
                <a:latin typeface="Arial MT"/>
                <a:cs typeface="Arial MT"/>
              </a:rPr>
              <a:t>we </a:t>
            </a:r>
            <a:r>
              <a:rPr dirty="0" sz="1000" spc="-5">
                <a:latin typeface="Arial MT"/>
                <a:cs typeface="Arial MT"/>
              </a:rPr>
              <a:t>need </a:t>
            </a:r>
            <a:r>
              <a:rPr dirty="0" sz="1000">
                <a:latin typeface="Arial MT"/>
                <a:cs typeface="Arial MT"/>
              </a:rPr>
              <a:t>to send </a:t>
            </a:r>
            <a:r>
              <a:rPr dirty="0" sz="1000" spc="-5">
                <a:latin typeface="Arial MT"/>
                <a:cs typeface="Arial MT"/>
              </a:rPr>
              <a:t>university students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convocation </a:t>
            </a:r>
            <a:r>
              <a:rPr dirty="0" sz="1000">
                <a:latin typeface="Arial MT"/>
                <a:cs typeface="Arial MT"/>
              </a:rPr>
              <a:t>letter. Such </a:t>
            </a:r>
            <a:r>
              <a:rPr dirty="0" sz="1000" spc="-5">
                <a:latin typeface="Arial MT"/>
                <a:cs typeface="Arial MT"/>
              </a:rPr>
              <a:t>invitation </a:t>
            </a:r>
            <a:r>
              <a:rPr dirty="0" sz="1000">
                <a:latin typeface="Arial MT"/>
                <a:cs typeface="Arial MT"/>
              </a:rPr>
              <a:t>or letter </a:t>
            </a:r>
            <a:r>
              <a:rPr dirty="0" sz="1000" spc="-5">
                <a:latin typeface="Arial MT"/>
                <a:cs typeface="Arial MT"/>
              </a:rPr>
              <a:t>is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addressed to different person. Text of the invitation will be the same but the name of the students </a:t>
            </a:r>
            <a:r>
              <a:rPr dirty="0" sz="1000">
                <a:latin typeface="Arial MT"/>
                <a:cs typeface="Arial MT"/>
              </a:rPr>
              <a:t> 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their</a:t>
            </a:r>
            <a:r>
              <a:rPr dirty="0" sz="1000" spc="-5">
                <a:latin typeface="Arial MT"/>
                <a:cs typeface="Arial MT"/>
              </a:rPr>
              <a:t> addresses </a:t>
            </a:r>
            <a:r>
              <a:rPr dirty="0" sz="1000">
                <a:latin typeface="Arial MT"/>
                <a:cs typeface="Arial MT"/>
              </a:rPr>
              <a:t>will</a:t>
            </a:r>
            <a:r>
              <a:rPr dirty="0" sz="1000" spc="-5">
                <a:latin typeface="Arial MT"/>
                <a:cs typeface="Arial MT"/>
              </a:rPr>
              <a:t> be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different.</a:t>
            </a:r>
            <a:endParaRPr sz="1000">
              <a:latin typeface="Arial MT"/>
              <a:cs typeface="Arial MT"/>
            </a:endParaRPr>
          </a:p>
          <a:p>
            <a:pPr algn="just" marL="12700">
              <a:lnSpc>
                <a:spcPts val="1125"/>
              </a:lnSpc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develop </a:t>
            </a:r>
            <a:r>
              <a:rPr dirty="0" sz="1000" spc="-5">
                <a:latin typeface="Arial MT"/>
                <a:cs typeface="Arial MT"/>
              </a:rPr>
              <a:t>invitations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using</a:t>
            </a:r>
            <a:r>
              <a:rPr dirty="0" sz="1000">
                <a:latin typeface="Arial MT"/>
                <a:cs typeface="Arial MT"/>
              </a:rPr>
              <a:t> mail </a:t>
            </a:r>
            <a:r>
              <a:rPr dirty="0" sz="1000" spc="-5">
                <a:latin typeface="Arial MT"/>
                <a:cs typeface="Arial MT"/>
              </a:rPr>
              <a:t>merge</a:t>
            </a:r>
            <a:r>
              <a:rPr dirty="0" sz="1000">
                <a:latin typeface="Arial MT"/>
                <a:cs typeface="Arial MT"/>
              </a:rPr>
              <a:t> feature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following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steps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50"/>
              </a:lnSpc>
              <a:buAutoNum type="arabicPeriod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Create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letter/invitation with temporary labels like title, first name, last name,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city</a:t>
            </a:r>
            <a:endParaRPr sz="1000">
              <a:latin typeface="Arial MT"/>
              <a:cs typeface="Arial MT"/>
            </a:endParaRPr>
          </a:p>
          <a:p>
            <a:pPr marL="469265" marR="157480" indent="-228600">
              <a:lnSpc>
                <a:spcPts val="1150"/>
              </a:lnSpc>
              <a:spcBef>
                <a:spcPts val="55"/>
              </a:spcBef>
              <a:buAutoNum type="arabicPeriod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Go to Tools </a:t>
            </a:r>
            <a:r>
              <a:rPr dirty="0" sz="1000">
                <a:latin typeface="Arial MT"/>
                <a:cs typeface="Arial MT"/>
              </a:rPr>
              <a:t>&lt; </a:t>
            </a:r>
            <a:r>
              <a:rPr dirty="0" sz="1000" spc="-5">
                <a:latin typeface="Arial MT"/>
                <a:cs typeface="Arial MT"/>
              </a:rPr>
              <a:t>Letters and Mailing… </a:t>
            </a:r>
            <a:r>
              <a:rPr dirty="0" sz="1000">
                <a:latin typeface="Arial MT"/>
                <a:cs typeface="Arial MT"/>
              </a:rPr>
              <a:t>&lt; </a:t>
            </a:r>
            <a:r>
              <a:rPr dirty="0" sz="1000" spc="-5">
                <a:latin typeface="Arial MT"/>
                <a:cs typeface="Arial MT"/>
              </a:rPr>
              <a:t>Invitation.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panel for mail merge will open in the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document.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090"/>
              </a:lnSpc>
              <a:buAutoNum type="arabicPeriod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“Letters” radio button in the document type and click 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next: Starting</a:t>
            </a:r>
            <a:endParaRPr sz="1000">
              <a:latin typeface="Arial MT"/>
              <a:cs typeface="Arial MT"/>
            </a:endParaRPr>
          </a:p>
          <a:p>
            <a:pPr marL="469265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document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bottom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panel.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50"/>
              </a:lnSpc>
              <a:buAutoNum type="arabicPeriod" startAt="4"/>
              <a:tabLst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Select</a:t>
            </a:r>
            <a:r>
              <a:rPr dirty="0" sz="1000" spc="2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“Use </a:t>
            </a:r>
            <a:r>
              <a:rPr dirty="0" sz="1000" spc="-5">
                <a:latin typeface="Arial MT"/>
                <a:cs typeface="Arial MT"/>
              </a:rPr>
              <a:t>the current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document”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>
                <a:latin typeface="Arial MT"/>
                <a:cs typeface="Arial MT"/>
              </a:rPr>
              <a:t> click on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 “Next: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Select </a:t>
            </a:r>
            <a:r>
              <a:rPr dirty="0" sz="1000" spc="-5">
                <a:latin typeface="Arial MT"/>
                <a:cs typeface="Arial MT"/>
              </a:rPr>
              <a:t>recipients”</a:t>
            </a:r>
            <a:endParaRPr sz="1000">
              <a:latin typeface="Arial MT"/>
              <a:cs typeface="Arial MT"/>
            </a:endParaRPr>
          </a:p>
          <a:p>
            <a:pPr marL="469265" marR="186055" indent="-228600">
              <a:lnSpc>
                <a:spcPts val="1150"/>
              </a:lnSpc>
              <a:spcBef>
                <a:spcPts val="50"/>
              </a:spcBef>
              <a:buAutoNum type="arabicPeriod" startAt="4"/>
              <a:tabLst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Select “Type a new </a:t>
            </a:r>
            <a:r>
              <a:rPr dirty="0" sz="1000" spc="-5">
                <a:latin typeface="Arial MT"/>
                <a:cs typeface="Arial MT"/>
              </a:rPr>
              <a:t>list” and </a:t>
            </a:r>
            <a:r>
              <a:rPr dirty="0" sz="1000">
                <a:latin typeface="Arial MT"/>
                <a:cs typeface="Arial MT"/>
              </a:rPr>
              <a:t>click on </a:t>
            </a:r>
            <a:r>
              <a:rPr dirty="0" sz="1000" spc="-5">
                <a:latin typeface="Arial MT"/>
                <a:cs typeface="Arial MT"/>
              </a:rPr>
              <a:t>Create…</a:t>
            </a:r>
            <a:r>
              <a:rPr dirty="0" sz="1000">
                <a:latin typeface="Arial MT"/>
                <a:cs typeface="Arial MT"/>
              </a:rPr>
              <a:t> A new </a:t>
            </a:r>
            <a:r>
              <a:rPr dirty="0" sz="1000" spc="-5">
                <a:latin typeface="Arial MT"/>
                <a:cs typeface="Arial MT"/>
              </a:rPr>
              <a:t>window </a:t>
            </a:r>
            <a:r>
              <a:rPr dirty="0" sz="1000">
                <a:latin typeface="Arial MT"/>
                <a:cs typeface="Arial MT"/>
              </a:rPr>
              <a:t>will open with text fields. </a:t>
            </a:r>
            <a:r>
              <a:rPr dirty="0" sz="1000" spc="-2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Enter information in text fields and click on OK.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 will </a:t>
            </a:r>
            <a:r>
              <a:rPr dirty="0" sz="1000">
                <a:latin typeface="Arial MT"/>
                <a:cs typeface="Arial MT"/>
              </a:rPr>
              <a:t>ask</a:t>
            </a:r>
            <a:r>
              <a:rPr dirty="0" sz="1000" spc="-5">
                <a:latin typeface="Arial MT"/>
                <a:cs typeface="Arial MT"/>
              </a:rPr>
              <a:t> you to save the list. Enter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“Students” and press enter.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5">
                <a:latin typeface="Arial MT"/>
                <a:cs typeface="Arial MT"/>
              </a:rPr>
              <a:t> “Next: </a:t>
            </a:r>
            <a:r>
              <a:rPr dirty="0" sz="1000">
                <a:latin typeface="Arial MT"/>
                <a:cs typeface="Arial MT"/>
              </a:rPr>
              <a:t>write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your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letter”</a:t>
            </a:r>
            <a:endParaRPr sz="1000">
              <a:latin typeface="Arial MT"/>
              <a:cs typeface="Arial MT"/>
            </a:endParaRPr>
          </a:p>
          <a:p>
            <a:pPr marL="181610" indent="-169545">
              <a:lnSpc>
                <a:spcPct val="100000"/>
              </a:lnSpc>
              <a:spcBef>
                <a:spcPts val="1060"/>
              </a:spcBef>
              <a:buAutoNum type="arabicPeriod" startAt="3"/>
              <a:tabLst>
                <a:tab pos="182245" algn="l"/>
              </a:tabLst>
            </a:pPr>
            <a:r>
              <a:rPr dirty="0" sz="1200" b="1">
                <a:latin typeface="Arial"/>
                <a:cs typeface="Arial"/>
              </a:rPr>
              <a:t>Editing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merged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list</a:t>
            </a:r>
            <a:endParaRPr sz="1200">
              <a:latin typeface="Arial"/>
              <a:cs typeface="Arial"/>
            </a:endParaRPr>
          </a:p>
          <a:p>
            <a:pPr marL="12700" marR="3259454">
              <a:lnSpc>
                <a:spcPts val="1150"/>
              </a:lnSpc>
              <a:spcBef>
                <a:spcPts val="1180"/>
              </a:spcBef>
            </a:pPr>
            <a:r>
              <a:rPr dirty="0" sz="1000" spc="-5">
                <a:latin typeface="Arial MT"/>
                <a:cs typeface="Arial MT"/>
              </a:rPr>
              <a:t>It is very easy to edit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list or add/delete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record 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list.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0"/>
              </a:lnSpc>
            </a:pP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Mail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recipient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button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mail</a:t>
            </a:r>
            <a:endParaRPr sz="1000">
              <a:latin typeface="Arial MT"/>
              <a:cs typeface="Arial MT"/>
            </a:endParaRPr>
          </a:p>
          <a:p>
            <a:pPr marL="12700" marR="135890">
              <a:lnSpc>
                <a:spcPct val="95700"/>
              </a:lnSpc>
              <a:spcBef>
                <a:spcPts val="30"/>
              </a:spcBef>
            </a:pPr>
            <a:r>
              <a:rPr dirty="0" sz="1000" spc="-5">
                <a:latin typeface="Arial MT"/>
                <a:cs typeface="Arial MT"/>
              </a:rPr>
              <a:t>merge toolbar.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new window will open with list </a:t>
            </a:r>
            <a:r>
              <a:rPr dirty="0" sz="1000">
                <a:latin typeface="Arial MT"/>
                <a:cs typeface="Arial MT"/>
              </a:rPr>
              <a:t>you </a:t>
            </a:r>
            <a:r>
              <a:rPr dirty="0" sz="1000" spc="-5">
                <a:latin typeface="Arial MT"/>
                <a:cs typeface="Arial MT"/>
              </a:rPr>
              <a:t>develop. Select any entry and click on Edit </a:t>
            </a:r>
            <a:r>
              <a:rPr dirty="0" sz="1000">
                <a:latin typeface="Arial MT"/>
                <a:cs typeface="Arial MT"/>
              </a:rPr>
              <a:t> button in the </a:t>
            </a:r>
            <a:r>
              <a:rPr dirty="0" sz="1000" spc="-5">
                <a:latin typeface="Arial MT"/>
                <a:cs typeface="Arial MT"/>
              </a:rPr>
              <a:t>window </a:t>
            </a:r>
            <a:r>
              <a:rPr dirty="0" sz="1000">
                <a:latin typeface="Arial MT"/>
                <a:cs typeface="Arial MT"/>
              </a:rPr>
              <a:t>to do any </a:t>
            </a:r>
            <a:r>
              <a:rPr dirty="0" sz="1000" spc="-5">
                <a:latin typeface="Arial MT"/>
                <a:cs typeface="Arial MT"/>
              </a:rPr>
              <a:t>changes. </a:t>
            </a:r>
            <a:r>
              <a:rPr dirty="0" sz="1000">
                <a:latin typeface="Arial MT"/>
                <a:cs typeface="Arial MT"/>
              </a:rPr>
              <a:t>Once you </a:t>
            </a:r>
            <a:r>
              <a:rPr dirty="0" sz="1000" spc="-5">
                <a:latin typeface="Arial MT"/>
                <a:cs typeface="Arial MT"/>
              </a:rPr>
              <a:t>enter </a:t>
            </a:r>
            <a:r>
              <a:rPr dirty="0" sz="1000">
                <a:latin typeface="Arial MT"/>
                <a:cs typeface="Arial MT"/>
              </a:rPr>
              <a:t>into the </a:t>
            </a:r>
            <a:r>
              <a:rPr dirty="0" sz="1000" spc="-5">
                <a:latin typeface="Arial MT"/>
                <a:cs typeface="Arial MT"/>
              </a:rPr>
              <a:t>edit </a:t>
            </a:r>
            <a:r>
              <a:rPr dirty="0" sz="1000">
                <a:latin typeface="Arial MT"/>
                <a:cs typeface="Arial MT"/>
              </a:rPr>
              <a:t>mode for the </a:t>
            </a:r>
            <a:r>
              <a:rPr dirty="0" sz="1000" spc="-5">
                <a:latin typeface="Arial MT"/>
                <a:cs typeface="Arial MT"/>
              </a:rPr>
              <a:t>particular </a:t>
            </a:r>
            <a:r>
              <a:rPr dirty="0" sz="1000">
                <a:latin typeface="Arial MT"/>
                <a:cs typeface="Arial MT"/>
              </a:rPr>
              <a:t>list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entry,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 can delete, find, sort and add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new entry.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85"/>
              </a:spcBef>
              <a:buAutoNum type="arabicPeriod" startAt="4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Merging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to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document</a:t>
            </a:r>
            <a:endParaRPr sz="1200">
              <a:latin typeface="Arial"/>
              <a:cs typeface="Arial"/>
            </a:endParaRPr>
          </a:p>
          <a:p>
            <a:pPr algn="just" marL="12700" marR="106680">
              <a:lnSpc>
                <a:spcPts val="1150"/>
              </a:lnSpc>
              <a:spcBef>
                <a:spcPts val="1405"/>
              </a:spcBef>
            </a:pPr>
            <a:r>
              <a:rPr dirty="0" sz="1000" spc="-5">
                <a:latin typeface="Arial MT"/>
                <a:cs typeface="Arial MT"/>
              </a:rPr>
              <a:t>Every record after merging with the main letter gives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personalized letter. Every student will get </a:t>
            </a:r>
            <a:r>
              <a:rPr dirty="0" sz="1000">
                <a:latin typeface="Arial MT"/>
                <a:cs typeface="Arial MT"/>
              </a:rPr>
              <a:t> 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feeling</a:t>
            </a:r>
            <a:r>
              <a:rPr dirty="0" sz="1000" spc="-5">
                <a:latin typeface="Arial MT"/>
                <a:cs typeface="Arial MT"/>
              </a:rPr>
              <a:t> that </a:t>
            </a:r>
            <a:r>
              <a:rPr dirty="0" sz="1000">
                <a:latin typeface="Arial MT"/>
                <a:cs typeface="Arial MT"/>
              </a:rPr>
              <a:t>letter</a:t>
            </a:r>
            <a:r>
              <a:rPr dirty="0" sz="1000" spc="-5">
                <a:latin typeface="Arial MT"/>
                <a:cs typeface="Arial MT"/>
              </a:rPr>
              <a:t> was especially </a:t>
            </a:r>
            <a:r>
              <a:rPr dirty="0" sz="1000">
                <a:latin typeface="Arial MT"/>
                <a:cs typeface="Arial MT"/>
              </a:rPr>
              <a:t>made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him.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239" y="1045993"/>
            <a:ext cx="4913807" cy="40943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32531" y="1509595"/>
            <a:ext cx="5507990" cy="265811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180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merge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main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letter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with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list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students,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“Merge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New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document”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</a:t>
            </a:r>
            <a:r>
              <a:rPr dirty="0" sz="1000">
                <a:latin typeface="Arial MT"/>
                <a:cs typeface="Arial MT"/>
              </a:rPr>
              <a:t> Mail</a:t>
            </a:r>
            <a:r>
              <a:rPr dirty="0" sz="1000" spc="-5">
                <a:latin typeface="Arial MT"/>
                <a:cs typeface="Arial MT"/>
              </a:rPr>
              <a:t> merge </a:t>
            </a:r>
            <a:r>
              <a:rPr dirty="0" sz="1000">
                <a:latin typeface="Arial MT"/>
                <a:cs typeface="Arial MT"/>
              </a:rPr>
              <a:t>toolbar. 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small</a:t>
            </a:r>
            <a:r>
              <a:rPr dirty="0" sz="1000" spc="-5">
                <a:latin typeface="Arial MT"/>
                <a:cs typeface="Arial MT"/>
              </a:rPr>
              <a:t> window </a:t>
            </a:r>
            <a:r>
              <a:rPr dirty="0" sz="1000">
                <a:latin typeface="Arial MT"/>
                <a:cs typeface="Arial MT"/>
              </a:rPr>
              <a:t>will</a:t>
            </a:r>
            <a:r>
              <a:rPr dirty="0" sz="1000" spc="-5">
                <a:latin typeface="Arial MT"/>
                <a:cs typeface="Arial MT"/>
              </a:rPr>
              <a:t> open</a:t>
            </a:r>
            <a:r>
              <a:rPr dirty="0" sz="1000">
                <a:latin typeface="Arial MT"/>
                <a:cs typeface="Arial MT"/>
              </a:rPr>
              <a:t> with</a:t>
            </a:r>
            <a:r>
              <a:rPr dirty="0" sz="1000" spc="-5">
                <a:latin typeface="Arial MT"/>
                <a:cs typeface="Arial MT"/>
              </a:rPr>
              <a:t> following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options </a:t>
            </a:r>
            <a:r>
              <a:rPr dirty="0" sz="1000">
                <a:latin typeface="Arial MT"/>
                <a:cs typeface="Arial MT"/>
              </a:rPr>
              <a:t>for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merging</a:t>
            </a:r>
            <a:r>
              <a:rPr dirty="0" sz="1000" spc="-5">
                <a:latin typeface="Arial MT"/>
                <a:cs typeface="Arial MT"/>
              </a:rPr>
              <a:t> records.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090"/>
              </a:lnSpc>
              <a:buAutoNum type="arabicPeriod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Selecting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“All” will merge and create letters for all records in 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 list.</a:t>
            </a:r>
            <a:endParaRPr sz="1000">
              <a:latin typeface="Arial MT"/>
              <a:cs typeface="Arial MT"/>
            </a:endParaRPr>
          </a:p>
          <a:p>
            <a:pPr marL="469265" marR="249554" indent="-228600">
              <a:lnSpc>
                <a:spcPts val="1150"/>
              </a:lnSpc>
              <a:spcBef>
                <a:spcPts val="55"/>
              </a:spcBef>
              <a:buAutoNum type="arabicPeriod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“Current Record” </a:t>
            </a:r>
            <a:r>
              <a:rPr dirty="0" sz="1000">
                <a:latin typeface="Arial MT"/>
                <a:cs typeface="Arial MT"/>
              </a:rPr>
              <a:t>will </a:t>
            </a:r>
            <a:r>
              <a:rPr dirty="0" sz="1000" spc="-5">
                <a:latin typeface="Arial MT"/>
                <a:cs typeface="Arial MT"/>
              </a:rPr>
              <a:t>merge </a:t>
            </a:r>
            <a:r>
              <a:rPr dirty="0" sz="1000">
                <a:latin typeface="Arial MT"/>
                <a:cs typeface="Arial MT"/>
              </a:rPr>
              <a:t>and create </a:t>
            </a:r>
            <a:r>
              <a:rPr dirty="0" sz="1000" spc="-5">
                <a:latin typeface="Arial MT"/>
                <a:cs typeface="Arial MT"/>
              </a:rPr>
              <a:t>letters </a:t>
            </a:r>
            <a:r>
              <a:rPr dirty="0" sz="1000">
                <a:latin typeface="Arial MT"/>
                <a:cs typeface="Arial MT"/>
              </a:rPr>
              <a:t>for </a:t>
            </a:r>
            <a:r>
              <a:rPr dirty="0" sz="1000" spc="-5">
                <a:latin typeface="Arial MT"/>
                <a:cs typeface="Arial MT"/>
              </a:rPr>
              <a:t>only </a:t>
            </a:r>
            <a:r>
              <a:rPr dirty="0" sz="1000">
                <a:latin typeface="Arial MT"/>
                <a:cs typeface="Arial MT"/>
              </a:rPr>
              <a:t>the record </a:t>
            </a:r>
            <a:r>
              <a:rPr dirty="0" sz="1000" spc="-5">
                <a:latin typeface="Arial MT"/>
                <a:cs typeface="Arial MT"/>
              </a:rPr>
              <a:t>that </a:t>
            </a:r>
            <a:r>
              <a:rPr dirty="0" sz="1000">
                <a:latin typeface="Arial MT"/>
                <a:cs typeface="Arial MT"/>
              </a:rPr>
              <a:t>is visible </a:t>
            </a:r>
            <a:r>
              <a:rPr dirty="0" sz="1000" spc="-5">
                <a:latin typeface="Arial MT"/>
                <a:cs typeface="Arial MT"/>
              </a:rPr>
              <a:t>on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screen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090"/>
              </a:lnSpc>
              <a:buAutoNum type="arabicPeriod"/>
              <a:tabLst>
                <a:tab pos="469900" algn="l"/>
                <a:tab pos="1196340" algn="l"/>
                <a:tab pos="1907539" algn="l"/>
              </a:tabLst>
            </a:pPr>
            <a:r>
              <a:rPr dirty="0" sz="1000">
                <a:latin typeface="Arial MT"/>
                <a:cs typeface="Arial MT"/>
              </a:rPr>
              <a:t>“From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	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	</a:t>
            </a:r>
            <a:r>
              <a:rPr dirty="0" sz="1000">
                <a:latin typeface="Arial MT"/>
                <a:cs typeface="Arial MT"/>
              </a:rPr>
              <a:t>”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merge</a:t>
            </a:r>
            <a:r>
              <a:rPr dirty="0" sz="1000" spc="-5">
                <a:latin typeface="Arial MT"/>
                <a:cs typeface="Arial MT"/>
              </a:rPr>
              <a:t> and create </a:t>
            </a:r>
            <a:r>
              <a:rPr dirty="0" sz="1000">
                <a:latin typeface="Arial MT"/>
                <a:cs typeface="Arial MT"/>
              </a:rPr>
              <a:t>letters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only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mentioned range </a:t>
            </a:r>
            <a:r>
              <a:rPr dirty="0" sz="1000">
                <a:latin typeface="Arial MT"/>
                <a:cs typeface="Arial MT"/>
              </a:rPr>
              <a:t>of</a:t>
            </a:r>
            <a:endParaRPr sz="1000">
              <a:latin typeface="Arial MT"/>
              <a:cs typeface="Arial MT"/>
            </a:endParaRPr>
          </a:p>
          <a:p>
            <a:pPr marL="469265">
              <a:lnSpc>
                <a:spcPts val="1175"/>
              </a:lnSpc>
            </a:pPr>
            <a:r>
              <a:rPr dirty="0" sz="1000">
                <a:latin typeface="Arial MT"/>
                <a:cs typeface="Arial MT"/>
              </a:rPr>
              <a:t>records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 MT"/>
              <a:cs typeface="Arial MT"/>
            </a:endParaRPr>
          </a:p>
          <a:p>
            <a:pPr marL="12700" marR="135890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Select “All” and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 on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OK button.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 will create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letters for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all students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 no time.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Now save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future use.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dirty="0" sz="1200" spc="-5" b="1">
                <a:latin typeface="Arial"/>
                <a:cs typeface="Arial"/>
              </a:rPr>
              <a:t>5.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Creating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mailing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envelopes</a:t>
            </a:r>
            <a:endParaRPr sz="1200">
              <a:latin typeface="Arial"/>
              <a:cs typeface="Arial"/>
            </a:endParaRPr>
          </a:p>
          <a:p>
            <a:pPr marL="12700" marR="264795">
              <a:lnSpc>
                <a:spcPct val="95500"/>
              </a:lnSpc>
              <a:spcBef>
                <a:spcPts val="1150"/>
              </a:spcBef>
            </a:pPr>
            <a:r>
              <a:rPr dirty="0" sz="1200" spc="-5">
                <a:latin typeface="Arial MT"/>
                <a:cs typeface="Arial MT"/>
              </a:rPr>
              <a:t>Letters prepared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through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mail merge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are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delivered to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the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destination </a:t>
            </a:r>
            <a:r>
              <a:rPr dirty="0" sz="1200" spc="-10">
                <a:latin typeface="Arial MT"/>
                <a:cs typeface="Arial MT"/>
              </a:rPr>
              <a:t>address. </a:t>
            </a:r>
            <a:r>
              <a:rPr dirty="0" sz="1200" spc="-315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For our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example,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envelops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will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be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made for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same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students.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We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have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already </a:t>
            </a:r>
            <a:r>
              <a:rPr dirty="0" sz="1200" spc="-5">
                <a:latin typeface="Arial MT"/>
                <a:cs typeface="Arial MT"/>
              </a:rPr>
              <a:t> prepared and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saved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an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address list.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380"/>
              </a:lnSpc>
            </a:pPr>
            <a:r>
              <a:rPr dirty="0" sz="1200" spc="-5">
                <a:latin typeface="Arial MT"/>
                <a:cs typeface="Arial MT"/>
              </a:rPr>
              <a:t>To display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the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mail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merge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tool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bar,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go to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View</a:t>
            </a:r>
            <a:r>
              <a:rPr dirty="0" sz="1200">
                <a:latin typeface="Arial MT"/>
                <a:cs typeface="Arial MT"/>
              </a:rPr>
              <a:t> &lt; </a:t>
            </a:r>
            <a:r>
              <a:rPr dirty="0" sz="1200" spc="-5">
                <a:latin typeface="Arial MT"/>
                <a:cs typeface="Arial MT"/>
              </a:rPr>
              <a:t>Toolbars</a:t>
            </a:r>
            <a:r>
              <a:rPr dirty="0" sz="1200">
                <a:latin typeface="Arial MT"/>
                <a:cs typeface="Arial MT"/>
              </a:rPr>
              <a:t> &lt; </a:t>
            </a:r>
            <a:r>
              <a:rPr dirty="0" sz="1200" spc="-5">
                <a:latin typeface="Arial MT"/>
                <a:cs typeface="Arial MT"/>
              </a:rPr>
              <a:t>Mail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Merge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5241" y="4158184"/>
            <a:ext cx="4596436" cy="43474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71092" y="5920963"/>
            <a:ext cx="1507857" cy="39922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107136" y="4571094"/>
            <a:ext cx="5560060" cy="356362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38100" marR="30480">
              <a:lnSpc>
                <a:spcPct val="95700"/>
              </a:lnSpc>
              <a:spcBef>
                <a:spcPts val="150"/>
              </a:spcBef>
            </a:pPr>
            <a:r>
              <a:rPr dirty="0" sz="1000" spc="-5">
                <a:latin typeface="Arial MT"/>
                <a:cs typeface="Arial MT"/>
              </a:rPr>
              <a:t>Most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buttons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disabled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at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moment.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first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“Main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setup”. </a:t>
            </a:r>
            <a:r>
              <a:rPr dirty="0" sz="1000">
                <a:latin typeface="Arial MT"/>
                <a:cs typeface="Arial MT"/>
              </a:rPr>
              <a:t> A small </a:t>
            </a:r>
            <a:r>
              <a:rPr dirty="0" sz="1000" spc="-5">
                <a:latin typeface="Arial MT"/>
                <a:cs typeface="Arial MT"/>
              </a:rPr>
              <a:t>window</a:t>
            </a:r>
            <a:r>
              <a:rPr dirty="0" sz="1000">
                <a:latin typeface="Arial MT"/>
                <a:cs typeface="Arial MT"/>
              </a:rPr>
              <a:t> will </a:t>
            </a:r>
            <a:r>
              <a:rPr dirty="0" sz="1000" spc="-5">
                <a:latin typeface="Arial MT"/>
                <a:cs typeface="Arial MT"/>
              </a:rPr>
              <a:t>open. </a:t>
            </a:r>
            <a:r>
              <a:rPr dirty="0" sz="1000">
                <a:latin typeface="Arial MT"/>
                <a:cs typeface="Arial MT"/>
              </a:rPr>
              <a:t>Select </a:t>
            </a:r>
            <a:r>
              <a:rPr dirty="0" sz="1000" spc="-5">
                <a:latin typeface="Arial MT"/>
                <a:cs typeface="Arial MT"/>
              </a:rPr>
              <a:t>“Envelop”</a:t>
            </a:r>
            <a:r>
              <a:rPr dirty="0" sz="1000">
                <a:latin typeface="Arial MT"/>
                <a:cs typeface="Arial MT"/>
              </a:rPr>
              <a:t> option and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>
                <a:latin typeface="Arial MT"/>
                <a:cs typeface="Arial MT"/>
              </a:rPr>
              <a:t> on OK button. A new </a:t>
            </a:r>
            <a:r>
              <a:rPr dirty="0" sz="1000" spc="-5">
                <a:latin typeface="Arial MT"/>
                <a:cs typeface="Arial MT"/>
              </a:rPr>
              <a:t>window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will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envelop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development.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Let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by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default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options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(size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10)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envelop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size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Ok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button.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Size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will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changed.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not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anymore.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envelop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that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have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selected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previous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step.</a:t>
            </a:r>
            <a:endParaRPr sz="1000">
              <a:latin typeface="Arial MT"/>
              <a:cs typeface="Arial MT"/>
            </a:endParaRPr>
          </a:p>
          <a:p>
            <a:pPr algn="just" marL="38100" marR="331470">
              <a:lnSpc>
                <a:spcPct val="95700"/>
              </a:lnSpc>
              <a:spcBef>
                <a:spcPts val="1155"/>
              </a:spcBef>
            </a:pPr>
            <a:r>
              <a:rPr dirty="0" sz="1000">
                <a:latin typeface="Arial MT"/>
                <a:cs typeface="Arial MT"/>
              </a:rPr>
              <a:t>Click at the top left </a:t>
            </a:r>
            <a:r>
              <a:rPr dirty="0" sz="1000" spc="-5">
                <a:latin typeface="Arial MT"/>
                <a:cs typeface="Arial MT"/>
              </a:rPr>
              <a:t>corner of </a:t>
            </a:r>
            <a:r>
              <a:rPr dirty="0" sz="1000">
                <a:latin typeface="Arial MT"/>
                <a:cs typeface="Arial MT"/>
              </a:rPr>
              <a:t>envelop and write the </a:t>
            </a:r>
            <a:r>
              <a:rPr dirty="0" sz="1000" spc="-5">
                <a:latin typeface="Arial MT"/>
                <a:cs typeface="Arial MT"/>
              </a:rPr>
              <a:t>return address. </a:t>
            </a:r>
            <a:r>
              <a:rPr dirty="0" sz="1000">
                <a:latin typeface="Arial MT"/>
                <a:cs typeface="Arial MT"/>
              </a:rPr>
              <a:t>Now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>
                <a:latin typeface="Arial MT"/>
                <a:cs typeface="Arial MT"/>
              </a:rPr>
              <a:t>at the </a:t>
            </a:r>
            <a:r>
              <a:rPr dirty="0" sz="1000" spc="-5">
                <a:latin typeface="Arial MT"/>
                <a:cs typeface="Arial MT"/>
              </a:rPr>
              <a:t>center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envelop.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cursor will start blinking there. Click on the 2</a:t>
            </a:r>
            <a:r>
              <a:rPr dirty="0" baseline="42735" sz="975" spc="-7">
                <a:latin typeface="Arial MT"/>
                <a:cs typeface="Arial MT"/>
              </a:rPr>
              <a:t>nd </a:t>
            </a:r>
            <a:r>
              <a:rPr dirty="0" sz="1000" spc="-5">
                <a:latin typeface="Arial MT"/>
                <a:cs typeface="Arial MT"/>
              </a:rPr>
              <a:t>icon in the Mail Merge tool bar and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browse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the student’s record file.</a:t>
            </a:r>
            <a:endParaRPr sz="1000">
              <a:latin typeface="Arial MT"/>
              <a:cs typeface="Arial MT"/>
            </a:endParaRPr>
          </a:p>
          <a:p>
            <a:pPr marL="38100" marR="2001520">
              <a:lnSpc>
                <a:spcPts val="115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buttons </a:t>
            </a:r>
            <a:r>
              <a:rPr dirty="0" sz="1000">
                <a:latin typeface="Arial MT"/>
                <a:cs typeface="Arial MT"/>
              </a:rPr>
              <a:t>in the Mail </a:t>
            </a:r>
            <a:r>
              <a:rPr dirty="0" sz="1000" spc="-5">
                <a:latin typeface="Arial MT"/>
                <a:cs typeface="Arial MT"/>
              </a:rPr>
              <a:t>Merge </a:t>
            </a:r>
            <a:r>
              <a:rPr dirty="0" sz="1000">
                <a:latin typeface="Arial MT"/>
                <a:cs typeface="Arial MT"/>
              </a:rPr>
              <a:t>tool </a:t>
            </a:r>
            <a:r>
              <a:rPr dirty="0" sz="1000" spc="-5">
                <a:latin typeface="Arial MT"/>
                <a:cs typeface="Arial MT"/>
              </a:rPr>
              <a:t>bar are now enabled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 used.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 on 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“Insert Merge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Field” button.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list will</a:t>
            </a:r>
            <a:endParaRPr sz="1000">
              <a:latin typeface="Arial MT"/>
              <a:cs typeface="Arial MT"/>
            </a:endParaRPr>
          </a:p>
          <a:p>
            <a:pPr marL="38100" marR="1972945">
              <a:lnSpc>
                <a:spcPts val="1150"/>
              </a:lnSpc>
            </a:pPr>
            <a:r>
              <a:rPr dirty="0" sz="1000">
                <a:latin typeface="Arial MT"/>
                <a:cs typeface="Arial MT"/>
              </a:rPr>
              <a:t>open with </a:t>
            </a:r>
            <a:r>
              <a:rPr dirty="0" sz="1000" spc="-5">
                <a:latin typeface="Arial MT"/>
                <a:cs typeface="Arial MT"/>
              </a:rPr>
              <a:t>address list. </a:t>
            </a:r>
            <a:r>
              <a:rPr dirty="0" sz="1000">
                <a:latin typeface="Arial MT"/>
                <a:cs typeface="Arial MT"/>
              </a:rPr>
              <a:t>We will use </a:t>
            </a:r>
            <a:r>
              <a:rPr dirty="0" sz="1000" spc="-5">
                <a:latin typeface="Arial MT"/>
                <a:cs typeface="Arial MT"/>
              </a:rPr>
              <a:t>some </a:t>
            </a:r>
            <a:r>
              <a:rPr dirty="0" sz="1000">
                <a:latin typeface="Arial MT"/>
                <a:cs typeface="Arial MT"/>
              </a:rPr>
              <a:t>fields to </a:t>
            </a:r>
            <a:r>
              <a:rPr dirty="0" sz="1000" spc="-5">
                <a:latin typeface="Arial MT"/>
                <a:cs typeface="Arial MT"/>
              </a:rPr>
              <a:t>create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delivery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address. Select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field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 want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enter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 on</a:t>
            </a:r>
            <a:endParaRPr sz="1000">
              <a:latin typeface="Arial MT"/>
              <a:cs typeface="Arial MT"/>
            </a:endParaRPr>
          </a:p>
          <a:p>
            <a:pPr marL="38100">
              <a:lnSpc>
                <a:spcPts val="1090"/>
              </a:lnSpc>
            </a:pPr>
            <a:r>
              <a:rPr dirty="0" sz="1000" spc="-5">
                <a:latin typeface="Arial MT"/>
                <a:cs typeface="Arial MT"/>
              </a:rPr>
              <a:t>insert. </a:t>
            </a:r>
            <a:r>
              <a:rPr dirty="0" sz="1000">
                <a:latin typeface="Arial MT"/>
                <a:cs typeface="Arial MT"/>
              </a:rPr>
              <a:t>Like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>
                <a:latin typeface="Arial MT"/>
                <a:cs typeface="Arial MT"/>
              </a:rPr>
              <a:t> insert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all </a:t>
            </a:r>
            <a:r>
              <a:rPr dirty="0" sz="1000" spc="-5">
                <a:latin typeface="Arial MT"/>
                <a:cs typeface="Arial MT"/>
              </a:rPr>
              <a:t>required</a:t>
            </a:r>
            <a:r>
              <a:rPr dirty="0" sz="1000">
                <a:latin typeface="Arial MT"/>
                <a:cs typeface="Arial MT"/>
              </a:rPr>
              <a:t> fields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>
                <a:latin typeface="Arial MT"/>
                <a:cs typeface="Arial MT"/>
              </a:rPr>
              <a:t> on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Ok.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 </a:t>
            </a:r>
            <a:r>
              <a:rPr dirty="0" sz="1000" spc="-5">
                <a:latin typeface="Arial MT"/>
                <a:cs typeface="Arial MT"/>
              </a:rPr>
              <a:t>arrange these </a:t>
            </a:r>
            <a:r>
              <a:rPr dirty="0" sz="1000">
                <a:latin typeface="Arial MT"/>
                <a:cs typeface="Arial MT"/>
              </a:rPr>
              <a:t>fields </a:t>
            </a:r>
            <a:r>
              <a:rPr dirty="0" sz="1000" spc="-5">
                <a:latin typeface="Arial MT"/>
                <a:cs typeface="Arial MT"/>
              </a:rPr>
              <a:t>entered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with</a:t>
            </a:r>
            <a:endParaRPr sz="1000">
              <a:latin typeface="Arial MT"/>
              <a:cs typeface="Arial MT"/>
            </a:endParaRPr>
          </a:p>
          <a:p>
            <a:pPr marL="38100">
              <a:lnSpc>
                <a:spcPts val="1175"/>
              </a:lnSpc>
            </a:pPr>
            <a:r>
              <a:rPr dirty="0" sz="1000" spc="-5">
                <a:latin typeface="Arial MT"/>
                <a:cs typeface="Arial MT"/>
              </a:rPr>
              <a:t>space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enter.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 MT"/>
              <a:cs typeface="Arial MT"/>
            </a:endParaRPr>
          </a:p>
          <a:p>
            <a:pPr marL="38100" marR="30480">
              <a:lnSpc>
                <a:spcPts val="1150"/>
              </a:lnSpc>
              <a:spcBef>
                <a:spcPts val="5"/>
              </a:spcBef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view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merged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data,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“View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Merged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Data”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button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Mail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Merge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tool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bar.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Real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record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 replace address fields.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view other record, click on the navigation buttons in tool bar.</a:t>
            </a:r>
            <a:endParaRPr sz="100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1055"/>
              </a:spcBef>
            </a:pPr>
            <a:r>
              <a:rPr dirty="0" sz="1200" spc="-5" b="1">
                <a:latin typeface="Arial"/>
                <a:cs typeface="Arial"/>
              </a:rPr>
              <a:t>6.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Printing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merged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document</a:t>
            </a:r>
            <a:endParaRPr sz="1200">
              <a:latin typeface="Arial"/>
              <a:cs typeface="Arial"/>
            </a:endParaRPr>
          </a:p>
          <a:p>
            <a:pPr algn="just" marL="38100" marR="30480">
              <a:lnSpc>
                <a:spcPct val="95700"/>
              </a:lnSpc>
              <a:spcBef>
                <a:spcPts val="1150"/>
              </a:spcBef>
            </a:pPr>
            <a:r>
              <a:rPr dirty="0" sz="1000" spc="-5">
                <a:latin typeface="Arial MT"/>
                <a:cs typeface="Arial MT"/>
              </a:rPr>
              <a:t>Click on the “Merge to Printer” button in tool bar. Select “All” from the Merge to Printer window to </a:t>
            </a:r>
            <a:r>
              <a:rPr dirty="0" sz="1000">
                <a:latin typeface="Arial MT"/>
                <a:cs typeface="Arial MT"/>
              </a:rPr>
              <a:t> take </a:t>
            </a:r>
            <a:r>
              <a:rPr dirty="0" sz="1000" spc="-5">
                <a:latin typeface="Arial MT"/>
                <a:cs typeface="Arial MT"/>
              </a:rPr>
              <a:t>prints for </a:t>
            </a:r>
            <a:r>
              <a:rPr dirty="0" sz="1000">
                <a:latin typeface="Arial MT"/>
                <a:cs typeface="Arial MT"/>
              </a:rPr>
              <a:t>all </a:t>
            </a:r>
            <a:r>
              <a:rPr dirty="0" sz="1000" spc="-5">
                <a:latin typeface="Arial MT"/>
                <a:cs typeface="Arial MT"/>
              </a:rPr>
              <a:t>records. </a:t>
            </a:r>
            <a:r>
              <a:rPr dirty="0" sz="1000">
                <a:latin typeface="Arial MT"/>
                <a:cs typeface="Arial MT"/>
              </a:rPr>
              <a:t>Soon after </a:t>
            </a:r>
            <a:r>
              <a:rPr dirty="0" sz="1000" spc="-5">
                <a:latin typeface="Arial MT"/>
                <a:cs typeface="Arial MT"/>
              </a:rPr>
              <a:t>you click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5">
                <a:latin typeface="Arial MT"/>
                <a:cs typeface="Arial MT"/>
              </a:rPr>
              <a:t>the </a:t>
            </a:r>
            <a:r>
              <a:rPr dirty="0" sz="1000">
                <a:latin typeface="Arial MT"/>
                <a:cs typeface="Arial MT"/>
              </a:rPr>
              <a:t>OK </a:t>
            </a:r>
            <a:r>
              <a:rPr dirty="0" sz="1000" spc="-5">
                <a:latin typeface="Arial MT"/>
                <a:cs typeface="Arial MT"/>
              </a:rPr>
              <a:t>button, </a:t>
            </a:r>
            <a:r>
              <a:rPr dirty="0" sz="1000">
                <a:latin typeface="Arial MT"/>
                <a:cs typeface="Arial MT"/>
              </a:rPr>
              <a:t>a new </a:t>
            </a:r>
            <a:r>
              <a:rPr dirty="0" sz="1000" spc="-5">
                <a:latin typeface="Arial MT"/>
                <a:cs typeface="Arial MT"/>
              </a:rPr>
              <a:t>window </a:t>
            </a:r>
            <a:r>
              <a:rPr dirty="0" sz="1000">
                <a:latin typeface="Arial MT"/>
                <a:cs typeface="Arial MT"/>
              </a:rPr>
              <a:t>will </a:t>
            </a:r>
            <a:r>
              <a:rPr dirty="0" sz="1000" spc="-5">
                <a:latin typeface="Arial MT"/>
                <a:cs typeface="Arial MT"/>
              </a:rPr>
              <a:t>open </a:t>
            </a:r>
            <a:r>
              <a:rPr dirty="0" sz="1000">
                <a:latin typeface="Arial MT"/>
                <a:cs typeface="Arial MT"/>
              </a:rPr>
              <a:t>for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printer. 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 Ok button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send print request to </a:t>
            </a:r>
            <a:r>
              <a:rPr dirty="0" sz="1000" spc="-10">
                <a:latin typeface="Arial MT"/>
                <a:cs typeface="Arial MT"/>
              </a:rPr>
              <a:t>printer.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1109111"/>
            <a:ext cx="5073650" cy="2477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2245" indent="-170180">
              <a:lnSpc>
                <a:spcPct val="100000"/>
              </a:lnSpc>
              <a:spcBef>
                <a:spcPts val="100"/>
              </a:spcBef>
              <a:buAutoNum type="arabicPeriod" startAt="7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Summary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learnt: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What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mail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merge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use?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Important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steps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mail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merge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Creating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mailing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list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Creating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mailing </a:t>
            </a:r>
            <a:r>
              <a:rPr dirty="0" sz="1000">
                <a:latin typeface="Arial MT"/>
                <a:cs typeface="Arial MT"/>
              </a:rPr>
              <a:t>list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with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Preparing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mailing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envelopes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Taking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 </a:t>
            </a:r>
            <a:r>
              <a:rPr dirty="0" sz="1000">
                <a:latin typeface="Arial MT"/>
                <a:cs typeface="Arial MT"/>
              </a:rPr>
              <a:t>outs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merged documents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95"/>
              </a:spcBef>
              <a:buAutoNum type="arabicPeriod" startAt="8"/>
              <a:tabLst>
                <a:tab pos="182880" algn="l"/>
              </a:tabLst>
            </a:pPr>
            <a:r>
              <a:rPr dirty="0" sz="1200" spc="-10" b="1">
                <a:latin typeface="Arial"/>
                <a:cs typeface="Arial"/>
              </a:rPr>
              <a:t>Exercise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  <a:spcBef>
                <a:spcPts val="110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1: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50"/>
              </a:lnSpc>
            </a:pP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menus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select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</a:t>
            </a:r>
            <a:r>
              <a:rPr dirty="0" sz="1000" spc="-5">
                <a:latin typeface="Arial MT"/>
                <a:cs typeface="Arial MT"/>
              </a:rPr>
              <a:t> mentioned below:</a:t>
            </a:r>
            <a:endParaRPr sz="1000">
              <a:latin typeface="Arial MT"/>
              <a:cs typeface="Arial MT"/>
            </a:endParaRPr>
          </a:p>
          <a:p>
            <a:pPr marL="469265" marR="5080">
              <a:lnSpc>
                <a:spcPts val="1150"/>
              </a:lnSpc>
              <a:spcBef>
                <a:spcPts val="55"/>
              </a:spcBef>
            </a:pPr>
            <a:r>
              <a:rPr dirty="0" sz="1000">
                <a:latin typeface="Arial MT"/>
                <a:cs typeface="Arial MT"/>
              </a:rPr>
              <a:t>Start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 All </a:t>
            </a:r>
            <a:r>
              <a:rPr dirty="0" sz="1000" spc="-5">
                <a:latin typeface="Arial MT"/>
                <a:cs typeface="Arial MT"/>
              </a:rPr>
              <a:t>Programs</a:t>
            </a:r>
            <a:r>
              <a:rPr dirty="0" sz="1000">
                <a:latin typeface="Arial MT"/>
                <a:cs typeface="Arial MT"/>
              </a:rPr>
              <a:t> / </a:t>
            </a:r>
            <a:r>
              <a:rPr dirty="0" sz="1000" spc="-5">
                <a:latin typeface="Arial MT"/>
                <a:cs typeface="Arial MT"/>
              </a:rPr>
              <a:t>Programs</a:t>
            </a:r>
            <a:r>
              <a:rPr dirty="0" sz="1000">
                <a:latin typeface="Arial MT"/>
                <a:cs typeface="Arial MT"/>
              </a:rPr>
              <a:t> &lt; </a:t>
            </a:r>
            <a:r>
              <a:rPr dirty="0" sz="1000" spc="-5">
                <a:latin typeface="Arial MT"/>
                <a:cs typeface="Arial MT"/>
              </a:rPr>
              <a:t>VU-CPL</a:t>
            </a:r>
            <a:r>
              <a:rPr dirty="0" sz="1000">
                <a:latin typeface="Arial MT"/>
                <a:cs typeface="Arial MT"/>
              </a:rPr>
              <a:t> &lt; </a:t>
            </a:r>
            <a:r>
              <a:rPr dirty="0" sz="1000" spc="-5">
                <a:latin typeface="Arial MT"/>
                <a:cs typeface="Arial MT"/>
              </a:rPr>
              <a:t>Module </a:t>
            </a:r>
            <a:r>
              <a:rPr dirty="0" sz="1000">
                <a:latin typeface="Arial MT"/>
                <a:cs typeface="Arial MT"/>
              </a:rPr>
              <a:t>3 &lt; Mail </a:t>
            </a:r>
            <a:r>
              <a:rPr dirty="0" sz="1000" spc="-5">
                <a:latin typeface="Arial MT"/>
                <a:cs typeface="Arial MT"/>
              </a:rPr>
              <a:t>Merge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exercise.doc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This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</a:t>
            </a:r>
            <a:r>
              <a:rPr dirty="0" sz="1000" spc="-5">
                <a:latin typeface="Arial MT"/>
                <a:cs typeface="Arial MT"/>
              </a:rPr>
              <a:t> contains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detailed instructions for</a:t>
            </a:r>
            <a:r>
              <a:rPr dirty="0" sz="1000">
                <a:latin typeface="Arial MT"/>
                <a:cs typeface="Arial MT"/>
              </a:rPr>
              <a:t> 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Mail </a:t>
            </a:r>
            <a:r>
              <a:rPr dirty="0" sz="1000" spc="-5">
                <a:latin typeface="Arial MT"/>
                <a:cs typeface="Arial MT"/>
              </a:rPr>
              <a:t>Merge exercise.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7232" y="6245881"/>
            <a:ext cx="2163834" cy="38068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32540" y="962165"/>
            <a:ext cx="5498465" cy="638048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 marL="1433830" marR="1374140">
              <a:lnSpc>
                <a:spcPts val="1380"/>
              </a:lnSpc>
              <a:spcBef>
                <a:spcPts val="195"/>
              </a:spcBef>
            </a:pPr>
            <a:r>
              <a:rPr dirty="0" sz="1200" spc="-5">
                <a:latin typeface="Arial MT"/>
                <a:cs typeface="Arial MT"/>
              </a:rPr>
              <a:t>Computer Proficiency License </a:t>
            </a:r>
            <a:r>
              <a:rPr dirty="0" sz="1200" spc="-10">
                <a:latin typeface="Arial MT"/>
                <a:cs typeface="Arial MT"/>
              </a:rPr>
              <a:t>(CS-001)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Lecture </a:t>
            </a:r>
            <a:r>
              <a:rPr dirty="0" sz="1200" spc="-10">
                <a:latin typeface="Arial MT"/>
                <a:cs typeface="Arial MT"/>
              </a:rPr>
              <a:t>24</a:t>
            </a:r>
            <a:endParaRPr sz="1200">
              <a:latin typeface="Arial MT"/>
              <a:cs typeface="Arial MT"/>
            </a:endParaRPr>
          </a:p>
          <a:p>
            <a:pPr algn="ctr" marL="8255">
              <a:lnSpc>
                <a:spcPts val="1340"/>
              </a:lnSpc>
            </a:pPr>
            <a:r>
              <a:rPr dirty="0" sz="1200" spc="-5">
                <a:latin typeface="Arial MT"/>
                <a:cs typeface="Arial MT"/>
              </a:rPr>
              <a:t>Preparing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output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150">
              <a:latin typeface="Arial MT"/>
              <a:cs typeface="Arial MT"/>
            </a:endParaRPr>
          </a:p>
          <a:p>
            <a:pPr marL="182245" indent="-169545">
              <a:lnSpc>
                <a:spcPct val="100000"/>
              </a:lnSpc>
              <a:buAutoNum type="arabicPeriod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Objectives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objective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 lecture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provide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information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about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review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read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processor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proof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read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remove spelling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grammar</a:t>
            </a:r>
            <a:r>
              <a:rPr dirty="0" sz="1000" spc="-10">
                <a:latin typeface="Arial MT"/>
                <a:cs typeface="Arial MT"/>
              </a:rPr>
              <a:t> mistakes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take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outs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document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make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use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different </a:t>
            </a:r>
            <a:r>
              <a:rPr dirty="0" sz="1000">
                <a:latin typeface="Arial MT"/>
                <a:cs typeface="Arial MT"/>
              </a:rPr>
              <a:t>printing</a:t>
            </a:r>
            <a:r>
              <a:rPr dirty="0" sz="1000" spc="-5">
                <a:latin typeface="Arial MT"/>
                <a:cs typeface="Arial MT"/>
              </a:rPr>
              <a:t> options</a:t>
            </a:r>
            <a:endParaRPr sz="1000">
              <a:latin typeface="Arial MT"/>
              <a:cs typeface="Arial MT"/>
            </a:endParaRPr>
          </a:p>
          <a:p>
            <a:pPr marL="181610" indent="-169545">
              <a:lnSpc>
                <a:spcPct val="100000"/>
              </a:lnSpc>
              <a:spcBef>
                <a:spcPts val="1095"/>
              </a:spcBef>
              <a:buAutoNum type="arabicPeriod" startAt="2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Reviewing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document</a:t>
            </a:r>
            <a:endParaRPr sz="1200">
              <a:latin typeface="Arial"/>
              <a:cs typeface="Arial"/>
            </a:endParaRPr>
          </a:p>
          <a:p>
            <a:pPr algn="just" marL="12700" marR="67310">
              <a:lnSpc>
                <a:spcPct val="95800"/>
              </a:lnSpc>
              <a:spcBef>
                <a:spcPts val="1145"/>
              </a:spcBef>
            </a:pPr>
            <a:r>
              <a:rPr dirty="0" sz="1000" spc="-5">
                <a:latin typeface="Arial MT"/>
                <a:cs typeface="Arial MT"/>
              </a:rPr>
              <a:t>When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10">
                <a:latin typeface="Arial MT"/>
                <a:cs typeface="Arial MT"/>
              </a:rPr>
              <a:t>document </a:t>
            </a:r>
            <a:r>
              <a:rPr dirty="0" sz="1000" spc="-5">
                <a:latin typeface="Arial MT"/>
                <a:cs typeface="Arial MT"/>
              </a:rPr>
              <a:t>is prepared, it is thoroughly </a:t>
            </a:r>
            <a:r>
              <a:rPr dirty="0" sz="1000" spc="-10">
                <a:latin typeface="Arial MT"/>
                <a:cs typeface="Arial MT"/>
              </a:rPr>
              <a:t>checked </a:t>
            </a:r>
            <a:r>
              <a:rPr dirty="0" sz="1000" spc="-5">
                <a:latin typeface="Arial MT"/>
                <a:cs typeface="Arial MT"/>
              </a:rPr>
              <a:t>with different perspective.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document is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checked </a:t>
            </a:r>
            <a:r>
              <a:rPr dirty="0" sz="1000">
                <a:latin typeface="Arial MT"/>
                <a:cs typeface="Arial MT"/>
              </a:rPr>
              <a:t>for </a:t>
            </a:r>
            <a:r>
              <a:rPr dirty="0" sz="1000" spc="-5">
                <a:latin typeface="Arial MT"/>
                <a:cs typeface="Arial MT"/>
              </a:rPr>
              <a:t>its </a:t>
            </a:r>
            <a:r>
              <a:rPr dirty="0" sz="1000">
                <a:latin typeface="Arial MT"/>
                <a:cs typeface="Arial MT"/>
              </a:rPr>
              <a:t>layout and </a:t>
            </a:r>
            <a:r>
              <a:rPr dirty="0" sz="1000" spc="-5">
                <a:latin typeface="Arial MT"/>
                <a:cs typeface="Arial MT"/>
              </a:rPr>
              <a:t>information </a:t>
            </a:r>
            <a:r>
              <a:rPr dirty="0" sz="1000">
                <a:latin typeface="Arial MT"/>
                <a:cs typeface="Arial MT"/>
              </a:rPr>
              <a:t>provided in it. </a:t>
            </a:r>
            <a:r>
              <a:rPr dirty="0" sz="1000" spc="-5">
                <a:latin typeface="Arial MT"/>
                <a:cs typeface="Arial MT"/>
              </a:rPr>
              <a:t>Documents are </a:t>
            </a:r>
            <a:r>
              <a:rPr dirty="0" sz="1000">
                <a:latin typeface="Arial MT"/>
                <a:cs typeface="Arial MT"/>
              </a:rPr>
              <a:t>also </a:t>
            </a:r>
            <a:r>
              <a:rPr dirty="0" sz="1000" spc="-5">
                <a:latin typeface="Arial MT"/>
                <a:cs typeface="Arial MT"/>
              </a:rPr>
              <a:t>checked </a:t>
            </a:r>
            <a:r>
              <a:rPr dirty="0" sz="1000">
                <a:latin typeface="Arial MT"/>
                <a:cs typeface="Arial MT"/>
              </a:rPr>
              <a:t>for its </a:t>
            </a:r>
            <a:r>
              <a:rPr dirty="0" sz="1000" spc="-5">
                <a:latin typeface="Arial MT"/>
                <a:cs typeface="Arial MT"/>
              </a:rPr>
              <a:t>spelling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grammar mistakes. We should review our </a:t>
            </a:r>
            <a:r>
              <a:rPr dirty="0" sz="1000" spc="-10">
                <a:latin typeface="Arial MT"/>
                <a:cs typeface="Arial MT"/>
              </a:rPr>
              <a:t>document </a:t>
            </a:r>
            <a:r>
              <a:rPr dirty="0" sz="1000" spc="-5">
                <a:latin typeface="Arial MT"/>
                <a:cs typeface="Arial MT"/>
              </a:rPr>
              <a:t>made with the help of word processing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application.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0"/>
              </a:spcBef>
            </a:pP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complete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review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includes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50"/>
              </a:lnSpc>
              <a:buAutoNum type="arabicPeriod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Complete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layout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50"/>
              </a:lnSpc>
              <a:buAutoNum type="arabicPeriod"/>
              <a:tabLst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Page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margins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numbering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50"/>
              </a:lnSpc>
              <a:buAutoNum type="arabicPeriod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Header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footer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settings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75"/>
              </a:lnSpc>
              <a:buAutoNum type="arabicPeriod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Text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paragraph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settings</a:t>
            </a:r>
            <a:endParaRPr sz="1000">
              <a:latin typeface="Arial MT"/>
              <a:cs typeface="Arial MT"/>
            </a:endParaRPr>
          </a:p>
          <a:p>
            <a:pPr marL="12700" marR="5080">
              <a:lnSpc>
                <a:spcPct val="95700"/>
              </a:lnSpc>
              <a:spcBef>
                <a:spcPts val="1155"/>
              </a:spcBef>
            </a:pP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very important part of document review is spelling and grammar check.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word processor gives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very important feature of spelling and grammar check. It indicates any spelling mistake in the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 and points out any grammatical mistake as well. While writing in MS word, spelling </a:t>
            </a:r>
            <a:r>
              <a:rPr dirty="0" sz="1000">
                <a:latin typeface="Arial MT"/>
                <a:cs typeface="Arial MT"/>
              </a:rPr>
              <a:t> mistakes</a:t>
            </a:r>
            <a:r>
              <a:rPr dirty="0" sz="1000" spc="-5">
                <a:latin typeface="Arial MT"/>
                <a:cs typeface="Arial MT"/>
              </a:rPr>
              <a:t> are shown </a:t>
            </a:r>
            <a:r>
              <a:rPr dirty="0" sz="1000">
                <a:latin typeface="Arial MT"/>
                <a:cs typeface="Arial MT"/>
              </a:rPr>
              <a:t>by </a:t>
            </a:r>
            <a:r>
              <a:rPr dirty="0" sz="1000" spc="-5">
                <a:latin typeface="Arial MT"/>
                <a:cs typeface="Arial MT"/>
              </a:rPr>
              <a:t>red </a:t>
            </a:r>
            <a:r>
              <a:rPr dirty="0" sz="1000">
                <a:latin typeface="Arial MT"/>
                <a:cs typeface="Arial MT"/>
              </a:rPr>
              <a:t>lines</a:t>
            </a:r>
            <a:r>
              <a:rPr dirty="0" sz="1000" spc="-5">
                <a:latin typeface="Arial MT"/>
                <a:cs typeface="Arial MT"/>
              </a:rPr>
              <a:t> and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grammar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mistakes</a:t>
            </a:r>
            <a:r>
              <a:rPr dirty="0" sz="1000">
                <a:latin typeface="Arial MT"/>
                <a:cs typeface="Arial MT"/>
              </a:rPr>
              <a:t> are </a:t>
            </a:r>
            <a:r>
              <a:rPr dirty="0" sz="1000" spc="-5">
                <a:latin typeface="Arial MT"/>
                <a:cs typeface="Arial MT"/>
              </a:rPr>
              <a:t>shown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by green</a:t>
            </a:r>
            <a:r>
              <a:rPr dirty="0" sz="1000" spc="-5">
                <a:latin typeface="Arial MT"/>
                <a:cs typeface="Arial MT"/>
              </a:rPr>
              <a:t> lines.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Using</a:t>
            </a:r>
            <a:r>
              <a:rPr dirty="0" sz="1000">
                <a:latin typeface="Arial MT"/>
                <a:cs typeface="Arial MT"/>
              </a:rPr>
              <a:t> the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spelling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grammar check feature, </a:t>
            </a:r>
            <a:r>
              <a:rPr dirty="0" sz="1000">
                <a:latin typeface="Arial MT"/>
                <a:cs typeface="Arial MT"/>
              </a:rPr>
              <a:t>we can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remove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mistakes</a:t>
            </a:r>
            <a:r>
              <a:rPr dirty="0" sz="1000" spc="-5">
                <a:latin typeface="Arial MT"/>
                <a:cs typeface="Arial MT"/>
              </a:rPr>
              <a:t> from </a:t>
            </a:r>
            <a:r>
              <a:rPr dirty="0" sz="1000">
                <a:latin typeface="Arial MT"/>
                <a:cs typeface="Arial MT"/>
              </a:rPr>
              <a:t>our </a:t>
            </a:r>
            <a:r>
              <a:rPr dirty="0" sz="1000" spc="-5">
                <a:latin typeface="Arial MT"/>
                <a:cs typeface="Arial MT"/>
              </a:rPr>
              <a:t>document.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0"/>
              </a:spcBef>
            </a:pPr>
            <a:r>
              <a:rPr dirty="0" sz="1000">
                <a:latin typeface="Arial MT"/>
                <a:cs typeface="Arial MT"/>
              </a:rPr>
              <a:t>There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two</a:t>
            </a:r>
            <a:r>
              <a:rPr dirty="0" sz="1000" spc="-5">
                <a:latin typeface="Arial MT"/>
                <a:cs typeface="Arial MT"/>
              </a:rPr>
              <a:t> methods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correct such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mistakes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document.</a:t>
            </a:r>
            <a:endParaRPr sz="1000">
              <a:latin typeface="Arial MT"/>
              <a:cs typeface="Arial MT"/>
            </a:endParaRPr>
          </a:p>
          <a:p>
            <a:pPr marL="469265" marR="2283460" indent="-228600">
              <a:lnSpc>
                <a:spcPct val="95800"/>
              </a:lnSpc>
              <a:spcBef>
                <a:spcPts val="25"/>
              </a:spcBef>
              <a:buAutoNum type="arabicPeriod"/>
              <a:tabLst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We can </a:t>
            </a:r>
            <a:r>
              <a:rPr dirty="0" sz="1000" spc="-5">
                <a:latin typeface="Arial MT"/>
                <a:cs typeface="Arial MT"/>
              </a:rPr>
              <a:t>use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spelling and grammar check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feature. Go to the start of the document. Click on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highlighted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figure.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new </a:t>
            </a:r>
            <a:r>
              <a:rPr dirty="0" sz="1000" spc="-10">
                <a:latin typeface="Arial MT"/>
                <a:cs typeface="Arial MT"/>
              </a:rPr>
              <a:t>dialogue </a:t>
            </a:r>
            <a:r>
              <a:rPr dirty="0" sz="1000" spc="-5">
                <a:latin typeface="Arial MT"/>
                <a:cs typeface="Arial MT"/>
              </a:rPr>
              <a:t>box with correct options. You can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correction,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ignore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add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dictionary.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AutoNum type="arabicPeriod"/>
            </a:pPr>
            <a:endParaRPr sz="1000">
              <a:latin typeface="Arial MT"/>
              <a:cs typeface="Arial MT"/>
            </a:endParaRPr>
          </a:p>
          <a:p>
            <a:pPr marL="469265" marR="133985" indent="-228600">
              <a:lnSpc>
                <a:spcPts val="1150"/>
              </a:lnSpc>
              <a:buAutoNum type="arabicPeriod"/>
              <a:tabLst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We can </a:t>
            </a:r>
            <a:r>
              <a:rPr dirty="0" sz="1000" spc="-5">
                <a:latin typeface="Arial MT"/>
                <a:cs typeface="Arial MT"/>
              </a:rPr>
              <a:t>use </a:t>
            </a:r>
            <a:r>
              <a:rPr dirty="0" sz="1000">
                <a:latin typeface="Arial MT"/>
                <a:cs typeface="Arial MT"/>
              </a:rPr>
              <a:t>the right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>
                <a:latin typeface="Arial MT"/>
                <a:cs typeface="Arial MT"/>
              </a:rPr>
              <a:t>of our </a:t>
            </a:r>
            <a:r>
              <a:rPr dirty="0" sz="1000" spc="-5">
                <a:latin typeface="Arial MT"/>
                <a:cs typeface="Arial MT"/>
              </a:rPr>
              <a:t>mouse. </a:t>
            </a:r>
            <a:r>
              <a:rPr dirty="0" sz="1000">
                <a:latin typeface="Arial MT"/>
                <a:cs typeface="Arial MT"/>
              </a:rPr>
              <a:t>Right </a:t>
            </a:r>
            <a:r>
              <a:rPr dirty="0" sz="1000" spc="-5">
                <a:latin typeface="Arial MT"/>
                <a:cs typeface="Arial MT"/>
              </a:rPr>
              <a:t>click on </a:t>
            </a:r>
            <a:r>
              <a:rPr dirty="0" sz="1000">
                <a:latin typeface="Arial MT"/>
                <a:cs typeface="Arial MT"/>
              </a:rPr>
              <a:t>the word </a:t>
            </a:r>
            <a:r>
              <a:rPr dirty="0" sz="1000" spc="-5">
                <a:latin typeface="Arial MT"/>
                <a:cs typeface="Arial MT"/>
              </a:rPr>
              <a:t>with </a:t>
            </a:r>
            <a:r>
              <a:rPr dirty="0" sz="1000">
                <a:latin typeface="Arial MT"/>
                <a:cs typeface="Arial MT"/>
              </a:rPr>
              <a:t>red line </a:t>
            </a:r>
            <a:r>
              <a:rPr dirty="0" sz="1000" spc="-5">
                <a:latin typeface="Arial MT"/>
                <a:cs typeface="Arial MT"/>
              </a:rPr>
              <a:t>below </a:t>
            </a:r>
            <a:r>
              <a:rPr dirty="0" sz="1000">
                <a:latin typeface="Arial MT"/>
                <a:cs typeface="Arial MT"/>
              </a:rPr>
              <a:t>it to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available corrected options.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47156" y="7553424"/>
            <a:ext cx="2453056" cy="1173023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3853" y="2764863"/>
            <a:ext cx="234504" cy="22232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32541" y="963688"/>
            <a:ext cx="5509260" cy="308356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5700"/>
              </a:lnSpc>
              <a:spcBef>
                <a:spcPts val="150"/>
              </a:spcBef>
            </a:pPr>
            <a:r>
              <a:rPr dirty="0" sz="1000" spc="-5">
                <a:latin typeface="Arial MT"/>
                <a:cs typeface="Arial MT"/>
              </a:rPr>
              <a:t>Words </a:t>
            </a:r>
            <a:r>
              <a:rPr dirty="0" sz="1000">
                <a:latin typeface="Arial MT"/>
                <a:cs typeface="Arial MT"/>
              </a:rPr>
              <a:t>not </a:t>
            </a:r>
            <a:r>
              <a:rPr dirty="0" sz="1000" spc="-5">
                <a:latin typeface="Arial MT"/>
                <a:cs typeface="Arial MT"/>
              </a:rPr>
              <a:t>included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computer dictionary are highlighted as mistakes. For example nouns like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Places; Muslim names etc </a:t>
            </a:r>
            <a:r>
              <a:rPr dirty="0" sz="1000">
                <a:latin typeface="Arial MT"/>
                <a:cs typeface="Arial MT"/>
              </a:rPr>
              <a:t>are </a:t>
            </a:r>
            <a:r>
              <a:rPr dirty="0" sz="1000" spc="-5">
                <a:latin typeface="Arial MT"/>
                <a:cs typeface="Arial MT"/>
              </a:rPr>
              <a:t>considered </a:t>
            </a:r>
            <a:r>
              <a:rPr dirty="0" sz="1000">
                <a:latin typeface="Arial MT"/>
                <a:cs typeface="Arial MT"/>
              </a:rPr>
              <a:t>as </a:t>
            </a:r>
            <a:r>
              <a:rPr dirty="0" sz="1000" spc="-5">
                <a:latin typeface="Arial MT"/>
                <a:cs typeface="Arial MT"/>
              </a:rPr>
              <a:t>spelling mistakes. </a:t>
            </a:r>
            <a:r>
              <a:rPr dirty="0" sz="1000">
                <a:latin typeface="Arial MT"/>
                <a:cs typeface="Arial MT"/>
              </a:rPr>
              <a:t>We can </a:t>
            </a:r>
            <a:r>
              <a:rPr dirty="0" sz="1000" spc="-5">
                <a:latin typeface="Arial MT"/>
                <a:cs typeface="Arial MT"/>
              </a:rPr>
              <a:t>add such words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dictionary so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that they are not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considered</a:t>
            </a:r>
            <a:r>
              <a:rPr dirty="0" sz="1000" spc="-5">
                <a:latin typeface="Arial MT"/>
                <a:cs typeface="Arial MT"/>
              </a:rPr>
              <a:t> as mistake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next time.</a:t>
            </a:r>
            <a:endParaRPr sz="1000">
              <a:latin typeface="Arial MT"/>
              <a:cs typeface="Arial MT"/>
            </a:endParaRPr>
          </a:p>
          <a:p>
            <a:pPr algn="just" marL="12700">
              <a:lnSpc>
                <a:spcPts val="1150"/>
              </a:lnSpc>
            </a:pPr>
            <a:r>
              <a:rPr dirty="0" sz="1000">
                <a:latin typeface="Arial MT"/>
                <a:cs typeface="Arial MT"/>
              </a:rPr>
              <a:t>Right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>
                <a:latin typeface="Arial MT"/>
                <a:cs typeface="Arial MT"/>
              </a:rPr>
              <a:t> on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highlighted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word,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select</a:t>
            </a:r>
            <a:r>
              <a:rPr dirty="0" sz="1000">
                <a:latin typeface="Arial MT"/>
                <a:cs typeface="Arial MT"/>
              </a:rPr>
              <a:t> “Add to</a:t>
            </a:r>
            <a:r>
              <a:rPr dirty="0" sz="1000" spc="-5">
                <a:latin typeface="Arial MT"/>
                <a:cs typeface="Arial MT"/>
              </a:rPr>
              <a:t> Dictionary”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 MT"/>
              <a:cs typeface="Arial MT"/>
            </a:endParaRPr>
          </a:p>
          <a:p>
            <a:pPr algn="just" marL="12700" marR="6350">
              <a:lnSpc>
                <a:spcPts val="1150"/>
              </a:lnSpc>
            </a:pP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green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wavy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line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under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sentence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represents</a:t>
            </a:r>
            <a:r>
              <a:rPr dirty="0" sz="1000">
                <a:latin typeface="Arial MT"/>
                <a:cs typeface="Arial MT"/>
              </a:rPr>
              <a:t> a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grammatical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mistake.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suggesting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revise</a:t>
            </a:r>
            <a:r>
              <a:rPr dirty="0" sz="1000" spc="-5">
                <a:latin typeface="Arial MT"/>
                <a:cs typeface="Arial MT"/>
              </a:rPr>
              <a:t> the fragment</a:t>
            </a:r>
            <a:r>
              <a:rPr dirty="0" sz="1000">
                <a:latin typeface="Arial MT"/>
                <a:cs typeface="Arial MT"/>
              </a:rPr>
              <a:t> from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grammar perspective.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60"/>
              </a:spcBef>
              <a:buAutoNum type="arabicPeriod" startAt="3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Printing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document</a:t>
            </a:r>
            <a:endParaRPr sz="1200">
              <a:latin typeface="Arial"/>
              <a:cs typeface="Arial"/>
            </a:endParaRPr>
          </a:p>
          <a:p>
            <a:pPr algn="just" marL="12700" marR="6350">
              <a:lnSpc>
                <a:spcPts val="1150"/>
              </a:lnSpc>
              <a:spcBef>
                <a:spcPts val="1180"/>
              </a:spcBef>
            </a:pPr>
            <a:r>
              <a:rPr dirty="0" sz="1000">
                <a:latin typeface="Arial MT"/>
                <a:cs typeface="Arial MT"/>
              </a:rPr>
              <a:t>We can take prints of a </a:t>
            </a:r>
            <a:r>
              <a:rPr dirty="0" sz="1000" spc="-5">
                <a:latin typeface="Arial MT"/>
                <a:cs typeface="Arial MT"/>
              </a:rPr>
              <a:t>document prepared </a:t>
            </a:r>
            <a:r>
              <a:rPr dirty="0" sz="1000">
                <a:latin typeface="Arial MT"/>
                <a:cs typeface="Arial MT"/>
              </a:rPr>
              <a:t>in word </a:t>
            </a:r>
            <a:r>
              <a:rPr dirty="0" sz="1000" spc="-5">
                <a:latin typeface="Arial MT"/>
                <a:cs typeface="Arial MT"/>
              </a:rPr>
              <a:t>processor. The </a:t>
            </a:r>
            <a:r>
              <a:rPr dirty="0" sz="1000">
                <a:latin typeface="Arial MT"/>
                <a:cs typeface="Arial MT"/>
              </a:rPr>
              <a:t>files </a:t>
            </a:r>
            <a:r>
              <a:rPr dirty="0" sz="1000" spc="-5">
                <a:latin typeface="Arial MT"/>
                <a:cs typeface="Arial MT"/>
              </a:rPr>
              <a:t>created using software </a:t>
            </a:r>
            <a:r>
              <a:rPr dirty="0" sz="1000">
                <a:latin typeface="Arial MT"/>
                <a:cs typeface="Arial MT"/>
              </a:rPr>
              <a:t> and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saved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called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“soft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copy”.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good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practice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have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preview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your</a:t>
            </a:r>
            <a:endParaRPr sz="1000">
              <a:latin typeface="Arial MT"/>
              <a:cs typeface="Arial MT"/>
            </a:endParaRPr>
          </a:p>
          <a:p>
            <a:pPr marL="12700" marR="5080" indent="-635">
              <a:lnSpc>
                <a:spcPts val="1150"/>
              </a:lnSpc>
              <a:spcBef>
                <a:spcPts val="810"/>
              </a:spcBef>
              <a:tabLst>
                <a:tab pos="1461135" algn="l"/>
              </a:tabLst>
            </a:pPr>
            <a:r>
              <a:rPr dirty="0" sz="1000" spc="-5">
                <a:latin typeface="Arial MT"/>
                <a:cs typeface="Arial MT"/>
              </a:rPr>
              <a:t>documents.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	</a:t>
            </a:r>
            <a:r>
              <a:rPr dirty="0" sz="1000">
                <a:latin typeface="Arial MT"/>
                <a:cs typeface="Arial MT"/>
              </a:rPr>
              <a:t>print </a:t>
            </a:r>
            <a:r>
              <a:rPr dirty="0" sz="1000" spc="-5">
                <a:latin typeface="Arial MT"/>
                <a:cs typeface="Arial MT"/>
              </a:rPr>
              <a:t>preview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 see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preview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before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After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viewing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preview, we can come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back to the document by clicking on 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close button.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0"/>
              </a:lnSpc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take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print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 can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 any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following.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ts val="1150"/>
              </a:lnSpc>
              <a:buAutoNum type="arabicPeriod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take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print.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ts val="1150"/>
              </a:lnSpc>
              <a:buAutoNum type="arabicPeriod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Go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ts val="1175"/>
              </a:lnSpc>
              <a:buAutoNum type="arabicPeriod"/>
              <a:tabLst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Press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Ctrl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+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dialogue </a:t>
            </a:r>
            <a:r>
              <a:rPr dirty="0" sz="1000" spc="-10">
                <a:latin typeface="Arial MT"/>
                <a:cs typeface="Arial MT"/>
              </a:rPr>
              <a:t>box</a:t>
            </a:r>
            <a:r>
              <a:rPr dirty="0" sz="1000" spc="-5">
                <a:latin typeface="Arial MT"/>
                <a:cs typeface="Arial MT"/>
              </a:rPr>
              <a:t> will open 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case, either option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</a:t>
            </a:r>
            <a:r>
              <a:rPr dirty="0" sz="1000" spc="-10">
                <a:latin typeface="Arial MT"/>
                <a:cs typeface="Arial MT"/>
              </a:rPr>
              <a:t>followed.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5241" y="4037125"/>
            <a:ext cx="5000726" cy="377795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132544" y="7938667"/>
            <a:ext cx="4504690" cy="615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100"/>
              </a:spcBef>
            </a:pP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see different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options available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 </a:t>
            </a:r>
            <a:r>
              <a:rPr dirty="0" sz="1000" spc="-10">
                <a:latin typeface="Arial MT"/>
                <a:cs typeface="Arial MT"/>
              </a:rPr>
              <a:t>print.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50"/>
              </a:lnSpc>
            </a:pP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 </a:t>
            </a:r>
            <a:r>
              <a:rPr dirty="0" sz="1000">
                <a:latin typeface="Arial MT"/>
                <a:cs typeface="Arial MT"/>
              </a:rPr>
              <a:t>All,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only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current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page,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page</a:t>
            </a:r>
            <a:r>
              <a:rPr dirty="0" sz="1000" spc="-5">
                <a:latin typeface="Arial MT"/>
                <a:cs typeface="Arial MT"/>
              </a:rPr>
              <a:t> range for prints</a:t>
            </a:r>
            <a:endParaRPr sz="1000">
              <a:latin typeface="Arial MT"/>
              <a:cs typeface="Arial MT"/>
            </a:endParaRPr>
          </a:p>
          <a:p>
            <a:pPr marL="12700" marR="5080">
              <a:lnSpc>
                <a:spcPts val="1150"/>
              </a:lnSpc>
              <a:spcBef>
                <a:spcPts val="55"/>
              </a:spcBef>
            </a:pPr>
            <a:r>
              <a:rPr dirty="0" sz="1000">
                <a:latin typeface="Arial MT"/>
                <a:cs typeface="Arial MT"/>
              </a:rPr>
              <a:t>Multiple </a:t>
            </a:r>
            <a:r>
              <a:rPr dirty="0" sz="1000" spc="-5">
                <a:latin typeface="Arial MT"/>
                <a:cs typeface="Arial MT"/>
              </a:rPr>
              <a:t>copies can </a:t>
            </a:r>
            <a:r>
              <a:rPr dirty="0" sz="1000">
                <a:latin typeface="Arial MT"/>
                <a:cs typeface="Arial MT"/>
              </a:rPr>
              <a:t>be sent to printer at a time of a </a:t>
            </a:r>
            <a:r>
              <a:rPr dirty="0" sz="1000" spc="-5">
                <a:latin typeface="Arial MT"/>
                <a:cs typeface="Arial MT"/>
              </a:rPr>
              <a:t>document </a:t>
            </a:r>
            <a:r>
              <a:rPr dirty="0" sz="1000">
                <a:latin typeface="Arial MT"/>
                <a:cs typeface="Arial MT"/>
              </a:rPr>
              <a:t>with a </a:t>
            </a:r>
            <a:r>
              <a:rPr dirty="0" sz="1000" spc="-5">
                <a:latin typeface="Arial MT"/>
                <a:cs typeface="Arial MT"/>
              </a:rPr>
              <a:t>single click.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Zoom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scaling options can be set for pages being sent to printer.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962926"/>
            <a:ext cx="5508625" cy="3928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2245" indent="-170180">
              <a:lnSpc>
                <a:spcPct val="100000"/>
              </a:lnSpc>
              <a:spcBef>
                <a:spcPts val="100"/>
              </a:spcBef>
              <a:buAutoNum type="arabicPeriod" startAt="4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Summary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learnt: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Review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proof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reading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Using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word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processor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proof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read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Removing spelling</a:t>
            </a:r>
            <a:r>
              <a:rPr dirty="0" sz="1000">
                <a:latin typeface="Arial MT"/>
                <a:cs typeface="Arial MT"/>
              </a:rPr>
              <a:t> and </a:t>
            </a:r>
            <a:r>
              <a:rPr dirty="0" sz="1000" spc="-5">
                <a:latin typeface="Arial MT"/>
                <a:cs typeface="Arial MT"/>
              </a:rPr>
              <a:t>grammar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mistakes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Taking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outs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document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Different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out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options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90"/>
              </a:spcBef>
              <a:buAutoNum type="arabicPeriod" startAt="5"/>
              <a:tabLst>
                <a:tab pos="182880" algn="l"/>
              </a:tabLst>
            </a:pPr>
            <a:r>
              <a:rPr dirty="0" sz="1200" spc="-10" b="1">
                <a:latin typeface="Arial"/>
                <a:cs typeface="Arial"/>
              </a:rPr>
              <a:t>Exercise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  <a:spcBef>
                <a:spcPts val="110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1: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50"/>
              </a:lnSpc>
            </a:pPr>
            <a:r>
              <a:rPr dirty="0" sz="1000">
                <a:latin typeface="Arial MT"/>
                <a:cs typeface="Arial MT"/>
              </a:rPr>
              <a:t>Visit some </a:t>
            </a:r>
            <a:r>
              <a:rPr dirty="0" sz="1000" spc="-5">
                <a:latin typeface="Arial MT"/>
                <a:cs typeface="Arial MT"/>
              </a:rPr>
              <a:t>office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explore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>
                <a:latin typeface="Arial MT"/>
                <a:cs typeface="Arial MT"/>
              </a:rPr>
              <a:t> they use </a:t>
            </a:r>
            <a:r>
              <a:rPr dirty="0" sz="1000" spc="-5">
                <a:latin typeface="Arial MT"/>
                <a:cs typeface="Arial MT"/>
              </a:rPr>
              <a:t>printers</a:t>
            </a:r>
            <a:r>
              <a:rPr dirty="0" sz="1000">
                <a:latin typeface="Arial MT"/>
                <a:cs typeface="Arial MT"/>
              </a:rPr>
              <a:t> in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network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environment.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50"/>
              </a:lnSpc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2:</a:t>
            </a:r>
            <a:endParaRPr sz="1000">
              <a:latin typeface="Arial"/>
              <a:cs typeface="Arial"/>
            </a:endParaRPr>
          </a:p>
          <a:p>
            <a:pPr marL="469265" marR="5080">
              <a:lnSpc>
                <a:spcPts val="1150"/>
              </a:lnSpc>
              <a:spcBef>
                <a:spcPts val="55"/>
              </a:spcBef>
            </a:pPr>
            <a:r>
              <a:rPr dirty="0" sz="1000" spc="-5">
                <a:latin typeface="Arial MT"/>
                <a:cs typeface="Arial MT"/>
              </a:rPr>
              <a:t>There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different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types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printers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available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market.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If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have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buy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printer, </a:t>
            </a:r>
            <a:r>
              <a:rPr dirty="0" sz="1000" spc="-5">
                <a:latin typeface="Arial MT"/>
                <a:cs typeface="Arial MT"/>
              </a:rPr>
              <a:t> which factors </a:t>
            </a:r>
            <a:r>
              <a:rPr dirty="0" sz="1000">
                <a:latin typeface="Arial MT"/>
                <a:cs typeface="Arial MT"/>
              </a:rPr>
              <a:t>will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 </a:t>
            </a:r>
            <a:r>
              <a:rPr dirty="0" sz="1000" spc="-5">
                <a:latin typeface="Arial MT"/>
                <a:cs typeface="Arial MT"/>
              </a:rPr>
              <a:t>consider deciding which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one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best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 </a:t>
            </a:r>
            <a:r>
              <a:rPr dirty="0" sz="1000" spc="-5">
                <a:latin typeface="Arial MT"/>
                <a:cs typeface="Arial MT"/>
              </a:rPr>
              <a:t>your requirement?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5"/>
              </a:lnSpc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3: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When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printer </a:t>
            </a:r>
            <a:r>
              <a:rPr dirty="0" sz="1000">
                <a:latin typeface="Arial MT"/>
                <a:cs typeface="Arial MT"/>
              </a:rPr>
              <a:t>ink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cartridge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-5">
                <a:latin typeface="Arial MT"/>
                <a:cs typeface="Arial MT"/>
              </a:rPr>
              <a:t> laser </a:t>
            </a:r>
            <a:r>
              <a:rPr dirty="0" sz="1000">
                <a:latin typeface="Arial MT"/>
                <a:cs typeface="Arial MT"/>
              </a:rPr>
              <a:t>toner</a:t>
            </a:r>
            <a:r>
              <a:rPr dirty="0" sz="1000" spc="-5">
                <a:latin typeface="Arial MT"/>
                <a:cs typeface="Arial MT"/>
              </a:rPr>
              <a:t> is</a:t>
            </a:r>
            <a:r>
              <a:rPr dirty="0" sz="1000">
                <a:latin typeface="Arial MT"/>
                <a:cs typeface="Arial MT"/>
              </a:rPr>
              <a:t> used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up,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what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with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it?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50"/>
              </a:lnSpc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4:</a:t>
            </a:r>
            <a:endParaRPr sz="1000">
              <a:latin typeface="Arial"/>
              <a:cs typeface="Arial"/>
            </a:endParaRPr>
          </a:p>
          <a:p>
            <a:pPr marL="469265" marR="6350">
              <a:lnSpc>
                <a:spcPts val="1150"/>
              </a:lnSpc>
              <a:spcBef>
                <a:spcPts val="50"/>
              </a:spcBef>
            </a:pP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Notepad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choose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option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menu.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From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print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panel,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increase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number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copies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be</a:t>
            </a:r>
            <a:r>
              <a:rPr dirty="0" sz="1000" spc="-5">
                <a:latin typeface="Arial MT"/>
                <a:cs typeface="Arial MT"/>
              </a:rPr>
              <a:t> print.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5"/>
              </a:lnSpc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5: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800"/>
              </a:lnSpc>
              <a:spcBef>
                <a:spcPts val="25"/>
              </a:spcBef>
            </a:pP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Microsoft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Word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which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has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some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pages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(at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least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7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pages).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 </a:t>
            </a:r>
            <a:r>
              <a:rPr dirty="0" sz="1000">
                <a:latin typeface="Arial MT"/>
                <a:cs typeface="Arial MT"/>
              </a:rPr>
              <a:t> Ctrl and P </a:t>
            </a:r>
            <a:r>
              <a:rPr dirty="0" sz="1000" spc="-5">
                <a:latin typeface="Arial MT"/>
                <a:cs typeface="Arial MT"/>
              </a:rPr>
              <a:t>keys </a:t>
            </a:r>
            <a:r>
              <a:rPr dirty="0" sz="1000">
                <a:latin typeface="Arial MT"/>
                <a:cs typeface="Arial MT"/>
              </a:rPr>
              <a:t>from the keyboard </a:t>
            </a:r>
            <a:r>
              <a:rPr dirty="0" sz="1000" spc="-5">
                <a:latin typeface="Arial MT"/>
                <a:cs typeface="Arial MT"/>
              </a:rPr>
              <a:t>simultaneously. </a:t>
            </a:r>
            <a:r>
              <a:rPr dirty="0" sz="1000">
                <a:latin typeface="Arial MT"/>
                <a:cs typeface="Arial MT"/>
              </a:rPr>
              <a:t>Click on the </a:t>
            </a:r>
            <a:r>
              <a:rPr dirty="0" sz="1000" spc="-5">
                <a:latin typeface="Arial MT"/>
                <a:cs typeface="Arial MT"/>
              </a:rPr>
              <a:t>radio </a:t>
            </a:r>
            <a:r>
              <a:rPr dirty="0" sz="1000">
                <a:latin typeface="Arial MT"/>
                <a:cs typeface="Arial MT"/>
              </a:rPr>
              <a:t>button </a:t>
            </a:r>
            <a:r>
              <a:rPr dirty="0" sz="1000" spc="-5">
                <a:latin typeface="Arial MT"/>
                <a:cs typeface="Arial MT"/>
              </a:rPr>
              <a:t>beside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Pages text box and type “1-3, 6” (without quotation marks). This setting will only print the </a:t>
            </a:r>
            <a:r>
              <a:rPr dirty="0" sz="1000">
                <a:latin typeface="Arial MT"/>
                <a:cs typeface="Arial MT"/>
              </a:rPr>
              <a:t> first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three</a:t>
            </a:r>
            <a:r>
              <a:rPr dirty="0" sz="1000" spc="-5">
                <a:latin typeface="Arial MT"/>
                <a:cs typeface="Arial MT"/>
              </a:rPr>
              <a:t> pages and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sixth </a:t>
            </a:r>
            <a:r>
              <a:rPr dirty="0" sz="1000">
                <a:latin typeface="Arial MT"/>
                <a:cs typeface="Arial MT"/>
              </a:rPr>
              <a:t>page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current </a:t>
            </a:r>
            <a:r>
              <a:rPr dirty="0" sz="1000">
                <a:latin typeface="Arial MT"/>
                <a:cs typeface="Arial MT"/>
              </a:rPr>
              <a:t>document.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962165"/>
            <a:ext cx="5509260" cy="529717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 marL="1411605" marR="1405890">
              <a:lnSpc>
                <a:spcPts val="1380"/>
              </a:lnSpc>
              <a:spcBef>
                <a:spcPts val="195"/>
              </a:spcBef>
            </a:pPr>
            <a:r>
              <a:rPr dirty="0" sz="1200" spc="-5">
                <a:latin typeface="Arial MT"/>
                <a:cs typeface="Arial MT"/>
              </a:rPr>
              <a:t>Computer Proficiency License </a:t>
            </a:r>
            <a:r>
              <a:rPr dirty="0" sz="1200" spc="-10">
                <a:latin typeface="Arial MT"/>
                <a:cs typeface="Arial MT"/>
              </a:rPr>
              <a:t>(CS-001)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Lecture </a:t>
            </a:r>
            <a:r>
              <a:rPr dirty="0" sz="1200" spc="-10">
                <a:latin typeface="Arial MT"/>
                <a:cs typeface="Arial MT"/>
              </a:rPr>
              <a:t>25</a:t>
            </a:r>
            <a:endParaRPr sz="1200">
              <a:latin typeface="Arial MT"/>
              <a:cs typeface="Arial MT"/>
            </a:endParaRPr>
          </a:p>
          <a:p>
            <a:pPr algn="ctr">
              <a:lnSpc>
                <a:spcPts val="1340"/>
              </a:lnSpc>
            </a:pPr>
            <a:r>
              <a:rPr dirty="0" sz="1200" spc="-5">
                <a:latin typeface="Arial MT"/>
                <a:cs typeface="Arial MT"/>
              </a:rPr>
              <a:t>Basic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concepts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of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MS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Excel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150">
              <a:latin typeface="Arial MT"/>
              <a:cs typeface="Arial MT"/>
            </a:endParaRPr>
          </a:p>
          <a:p>
            <a:pPr marL="182245" indent="-169545">
              <a:lnSpc>
                <a:spcPct val="100000"/>
              </a:lnSpc>
              <a:buAutoNum type="arabicPeriod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Objectives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objective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provide information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about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start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spreadsheet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software?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Components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spreadsheet software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create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Close spreadsheets?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save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spreadsheets?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one,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several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spreadsheets?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switch</a:t>
            </a:r>
            <a:r>
              <a:rPr dirty="0" sz="1000">
                <a:latin typeface="Arial MT"/>
                <a:cs typeface="Arial MT"/>
              </a:rPr>
              <a:t> among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several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spreadsheets?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save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spreadsheet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under</a:t>
            </a:r>
            <a:r>
              <a:rPr dirty="0" sz="1000" spc="-5">
                <a:latin typeface="Arial MT"/>
                <a:cs typeface="Arial MT"/>
              </a:rPr>
              <a:t> another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name?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exit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from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spreadsheet?</a:t>
            </a:r>
            <a:endParaRPr sz="10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Symbol"/>
              <a:buChar char=""/>
            </a:pPr>
            <a:endParaRPr sz="11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buAutoNum type="arabicPeriod" startAt="2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Starting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spread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sheet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software</a:t>
            </a:r>
            <a:endParaRPr sz="1200">
              <a:latin typeface="Arial"/>
              <a:cs typeface="Arial"/>
            </a:endParaRPr>
          </a:p>
          <a:p>
            <a:pPr marL="12700" marR="1777364">
              <a:lnSpc>
                <a:spcPts val="2300"/>
              </a:lnSpc>
              <a:spcBef>
                <a:spcPts val="250"/>
              </a:spcBef>
            </a:pPr>
            <a:r>
              <a:rPr dirty="0" sz="1000">
                <a:latin typeface="Arial MT"/>
                <a:cs typeface="Arial MT"/>
              </a:rPr>
              <a:t>Microsoft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Excel is </a:t>
            </a:r>
            <a:r>
              <a:rPr dirty="0" sz="1000" spc="-5">
                <a:latin typeface="Arial MT"/>
                <a:cs typeface="Arial MT"/>
              </a:rPr>
              <a:t>popular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widely</a:t>
            </a:r>
            <a:r>
              <a:rPr dirty="0" sz="1000">
                <a:latin typeface="Arial MT"/>
                <a:cs typeface="Arial MT"/>
              </a:rPr>
              <a:t> used</a:t>
            </a:r>
            <a:r>
              <a:rPr dirty="0" sz="1000" spc="-5">
                <a:latin typeface="Arial MT"/>
                <a:cs typeface="Arial MT"/>
              </a:rPr>
              <a:t> spread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sheet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software.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 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excel file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885"/>
              </a:lnSpc>
            </a:pP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start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All</a:t>
            </a:r>
            <a:r>
              <a:rPr dirty="0" sz="1000" spc="-5">
                <a:latin typeface="Arial MT"/>
                <a:cs typeface="Arial MT"/>
              </a:rPr>
              <a:t> Programs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5">
                <a:latin typeface="Arial MT"/>
                <a:cs typeface="Arial MT"/>
              </a:rPr>
              <a:t> Microsoft </a:t>
            </a:r>
            <a:r>
              <a:rPr dirty="0" sz="1000">
                <a:latin typeface="Arial MT"/>
                <a:cs typeface="Arial MT"/>
              </a:rPr>
              <a:t>Office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Microsoft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Excel2003</a:t>
            </a:r>
            <a:endParaRPr sz="1000">
              <a:latin typeface="Arial MT"/>
              <a:cs typeface="Arial MT"/>
            </a:endParaRPr>
          </a:p>
          <a:p>
            <a:pPr algn="just" marL="12700" marR="5715">
              <a:lnSpc>
                <a:spcPct val="95700"/>
              </a:lnSpc>
              <a:spcBef>
                <a:spcPts val="1155"/>
              </a:spcBef>
            </a:pPr>
            <a:r>
              <a:rPr dirty="0" sz="1000">
                <a:latin typeface="Arial MT"/>
                <a:cs typeface="Arial MT"/>
              </a:rPr>
              <a:t>In the </a:t>
            </a:r>
            <a:r>
              <a:rPr dirty="0" sz="1000" spc="-5">
                <a:latin typeface="Arial MT"/>
                <a:cs typeface="Arial MT"/>
              </a:rPr>
              <a:t>start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screen </a:t>
            </a:r>
            <a:r>
              <a:rPr dirty="0" sz="1000">
                <a:latin typeface="Arial MT"/>
                <a:cs typeface="Arial MT"/>
              </a:rPr>
              <a:t>will </a:t>
            </a:r>
            <a:r>
              <a:rPr dirty="0" sz="1000" spc="-5">
                <a:latin typeface="Arial MT"/>
                <a:cs typeface="Arial MT"/>
              </a:rPr>
              <a:t>appear </a:t>
            </a:r>
            <a:r>
              <a:rPr dirty="0" sz="1000">
                <a:latin typeface="Arial MT"/>
                <a:cs typeface="Arial MT"/>
              </a:rPr>
              <a:t>for </a:t>
            </a:r>
            <a:r>
              <a:rPr dirty="0" sz="1000" spc="-5">
                <a:latin typeface="Arial MT"/>
                <a:cs typeface="Arial MT"/>
              </a:rPr>
              <a:t>few seconds. This </a:t>
            </a:r>
            <a:r>
              <a:rPr dirty="0" sz="1000">
                <a:latin typeface="Arial MT"/>
                <a:cs typeface="Arial MT"/>
              </a:rPr>
              <a:t>is called </a:t>
            </a:r>
            <a:r>
              <a:rPr dirty="0" sz="1000" spc="-5">
                <a:latin typeface="Arial MT"/>
                <a:cs typeface="Arial MT"/>
              </a:rPr>
              <a:t>splash screen. </a:t>
            </a:r>
            <a:r>
              <a:rPr dirty="0" sz="1000">
                <a:latin typeface="Arial MT"/>
                <a:cs typeface="Arial MT"/>
              </a:rPr>
              <a:t>A new excel file will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open, after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screen</a:t>
            </a:r>
            <a:r>
              <a:rPr dirty="0" sz="1000">
                <a:latin typeface="Arial MT"/>
                <a:cs typeface="Arial MT"/>
              </a:rPr>
              <a:t> would </a:t>
            </a:r>
            <a:r>
              <a:rPr dirty="0" sz="1000" spc="-5">
                <a:latin typeface="Arial MT"/>
                <a:cs typeface="Arial MT"/>
              </a:rPr>
              <a:t>disappear.</a:t>
            </a:r>
            <a:r>
              <a:rPr dirty="0" sz="1000">
                <a:latin typeface="Arial MT"/>
                <a:cs typeface="Arial MT"/>
              </a:rPr>
              <a:t> The by </a:t>
            </a:r>
            <a:r>
              <a:rPr dirty="0" sz="1000" spc="-5">
                <a:latin typeface="Arial MT"/>
                <a:cs typeface="Arial MT"/>
              </a:rPr>
              <a:t>default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arrangement</a:t>
            </a:r>
            <a:r>
              <a:rPr dirty="0" sz="1000">
                <a:latin typeface="Arial MT"/>
                <a:cs typeface="Arial MT"/>
              </a:rPr>
              <a:t> of </a:t>
            </a:r>
            <a:r>
              <a:rPr dirty="0" sz="1000" spc="-5">
                <a:latin typeface="Arial MT"/>
                <a:cs typeface="Arial MT"/>
              </a:rPr>
              <a:t>toolbars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panels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sheets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called default </a:t>
            </a:r>
            <a:r>
              <a:rPr dirty="0" sz="1000" spc="-10">
                <a:latin typeface="Arial MT"/>
                <a:cs typeface="Arial MT"/>
              </a:rPr>
              <a:t>layout.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90"/>
              </a:spcBef>
              <a:buAutoNum type="arabicPeriod" startAt="3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Screen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components</a:t>
            </a:r>
            <a:endParaRPr sz="1200">
              <a:latin typeface="Arial"/>
              <a:cs typeface="Arial"/>
            </a:endParaRPr>
          </a:p>
          <a:p>
            <a:pPr algn="just" marL="12700" marR="5080" indent="-635">
              <a:lnSpc>
                <a:spcPct val="95800"/>
              </a:lnSpc>
              <a:spcBef>
                <a:spcPts val="1145"/>
              </a:spcBef>
            </a:pPr>
            <a:r>
              <a:rPr dirty="0" sz="1000">
                <a:latin typeface="Wingdings"/>
                <a:cs typeface="Wingdings"/>
              </a:rPr>
              <a:t>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 b="1">
                <a:latin typeface="Arial"/>
                <a:cs typeface="Arial"/>
              </a:rPr>
              <a:t>Title bar</a:t>
            </a:r>
            <a:r>
              <a:rPr dirty="0" sz="1000" spc="-5">
                <a:latin typeface="Arial MT"/>
                <a:cs typeface="Arial MT"/>
              </a:rPr>
              <a:t>: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most upper bar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window is called </a:t>
            </a:r>
            <a:r>
              <a:rPr dirty="0" sz="1000">
                <a:latin typeface="Arial MT"/>
                <a:cs typeface="Arial MT"/>
              </a:rPr>
              <a:t>title </a:t>
            </a:r>
            <a:r>
              <a:rPr dirty="0" sz="1000" spc="-5">
                <a:latin typeface="Arial MT"/>
                <a:cs typeface="Arial MT"/>
              </a:rPr>
              <a:t>bar. </a:t>
            </a:r>
            <a:r>
              <a:rPr dirty="0" sz="1000">
                <a:latin typeface="Arial MT"/>
                <a:cs typeface="Arial MT"/>
              </a:rPr>
              <a:t>Its top left </a:t>
            </a:r>
            <a:r>
              <a:rPr dirty="0" sz="1000" spc="-5">
                <a:latin typeface="Arial MT"/>
                <a:cs typeface="Arial MT"/>
              </a:rPr>
              <a:t>corner shows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 default name like “Microsoft Excel Book1” which shows document is of type Microsoft </a:t>
            </a:r>
            <a:r>
              <a:rPr dirty="0" sz="1000">
                <a:latin typeface="Arial MT"/>
                <a:cs typeface="Arial MT"/>
              </a:rPr>
              <a:t> Excel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its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temporary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name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Book1.When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save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give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another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name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document.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5241" y="6395111"/>
            <a:ext cx="3710192" cy="24516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32545" y="6763861"/>
            <a:ext cx="5499100" cy="90741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 indent="34925">
              <a:lnSpc>
                <a:spcPct val="95700"/>
              </a:lnSpc>
              <a:spcBef>
                <a:spcPts val="150"/>
              </a:spcBef>
            </a:pP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file created by spread sheet software is called </a:t>
            </a:r>
            <a:r>
              <a:rPr dirty="0" sz="1000">
                <a:latin typeface="Arial MT"/>
                <a:cs typeface="Arial MT"/>
              </a:rPr>
              <a:t>work </a:t>
            </a:r>
            <a:r>
              <a:rPr dirty="0" sz="1000" spc="-5">
                <a:latin typeface="Arial MT"/>
                <a:cs typeface="Arial MT"/>
              </a:rPr>
              <a:t>book. On the right side of title bar there are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three buttons. Minimize button is used to minimize the workbook. Restore button is use to </a:t>
            </a:r>
            <a:r>
              <a:rPr dirty="0" sz="1000" spc="-10">
                <a:latin typeface="Arial MT"/>
                <a:cs typeface="Arial MT"/>
              </a:rPr>
              <a:t>restore 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down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workbook and close button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use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close </a:t>
            </a:r>
            <a:r>
              <a:rPr dirty="0" sz="1000">
                <a:latin typeface="Arial MT"/>
                <a:cs typeface="Arial MT"/>
              </a:rPr>
              <a:t>it.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 MT"/>
              <a:cs typeface="Arial MT"/>
            </a:endParaRPr>
          </a:p>
          <a:p>
            <a:pPr marL="12700" marR="400050" indent="-635">
              <a:lnSpc>
                <a:spcPts val="1150"/>
              </a:lnSpc>
            </a:pPr>
            <a:r>
              <a:rPr dirty="0" sz="1000">
                <a:latin typeface="Wingdings"/>
                <a:cs typeface="Wingdings"/>
              </a:rPr>
              <a:t></a:t>
            </a:r>
            <a:r>
              <a:rPr dirty="0" sz="1000" spc="30">
                <a:latin typeface="Times New Roman"/>
                <a:cs typeface="Times New Roman"/>
              </a:rPr>
              <a:t> </a:t>
            </a:r>
            <a:r>
              <a:rPr dirty="0" sz="1000" spc="-5" b="1">
                <a:latin typeface="Arial"/>
                <a:cs typeface="Arial"/>
              </a:rPr>
              <a:t>Menu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bar</a:t>
            </a:r>
            <a:r>
              <a:rPr dirty="0" sz="1000" spc="-5">
                <a:latin typeface="Arial MT"/>
                <a:cs typeface="Arial MT"/>
              </a:rPr>
              <a:t>: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There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another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bar </a:t>
            </a:r>
            <a:r>
              <a:rPr dirty="0" sz="1000">
                <a:latin typeface="Arial MT"/>
                <a:cs typeface="Arial MT"/>
              </a:rPr>
              <a:t>after </a:t>
            </a:r>
            <a:r>
              <a:rPr dirty="0" sz="1000" spc="-5">
                <a:latin typeface="Arial MT"/>
                <a:cs typeface="Arial MT"/>
              </a:rPr>
              <a:t>the </a:t>
            </a:r>
            <a:r>
              <a:rPr dirty="0" sz="1000">
                <a:latin typeface="Arial MT"/>
                <a:cs typeface="Arial MT"/>
              </a:rPr>
              <a:t>title bar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5">
                <a:latin typeface="Arial MT"/>
                <a:cs typeface="Arial MT"/>
              </a:rPr>
              <a:t> called </a:t>
            </a:r>
            <a:r>
              <a:rPr dirty="0" sz="1000">
                <a:latin typeface="Arial MT"/>
                <a:cs typeface="Arial MT"/>
              </a:rPr>
              <a:t>menu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bar.</a:t>
            </a:r>
            <a:r>
              <a:rPr dirty="0" sz="1000" spc="-5">
                <a:latin typeface="Arial MT"/>
                <a:cs typeface="Arial MT"/>
              </a:rPr>
              <a:t> Menu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contains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different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options to use features of excel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like file, edit, view etc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5241" y="7807466"/>
            <a:ext cx="3767295" cy="22232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132546" y="8153375"/>
            <a:ext cx="5316220" cy="4705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 MT"/>
                <a:cs typeface="Arial MT"/>
              </a:rPr>
              <a:t>For</a:t>
            </a:r>
            <a:r>
              <a:rPr dirty="0" sz="1000" spc="-5">
                <a:latin typeface="Arial MT"/>
                <a:cs typeface="Arial MT"/>
              </a:rPr>
              <a:t> using any </a:t>
            </a:r>
            <a:r>
              <a:rPr dirty="0" sz="1000">
                <a:latin typeface="Arial MT"/>
                <a:cs typeface="Arial MT"/>
              </a:rPr>
              <a:t>main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menu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-5">
                <a:latin typeface="Arial MT"/>
                <a:cs typeface="Arial MT"/>
              </a:rPr>
              <a:t> just </a:t>
            </a:r>
            <a:r>
              <a:rPr dirty="0" sz="1000">
                <a:latin typeface="Arial MT"/>
                <a:cs typeface="Arial MT"/>
              </a:rPr>
              <a:t>move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 mouse</a:t>
            </a:r>
            <a:r>
              <a:rPr dirty="0" sz="1000" spc="-5">
                <a:latin typeface="Arial MT"/>
                <a:cs typeface="Arial MT"/>
              </a:rPr>
              <a:t> cursor </a:t>
            </a:r>
            <a:r>
              <a:rPr dirty="0" sz="1000">
                <a:latin typeface="Arial MT"/>
                <a:cs typeface="Arial MT"/>
              </a:rPr>
              <a:t>over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-5">
                <a:latin typeface="Arial MT"/>
                <a:cs typeface="Arial MT"/>
              </a:rPr>
              <a:t> and</a:t>
            </a:r>
            <a:r>
              <a:rPr dirty="0" sz="1000">
                <a:latin typeface="Arial MT"/>
                <a:cs typeface="Arial MT"/>
              </a:rPr>
              <a:t> it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will</a:t>
            </a:r>
            <a:r>
              <a:rPr dirty="0" sz="1000" spc="-5">
                <a:latin typeface="Arial MT"/>
                <a:cs typeface="Arial MT"/>
              </a:rPr>
              <a:t> show submenu.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000">
                <a:latin typeface="Wingdings"/>
                <a:cs typeface="Wingdings"/>
              </a:rPr>
              <a:t></a:t>
            </a:r>
            <a:r>
              <a:rPr dirty="0" sz="1000" spc="30">
                <a:latin typeface="Times New Roman"/>
                <a:cs typeface="Times New Roman"/>
              </a:rPr>
              <a:t> </a:t>
            </a:r>
            <a:r>
              <a:rPr dirty="0" sz="1000" spc="-5" b="1">
                <a:latin typeface="Arial"/>
                <a:cs typeface="Arial"/>
              </a:rPr>
              <a:t>Toolbar: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strip</a:t>
            </a:r>
            <a:r>
              <a:rPr dirty="0" sz="1000">
                <a:latin typeface="Arial MT"/>
                <a:cs typeface="Arial MT"/>
              </a:rPr>
              <a:t> next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 menu bar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toolbar. Toolbar</a:t>
            </a:r>
            <a:r>
              <a:rPr dirty="0" sz="1000">
                <a:latin typeface="Arial MT"/>
                <a:cs typeface="Arial MT"/>
              </a:rPr>
              <a:t> is</a:t>
            </a:r>
            <a:r>
              <a:rPr dirty="0" sz="1000" spc="-5">
                <a:latin typeface="Arial MT"/>
                <a:cs typeface="Arial MT"/>
              </a:rPr>
              <a:t> shortcut</a:t>
            </a:r>
            <a:r>
              <a:rPr dirty="0" sz="1000">
                <a:latin typeface="Arial MT"/>
                <a:cs typeface="Arial MT"/>
              </a:rPr>
              <a:t> of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menu </a:t>
            </a:r>
            <a:r>
              <a:rPr dirty="0" sz="1000" spc="-5">
                <a:latin typeface="Arial MT"/>
                <a:cs typeface="Arial MT"/>
              </a:rPr>
              <a:t>bar</a:t>
            </a:r>
            <a:r>
              <a:rPr dirty="0" sz="1000">
                <a:latin typeface="Arial MT"/>
                <a:cs typeface="Arial MT"/>
              </a:rPr>
              <a:t> sub </a:t>
            </a:r>
            <a:r>
              <a:rPr dirty="0" sz="1000" spc="-5">
                <a:latin typeface="Arial MT"/>
                <a:cs typeface="Arial MT"/>
              </a:rPr>
              <a:t>options.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5241" y="8759949"/>
            <a:ext cx="5473542" cy="189582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8819" y="2174034"/>
            <a:ext cx="2176016" cy="68980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57232" y="3316100"/>
            <a:ext cx="2054196" cy="99740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60918" y="4778707"/>
            <a:ext cx="1257795" cy="12258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30325" y="6445361"/>
            <a:ext cx="958574" cy="29008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79434" y="8250587"/>
            <a:ext cx="144661" cy="14466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132528" y="963688"/>
            <a:ext cx="5485130" cy="808291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48895">
              <a:lnSpc>
                <a:spcPct val="95700"/>
              </a:lnSpc>
              <a:spcBef>
                <a:spcPts val="150"/>
              </a:spcBef>
            </a:pPr>
            <a:r>
              <a:rPr dirty="0" sz="1000">
                <a:latin typeface="Arial MT"/>
                <a:cs typeface="Arial MT"/>
              </a:rPr>
              <a:t>We can </a:t>
            </a:r>
            <a:r>
              <a:rPr dirty="0" sz="1000" spc="-5">
                <a:latin typeface="Arial MT"/>
                <a:cs typeface="Arial MT"/>
              </a:rPr>
              <a:t>use </a:t>
            </a:r>
            <a:r>
              <a:rPr dirty="0" sz="1000">
                <a:latin typeface="Arial MT"/>
                <a:cs typeface="Arial MT"/>
              </a:rPr>
              <a:t>these </a:t>
            </a:r>
            <a:r>
              <a:rPr dirty="0" sz="1000" spc="-5">
                <a:latin typeface="Arial MT"/>
                <a:cs typeface="Arial MT"/>
              </a:rPr>
              <a:t>options </a:t>
            </a:r>
            <a:r>
              <a:rPr dirty="0" sz="1000">
                <a:latin typeface="Arial MT"/>
                <a:cs typeface="Arial MT"/>
              </a:rPr>
              <a:t>by clicking </a:t>
            </a:r>
            <a:r>
              <a:rPr dirty="0" sz="1000" spc="-5">
                <a:latin typeface="Arial MT"/>
                <a:cs typeface="Arial MT"/>
              </a:rPr>
              <a:t>icons. For knowing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purpose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these icons just </a:t>
            </a:r>
            <a:r>
              <a:rPr dirty="0" sz="1000">
                <a:latin typeface="Arial MT"/>
                <a:cs typeface="Arial MT"/>
              </a:rPr>
              <a:t>take the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mouse pointer over there and wait for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while you will see name of this icon in form of label. This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label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called tool tip text.</a:t>
            </a:r>
            <a:endParaRPr sz="1000">
              <a:latin typeface="Arial MT"/>
              <a:cs typeface="Arial MT"/>
            </a:endParaRPr>
          </a:p>
          <a:p>
            <a:pPr marL="12700" marR="5080">
              <a:lnSpc>
                <a:spcPct val="95700"/>
              </a:lnSpc>
              <a:spcBef>
                <a:spcPts val="1155"/>
              </a:spcBef>
            </a:pPr>
            <a:r>
              <a:rPr dirty="0" sz="1000">
                <a:latin typeface="Wingdings"/>
                <a:cs typeface="Wingdings"/>
              </a:rPr>
              <a:t>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 b="1">
                <a:latin typeface="Arial"/>
                <a:cs typeface="Arial"/>
              </a:rPr>
              <a:t>Task pan: </a:t>
            </a:r>
            <a:r>
              <a:rPr dirty="0" sz="1000">
                <a:latin typeface="Arial MT"/>
                <a:cs typeface="Arial MT"/>
              </a:rPr>
              <a:t>When you start the </a:t>
            </a:r>
            <a:r>
              <a:rPr dirty="0" sz="1000" spc="-5">
                <a:latin typeface="Arial MT"/>
                <a:cs typeface="Arial MT"/>
              </a:rPr>
              <a:t>spreadsheet </a:t>
            </a:r>
            <a:r>
              <a:rPr dirty="0" sz="1000">
                <a:latin typeface="Arial MT"/>
                <a:cs typeface="Arial MT"/>
              </a:rPr>
              <a:t>software you will </a:t>
            </a:r>
            <a:r>
              <a:rPr dirty="0" sz="1000" spc="-5">
                <a:latin typeface="Arial MT"/>
                <a:cs typeface="Arial MT"/>
              </a:rPr>
              <a:t>find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panel </a:t>
            </a:r>
            <a:r>
              <a:rPr dirty="0" sz="1000">
                <a:latin typeface="Arial MT"/>
                <a:cs typeface="Arial MT"/>
              </a:rPr>
              <a:t>on the right </a:t>
            </a:r>
            <a:r>
              <a:rPr dirty="0" sz="1000" spc="-5">
                <a:latin typeface="Arial MT"/>
                <a:cs typeface="Arial MT"/>
              </a:rPr>
              <a:t>side. </a:t>
            </a:r>
            <a:r>
              <a:rPr dirty="0" sz="1000">
                <a:latin typeface="Arial MT"/>
                <a:cs typeface="Arial MT"/>
              </a:rPr>
              <a:t>It is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called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task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pan.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top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task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pan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“Getting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started”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written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find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options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such </a:t>
            </a:r>
            <a:r>
              <a:rPr dirty="0" sz="1000">
                <a:latin typeface="Arial MT"/>
                <a:cs typeface="Arial MT"/>
              </a:rPr>
              <a:t> as</a:t>
            </a:r>
            <a:r>
              <a:rPr dirty="0" sz="1000" spc="-5">
                <a:latin typeface="Arial MT"/>
                <a:cs typeface="Arial MT"/>
              </a:rPr>
              <a:t> seek online </a:t>
            </a:r>
            <a:r>
              <a:rPr dirty="0" sz="1000">
                <a:latin typeface="Arial MT"/>
                <a:cs typeface="Arial MT"/>
              </a:rPr>
              <a:t>help, </a:t>
            </a:r>
            <a:r>
              <a:rPr dirty="0" sz="1000" spc="-5">
                <a:latin typeface="Arial MT"/>
                <a:cs typeface="Arial MT"/>
              </a:rPr>
              <a:t>open recently opened</a:t>
            </a:r>
            <a:r>
              <a:rPr dirty="0" sz="1000">
                <a:latin typeface="Arial MT"/>
                <a:cs typeface="Arial MT"/>
              </a:rPr>
              <a:t> excel</a:t>
            </a:r>
            <a:r>
              <a:rPr dirty="0" sz="1000" spc="-5">
                <a:latin typeface="Arial MT"/>
                <a:cs typeface="Arial MT"/>
              </a:rPr>
              <a:t> files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create 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new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work </a:t>
            </a:r>
            <a:r>
              <a:rPr dirty="0" sz="1000" spc="-5">
                <a:latin typeface="Arial MT"/>
                <a:cs typeface="Arial MT"/>
              </a:rPr>
              <a:t>book </a:t>
            </a:r>
            <a:r>
              <a:rPr dirty="0" sz="1000">
                <a:latin typeface="Arial MT"/>
                <a:cs typeface="Arial MT"/>
              </a:rPr>
              <a:t>etc.</a:t>
            </a:r>
            <a:endParaRPr sz="1000">
              <a:latin typeface="Arial MT"/>
              <a:cs typeface="Arial MT"/>
            </a:endParaRPr>
          </a:p>
          <a:p>
            <a:pPr marL="12700" marR="2534920">
              <a:lnSpc>
                <a:spcPct val="95800"/>
              </a:lnSpc>
              <a:spcBef>
                <a:spcPts val="1145"/>
              </a:spcBef>
            </a:pPr>
            <a:r>
              <a:rPr dirty="0" sz="1000">
                <a:latin typeface="Wingdings"/>
                <a:cs typeface="Wingdings"/>
              </a:rPr>
              <a:t>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 b="1">
                <a:latin typeface="Arial"/>
                <a:cs typeface="Arial"/>
              </a:rPr>
              <a:t>Worksheet area: </a:t>
            </a:r>
            <a:r>
              <a:rPr dirty="0" sz="1000">
                <a:latin typeface="Arial MT"/>
                <a:cs typeface="Arial MT"/>
              </a:rPr>
              <a:t>An excel </a:t>
            </a:r>
            <a:r>
              <a:rPr dirty="0" sz="1000" spc="-5">
                <a:latin typeface="Arial MT"/>
                <a:cs typeface="Arial MT"/>
              </a:rPr>
              <a:t>workbook appears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screen showing </a:t>
            </a:r>
            <a:r>
              <a:rPr dirty="0" sz="1000">
                <a:latin typeface="Arial MT"/>
                <a:cs typeface="Arial MT"/>
              </a:rPr>
              <a:t>white cells, is called </a:t>
            </a:r>
            <a:r>
              <a:rPr dirty="0" sz="1000" spc="-5">
                <a:latin typeface="Arial MT"/>
                <a:cs typeface="Arial MT"/>
              </a:rPr>
              <a:t>worksheet </a:t>
            </a:r>
            <a:r>
              <a:rPr dirty="0" sz="1000">
                <a:latin typeface="Arial MT"/>
                <a:cs typeface="Arial MT"/>
              </a:rPr>
              <a:t> area. </a:t>
            </a:r>
            <a:r>
              <a:rPr dirty="0" sz="1000" spc="-5">
                <a:latin typeface="Arial MT"/>
                <a:cs typeface="Arial MT"/>
              </a:rPr>
              <a:t>Worksheet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area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divided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rows</a:t>
            </a:r>
            <a:r>
              <a:rPr dirty="0" sz="1000">
                <a:latin typeface="Arial MT"/>
                <a:cs typeface="Arial MT"/>
              </a:rPr>
              <a:t> and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columns and </a:t>
            </a:r>
            <a:r>
              <a:rPr dirty="0" sz="1000">
                <a:latin typeface="Arial MT"/>
                <a:cs typeface="Arial MT"/>
              </a:rPr>
              <a:t>the area </a:t>
            </a:r>
            <a:r>
              <a:rPr dirty="0" sz="1000" spc="-5">
                <a:latin typeface="Arial MT"/>
                <a:cs typeface="Arial MT"/>
              </a:rPr>
              <a:t>where </a:t>
            </a:r>
            <a:r>
              <a:rPr dirty="0" sz="1000">
                <a:latin typeface="Arial MT"/>
                <a:cs typeface="Arial MT"/>
              </a:rPr>
              <a:t>the rows </a:t>
            </a:r>
            <a:r>
              <a:rPr dirty="0" sz="1000" spc="-5">
                <a:latin typeface="Arial MT"/>
                <a:cs typeface="Arial MT"/>
              </a:rPr>
              <a:t>and columns </a:t>
            </a:r>
            <a:r>
              <a:rPr dirty="0" sz="1000">
                <a:latin typeface="Arial MT"/>
                <a:cs typeface="Arial MT"/>
              </a:rPr>
              <a:t> intersect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called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cell.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 consists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20"/>
              </a:lnSpc>
            </a:pPr>
            <a:r>
              <a:rPr dirty="0" sz="1000">
                <a:latin typeface="Arial MT"/>
                <a:cs typeface="Arial MT"/>
              </a:rPr>
              <a:t>different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cells. </a:t>
            </a:r>
            <a:r>
              <a:rPr dirty="0" sz="1000">
                <a:latin typeface="Arial MT"/>
                <a:cs typeface="Arial MT"/>
              </a:rPr>
              <a:t>Each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cell</a:t>
            </a:r>
            <a:r>
              <a:rPr dirty="0" sz="1000" spc="-5">
                <a:latin typeface="Arial MT"/>
                <a:cs typeface="Arial MT"/>
              </a:rPr>
              <a:t> has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name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which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referred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its</a:t>
            </a:r>
            <a:r>
              <a:rPr dirty="0" sz="1000" spc="-5">
                <a:latin typeface="Arial MT"/>
                <a:cs typeface="Arial MT"/>
              </a:rPr>
              <a:t> address.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worksheet</a:t>
            </a:r>
            <a:r>
              <a:rPr dirty="0" sz="1000" spc="-5">
                <a:latin typeface="Arial MT"/>
                <a:cs typeface="Arial MT"/>
              </a:rPr>
              <a:t> columns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shown</a:t>
            </a:r>
            <a:r>
              <a:rPr dirty="0" sz="1000">
                <a:latin typeface="Arial MT"/>
                <a:cs typeface="Arial MT"/>
              </a:rPr>
              <a:t> in </a:t>
            </a:r>
            <a:r>
              <a:rPr dirty="0" sz="1000" spc="-5">
                <a:latin typeface="Arial MT"/>
                <a:cs typeface="Arial MT"/>
              </a:rPr>
              <a:t>alphabets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while rows are</a:t>
            </a:r>
            <a:r>
              <a:rPr dirty="0" sz="1000" spc="-5">
                <a:latin typeface="Arial MT"/>
                <a:cs typeface="Arial MT"/>
              </a:rPr>
              <a:t> shown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numbers.</a:t>
            </a:r>
            <a:endParaRPr sz="1000">
              <a:latin typeface="Arial MT"/>
              <a:cs typeface="Arial MT"/>
            </a:endParaRPr>
          </a:p>
          <a:p>
            <a:pPr marL="12700" marR="2359660">
              <a:lnSpc>
                <a:spcPct val="95800"/>
              </a:lnSpc>
              <a:spcBef>
                <a:spcPts val="1150"/>
              </a:spcBef>
            </a:pPr>
            <a:r>
              <a:rPr dirty="0" sz="1000">
                <a:latin typeface="Wingdings"/>
                <a:cs typeface="Wingdings"/>
              </a:rPr>
              <a:t>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 b="1">
                <a:latin typeface="Arial"/>
                <a:cs typeface="Arial"/>
              </a:rPr>
              <a:t>Name Box and Formula bar: </a:t>
            </a:r>
            <a:r>
              <a:rPr dirty="0" sz="1000" spc="-5">
                <a:latin typeface="Arial MT"/>
                <a:cs typeface="Arial MT"/>
              </a:rPr>
              <a:t>There </a:t>
            </a:r>
            <a:r>
              <a:rPr dirty="0" sz="1000">
                <a:latin typeface="Arial MT"/>
                <a:cs typeface="Arial MT"/>
              </a:rPr>
              <a:t>are two </a:t>
            </a:r>
            <a:r>
              <a:rPr dirty="0" sz="1000" spc="-5">
                <a:latin typeface="Arial MT"/>
                <a:cs typeface="Arial MT"/>
              </a:rPr>
              <a:t>bars </a:t>
            </a:r>
            <a:r>
              <a:rPr dirty="0" sz="1000">
                <a:latin typeface="Arial MT"/>
                <a:cs typeface="Arial MT"/>
              </a:rPr>
              <a:t>at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 top of excel </a:t>
            </a:r>
            <a:r>
              <a:rPr dirty="0" sz="1000" spc="-5">
                <a:latin typeface="Arial MT"/>
                <a:cs typeface="Arial MT"/>
              </a:rPr>
              <a:t>sheet </a:t>
            </a:r>
            <a:r>
              <a:rPr dirty="0" sz="1000">
                <a:latin typeface="Arial MT"/>
                <a:cs typeface="Arial MT"/>
              </a:rPr>
              <a:t>for active cell </a:t>
            </a:r>
            <a:r>
              <a:rPr dirty="0" sz="1000" spc="-5">
                <a:latin typeface="Arial MT"/>
                <a:cs typeface="Arial MT"/>
              </a:rPr>
              <a:t>name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formula/content of the cell. These are called name box </a:t>
            </a:r>
            <a:r>
              <a:rPr dirty="0" sz="1000">
                <a:latin typeface="Arial MT"/>
                <a:cs typeface="Arial MT"/>
              </a:rPr>
              <a:t> 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formula bar.</a:t>
            </a:r>
            <a:endParaRPr sz="1000">
              <a:latin typeface="Arial MT"/>
              <a:cs typeface="Arial MT"/>
            </a:endParaRPr>
          </a:p>
          <a:p>
            <a:pPr marL="12700" marR="2671445">
              <a:lnSpc>
                <a:spcPts val="1150"/>
              </a:lnSpc>
              <a:spcBef>
                <a:spcPts val="30"/>
              </a:spcBef>
            </a:pPr>
            <a:r>
              <a:rPr dirty="0" sz="1000">
                <a:latin typeface="Arial MT"/>
                <a:cs typeface="Arial MT"/>
              </a:rPr>
              <a:t>Name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box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shows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address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active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cell</a:t>
            </a:r>
            <a:r>
              <a:rPr dirty="0" sz="1000" spc="-5">
                <a:latin typeface="Arial MT"/>
                <a:cs typeface="Arial MT"/>
              </a:rPr>
              <a:t> name.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Formula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bar shows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contents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cell.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 marL="12700" marR="173990">
              <a:lnSpc>
                <a:spcPct val="96900"/>
              </a:lnSpc>
              <a:spcBef>
                <a:spcPts val="760"/>
              </a:spcBef>
            </a:pPr>
            <a:r>
              <a:rPr dirty="0" sz="1000">
                <a:latin typeface="Wingdings"/>
                <a:cs typeface="Wingdings"/>
              </a:rPr>
              <a:t></a:t>
            </a:r>
            <a:r>
              <a:rPr dirty="0" sz="1000" spc="30">
                <a:latin typeface="Times New Roman"/>
                <a:cs typeface="Times New Roman"/>
              </a:rPr>
              <a:t> </a:t>
            </a:r>
            <a:r>
              <a:rPr dirty="0" sz="1000" spc="-5" b="1">
                <a:latin typeface="Arial"/>
                <a:cs typeface="Arial"/>
              </a:rPr>
              <a:t>Sheet Tab: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In the end of worksheet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there are few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buttons;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called sheet tab. Sheet tabs are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used </a:t>
            </a:r>
            <a:r>
              <a:rPr dirty="0" sz="1000">
                <a:latin typeface="Arial MT"/>
                <a:cs typeface="Arial MT"/>
              </a:rPr>
              <a:t>to move </a:t>
            </a:r>
            <a:r>
              <a:rPr dirty="0" sz="1000" spc="-5">
                <a:latin typeface="Arial MT"/>
                <a:cs typeface="Arial MT"/>
              </a:rPr>
              <a:t>between worksheets </a:t>
            </a:r>
            <a:r>
              <a:rPr dirty="0" sz="1000">
                <a:latin typeface="Arial MT"/>
                <a:cs typeface="Arial MT"/>
              </a:rPr>
              <a:t>in a </a:t>
            </a:r>
            <a:r>
              <a:rPr dirty="0" sz="1000" spc="-5">
                <a:latin typeface="Arial MT"/>
                <a:cs typeface="Arial MT"/>
              </a:rPr>
              <a:t>spreadsheet. </a:t>
            </a:r>
            <a:r>
              <a:rPr dirty="0" sz="1000">
                <a:latin typeface="Arial MT"/>
                <a:cs typeface="Arial MT"/>
              </a:rPr>
              <a:t>You can </a:t>
            </a:r>
            <a:r>
              <a:rPr dirty="0" sz="1000" spc="-5">
                <a:latin typeface="Arial MT"/>
                <a:cs typeface="Arial MT"/>
              </a:rPr>
              <a:t>work </a:t>
            </a:r>
            <a:r>
              <a:rPr dirty="0" sz="1000">
                <a:latin typeface="Arial MT"/>
                <a:cs typeface="Arial MT"/>
              </a:rPr>
              <a:t>on three work </a:t>
            </a:r>
            <a:r>
              <a:rPr dirty="0" sz="1000" spc="-5">
                <a:latin typeface="Arial MT"/>
                <a:cs typeface="Arial MT"/>
              </a:rPr>
              <a:t>sheets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simultaneously.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>
                <a:latin typeface="Wingdings"/>
                <a:cs typeface="Wingdings"/>
              </a:rPr>
              <a:t></a:t>
            </a:r>
            <a:r>
              <a:rPr dirty="0" sz="1000" spc="25">
                <a:latin typeface="Times New Roman"/>
                <a:cs typeface="Times New Roman"/>
              </a:rPr>
              <a:t> </a:t>
            </a:r>
            <a:r>
              <a:rPr dirty="0" sz="1000" spc="-5" b="1">
                <a:latin typeface="Arial"/>
                <a:cs typeface="Arial"/>
              </a:rPr>
              <a:t>Status bar: </a:t>
            </a:r>
            <a:r>
              <a:rPr dirty="0" sz="1000" spc="-5">
                <a:latin typeface="Arial MT"/>
                <a:cs typeface="Arial MT"/>
              </a:rPr>
              <a:t>The bar at the bottom 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called status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bar which shows the status of document.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4.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Creating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 new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spread</a:t>
            </a:r>
            <a:r>
              <a:rPr dirty="0" sz="1200" spc="-10" b="1">
                <a:latin typeface="Arial"/>
                <a:cs typeface="Arial"/>
              </a:rPr>
              <a:t> sheet</a:t>
            </a:r>
            <a:endParaRPr sz="1200">
              <a:latin typeface="Arial"/>
              <a:cs typeface="Arial"/>
            </a:endParaRPr>
          </a:p>
          <a:p>
            <a:pPr marL="12700" marR="1910080">
              <a:lnSpc>
                <a:spcPct val="191300"/>
              </a:lnSpc>
              <a:spcBef>
                <a:spcPts val="5"/>
              </a:spcBef>
            </a:pPr>
            <a:r>
              <a:rPr dirty="0" sz="1000">
                <a:latin typeface="Arial MT"/>
                <a:cs typeface="Arial MT"/>
              </a:rPr>
              <a:t>To create a </a:t>
            </a:r>
            <a:r>
              <a:rPr dirty="0" sz="1000" spc="-5">
                <a:latin typeface="Arial MT"/>
                <a:cs typeface="Arial MT"/>
              </a:rPr>
              <a:t>new spreadsheet </a:t>
            </a:r>
            <a:r>
              <a:rPr dirty="0" sz="1000">
                <a:latin typeface="Arial MT"/>
                <a:cs typeface="Arial MT"/>
              </a:rPr>
              <a:t>use </a:t>
            </a:r>
            <a:r>
              <a:rPr dirty="0" sz="1000" spc="-5">
                <a:latin typeface="Arial MT"/>
                <a:cs typeface="Arial MT"/>
              </a:rPr>
              <a:t>“NEW” option from </a:t>
            </a:r>
            <a:r>
              <a:rPr dirty="0" sz="1000">
                <a:latin typeface="Arial MT"/>
                <a:cs typeface="Arial MT"/>
              </a:rPr>
              <a:t>file menu.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1-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Go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New</a:t>
            </a:r>
            <a:endParaRPr sz="1000">
              <a:latin typeface="Arial MT"/>
              <a:cs typeface="Arial MT"/>
            </a:endParaRPr>
          </a:p>
          <a:p>
            <a:pPr marL="12700" marR="1043305">
              <a:lnSpc>
                <a:spcPts val="1150"/>
              </a:lnSpc>
              <a:spcBef>
                <a:spcPts val="30"/>
              </a:spcBef>
            </a:pPr>
            <a:r>
              <a:rPr dirty="0" sz="1000">
                <a:latin typeface="Arial MT"/>
                <a:cs typeface="Arial MT"/>
              </a:rPr>
              <a:t>2- </a:t>
            </a:r>
            <a:r>
              <a:rPr dirty="0" sz="1000" spc="-5">
                <a:latin typeface="Arial MT"/>
                <a:cs typeface="Arial MT"/>
              </a:rPr>
              <a:t>Click on “Blank </a:t>
            </a:r>
            <a:r>
              <a:rPr dirty="0" sz="1000">
                <a:latin typeface="Arial MT"/>
                <a:cs typeface="Arial MT"/>
              </a:rPr>
              <a:t>work </a:t>
            </a:r>
            <a:r>
              <a:rPr dirty="0" sz="1000" spc="-5">
                <a:latin typeface="Arial MT"/>
                <a:cs typeface="Arial MT"/>
              </a:rPr>
              <a:t>book” </a:t>
            </a:r>
            <a:r>
              <a:rPr dirty="0" sz="1000">
                <a:latin typeface="Arial MT"/>
                <a:cs typeface="Arial MT"/>
              </a:rPr>
              <a:t>in the </a:t>
            </a:r>
            <a:r>
              <a:rPr dirty="0" sz="1000" spc="-5">
                <a:latin typeface="Arial MT"/>
                <a:cs typeface="Arial MT"/>
              </a:rPr>
              <a:t>Task </a:t>
            </a:r>
            <a:r>
              <a:rPr dirty="0" sz="1000">
                <a:latin typeface="Arial MT"/>
                <a:cs typeface="Arial MT"/>
              </a:rPr>
              <a:t>Pan in the </a:t>
            </a:r>
            <a:r>
              <a:rPr dirty="0" sz="1000" spc="-5">
                <a:latin typeface="Arial MT"/>
                <a:cs typeface="Arial MT"/>
              </a:rPr>
              <a:t>right </a:t>
            </a:r>
            <a:r>
              <a:rPr dirty="0" sz="1000">
                <a:latin typeface="Arial MT"/>
                <a:cs typeface="Arial MT"/>
              </a:rPr>
              <a:t>side of </a:t>
            </a:r>
            <a:r>
              <a:rPr dirty="0" sz="1000" spc="-5">
                <a:latin typeface="Arial MT"/>
                <a:cs typeface="Arial MT"/>
              </a:rPr>
              <a:t>the </a:t>
            </a:r>
            <a:r>
              <a:rPr dirty="0" sz="1000">
                <a:latin typeface="Arial MT"/>
                <a:cs typeface="Arial MT"/>
              </a:rPr>
              <a:t>MS Excel.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3-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new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work</a:t>
            </a:r>
            <a:r>
              <a:rPr dirty="0" sz="1000" spc="-5">
                <a:latin typeface="Arial MT"/>
                <a:cs typeface="Arial MT"/>
              </a:rPr>
              <a:t> book </a:t>
            </a:r>
            <a:r>
              <a:rPr dirty="0" sz="1000">
                <a:latin typeface="Arial MT"/>
                <a:cs typeface="Arial MT"/>
              </a:rPr>
              <a:t>will</a:t>
            </a:r>
            <a:r>
              <a:rPr dirty="0" sz="1000" spc="-5">
                <a:latin typeface="Arial MT"/>
                <a:cs typeface="Arial MT"/>
              </a:rPr>
              <a:t> be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opened.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tabLst>
                <a:tab pos="4356100" algn="l"/>
              </a:tabLst>
            </a:pPr>
            <a:r>
              <a:rPr dirty="0" sz="1000" spc="-5">
                <a:latin typeface="Arial MT"/>
                <a:cs typeface="Arial MT"/>
              </a:rPr>
              <a:t>Another way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new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“New”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icon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tool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bar	</a:t>
            </a:r>
            <a:r>
              <a:rPr dirty="0" sz="1000">
                <a:latin typeface="Arial MT"/>
                <a:cs typeface="Arial MT"/>
              </a:rPr>
              <a:t>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200" spc="-5" b="1">
                <a:latin typeface="Arial"/>
                <a:cs typeface="Arial"/>
              </a:rPr>
              <a:t>5. Saving a new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spreadsheet</a:t>
            </a:r>
            <a:endParaRPr sz="1200">
              <a:latin typeface="Arial"/>
              <a:cs typeface="Arial"/>
            </a:endParaRPr>
          </a:p>
          <a:p>
            <a:pPr marL="12700" marR="13970">
              <a:lnSpc>
                <a:spcPts val="1150"/>
              </a:lnSpc>
              <a:spcBef>
                <a:spcPts val="1175"/>
              </a:spcBef>
            </a:pPr>
            <a:r>
              <a:rPr dirty="0" sz="1000" spc="-5">
                <a:latin typeface="Arial MT"/>
                <a:cs typeface="Arial MT"/>
              </a:rPr>
              <a:t>After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creating the spreadsheet the next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step is to save them. We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 use “SAVE”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command of file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menu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save worksheet.</a:t>
            </a:r>
            <a:endParaRPr sz="1000">
              <a:latin typeface="Arial MT"/>
              <a:cs typeface="Arial MT"/>
            </a:endParaRPr>
          </a:p>
          <a:p>
            <a:pPr marL="12700" marR="3122930">
              <a:lnSpc>
                <a:spcPts val="2300"/>
              </a:lnSpc>
              <a:spcBef>
                <a:spcPts val="229"/>
              </a:spcBef>
            </a:pPr>
            <a:r>
              <a:rPr dirty="0" sz="1000" spc="-5">
                <a:latin typeface="Arial MT"/>
                <a:cs typeface="Arial MT"/>
              </a:rPr>
              <a:t>There are three ways to save existing file.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1-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Go 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5">
                <a:latin typeface="Arial MT"/>
                <a:cs typeface="Arial MT"/>
              </a:rPr>
              <a:t> Save</a:t>
            </a:r>
            <a:endParaRPr sz="1000">
              <a:latin typeface="Arial MT"/>
              <a:cs typeface="Arial MT"/>
            </a:endParaRPr>
          </a:p>
          <a:p>
            <a:pPr marL="160655" indent="-148590">
              <a:lnSpc>
                <a:spcPts val="885"/>
              </a:lnSpc>
              <a:buAutoNum type="arabicPlain" startAt="2"/>
              <a:tabLst>
                <a:tab pos="161290" algn="l"/>
              </a:tabLst>
            </a:pP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Ctrl+S</a:t>
            </a:r>
            <a:endParaRPr sz="1000">
              <a:latin typeface="Arial MT"/>
              <a:cs typeface="Arial MT"/>
            </a:endParaRPr>
          </a:p>
          <a:p>
            <a:pPr marL="160655" indent="-148590">
              <a:lnSpc>
                <a:spcPct val="100000"/>
              </a:lnSpc>
              <a:spcBef>
                <a:spcPts val="150"/>
              </a:spcBef>
              <a:buAutoNum type="arabicPlain" startAt="2"/>
              <a:tabLst>
                <a:tab pos="161290" algn="l"/>
                <a:tab pos="1426210" algn="l"/>
              </a:tabLst>
            </a:pP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Save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Icon	in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formatting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toolbar.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dirty="0" sz="1200" b="1">
                <a:latin typeface="Arial"/>
                <a:cs typeface="Arial"/>
              </a:rPr>
              <a:t>6.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Closing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000" spc="-5">
                <a:latin typeface="Arial MT"/>
                <a:cs typeface="Arial MT"/>
              </a:rPr>
              <a:t>When </a:t>
            </a: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-5">
                <a:latin typeface="Arial MT"/>
                <a:cs typeface="Arial MT"/>
              </a:rPr>
              <a:t> are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finished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with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our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work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spread sheet </a:t>
            </a: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-5">
                <a:latin typeface="Arial MT"/>
                <a:cs typeface="Arial MT"/>
              </a:rPr>
              <a:t> need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close </a:t>
            </a:r>
            <a:r>
              <a:rPr dirty="0" sz="1000">
                <a:latin typeface="Arial MT"/>
                <a:cs typeface="Arial MT"/>
              </a:rPr>
              <a:t>it.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2" y="1110634"/>
            <a:ext cx="5508625" cy="7910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latin typeface="Arial"/>
                <a:cs typeface="Arial"/>
              </a:rPr>
              <a:t>Output</a:t>
            </a:r>
            <a:endParaRPr sz="1000">
              <a:latin typeface="Arial"/>
              <a:cs typeface="Arial"/>
            </a:endParaRPr>
          </a:p>
          <a:p>
            <a:pPr marL="12700" marR="120650">
              <a:lnSpc>
                <a:spcPts val="1150"/>
              </a:lnSpc>
              <a:spcBef>
                <a:spcPts val="1170"/>
              </a:spcBef>
            </a:pPr>
            <a:r>
              <a:rPr dirty="0" sz="1000" spc="-5">
                <a:latin typeface="Arial MT"/>
                <a:cs typeface="Arial MT"/>
              </a:rPr>
              <a:t>Anything that comes out of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computer is called output. For example sound of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playing video in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output.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dirty="0" sz="1000" spc="-5" b="1">
                <a:latin typeface="Arial"/>
                <a:cs typeface="Arial"/>
              </a:rPr>
              <a:t>Output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Devices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1170"/>
              </a:spcBef>
            </a:pPr>
            <a:r>
              <a:rPr dirty="0" sz="1000">
                <a:latin typeface="Arial MT"/>
                <a:cs typeface="Arial MT"/>
              </a:rPr>
              <a:t>An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output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device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hardware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used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get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output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from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computer.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example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head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phones are output </a:t>
            </a:r>
            <a:r>
              <a:rPr dirty="0" sz="1000">
                <a:latin typeface="Arial MT"/>
                <a:cs typeface="Arial MT"/>
              </a:rPr>
              <a:t>device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used </a:t>
            </a:r>
            <a:r>
              <a:rPr dirty="0" sz="1000">
                <a:latin typeface="Arial MT"/>
                <a:cs typeface="Arial MT"/>
              </a:rPr>
              <a:t>for</a:t>
            </a:r>
            <a:r>
              <a:rPr dirty="0" sz="1000" spc="-5">
                <a:latin typeface="Arial MT"/>
                <a:cs typeface="Arial MT"/>
              </a:rPr>
              <a:t> listening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sound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computer.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dirty="0" sz="1000" spc="-5" b="1">
                <a:latin typeface="Arial"/>
                <a:cs typeface="Arial"/>
              </a:rPr>
              <a:t>Processing</a:t>
            </a:r>
            <a:endParaRPr sz="1000">
              <a:latin typeface="Arial"/>
              <a:cs typeface="Arial"/>
            </a:endParaRPr>
          </a:p>
          <a:p>
            <a:pPr algn="just" marL="12700" marR="5715">
              <a:lnSpc>
                <a:spcPts val="1150"/>
              </a:lnSpc>
              <a:spcBef>
                <a:spcPts val="1170"/>
              </a:spcBef>
            </a:pPr>
            <a:r>
              <a:rPr dirty="0" sz="1000" spc="-5">
                <a:latin typeface="Arial MT"/>
                <a:cs typeface="Arial MT"/>
              </a:rPr>
              <a:t>Computer is </a:t>
            </a:r>
            <a:r>
              <a:rPr dirty="0" sz="1000">
                <a:latin typeface="Arial MT"/>
                <a:cs typeface="Arial MT"/>
              </a:rPr>
              <a:t>given the </a:t>
            </a:r>
            <a:r>
              <a:rPr dirty="0" sz="1000" spc="-5">
                <a:latin typeface="Arial MT"/>
                <a:cs typeface="Arial MT"/>
              </a:rPr>
              <a:t>data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instruction </a:t>
            </a:r>
            <a:r>
              <a:rPr dirty="0" sz="1000">
                <a:latin typeface="Arial MT"/>
                <a:cs typeface="Arial MT"/>
              </a:rPr>
              <a:t>as </a:t>
            </a:r>
            <a:r>
              <a:rPr dirty="0" sz="1000" spc="-5">
                <a:latin typeface="Arial MT"/>
                <a:cs typeface="Arial MT"/>
              </a:rPr>
              <a:t>input, </a:t>
            </a:r>
            <a:r>
              <a:rPr dirty="0" sz="1000">
                <a:latin typeface="Arial MT"/>
                <a:cs typeface="Arial MT"/>
              </a:rPr>
              <a:t>which is </a:t>
            </a:r>
            <a:r>
              <a:rPr dirty="0" sz="1000" spc="-5">
                <a:latin typeface="Arial MT"/>
                <a:cs typeface="Arial MT"/>
              </a:rPr>
              <a:t>processed </a:t>
            </a:r>
            <a:r>
              <a:rPr dirty="0" sz="1000">
                <a:latin typeface="Arial MT"/>
                <a:cs typeface="Arial MT"/>
              </a:rPr>
              <a:t>to create output </a:t>
            </a:r>
            <a:r>
              <a:rPr dirty="0" sz="1000" spc="-5">
                <a:latin typeface="Arial MT"/>
                <a:cs typeface="Arial MT"/>
              </a:rPr>
              <a:t>in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information.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raw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symbols,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numbers,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images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etc,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whereas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information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organized,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meaningful and useful form of 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data.</a:t>
            </a:r>
            <a:endParaRPr sz="1000">
              <a:latin typeface="Arial MT"/>
              <a:cs typeface="Arial MT"/>
            </a:endParaRPr>
          </a:p>
          <a:p>
            <a:pPr algn="just" marL="12700">
              <a:lnSpc>
                <a:spcPts val="1095"/>
              </a:lnSpc>
            </a:pPr>
            <a:r>
              <a:rPr dirty="0" sz="1000">
                <a:latin typeface="Arial MT"/>
                <a:cs typeface="Arial MT"/>
              </a:rPr>
              <a:t>For</a:t>
            </a:r>
            <a:r>
              <a:rPr dirty="0" sz="1000" spc="10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example,</a:t>
            </a:r>
            <a:r>
              <a:rPr dirty="0" sz="1000" spc="1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some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(student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roll</a:t>
            </a:r>
            <a:r>
              <a:rPr dirty="0" sz="1000" spc="1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number,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name,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total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marks,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obtained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marks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etc)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from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endParaRPr sz="1000">
              <a:latin typeface="Arial MT"/>
              <a:cs typeface="Arial MT"/>
            </a:endParaRPr>
          </a:p>
          <a:p>
            <a:pPr algn="just" marL="12700" marR="5715">
              <a:lnSpc>
                <a:spcPts val="1150"/>
              </a:lnSpc>
              <a:spcBef>
                <a:spcPts val="55"/>
              </a:spcBef>
            </a:pPr>
            <a:r>
              <a:rPr dirty="0" sz="1000">
                <a:latin typeface="Arial MT"/>
                <a:cs typeface="Arial MT"/>
              </a:rPr>
              <a:t>mid exam </a:t>
            </a:r>
            <a:r>
              <a:rPr dirty="0" sz="1000" spc="-5">
                <a:latin typeface="Arial MT"/>
                <a:cs typeface="Arial MT"/>
              </a:rPr>
              <a:t>is entered. Computer process </a:t>
            </a:r>
            <a:r>
              <a:rPr dirty="0" sz="1000">
                <a:latin typeface="Arial MT"/>
                <a:cs typeface="Arial MT"/>
              </a:rPr>
              <a:t>the data, </a:t>
            </a:r>
            <a:r>
              <a:rPr dirty="0" sz="1000" spc="-5">
                <a:latin typeface="Arial MT"/>
                <a:cs typeface="Arial MT"/>
              </a:rPr>
              <a:t>and creates </a:t>
            </a:r>
            <a:r>
              <a:rPr dirty="0" sz="1000">
                <a:latin typeface="Arial MT"/>
                <a:cs typeface="Arial MT"/>
              </a:rPr>
              <a:t>a report of </a:t>
            </a:r>
            <a:r>
              <a:rPr dirty="0" sz="1000" spc="-5">
                <a:latin typeface="Arial MT"/>
                <a:cs typeface="Arial MT"/>
              </a:rPr>
              <a:t>pass </a:t>
            </a:r>
            <a:r>
              <a:rPr dirty="0" sz="1000">
                <a:latin typeface="Arial MT"/>
                <a:cs typeface="Arial MT"/>
              </a:rPr>
              <a:t>and fail </a:t>
            </a:r>
            <a:r>
              <a:rPr dirty="0" sz="1000" spc="-5">
                <a:latin typeface="Arial MT"/>
                <a:cs typeface="Arial MT"/>
              </a:rPr>
              <a:t>students.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report 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more organized and useful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 </a:t>
            </a:r>
            <a:r>
              <a:rPr dirty="0" sz="1000">
                <a:latin typeface="Arial MT"/>
                <a:cs typeface="Arial MT"/>
              </a:rPr>
              <a:t>us,</a:t>
            </a:r>
            <a:r>
              <a:rPr dirty="0" sz="1000" spc="-5">
                <a:latin typeface="Arial MT"/>
                <a:cs typeface="Arial MT"/>
              </a:rPr>
              <a:t> and thus information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rather than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just data.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dirty="0" sz="1000" spc="-5" b="1">
                <a:latin typeface="Arial"/>
                <a:cs typeface="Arial"/>
              </a:rPr>
              <a:t>Storage</a:t>
            </a:r>
            <a:endParaRPr sz="1000">
              <a:latin typeface="Arial"/>
              <a:cs typeface="Arial"/>
            </a:endParaRPr>
          </a:p>
          <a:p>
            <a:pPr algn="just" marL="12700" marR="5715">
              <a:lnSpc>
                <a:spcPts val="1150"/>
              </a:lnSpc>
              <a:spcBef>
                <a:spcPts val="1170"/>
              </a:spcBef>
            </a:pPr>
            <a:r>
              <a:rPr dirty="0" sz="1000" spc="-5">
                <a:latin typeface="Arial MT"/>
                <a:cs typeface="Arial MT"/>
              </a:rPr>
              <a:t>Storage,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also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referred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memory,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ability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store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data,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information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instructions. </a:t>
            </a: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 save</a:t>
            </a:r>
            <a:r>
              <a:rPr dirty="0" sz="1000" spc="-5">
                <a:latin typeface="Arial MT"/>
                <a:cs typeface="Arial MT"/>
              </a:rPr>
              <a:t> digital </a:t>
            </a:r>
            <a:r>
              <a:rPr dirty="0" sz="1000">
                <a:latin typeface="Arial MT"/>
                <a:cs typeface="Arial MT"/>
              </a:rPr>
              <a:t>data on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RAM,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hard </a:t>
            </a:r>
            <a:r>
              <a:rPr dirty="0" sz="1000" spc="-5">
                <a:latin typeface="Arial MT"/>
                <a:cs typeface="Arial MT"/>
              </a:rPr>
              <a:t>disks or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removable memory.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dirty="0" sz="1000" spc="-5" b="1">
                <a:latin typeface="Arial"/>
                <a:cs typeface="Arial"/>
              </a:rPr>
              <a:t>Storage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Devices</a:t>
            </a:r>
            <a:endParaRPr sz="1000">
              <a:latin typeface="Arial"/>
              <a:cs typeface="Arial"/>
            </a:endParaRPr>
          </a:p>
          <a:p>
            <a:pPr algn="just" marL="12700" marR="5080">
              <a:lnSpc>
                <a:spcPts val="1150"/>
              </a:lnSpc>
              <a:spcBef>
                <a:spcPts val="1175"/>
              </a:spcBef>
            </a:pPr>
            <a:r>
              <a:rPr dirty="0" sz="1000">
                <a:latin typeface="Arial MT"/>
                <a:cs typeface="Arial MT"/>
              </a:rPr>
              <a:t>Storage </a:t>
            </a:r>
            <a:r>
              <a:rPr dirty="0" sz="1000" spc="-5">
                <a:latin typeface="Arial MT"/>
                <a:cs typeface="Arial MT"/>
              </a:rPr>
              <a:t>devices </a:t>
            </a:r>
            <a:r>
              <a:rPr dirty="0" sz="1000">
                <a:latin typeface="Arial MT"/>
                <a:cs typeface="Arial MT"/>
              </a:rPr>
              <a:t>are </a:t>
            </a:r>
            <a:r>
              <a:rPr dirty="0" sz="1000" spc="-5">
                <a:latin typeface="Arial MT"/>
                <a:cs typeface="Arial MT"/>
              </a:rPr>
              <a:t>used </a:t>
            </a:r>
            <a:r>
              <a:rPr dirty="0" sz="1000">
                <a:latin typeface="Arial MT"/>
                <a:cs typeface="Arial MT"/>
              </a:rPr>
              <a:t>to store </a:t>
            </a:r>
            <a:r>
              <a:rPr dirty="0" sz="1000" spc="-5">
                <a:latin typeface="Arial MT"/>
                <a:cs typeface="Arial MT"/>
              </a:rPr>
              <a:t>data when </a:t>
            </a:r>
            <a:r>
              <a:rPr dirty="0" sz="1000">
                <a:latin typeface="Arial MT"/>
                <a:cs typeface="Arial MT"/>
              </a:rPr>
              <a:t>they are </a:t>
            </a:r>
            <a:r>
              <a:rPr dirty="0" sz="1000" spc="-5">
                <a:latin typeface="Arial MT"/>
                <a:cs typeface="Arial MT"/>
              </a:rPr>
              <a:t>not being </a:t>
            </a:r>
            <a:r>
              <a:rPr dirty="0" sz="1000">
                <a:latin typeface="Arial MT"/>
                <a:cs typeface="Arial MT"/>
              </a:rPr>
              <a:t>used in </a:t>
            </a:r>
            <a:r>
              <a:rPr dirty="0" sz="1000" spc="-5">
                <a:latin typeface="Arial MT"/>
                <a:cs typeface="Arial MT"/>
              </a:rPr>
              <a:t>memory. </a:t>
            </a:r>
            <a:r>
              <a:rPr dirty="0" sz="1000">
                <a:latin typeface="Arial MT"/>
                <a:cs typeface="Arial MT"/>
              </a:rPr>
              <a:t>The most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common types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</a:t>
            </a:r>
            <a:r>
              <a:rPr dirty="0" sz="1000" spc="-5">
                <a:latin typeface="Arial MT"/>
                <a:cs typeface="Arial MT"/>
              </a:rPr>
              <a:t> floppy </a:t>
            </a:r>
            <a:r>
              <a:rPr dirty="0" sz="1000">
                <a:latin typeface="Arial MT"/>
                <a:cs typeface="Arial MT"/>
              </a:rPr>
              <a:t>disks,</a:t>
            </a:r>
            <a:r>
              <a:rPr dirty="0" sz="1000" spc="-5">
                <a:latin typeface="Arial MT"/>
                <a:cs typeface="Arial MT"/>
              </a:rPr>
              <a:t> hard </a:t>
            </a:r>
            <a:r>
              <a:rPr dirty="0" sz="1000">
                <a:latin typeface="Arial MT"/>
                <a:cs typeface="Arial MT"/>
              </a:rPr>
              <a:t>disks</a:t>
            </a:r>
            <a:r>
              <a:rPr dirty="0" sz="1000" spc="-5">
                <a:latin typeface="Arial MT"/>
                <a:cs typeface="Arial MT"/>
              </a:rPr>
              <a:t> and </a:t>
            </a:r>
            <a:r>
              <a:rPr dirty="0" sz="1000">
                <a:latin typeface="Arial MT"/>
                <a:cs typeface="Arial MT"/>
              </a:rPr>
              <a:t>CD-ROM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DVD.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dirty="0" sz="1000" spc="-5" b="1">
                <a:latin typeface="Arial"/>
                <a:cs typeface="Arial"/>
              </a:rPr>
              <a:t>Hardware</a:t>
            </a:r>
            <a:endParaRPr sz="1000">
              <a:latin typeface="Arial"/>
              <a:cs typeface="Arial"/>
            </a:endParaRPr>
          </a:p>
          <a:p>
            <a:pPr algn="just" marL="12700" marR="15875">
              <a:lnSpc>
                <a:spcPts val="1150"/>
              </a:lnSpc>
              <a:spcBef>
                <a:spcPts val="1180"/>
              </a:spcBef>
            </a:pPr>
            <a:r>
              <a:rPr dirty="0" sz="1000">
                <a:latin typeface="Arial MT"/>
                <a:cs typeface="Arial MT"/>
              </a:rPr>
              <a:t>Hardware </a:t>
            </a:r>
            <a:r>
              <a:rPr dirty="0" sz="1000" spc="-5">
                <a:latin typeface="Arial MT"/>
                <a:cs typeface="Arial MT"/>
              </a:rPr>
              <a:t>refers </a:t>
            </a:r>
            <a:r>
              <a:rPr dirty="0" sz="1000">
                <a:latin typeface="Arial MT"/>
                <a:cs typeface="Arial MT"/>
              </a:rPr>
              <a:t>to the </a:t>
            </a:r>
            <a:r>
              <a:rPr dirty="0" sz="1000" spc="-5">
                <a:latin typeface="Arial MT"/>
                <a:cs typeface="Arial MT"/>
              </a:rPr>
              <a:t>physical elements </a:t>
            </a:r>
            <a:r>
              <a:rPr dirty="0" sz="1000">
                <a:latin typeface="Arial MT"/>
                <a:cs typeface="Arial MT"/>
              </a:rPr>
              <a:t>of a </a:t>
            </a:r>
            <a:r>
              <a:rPr dirty="0" sz="1000" spc="-5">
                <a:latin typeface="Arial MT"/>
                <a:cs typeface="Arial MT"/>
              </a:rPr>
              <a:t>computer. </a:t>
            </a:r>
            <a:r>
              <a:rPr dirty="0" sz="1000">
                <a:latin typeface="Arial MT"/>
                <a:cs typeface="Arial MT"/>
              </a:rPr>
              <a:t>Examples of </a:t>
            </a:r>
            <a:r>
              <a:rPr dirty="0" sz="1000" spc="-5">
                <a:latin typeface="Arial MT"/>
                <a:cs typeface="Arial MT"/>
              </a:rPr>
              <a:t>hardware in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computer </a:t>
            </a:r>
            <a:r>
              <a:rPr dirty="0" sz="1000">
                <a:latin typeface="Arial MT"/>
                <a:cs typeface="Arial MT"/>
              </a:rPr>
              <a:t>are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keyboard,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monitor,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mouse and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processing </a:t>
            </a:r>
            <a:r>
              <a:rPr dirty="0" sz="1000">
                <a:latin typeface="Arial MT"/>
                <a:cs typeface="Arial MT"/>
              </a:rPr>
              <a:t>unit.</a:t>
            </a:r>
            <a:endParaRPr sz="1000">
              <a:latin typeface="Arial MT"/>
              <a:cs typeface="Arial MT"/>
            </a:endParaRPr>
          </a:p>
          <a:p>
            <a:pPr algn="just" marL="12700" marR="5080">
              <a:lnSpc>
                <a:spcPct val="95700"/>
              </a:lnSpc>
              <a:spcBef>
                <a:spcPts val="1115"/>
              </a:spcBef>
            </a:pPr>
            <a:r>
              <a:rPr dirty="0" sz="1000">
                <a:latin typeface="Arial MT"/>
                <a:cs typeface="Arial MT"/>
              </a:rPr>
              <a:t>In contrast to </a:t>
            </a:r>
            <a:r>
              <a:rPr dirty="0" sz="1000" spc="-5">
                <a:latin typeface="Arial MT"/>
                <a:cs typeface="Arial MT"/>
              </a:rPr>
              <a:t>software, hardware </a:t>
            </a:r>
            <a:r>
              <a:rPr dirty="0" sz="1000">
                <a:latin typeface="Arial MT"/>
                <a:cs typeface="Arial MT"/>
              </a:rPr>
              <a:t>is a physical </a:t>
            </a:r>
            <a:r>
              <a:rPr dirty="0" sz="1000" spc="-5">
                <a:latin typeface="Arial MT"/>
                <a:cs typeface="Arial MT"/>
              </a:rPr>
              <a:t>entity, </a:t>
            </a:r>
            <a:r>
              <a:rPr dirty="0" sz="1000">
                <a:latin typeface="Arial MT"/>
                <a:cs typeface="Arial MT"/>
              </a:rPr>
              <a:t>while software is a </a:t>
            </a:r>
            <a:r>
              <a:rPr dirty="0" sz="1000" spc="-5">
                <a:latin typeface="Arial MT"/>
                <a:cs typeface="Arial MT"/>
              </a:rPr>
              <a:t>non-physical entity. </a:t>
            </a:r>
            <a:r>
              <a:rPr dirty="0" sz="1000">
                <a:latin typeface="Arial MT"/>
                <a:cs typeface="Arial MT"/>
              </a:rPr>
              <a:t> Hardware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software are </a:t>
            </a:r>
            <a:r>
              <a:rPr dirty="0" sz="1000" spc="-5">
                <a:latin typeface="Arial MT"/>
                <a:cs typeface="Arial MT"/>
              </a:rPr>
              <a:t>interconnected, </a:t>
            </a:r>
            <a:r>
              <a:rPr dirty="0" sz="1000">
                <a:latin typeface="Arial MT"/>
                <a:cs typeface="Arial MT"/>
              </a:rPr>
              <a:t>without software; the </a:t>
            </a:r>
            <a:r>
              <a:rPr dirty="0" sz="1000" spc="-5">
                <a:latin typeface="Arial MT"/>
                <a:cs typeface="Arial MT"/>
              </a:rPr>
              <a:t>hardware </a:t>
            </a:r>
            <a:r>
              <a:rPr dirty="0" sz="1000">
                <a:latin typeface="Arial MT"/>
                <a:cs typeface="Arial MT"/>
              </a:rPr>
              <a:t>of a </a:t>
            </a:r>
            <a:r>
              <a:rPr dirty="0" sz="1000" spc="-5">
                <a:latin typeface="Arial MT"/>
                <a:cs typeface="Arial MT"/>
              </a:rPr>
              <a:t>computer would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no function.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000" spc="-5" b="1">
                <a:latin typeface="Arial"/>
                <a:cs typeface="Arial"/>
              </a:rPr>
              <a:t>Software</a:t>
            </a:r>
            <a:endParaRPr sz="10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does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hardware?</a:t>
            </a:r>
            <a:endParaRPr sz="1000">
              <a:latin typeface="Arial MT"/>
              <a:cs typeface="Arial MT"/>
            </a:endParaRPr>
          </a:p>
          <a:p>
            <a:pPr algn="just" marL="12700" marR="5080">
              <a:lnSpc>
                <a:spcPct val="95800"/>
              </a:lnSpc>
              <a:spcBef>
                <a:spcPts val="1145"/>
              </a:spcBef>
            </a:pPr>
            <a:r>
              <a:rPr dirty="0" sz="1000" spc="-5">
                <a:latin typeface="Arial MT"/>
                <a:cs typeface="Arial MT"/>
              </a:rPr>
              <a:t>The term software refers to programs or sets of instructions that the computer uses to perform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operations.</a:t>
            </a:r>
            <a:r>
              <a:rPr dirty="0" sz="1000">
                <a:latin typeface="Arial MT"/>
                <a:cs typeface="Arial MT"/>
              </a:rPr>
              <a:t> Software </a:t>
            </a:r>
            <a:r>
              <a:rPr dirty="0" sz="1000" spc="-5">
                <a:latin typeface="Arial MT"/>
                <a:cs typeface="Arial MT"/>
              </a:rPr>
              <a:t>can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also</a:t>
            </a:r>
            <a:r>
              <a:rPr dirty="0" sz="1000">
                <a:latin typeface="Arial MT"/>
                <a:cs typeface="Arial MT"/>
              </a:rPr>
              <a:t> be </a:t>
            </a:r>
            <a:r>
              <a:rPr dirty="0" sz="1000" spc="-5">
                <a:latin typeface="Arial MT"/>
                <a:cs typeface="Arial MT"/>
              </a:rPr>
              <a:t>described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as</a:t>
            </a:r>
            <a:r>
              <a:rPr dirty="0" sz="1000">
                <a:latin typeface="Arial MT"/>
                <a:cs typeface="Arial MT"/>
              </a:rPr>
              <a:t> a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collection</a:t>
            </a:r>
            <a:r>
              <a:rPr dirty="0" sz="1000">
                <a:latin typeface="Arial MT"/>
                <a:cs typeface="Arial MT"/>
              </a:rPr>
              <a:t> of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routines,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rules</a:t>
            </a:r>
            <a:r>
              <a:rPr dirty="0" sz="1000">
                <a:latin typeface="Arial MT"/>
                <a:cs typeface="Arial MT"/>
              </a:rPr>
              <a:t> and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symbolic languages </a:t>
            </a:r>
            <a:r>
              <a:rPr dirty="0" sz="1000">
                <a:latin typeface="Arial MT"/>
                <a:cs typeface="Arial MT"/>
              </a:rPr>
              <a:t>that </a:t>
            </a:r>
            <a:r>
              <a:rPr dirty="0" sz="1000" spc="-5">
                <a:latin typeface="Arial MT"/>
                <a:cs typeface="Arial MT"/>
              </a:rPr>
              <a:t>direct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functioning </a:t>
            </a:r>
            <a:r>
              <a:rPr dirty="0" sz="1000">
                <a:latin typeface="Arial MT"/>
                <a:cs typeface="Arial MT"/>
              </a:rPr>
              <a:t>of the </a:t>
            </a:r>
            <a:r>
              <a:rPr dirty="0" sz="1000" spc="-5">
                <a:latin typeface="Arial MT"/>
                <a:cs typeface="Arial MT"/>
              </a:rPr>
              <a:t>hardware. </a:t>
            </a:r>
            <a:r>
              <a:rPr dirty="0" sz="1000">
                <a:latin typeface="Arial MT"/>
                <a:cs typeface="Arial MT"/>
              </a:rPr>
              <a:t>Software is </a:t>
            </a:r>
            <a:r>
              <a:rPr dirty="0" sz="1000" spc="-5">
                <a:latin typeface="Arial MT"/>
                <a:cs typeface="Arial MT"/>
              </a:rPr>
              <a:t>capable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performing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specific tasks, as opposed to hardware which only perform mechanical tasks what they are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mechanically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designed </a:t>
            </a:r>
            <a:r>
              <a:rPr dirty="0" sz="1000">
                <a:latin typeface="Arial MT"/>
                <a:cs typeface="Arial MT"/>
              </a:rPr>
              <a:t>for.</a:t>
            </a:r>
            <a:endParaRPr sz="1000">
              <a:latin typeface="Arial MT"/>
              <a:cs typeface="Arial MT"/>
            </a:endParaRPr>
          </a:p>
          <a:p>
            <a:pPr algn="just" marL="12700">
              <a:lnSpc>
                <a:spcPts val="1145"/>
              </a:lnSpc>
            </a:pP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 think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 write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instructions,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 not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touch them.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000" spc="-5" b="1">
                <a:latin typeface="Arial"/>
                <a:cs typeface="Arial"/>
              </a:rPr>
              <a:t>Characteristics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of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software</a:t>
            </a:r>
            <a:endParaRPr sz="1000">
              <a:latin typeface="Arial"/>
              <a:cs typeface="Arial"/>
            </a:endParaRPr>
          </a:p>
          <a:p>
            <a:pPr marL="12700" marR="2308225">
              <a:lnSpc>
                <a:spcPts val="1150"/>
              </a:lnSpc>
              <a:spcBef>
                <a:spcPts val="1175"/>
              </a:spcBef>
            </a:pPr>
            <a:r>
              <a:rPr dirty="0" sz="1000">
                <a:latin typeface="Arial MT"/>
                <a:cs typeface="Arial MT"/>
              </a:rPr>
              <a:t>Software </a:t>
            </a:r>
            <a:r>
              <a:rPr dirty="0" sz="1000" spc="-5">
                <a:latin typeface="Arial MT"/>
                <a:cs typeface="Arial MT"/>
              </a:rPr>
              <a:t>is intangible (you </a:t>
            </a:r>
            <a:r>
              <a:rPr dirty="0" sz="1000">
                <a:latin typeface="Arial MT"/>
                <a:cs typeface="Arial MT"/>
              </a:rPr>
              <a:t>can </a:t>
            </a:r>
            <a:r>
              <a:rPr dirty="0" sz="1000" spc="-5">
                <a:latin typeface="Arial MT"/>
                <a:cs typeface="Arial MT"/>
              </a:rPr>
              <a:t>not </a:t>
            </a:r>
            <a:r>
              <a:rPr dirty="0" sz="1000">
                <a:latin typeface="Arial MT"/>
                <a:cs typeface="Arial MT"/>
              </a:rPr>
              <a:t>hold </a:t>
            </a:r>
            <a:r>
              <a:rPr dirty="0" sz="1000" spc="-5">
                <a:latin typeface="Arial MT"/>
                <a:cs typeface="Arial MT"/>
              </a:rPr>
              <a:t>it </a:t>
            </a:r>
            <a:r>
              <a:rPr dirty="0" sz="1000">
                <a:latin typeface="Arial MT"/>
                <a:cs typeface="Arial MT"/>
              </a:rPr>
              <a:t>like </a:t>
            </a:r>
            <a:r>
              <a:rPr dirty="0" sz="1000" spc="-5">
                <a:latin typeface="Arial MT"/>
                <a:cs typeface="Arial MT"/>
              </a:rPr>
              <a:t>hardware).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weightless.</a:t>
            </a:r>
            <a:endParaRPr sz="1000">
              <a:latin typeface="Arial MT"/>
              <a:cs typeface="Arial MT"/>
            </a:endParaRPr>
          </a:p>
          <a:p>
            <a:pPr algn="just" marL="12700">
              <a:lnSpc>
                <a:spcPts val="1115"/>
              </a:lnSpc>
            </a:pPr>
            <a:r>
              <a:rPr dirty="0" sz="1000" spc="-5">
                <a:latin typeface="Arial MT"/>
                <a:cs typeface="Arial MT"/>
              </a:rPr>
              <a:t>It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does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not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exist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as</a:t>
            </a:r>
            <a:r>
              <a:rPr dirty="0" sz="1000" spc="-10">
                <a:latin typeface="Arial MT"/>
                <a:cs typeface="Arial MT"/>
              </a:rPr>
              <a:t> hardware.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963688"/>
            <a:ext cx="5508625" cy="8009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Arial MT"/>
                <a:cs typeface="Arial MT"/>
              </a:rPr>
              <a:t>Two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ways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close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file:</a:t>
            </a:r>
            <a:endParaRPr sz="1000">
              <a:latin typeface="Arial MT"/>
              <a:cs typeface="Arial MT"/>
            </a:endParaRPr>
          </a:p>
          <a:p>
            <a:pPr marL="160655" indent="-147955">
              <a:lnSpc>
                <a:spcPts val="1175"/>
              </a:lnSpc>
              <a:spcBef>
                <a:spcPts val="1095"/>
              </a:spcBef>
              <a:buAutoNum type="arabicPlain"/>
              <a:tabLst>
                <a:tab pos="160655" algn="l"/>
              </a:tabLst>
            </a:pPr>
            <a:r>
              <a:rPr dirty="0" sz="1000" spc="-5">
                <a:latin typeface="Arial MT"/>
                <a:cs typeface="Arial MT"/>
              </a:rPr>
              <a:t>Got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Close.</a:t>
            </a:r>
            <a:endParaRPr sz="1000">
              <a:latin typeface="Arial MT"/>
              <a:cs typeface="Arial MT"/>
            </a:endParaRPr>
          </a:p>
          <a:p>
            <a:pPr marL="160655" indent="-148590">
              <a:lnSpc>
                <a:spcPts val="1175"/>
              </a:lnSpc>
              <a:buAutoNum type="arabicPlain"/>
              <a:tabLst>
                <a:tab pos="161290" algn="l"/>
              </a:tabLst>
            </a:pP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close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title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bar.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7.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Opening</a:t>
            </a:r>
            <a:endParaRPr sz="1200">
              <a:latin typeface="Arial"/>
              <a:cs typeface="Arial"/>
            </a:endParaRPr>
          </a:p>
          <a:p>
            <a:pPr marL="12700" marR="106680">
              <a:lnSpc>
                <a:spcPts val="1150"/>
              </a:lnSpc>
              <a:spcBef>
                <a:spcPts val="1170"/>
              </a:spcBef>
            </a:pPr>
            <a:r>
              <a:rPr dirty="0" sz="1000" spc="-5">
                <a:latin typeface="Arial MT"/>
                <a:cs typeface="Arial MT"/>
              </a:rPr>
              <a:t>When </a:t>
            </a:r>
            <a:r>
              <a:rPr dirty="0" sz="1000">
                <a:latin typeface="Arial MT"/>
                <a:cs typeface="Arial MT"/>
              </a:rPr>
              <a:t>we </a:t>
            </a:r>
            <a:r>
              <a:rPr dirty="0" sz="1000" spc="-5">
                <a:latin typeface="Arial MT"/>
                <a:cs typeface="Arial MT"/>
              </a:rPr>
              <a:t>want </a:t>
            </a:r>
            <a:r>
              <a:rPr dirty="0" sz="1000">
                <a:latin typeface="Arial MT"/>
                <a:cs typeface="Arial MT"/>
              </a:rPr>
              <a:t>to display a </a:t>
            </a:r>
            <a:r>
              <a:rPr dirty="0" sz="1000" spc="-5">
                <a:latin typeface="Arial MT"/>
                <a:cs typeface="Arial MT"/>
              </a:rPr>
              <a:t>spreadsheet </a:t>
            </a:r>
            <a:r>
              <a:rPr dirty="0" sz="1000">
                <a:latin typeface="Arial MT"/>
                <a:cs typeface="Arial MT"/>
              </a:rPr>
              <a:t>that has </a:t>
            </a:r>
            <a:r>
              <a:rPr dirty="0" sz="1000" spc="-5">
                <a:latin typeface="Arial MT"/>
                <a:cs typeface="Arial MT"/>
              </a:rPr>
              <a:t>already </a:t>
            </a:r>
            <a:r>
              <a:rPr dirty="0" sz="1000">
                <a:latin typeface="Arial MT"/>
                <a:cs typeface="Arial MT"/>
              </a:rPr>
              <a:t>been </a:t>
            </a:r>
            <a:r>
              <a:rPr dirty="0" sz="1000" spc="-5">
                <a:latin typeface="Arial MT"/>
                <a:cs typeface="Arial MT"/>
              </a:rPr>
              <a:t>saved </a:t>
            </a:r>
            <a:r>
              <a:rPr dirty="0" sz="1000">
                <a:latin typeface="Arial MT"/>
                <a:cs typeface="Arial MT"/>
              </a:rPr>
              <a:t>we will use “OPEN” </a:t>
            </a:r>
            <a:r>
              <a:rPr dirty="0" sz="1000" spc="-5">
                <a:latin typeface="Arial MT"/>
                <a:cs typeface="Arial MT"/>
              </a:rPr>
              <a:t>option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 menu.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dirty="0" sz="1000" spc="-5">
                <a:latin typeface="Arial MT"/>
                <a:cs typeface="Arial MT"/>
              </a:rPr>
              <a:t>Two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ways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file: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 MT"/>
              <a:cs typeface="Arial MT"/>
            </a:endParaRPr>
          </a:p>
          <a:p>
            <a:pPr marL="160655" marR="4157979" indent="-147955">
              <a:lnSpc>
                <a:spcPts val="1150"/>
              </a:lnSpc>
              <a:buAutoNum type="arabicPlain"/>
              <a:tabLst>
                <a:tab pos="160655" algn="l"/>
              </a:tabLst>
            </a:pP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Open.</a:t>
            </a:r>
            <a:endParaRPr sz="1000">
              <a:latin typeface="Arial MT"/>
              <a:cs typeface="Arial MT"/>
            </a:endParaRPr>
          </a:p>
          <a:p>
            <a:pPr marL="160655" marR="4157979" indent="-148590">
              <a:lnSpc>
                <a:spcPts val="1150"/>
              </a:lnSpc>
              <a:buAutoNum type="arabicPlain"/>
              <a:tabLst>
                <a:tab pos="161290" algn="l"/>
              </a:tabLst>
            </a:pP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Ctrl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+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O.</a:t>
            </a:r>
            <a:endParaRPr sz="1000">
              <a:latin typeface="Arial MT"/>
              <a:cs typeface="Arial MT"/>
            </a:endParaRPr>
          </a:p>
          <a:p>
            <a:pPr marL="12700" marR="107314">
              <a:lnSpc>
                <a:spcPts val="1150"/>
              </a:lnSpc>
              <a:spcBef>
                <a:spcPts val="1150"/>
              </a:spcBef>
            </a:pPr>
            <a:r>
              <a:rPr dirty="0" sz="1000" spc="-5">
                <a:latin typeface="Arial MT"/>
                <a:cs typeface="Arial MT"/>
              </a:rPr>
              <a:t>Either of the way will open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dialogue box. </a:t>
            </a:r>
            <a:r>
              <a:rPr dirty="0" sz="1000">
                <a:latin typeface="Arial MT"/>
                <a:cs typeface="Arial MT"/>
              </a:rPr>
              <a:t>You </a:t>
            </a:r>
            <a:r>
              <a:rPr dirty="0" sz="1000" spc="-5">
                <a:latin typeface="Arial MT"/>
                <a:cs typeface="Arial MT"/>
              </a:rPr>
              <a:t>can browse the file, needed to open and click on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Arial MT"/>
              <a:cs typeface="Arial MT"/>
            </a:endParaRPr>
          </a:p>
          <a:p>
            <a:pPr marL="182245" indent="-169545">
              <a:lnSpc>
                <a:spcPct val="100000"/>
              </a:lnSpc>
              <a:buAutoNum type="arabicPeriod" startAt="8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Switching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ts val="1150"/>
              </a:lnSpc>
              <a:spcBef>
                <a:spcPts val="1175"/>
              </a:spcBef>
            </a:pPr>
            <a:r>
              <a:rPr dirty="0" sz="1000" spc="-5">
                <a:latin typeface="Arial MT"/>
                <a:cs typeface="Arial MT"/>
              </a:rPr>
              <a:t>When </a:t>
            </a:r>
            <a:r>
              <a:rPr dirty="0" sz="1000">
                <a:latin typeface="Arial MT"/>
                <a:cs typeface="Arial MT"/>
              </a:rPr>
              <a:t>more than </a:t>
            </a:r>
            <a:r>
              <a:rPr dirty="0" sz="1000" spc="-5">
                <a:latin typeface="Arial MT"/>
                <a:cs typeface="Arial MT"/>
              </a:rPr>
              <a:t>one spreadsheet </a:t>
            </a:r>
            <a:r>
              <a:rPr dirty="0" sz="1000">
                <a:latin typeface="Arial MT"/>
                <a:cs typeface="Arial MT"/>
              </a:rPr>
              <a:t>is </a:t>
            </a:r>
            <a:r>
              <a:rPr dirty="0" sz="1000" spc="-5">
                <a:latin typeface="Arial MT"/>
                <a:cs typeface="Arial MT"/>
              </a:rPr>
              <a:t>open </a:t>
            </a:r>
            <a:r>
              <a:rPr dirty="0" sz="1000">
                <a:latin typeface="Arial MT"/>
                <a:cs typeface="Arial MT"/>
              </a:rPr>
              <a:t>we can switch </a:t>
            </a:r>
            <a:r>
              <a:rPr dirty="0" sz="1000" spc="-5">
                <a:latin typeface="Arial MT"/>
                <a:cs typeface="Arial MT"/>
              </a:rPr>
              <a:t>and edit </a:t>
            </a:r>
            <a:r>
              <a:rPr dirty="0" sz="1000">
                <a:latin typeface="Arial MT"/>
                <a:cs typeface="Arial MT"/>
              </a:rPr>
              <a:t>among </a:t>
            </a:r>
            <a:r>
              <a:rPr dirty="0" sz="1000" spc="-5">
                <a:latin typeface="Arial MT"/>
                <a:cs typeface="Arial MT"/>
              </a:rPr>
              <a:t>them. </a:t>
            </a:r>
            <a:r>
              <a:rPr dirty="0" sz="1000">
                <a:latin typeface="Arial MT"/>
                <a:cs typeface="Arial MT"/>
              </a:rPr>
              <a:t>To view an open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spreadsheet </a:t>
            </a:r>
            <a:r>
              <a:rPr dirty="0" sz="1000">
                <a:latin typeface="Arial MT"/>
                <a:cs typeface="Arial MT"/>
              </a:rPr>
              <a:t>we have to </a:t>
            </a:r>
            <a:r>
              <a:rPr dirty="0" sz="1000" spc="-5">
                <a:latin typeface="Arial MT"/>
                <a:cs typeface="Arial MT"/>
              </a:rPr>
              <a:t>click on </a:t>
            </a:r>
            <a:r>
              <a:rPr dirty="0" sz="1000">
                <a:latin typeface="Arial MT"/>
                <a:cs typeface="Arial MT"/>
              </a:rPr>
              <a:t>its </a:t>
            </a:r>
            <a:r>
              <a:rPr dirty="0" sz="1000" spc="-5">
                <a:latin typeface="Arial MT"/>
                <a:cs typeface="Arial MT"/>
              </a:rPr>
              <a:t>name visible </a:t>
            </a:r>
            <a:r>
              <a:rPr dirty="0" sz="1000">
                <a:latin typeface="Arial MT"/>
                <a:cs typeface="Arial MT"/>
              </a:rPr>
              <a:t>in the task </a:t>
            </a:r>
            <a:r>
              <a:rPr dirty="0" sz="1000" spc="-5">
                <a:latin typeface="Arial MT"/>
                <a:cs typeface="Arial MT"/>
              </a:rPr>
              <a:t>bar </a:t>
            </a:r>
            <a:r>
              <a:rPr dirty="0" sz="1000">
                <a:latin typeface="Arial MT"/>
                <a:cs typeface="Arial MT"/>
              </a:rPr>
              <a:t>and we </a:t>
            </a:r>
            <a:r>
              <a:rPr dirty="0" sz="1000" spc="-5">
                <a:latin typeface="Arial MT"/>
                <a:cs typeface="Arial MT"/>
              </a:rPr>
              <a:t>can </a:t>
            </a:r>
            <a:r>
              <a:rPr dirty="0" sz="1000">
                <a:latin typeface="Arial MT"/>
                <a:cs typeface="Arial MT"/>
              </a:rPr>
              <a:t>also </a:t>
            </a:r>
            <a:r>
              <a:rPr dirty="0" sz="1000" spc="-5">
                <a:latin typeface="Arial MT"/>
                <a:cs typeface="Arial MT"/>
              </a:rPr>
              <a:t>switch among </a:t>
            </a:r>
            <a:r>
              <a:rPr dirty="0" sz="1000">
                <a:latin typeface="Arial MT"/>
                <a:cs typeface="Arial MT"/>
              </a:rPr>
              <a:t> spread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sheet </a:t>
            </a:r>
            <a:r>
              <a:rPr dirty="0" sz="1000">
                <a:latin typeface="Arial MT"/>
                <a:cs typeface="Arial MT"/>
              </a:rPr>
              <a:t>by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clicking</a:t>
            </a:r>
            <a:r>
              <a:rPr dirty="0" sz="1000" spc="-5">
                <a:latin typeface="Arial MT"/>
                <a:cs typeface="Arial MT"/>
              </a:rPr>
              <a:t> 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“Window” option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menu.</a:t>
            </a:r>
            <a:endParaRPr sz="1000">
              <a:latin typeface="Arial MT"/>
              <a:cs typeface="Arial MT"/>
            </a:endParaRPr>
          </a:p>
          <a:p>
            <a:pPr algn="just" marL="12700">
              <a:lnSpc>
                <a:spcPts val="1175"/>
              </a:lnSpc>
              <a:spcBef>
                <a:spcPts val="1065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view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-10">
                <a:latin typeface="Arial MT"/>
                <a:cs typeface="Arial MT"/>
              </a:rPr>
              <a:t> spreadsheets </a:t>
            </a:r>
            <a:r>
              <a:rPr dirty="0" sz="1000" spc="-5">
                <a:latin typeface="Arial MT"/>
                <a:cs typeface="Arial MT"/>
              </a:rPr>
              <a:t>at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time:</a:t>
            </a:r>
            <a:endParaRPr sz="1000">
              <a:latin typeface="Arial MT"/>
              <a:cs typeface="Arial MT"/>
            </a:endParaRPr>
          </a:p>
          <a:p>
            <a:pPr algn="just" marL="12700">
              <a:lnSpc>
                <a:spcPts val="1175"/>
              </a:lnSpc>
            </a:pPr>
            <a:r>
              <a:rPr dirty="0" sz="1000" spc="-5">
                <a:latin typeface="Arial MT"/>
                <a:cs typeface="Arial MT"/>
              </a:rPr>
              <a:t>Go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Window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Arrange.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buAutoNum type="arabicPeriod" startAt="9"/>
              <a:tabLst>
                <a:tab pos="182880" algn="l"/>
              </a:tabLst>
            </a:pPr>
            <a:r>
              <a:rPr dirty="0" sz="1200" spc="-10" b="1">
                <a:latin typeface="Arial"/>
                <a:cs typeface="Arial"/>
              </a:rPr>
              <a:t>Rename</a:t>
            </a:r>
            <a:endParaRPr sz="1200">
              <a:latin typeface="Arial"/>
              <a:cs typeface="Arial"/>
            </a:endParaRPr>
          </a:p>
          <a:p>
            <a:pPr algn="just" marL="12700" marR="66040">
              <a:lnSpc>
                <a:spcPts val="1150"/>
              </a:lnSpc>
              <a:spcBef>
                <a:spcPts val="1180"/>
              </a:spcBef>
            </a:pPr>
            <a:r>
              <a:rPr dirty="0" sz="1000" spc="-5">
                <a:latin typeface="Arial MT"/>
                <a:cs typeface="Arial MT"/>
              </a:rPr>
              <a:t>When you want to make </a:t>
            </a:r>
            <a:r>
              <a:rPr dirty="0" sz="1000" spc="-10">
                <a:latin typeface="Arial MT"/>
                <a:cs typeface="Arial MT"/>
              </a:rPr>
              <a:t>changes </a:t>
            </a:r>
            <a:r>
              <a:rPr dirty="0" sz="1000" spc="-5">
                <a:latin typeface="Arial MT"/>
                <a:cs typeface="Arial MT"/>
              </a:rPr>
              <a:t>in existing file and to make </a:t>
            </a:r>
            <a:r>
              <a:rPr dirty="0" sz="1000" spc="-10">
                <a:latin typeface="Arial MT"/>
                <a:cs typeface="Arial MT"/>
              </a:rPr>
              <a:t>another </a:t>
            </a:r>
            <a:r>
              <a:rPr dirty="0" sz="1000" spc="-5">
                <a:latin typeface="Arial MT"/>
                <a:cs typeface="Arial MT"/>
              </a:rPr>
              <a:t>copy of existing file, we will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“SAVE AS” option of file menu.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buAutoNum type="arabicPeriod" startAt="10"/>
              <a:tabLst>
                <a:tab pos="267335" algn="l"/>
              </a:tabLst>
            </a:pPr>
            <a:r>
              <a:rPr dirty="0" sz="1200" b="1">
                <a:latin typeface="Arial"/>
                <a:cs typeface="Arial"/>
              </a:rPr>
              <a:t>Exiting</a:t>
            </a:r>
            <a:endParaRPr sz="1200">
              <a:latin typeface="Arial"/>
              <a:cs typeface="Arial"/>
            </a:endParaRPr>
          </a:p>
          <a:p>
            <a:pPr marL="12700" marR="410209">
              <a:lnSpc>
                <a:spcPts val="1150"/>
              </a:lnSpc>
              <a:spcBef>
                <a:spcPts val="1410"/>
              </a:spcBef>
            </a:pPr>
            <a:r>
              <a:rPr dirty="0" sz="1000" spc="-5">
                <a:latin typeface="Arial MT"/>
                <a:cs typeface="Arial MT"/>
              </a:rPr>
              <a:t>By using “CLOSE”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 do not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exit from spreadsheet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software. If we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want to exit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spreadsheet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software we will use “EXIT” option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 menu.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exit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Microsoft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Excel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software: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Go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Exit</a:t>
            </a:r>
            <a:endParaRPr sz="100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spcBef>
                <a:spcPts val="1095"/>
              </a:spcBef>
              <a:buAutoNum type="arabicPeriod" startAt="11"/>
              <a:tabLst>
                <a:tab pos="267335" algn="l"/>
              </a:tabLst>
            </a:pPr>
            <a:r>
              <a:rPr dirty="0" sz="1200" b="1">
                <a:latin typeface="Arial"/>
                <a:cs typeface="Arial"/>
              </a:rPr>
              <a:t>Summary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have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learnt: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start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spreadsheet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software?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Components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spreadsheet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software?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create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Close spreadsheets?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save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spreadsheets?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one,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several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spreadsheets?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switch</a:t>
            </a:r>
            <a:r>
              <a:rPr dirty="0" sz="1000">
                <a:latin typeface="Arial MT"/>
                <a:cs typeface="Arial MT"/>
              </a:rPr>
              <a:t> among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several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spreadsheets?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save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spreadsheet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under</a:t>
            </a:r>
            <a:r>
              <a:rPr dirty="0" sz="1000" spc="-5">
                <a:latin typeface="Arial MT"/>
                <a:cs typeface="Arial MT"/>
              </a:rPr>
              <a:t> another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name?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exit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from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spreadsheet?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1109111"/>
            <a:ext cx="5509260" cy="34474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Arial"/>
                <a:cs typeface="Arial"/>
              </a:rPr>
              <a:t>12.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Exercise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dirty="0" sz="1000" spc="-5">
                <a:latin typeface="Arial MT"/>
                <a:cs typeface="Arial MT"/>
              </a:rPr>
              <a:t>In the coming exercise review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your Excel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skills to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open, navigate,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save and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close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10">
                <a:latin typeface="Arial MT"/>
                <a:cs typeface="Arial MT"/>
              </a:rPr>
              <a:t>spreadsheet.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1: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Creating Microsoft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Excel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shortcut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on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Desktop</a:t>
            </a:r>
            <a:r>
              <a:rPr dirty="0" u="heavy" sz="1000" spc="-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:</a:t>
            </a:r>
            <a:endParaRPr sz="1000">
              <a:latin typeface="Arial MT"/>
              <a:cs typeface="Arial MT"/>
            </a:endParaRPr>
          </a:p>
          <a:p>
            <a:pPr algn="just" marL="469265" marR="5080">
              <a:lnSpc>
                <a:spcPct val="958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Click on the Start button and </a:t>
            </a:r>
            <a:r>
              <a:rPr dirty="0" sz="1000" spc="-5">
                <a:latin typeface="Arial MT"/>
                <a:cs typeface="Arial MT"/>
              </a:rPr>
              <a:t>click on </a:t>
            </a:r>
            <a:r>
              <a:rPr dirty="0" sz="1000">
                <a:latin typeface="Arial MT"/>
                <a:cs typeface="Arial MT"/>
              </a:rPr>
              <a:t>the All Programs </a:t>
            </a:r>
            <a:r>
              <a:rPr dirty="0" sz="1000" spc="-5">
                <a:latin typeface="Arial MT"/>
                <a:cs typeface="Arial MT"/>
              </a:rPr>
              <a:t>menu option. </a:t>
            </a:r>
            <a:r>
              <a:rPr dirty="0" sz="1000">
                <a:latin typeface="Arial MT"/>
                <a:cs typeface="Arial MT"/>
              </a:rPr>
              <a:t>Locate </a:t>
            </a:r>
            <a:r>
              <a:rPr dirty="0" sz="1000" spc="-5">
                <a:latin typeface="Arial MT"/>
                <a:cs typeface="Arial MT"/>
              </a:rPr>
              <a:t>Microsoft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Excel option (if you have MS Office 2000 or older) or Microsoft Office (if you have MS </a:t>
            </a:r>
            <a:r>
              <a:rPr dirty="0" sz="1000">
                <a:latin typeface="Arial MT"/>
                <a:cs typeface="Arial MT"/>
              </a:rPr>
              <a:t> Office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2003).</a:t>
            </a:r>
            <a:r>
              <a:rPr dirty="0" sz="1000" spc="13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Right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Microsoft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Excel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option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drag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your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Desktop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area. Release the right mouse button,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small menu will pop up. Select 'Copy here' option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menu to create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shortcut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25"/>
              </a:lnSpc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2: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50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Starting</a:t>
            </a:r>
            <a:r>
              <a:rPr dirty="0" u="heavy" sz="10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Microsoft</a:t>
            </a:r>
            <a:r>
              <a:rPr dirty="0" u="heavy" sz="10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Excel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marL="469265" marR="122555">
              <a:lnSpc>
                <a:spcPts val="1150"/>
              </a:lnSpc>
              <a:spcBef>
                <a:spcPts val="50"/>
              </a:spcBef>
            </a:pPr>
            <a:r>
              <a:rPr dirty="0" sz="1000" spc="-5">
                <a:latin typeface="Arial MT"/>
                <a:cs typeface="Arial MT"/>
              </a:rPr>
              <a:t>Click on start button and then point to All program option. In the resulting menu, point to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Microsoft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office option. Then click on Microsoft Excel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2000 to start Microsoft excel.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07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3: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Creating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saving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a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spreadsheet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715">
              <a:lnSpc>
                <a:spcPct val="95800"/>
              </a:lnSpc>
              <a:spcBef>
                <a:spcPts val="20"/>
              </a:spcBef>
            </a:pPr>
            <a:r>
              <a:rPr dirty="0" sz="1000">
                <a:latin typeface="Arial MT"/>
                <a:cs typeface="Arial MT"/>
              </a:rPr>
              <a:t>Open a New Excel </a:t>
            </a:r>
            <a:r>
              <a:rPr dirty="0" sz="1000" spc="-5">
                <a:latin typeface="Arial MT"/>
                <a:cs typeface="Arial MT"/>
              </a:rPr>
              <a:t>spreadsheet </a:t>
            </a:r>
            <a:r>
              <a:rPr dirty="0" sz="1000">
                <a:latin typeface="Arial MT"/>
                <a:cs typeface="Arial MT"/>
              </a:rPr>
              <a:t>by </a:t>
            </a:r>
            <a:r>
              <a:rPr dirty="0" sz="1000" spc="-5">
                <a:latin typeface="Arial MT"/>
                <a:cs typeface="Arial MT"/>
              </a:rPr>
              <a:t>pressing </a:t>
            </a:r>
            <a:r>
              <a:rPr dirty="0" sz="1000">
                <a:latin typeface="Arial MT"/>
                <a:cs typeface="Arial MT"/>
              </a:rPr>
              <a:t>Ctrl + N from the </a:t>
            </a:r>
            <a:r>
              <a:rPr dirty="0" sz="1000" spc="-5">
                <a:latin typeface="Arial MT"/>
                <a:cs typeface="Arial MT"/>
              </a:rPr>
              <a:t>keyboard. Type </a:t>
            </a:r>
            <a:r>
              <a:rPr dirty="0" sz="1000">
                <a:latin typeface="Arial MT"/>
                <a:cs typeface="Arial MT"/>
              </a:rPr>
              <a:t>your </a:t>
            </a:r>
            <a:r>
              <a:rPr dirty="0" sz="1000" spc="-5">
                <a:latin typeface="Arial MT"/>
                <a:cs typeface="Arial MT"/>
              </a:rPr>
              <a:t>name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 cell A1 and address in A2. Press Ctrl </a:t>
            </a:r>
            <a:r>
              <a:rPr dirty="0" sz="1000">
                <a:latin typeface="Arial MT"/>
                <a:cs typeface="Arial MT"/>
              </a:rPr>
              <a:t>+ S </a:t>
            </a:r>
            <a:r>
              <a:rPr dirty="0" sz="1000" spc="-5">
                <a:latin typeface="Arial MT"/>
                <a:cs typeface="Arial MT"/>
              </a:rPr>
              <a:t>from the keyboard.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window for saving files </a:t>
            </a:r>
            <a:r>
              <a:rPr dirty="0" sz="1000">
                <a:latin typeface="Arial MT"/>
                <a:cs typeface="Arial MT"/>
              </a:rPr>
              <a:t> will open </a:t>
            </a:r>
            <a:r>
              <a:rPr dirty="0" sz="1000" spc="-5">
                <a:latin typeface="Arial MT"/>
                <a:cs typeface="Arial MT"/>
              </a:rPr>
              <a:t>up. </a:t>
            </a:r>
            <a:r>
              <a:rPr dirty="0" sz="1000">
                <a:latin typeface="Arial MT"/>
                <a:cs typeface="Arial MT"/>
              </a:rPr>
              <a:t>Enter the </a:t>
            </a:r>
            <a:r>
              <a:rPr dirty="0" sz="1000" spc="-5">
                <a:latin typeface="Arial MT"/>
                <a:cs typeface="Arial MT"/>
              </a:rPr>
              <a:t>required information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save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spreadsheet </a:t>
            </a:r>
            <a:r>
              <a:rPr dirty="0" sz="1000">
                <a:latin typeface="Arial MT"/>
                <a:cs typeface="Arial MT"/>
              </a:rPr>
              <a:t>you </a:t>
            </a:r>
            <a:r>
              <a:rPr dirty="0" sz="1000" spc="-5">
                <a:latin typeface="Arial MT"/>
                <a:cs typeface="Arial MT"/>
              </a:rPr>
              <a:t>have </a:t>
            </a:r>
            <a:r>
              <a:rPr dirty="0" sz="1000">
                <a:latin typeface="Arial MT"/>
                <a:cs typeface="Arial MT"/>
              </a:rPr>
              <a:t>just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created. Now type some more text in the same spreadsheet and press Ctrl </a:t>
            </a:r>
            <a:r>
              <a:rPr dirty="0" sz="1000">
                <a:latin typeface="Arial MT"/>
                <a:cs typeface="Arial MT"/>
              </a:rPr>
              <a:t>+ S </a:t>
            </a:r>
            <a:r>
              <a:rPr dirty="0" sz="1000" spc="-5">
                <a:latin typeface="Arial MT"/>
                <a:cs typeface="Arial MT"/>
              </a:rPr>
              <a:t>from the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keyboard.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 shortcut key will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your current spreadsheet.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32531" y="4962437"/>
            <a:ext cx="5509260" cy="33877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4: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Changing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Spreadsheet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Name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715">
              <a:lnSpc>
                <a:spcPct val="95800"/>
              </a:lnSpc>
              <a:spcBef>
                <a:spcPts val="20"/>
              </a:spcBef>
            </a:pPr>
            <a:r>
              <a:rPr dirty="0" sz="1000">
                <a:latin typeface="Arial MT"/>
                <a:cs typeface="Arial MT"/>
              </a:rPr>
              <a:t>Open My </a:t>
            </a:r>
            <a:r>
              <a:rPr dirty="0" sz="1000" spc="-5">
                <a:latin typeface="Arial MT"/>
                <a:cs typeface="Arial MT"/>
              </a:rPr>
              <a:t>Documents folder and locate </a:t>
            </a:r>
            <a:r>
              <a:rPr dirty="0" sz="1000">
                <a:latin typeface="Arial MT"/>
                <a:cs typeface="Arial MT"/>
              </a:rPr>
              <a:t>any </a:t>
            </a:r>
            <a:r>
              <a:rPr dirty="0" sz="1000" spc="-5">
                <a:latin typeface="Arial MT"/>
                <a:cs typeface="Arial MT"/>
              </a:rPr>
              <a:t>spreadsheet </a:t>
            </a:r>
            <a:r>
              <a:rPr dirty="0" sz="1000">
                <a:latin typeface="Arial MT"/>
                <a:cs typeface="Arial MT"/>
              </a:rPr>
              <a:t>that you have </a:t>
            </a:r>
            <a:r>
              <a:rPr dirty="0" sz="1000" spc="-5">
                <a:latin typeface="Arial MT"/>
                <a:cs typeface="Arial MT"/>
              </a:rPr>
              <a:t>created earlier. </a:t>
            </a:r>
            <a:r>
              <a:rPr dirty="0" sz="1000">
                <a:latin typeface="Arial MT"/>
                <a:cs typeface="Arial MT"/>
              </a:rPr>
              <a:t> Select </a:t>
            </a:r>
            <a:r>
              <a:rPr dirty="0" sz="1000" spc="-5">
                <a:latin typeface="Arial MT"/>
                <a:cs typeface="Arial MT"/>
              </a:rPr>
              <a:t>spreadsheet </a:t>
            </a:r>
            <a:r>
              <a:rPr dirty="0" sz="1000">
                <a:latin typeface="Arial MT"/>
                <a:cs typeface="Arial MT"/>
              </a:rPr>
              <a:t>name with a single mouse </a:t>
            </a:r>
            <a:r>
              <a:rPr dirty="0" sz="1000" spc="-5">
                <a:latin typeface="Arial MT"/>
                <a:cs typeface="Arial MT"/>
              </a:rPr>
              <a:t>click. </a:t>
            </a:r>
            <a:r>
              <a:rPr dirty="0" sz="1000">
                <a:latin typeface="Arial MT"/>
                <a:cs typeface="Arial MT"/>
              </a:rPr>
              <a:t>Do </a:t>
            </a:r>
            <a:r>
              <a:rPr dirty="0" sz="1000" spc="-5">
                <a:latin typeface="Arial MT"/>
                <a:cs typeface="Arial MT"/>
              </a:rPr>
              <a:t>not double click </a:t>
            </a:r>
            <a:r>
              <a:rPr dirty="0" sz="1000">
                <a:latin typeface="Arial MT"/>
                <a:cs typeface="Arial MT"/>
              </a:rPr>
              <a:t>on the icon. </a:t>
            </a:r>
            <a:r>
              <a:rPr dirty="0" sz="1000" spc="-5">
                <a:latin typeface="Arial MT"/>
                <a:cs typeface="Arial MT"/>
              </a:rPr>
              <a:t>Now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 F2 key from the keyboard. F2 key is located in the top left corner of your keyboard, </a:t>
            </a:r>
            <a:r>
              <a:rPr dirty="0" sz="1000">
                <a:latin typeface="Arial MT"/>
                <a:cs typeface="Arial MT"/>
              </a:rPr>
              <a:t> near </a:t>
            </a:r>
            <a:r>
              <a:rPr dirty="0" sz="1000" spc="-5">
                <a:latin typeface="Arial MT"/>
                <a:cs typeface="Arial MT"/>
              </a:rPr>
              <a:t>Escape </a:t>
            </a:r>
            <a:r>
              <a:rPr dirty="0" sz="1000">
                <a:latin typeface="Arial MT"/>
                <a:cs typeface="Arial MT"/>
              </a:rPr>
              <a:t>and F1 </a:t>
            </a:r>
            <a:r>
              <a:rPr dirty="0" sz="1000" spc="-5">
                <a:latin typeface="Arial MT"/>
                <a:cs typeface="Arial MT"/>
              </a:rPr>
              <a:t>keys. </a:t>
            </a:r>
            <a:r>
              <a:rPr dirty="0" sz="1000">
                <a:latin typeface="Arial MT"/>
                <a:cs typeface="Arial MT"/>
              </a:rPr>
              <a:t>After </a:t>
            </a:r>
            <a:r>
              <a:rPr dirty="0" sz="1000" spc="-5">
                <a:latin typeface="Arial MT"/>
                <a:cs typeface="Arial MT"/>
              </a:rPr>
              <a:t>pressing </a:t>
            </a:r>
            <a:r>
              <a:rPr dirty="0" sz="1000">
                <a:latin typeface="Arial MT"/>
                <a:cs typeface="Arial MT"/>
              </a:rPr>
              <a:t>the F2 key, you can type and </a:t>
            </a:r>
            <a:r>
              <a:rPr dirty="0" sz="1000" spc="-5">
                <a:latin typeface="Arial MT"/>
                <a:cs typeface="Arial MT"/>
              </a:rPr>
              <a:t>change the name </a:t>
            </a:r>
            <a:r>
              <a:rPr dirty="0" sz="1000">
                <a:latin typeface="Arial MT"/>
                <a:cs typeface="Arial MT"/>
              </a:rPr>
              <a:t> of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spreadsheet.</a:t>
            </a:r>
            <a:r>
              <a:rPr dirty="0" sz="1000">
                <a:latin typeface="Arial MT"/>
                <a:cs typeface="Arial MT"/>
              </a:rPr>
              <a:t> Same</a:t>
            </a:r>
            <a:r>
              <a:rPr dirty="0" sz="1000" spc="-5">
                <a:latin typeface="Arial MT"/>
                <a:cs typeface="Arial MT"/>
              </a:rPr>
              <a:t> steps can</a:t>
            </a:r>
            <a:r>
              <a:rPr dirty="0" sz="1000">
                <a:latin typeface="Arial MT"/>
                <a:cs typeface="Arial MT"/>
              </a:rPr>
              <a:t> be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followed</a:t>
            </a:r>
            <a:r>
              <a:rPr dirty="0" sz="1000">
                <a:latin typeface="Arial MT"/>
                <a:cs typeface="Arial MT"/>
              </a:rPr>
              <a:t> for</a:t>
            </a:r>
            <a:r>
              <a:rPr dirty="0" sz="1000" spc="-5">
                <a:latin typeface="Arial MT"/>
                <a:cs typeface="Arial MT"/>
              </a:rPr>
              <a:t> changing folder</a:t>
            </a:r>
            <a:r>
              <a:rPr dirty="0" sz="1000">
                <a:latin typeface="Arial MT"/>
                <a:cs typeface="Arial MT"/>
              </a:rPr>
              <a:t> name.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5: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50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Changing</a:t>
            </a:r>
            <a:r>
              <a:rPr dirty="0" u="heavy" sz="10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Zoom</a:t>
            </a:r>
            <a:r>
              <a:rPr dirty="0" u="heavy" sz="10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setting</a:t>
            </a:r>
            <a:r>
              <a:rPr dirty="0" u="heavy" sz="10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800"/>
              </a:lnSpc>
              <a:spcBef>
                <a:spcPts val="25"/>
              </a:spcBef>
            </a:pPr>
            <a:r>
              <a:rPr dirty="0" sz="1000" spc="-5">
                <a:latin typeface="Arial MT"/>
                <a:cs typeface="Arial MT"/>
              </a:rPr>
              <a:t>Create</a:t>
            </a:r>
            <a:r>
              <a:rPr dirty="0" sz="1000">
                <a:latin typeface="Arial MT"/>
                <a:cs typeface="Arial MT"/>
              </a:rPr>
              <a:t> a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new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spreadsheet.</a:t>
            </a:r>
            <a:r>
              <a:rPr dirty="0" sz="1000">
                <a:latin typeface="Arial MT"/>
                <a:cs typeface="Arial MT"/>
              </a:rPr>
              <a:t> Note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number</a:t>
            </a:r>
            <a:r>
              <a:rPr dirty="0" sz="1000">
                <a:latin typeface="Arial MT"/>
                <a:cs typeface="Arial MT"/>
              </a:rPr>
              <a:t> of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rows</a:t>
            </a:r>
            <a:r>
              <a:rPr dirty="0" sz="1000">
                <a:latin typeface="Arial MT"/>
                <a:cs typeface="Arial MT"/>
              </a:rPr>
              <a:t> that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appear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 area. Open view menu and click on Zoom option. In the dialog box select 75% </a:t>
            </a:r>
            <a:r>
              <a:rPr dirty="0" sz="1000">
                <a:latin typeface="Arial MT"/>
                <a:cs typeface="Arial MT"/>
              </a:rPr>
              <a:t> option </a:t>
            </a:r>
            <a:r>
              <a:rPr dirty="0" sz="1000" spc="-5">
                <a:latin typeface="Arial MT"/>
                <a:cs typeface="Arial MT"/>
              </a:rPr>
              <a:t>and then click </a:t>
            </a:r>
            <a:r>
              <a:rPr dirty="0" sz="1000">
                <a:latin typeface="Arial MT"/>
                <a:cs typeface="Arial MT"/>
              </a:rPr>
              <a:t>on Ok </a:t>
            </a:r>
            <a:r>
              <a:rPr dirty="0" sz="1000" spc="-5">
                <a:latin typeface="Arial MT"/>
                <a:cs typeface="Arial MT"/>
              </a:rPr>
              <a:t>button. </a:t>
            </a:r>
            <a:r>
              <a:rPr dirty="0" sz="1000">
                <a:latin typeface="Arial MT"/>
                <a:cs typeface="Arial MT"/>
              </a:rPr>
              <a:t>Note </a:t>
            </a:r>
            <a:r>
              <a:rPr dirty="0" sz="1000" spc="-5">
                <a:latin typeface="Arial MT"/>
                <a:cs typeface="Arial MT"/>
              </a:rPr>
              <a:t>number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rows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columns </a:t>
            </a:r>
            <a:r>
              <a:rPr dirty="0" sz="1000">
                <a:latin typeface="Arial MT"/>
                <a:cs typeface="Arial MT"/>
              </a:rPr>
              <a:t>that </a:t>
            </a:r>
            <a:r>
              <a:rPr dirty="0" sz="1000" spc="-5">
                <a:latin typeface="Arial MT"/>
                <a:cs typeface="Arial MT"/>
              </a:rPr>
              <a:t>appear in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area.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6: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Opening</a:t>
            </a:r>
            <a:r>
              <a:rPr dirty="0" u="heavy" sz="10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spreadsheets</a:t>
            </a:r>
            <a:r>
              <a:rPr dirty="0" u="heavy" sz="10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080" indent="34925">
              <a:lnSpc>
                <a:spcPct val="957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Start Excel and open a </a:t>
            </a:r>
            <a:r>
              <a:rPr dirty="0" sz="1000" spc="-5">
                <a:latin typeface="Arial MT"/>
                <a:cs typeface="Arial MT"/>
              </a:rPr>
              <a:t>spreadsheet </a:t>
            </a:r>
            <a:r>
              <a:rPr dirty="0" sz="1000">
                <a:latin typeface="Arial MT"/>
                <a:cs typeface="Arial MT"/>
              </a:rPr>
              <a:t>that you </a:t>
            </a:r>
            <a:r>
              <a:rPr dirty="0" sz="1000" spc="-5">
                <a:latin typeface="Arial MT"/>
                <a:cs typeface="Arial MT"/>
              </a:rPr>
              <a:t>have created </a:t>
            </a:r>
            <a:r>
              <a:rPr dirty="0" sz="1000">
                <a:latin typeface="Arial MT"/>
                <a:cs typeface="Arial MT"/>
              </a:rPr>
              <a:t>recently. For </a:t>
            </a:r>
            <a:r>
              <a:rPr dirty="0" sz="1000" spc="-5">
                <a:latin typeface="Arial MT"/>
                <a:cs typeface="Arial MT"/>
              </a:rPr>
              <a:t>this open file </a:t>
            </a:r>
            <a:r>
              <a:rPr dirty="0" sz="1000">
                <a:latin typeface="Arial MT"/>
                <a:cs typeface="Arial MT"/>
              </a:rPr>
              <a:t> menu and </a:t>
            </a:r>
            <a:r>
              <a:rPr dirty="0" sz="1000" spc="-5">
                <a:latin typeface="Arial MT"/>
                <a:cs typeface="Arial MT"/>
              </a:rPr>
              <a:t>in the last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menu click on any spreadsheet </a:t>
            </a:r>
            <a:r>
              <a:rPr dirty="0" sz="1000">
                <a:latin typeface="Arial MT"/>
                <a:cs typeface="Arial MT"/>
              </a:rPr>
              <a:t>name. It </a:t>
            </a:r>
            <a:r>
              <a:rPr dirty="0" sz="1000" spc="-5">
                <a:latin typeface="Arial MT"/>
                <a:cs typeface="Arial MT"/>
              </a:rPr>
              <a:t>will </a:t>
            </a:r>
            <a:r>
              <a:rPr dirty="0" sz="1000">
                <a:latin typeface="Arial MT"/>
                <a:cs typeface="Arial MT"/>
              </a:rPr>
              <a:t>be </a:t>
            </a:r>
            <a:r>
              <a:rPr dirty="0" sz="1000" spc="-5">
                <a:latin typeface="Arial MT"/>
                <a:cs typeface="Arial MT"/>
              </a:rPr>
              <a:t>shown on </a:t>
            </a:r>
            <a:r>
              <a:rPr dirty="0" sz="1000">
                <a:latin typeface="Arial MT"/>
                <a:cs typeface="Arial MT"/>
              </a:rPr>
              <a:t>screen.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Then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icon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toolbar.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shape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book.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From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dialog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box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>
                <a:latin typeface="Arial MT"/>
                <a:cs typeface="Arial MT"/>
              </a:rPr>
              <a:t>any </a:t>
            </a:r>
            <a:r>
              <a:rPr dirty="0" sz="1000" spc="-5">
                <a:latin typeface="Arial MT"/>
                <a:cs typeface="Arial MT"/>
              </a:rPr>
              <a:t>spreadsheet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then click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5">
                <a:latin typeface="Arial MT"/>
                <a:cs typeface="Arial MT"/>
              </a:rPr>
              <a:t>open button. </a:t>
            </a:r>
            <a:r>
              <a:rPr dirty="0" sz="1000">
                <a:latin typeface="Arial MT"/>
                <a:cs typeface="Arial MT"/>
              </a:rPr>
              <a:t>finally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press Ctrl + O keys </a:t>
            </a:r>
            <a:r>
              <a:rPr dirty="0" sz="1000" spc="-5">
                <a:latin typeface="Arial MT"/>
                <a:cs typeface="Arial MT"/>
              </a:rPr>
              <a:t>from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keyboard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double click </a:t>
            </a:r>
            <a:r>
              <a:rPr dirty="0" sz="1000">
                <a:latin typeface="Arial MT"/>
                <a:cs typeface="Arial MT"/>
              </a:rPr>
              <a:t>on any </a:t>
            </a:r>
            <a:r>
              <a:rPr dirty="0" sz="1000" spc="-5">
                <a:latin typeface="Arial MT"/>
                <a:cs typeface="Arial MT"/>
              </a:rPr>
              <a:t>spreadsheet </a:t>
            </a:r>
            <a:r>
              <a:rPr dirty="0" sz="1000">
                <a:latin typeface="Arial MT"/>
                <a:cs typeface="Arial MT"/>
              </a:rPr>
              <a:t>in the dialog box. To see the </a:t>
            </a:r>
            <a:r>
              <a:rPr dirty="0" sz="1000" spc="-5">
                <a:latin typeface="Arial MT"/>
                <a:cs typeface="Arial MT"/>
              </a:rPr>
              <a:t>list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open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spreadsheets </a:t>
            </a:r>
            <a:r>
              <a:rPr dirty="0" sz="1000">
                <a:latin typeface="Arial MT"/>
                <a:cs typeface="Arial MT"/>
              </a:rPr>
              <a:t>click on</a:t>
            </a:r>
            <a:r>
              <a:rPr dirty="0" sz="1000" spc="-5">
                <a:latin typeface="Arial MT"/>
                <a:cs typeface="Arial MT"/>
              </a:rPr>
              <a:t> window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menu. </a:t>
            </a:r>
            <a:r>
              <a:rPr dirty="0" sz="1000">
                <a:latin typeface="Arial MT"/>
                <a:cs typeface="Arial MT"/>
              </a:rPr>
              <a:t>In last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 this</a:t>
            </a:r>
            <a:r>
              <a:rPr dirty="0" sz="1000" spc="-5">
                <a:latin typeface="Arial MT"/>
                <a:cs typeface="Arial MT"/>
              </a:rPr>
              <a:t> menu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check open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spreadsheets.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0" y="962165"/>
            <a:ext cx="5509260" cy="763206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 marL="1433830" marR="1385570">
              <a:lnSpc>
                <a:spcPts val="1380"/>
              </a:lnSpc>
              <a:spcBef>
                <a:spcPts val="195"/>
              </a:spcBef>
            </a:pPr>
            <a:r>
              <a:rPr dirty="0" sz="1200" spc="-5">
                <a:latin typeface="Arial MT"/>
                <a:cs typeface="Arial MT"/>
              </a:rPr>
              <a:t>Computer Proficiency License </a:t>
            </a:r>
            <a:r>
              <a:rPr dirty="0" sz="1200" spc="-10">
                <a:latin typeface="Arial MT"/>
                <a:cs typeface="Arial MT"/>
              </a:rPr>
              <a:t>(CS-001)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Lecture </a:t>
            </a:r>
            <a:r>
              <a:rPr dirty="0" sz="1200" spc="-10">
                <a:latin typeface="Arial MT"/>
                <a:cs typeface="Arial MT"/>
              </a:rPr>
              <a:t>26</a:t>
            </a:r>
            <a:endParaRPr sz="1200">
              <a:latin typeface="Arial MT"/>
              <a:cs typeface="Arial MT"/>
            </a:endParaRPr>
          </a:p>
          <a:p>
            <a:pPr algn="ctr">
              <a:lnSpc>
                <a:spcPts val="1340"/>
              </a:lnSpc>
            </a:pPr>
            <a:r>
              <a:rPr dirty="0" sz="1200" spc="-5">
                <a:latin typeface="Arial MT"/>
                <a:cs typeface="Arial MT"/>
              </a:rPr>
              <a:t>Introduction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of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Excel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Sheets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150">
              <a:latin typeface="Arial MT"/>
              <a:cs typeface="Arial MT"/>
            </a:endParaRPr>
          </a:p>
          <a:p>
            <a:pPr marL="182245" indent="-169545">
              <a:lnSpc>
                <a:spcPct val="100000"/>
              </a:lnSpc>
              <a:buAutoNum type="arabicPeriod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Objectives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objective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provide information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about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enter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edit different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type 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 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worksheets?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What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5">
                <a:latin typeface="Arial MT"/>
                <a:cs typeface="Arial MT"/>
              </a:rPr>
              <a:t> range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>
                <a:latin typeface="Arial MT"/>
                <a:cs typeface="Arial MT"/>
              </a:rPr>
              <a:t> to</a:t>
            </a:r>
            <a:r>
              <a:rPr dirty="0" sz="1000" spc="-5">
                <a:latin typeface="Arial MT"/>
                <a:cs typeface="Arial MT"/>
              </a:rPr>
              <a:t> select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cells, columns</a:t>
            </a:r>
            <a:r>
              <a:rPr dirty="0" sz="1000">
                <a:latin typeface="Arial MT"/>
                <a:cs typeface="Arial MT"/>
              </a:rPr>
              <a:t> and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rows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 a </a:t>
            </a:r>
            <a:r>
              <a:rPr dirty="0" sz="1000" spc="-5">
                <a:latin typeface="Arial MT"/>
                <a:cs typeface="Arial MT"/>
              </a:rPr>
              <a:t>worksheet?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insert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blank cells,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columns</a:t>
            </a:r>
            <a:r>
              <a:rPr dirty="0" sz="1000">
                <a:latin typeface="Arial MT"/>
                <a:cs typeface="Arial MT"/>
              </a:rPr>
              <a:t> 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rows in a</a:t>
            </a:r>
            <a:r>
              <a:rPr dirty="0" sz="1000" spc="-5">
                <a:latin typeface="Arial MT"/>
                <a:cs typeface="Arial MT"/>
              </a:rPr>
              <a:t> worksheet?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delete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cells,</a:t>
            </a:r>
            <a:r>
              <a:rPr dirty="0" sz="1000" spc="-5">
                <a:latin typeface="Arial MT"/>
                <a:cs typeface="Arial MT"/>
              </a:rPr>
              <a:t> columns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rows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worksheet?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change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single</a:t>
            </a:r>
            <a:r>
              <a:rPr dirty="0" sz="1000">
                <a:latin typeface="Arial MT"/>
                <a:cs typeface="Arial MT"/>
              </a:rPr>
              <a:t> or</a:t>
            </a:r>
            <a:r>
              <a:rPr dirty="0" sz="1000" spc="-5">
                <a:latin typeface="Arial MT"/>
                <a:cs typeface="Arial MT"/>
              </a:rPr>
              <a:t> multiple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 </a:t>
            </a:r>
            <a:r>
              <a:rPr dirty="0" sz="1000">
                <a:latin typeface="Arial MT"/>
                <a:cs typeface="Arial MT"/>
              </a:rPr>
              <a:t>width and </a:t>
            </a:r>
            <a:r>
              <a:rPr dirty="0" sz="1000" spc="-5">
                <a:latin typeface="Arial MT"/>
                <a:cs typeface="Arial MT"/>
              </a:rPr>
              <a:t>rows height?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copy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move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What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5">
                <a:latin typeface="Arial MT"/>
                <a:cs typeface="Arial MT"/>
              </a:rPr>
              <a:t> purpose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find</a:t>
            </a:r>
            <a:r>
              <a:rPr dirty="0" sz="1000" spc="-5">
                <a:latin typeface="Arial MT"/>
                <a:cs typeface="Arial MT"/>
              </a:rPr>
              <a:t> 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replace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command?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Sorting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numbers and</a:t>
            </a:r>
            <a:r>
              <a:rPr dirty="0" sz="1000">
                <a:latin typeface="Arial MT"/>
                <a:cs typeface="Arial MT"/>
              </a:rPr>
              <a:t> letters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ascending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descending order</a:t>
            </a:r>
            <a:endParaRPr sz="10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Font typeface="Symbol"/>
              <a:buChar char=""/>
            </a:pPr>
            <a:endParaRPr sz="115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buAutoNum type="arabicPeriod" startAt="2"/>
              <a:tabLst>
                <a:tab pos="182880" algn="l"/>
              </a:tabLst>
            </a:pPr>
            <a:r>
              <a:rPr dirty="0" sz="1200" b="1">
                <a:latin typeface="Arial"/>
                <a:cs typeface="Arial"/>
              </a:rPr>
              <a:t>Inserting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data</a:t>
            </a:r>
            <a:endParaRPr sz="1200">
              <a:latin typeface="Arial"/>
              <a:cs typeface="Arial"/>
            </a:endParaRPr>
          </a:p>
          <a:p>
            <a:pPr algn="just" marL="12700" marR="5715">
              <a:lnSpc>
                <a:spcPct val="95800"/>
              </a:lnSpc>
              <a:spcBef>
                <a:spcPts val="1150"/>
              </a:spcBef>
            </a:pPr>
            <a:r>
              <a:rPr dirty="0" sz="1000">
                <a:latin typeface="Arial MT"/>
                <a:cs typeface="Arial MT"/>
              </a:rPr>
              <a:t>You can </a:t>
            </a:r>
            <a:r>
              <a:rPr dirty="0" sz="1000" spc="-5">
                <a:latin typeface="Arial MT"/>
                <a:cs typeface="Arial MT"/>
              </a:rPr>
              <a:t>enter different </a:t>
            </a:r>
            <a:r>
              <a:rPr dirty="0" sz="1000">
                <a:latin typeface="Arial MT"/>
                <a:cs typeface="Arial MT"/>
              </a:rPr>
              <a:t>types of </a:t>
            </a:r>
            <a:r>
              <a:rPr dirty="0" sz="1000" spc="-5">
                <a:latin typeface="Arial MT"/>
                <a:cs typeface="Arial MT"/>
              </a:rPr>
              <a:t>data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spreadsheet like </a:t>
            </a:r>
            <a:r>
              <a:rPr dirty="0" sz="1000">
                <a:latin typeface="Arial MT"/>
                <a:cs typeface="Arial MT"/>
              </a:rPr>
              <a:t>text and </a:t>
            </a:r>
            <a:r>
              <a:rPr dirty="0" sz="1000" spc="-5">
                <a:latin typeface="Arial MT"/>
                <a:cs typeface="Arial MT"/>
              </a:rPr>
              <a:t>letters.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numeric </a:t>
            </a:r>
            <a:r>
              <a:rPr dirty="0" sz="1000">
                <a:latin typeface="Arial MT"/>
                <a:cs typeface="Arial MT"/>
              </a:rPr>
              <a:t>data we enter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digits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perform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different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formulas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it.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When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enter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sentences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description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any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item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cell we can use text type. Some time we enter text and letters both in the computer </a:t>
            </a:r>
            <a:r>
              <a:rPr dirty="0" sz="1000" spc="-10">
                <a:latin typeface="Arial MT"/>
                <a:cs typeface="Arial MT"/>
              </a:rPr>
              <a:t>terminology 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type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data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5">
                <a:latin typeface="Arial MT"/>
                <a:cs typeface="Arial MT"/>
              </a:rPr>
              <a:t> called alphanumeric.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buAutoNum type="arabicPeriod" startAt="3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Entering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data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000" spc="-5">
                <a:latin typeface="Arial MT"/>
                <a:cs typeface="Arial MT"/>
              </a:rPr>
              <a:t>When </a:t>
            </a: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-5">
                <a:latin typeface="Arial MT"/>
                <a:cs typeface="Arial MT"/>
              </a:rPr>
              <a:t> enter </a:t>
            </a:r>
            <a:r>
              <a:rPr dirty="0" sz="1000">
                <a:latin typeface="Arial MT"/>
                <a:cs typeface="Arial MT"/>
              </a:rPr>
              <a:t>data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cells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spreadsheet </a:t>
            </a: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have</a:t>
            </a:r>
            <a:r>
              <a:rPr dirty="0" sz="1000" spc="-5">
                <a:latin typeface="Arial MT"/>
                <a:cs typeface="Arial MT"/>
              </a:rPr>
              <a:t> to </a:t>
            </a:r>
            <a:r>
              <a:rPr dirty="0" sz="1000">
                <a:latin typeface="Arial MT"/>
                <a:cs typeface="Arial MT"/>
              </a:rPr>
              <a:t>follow</a:t>
            </a:r>
            <a:r>
              <a:rPr dirty="0" sz="1000" spc="-5">
                <a:latin typeface="Arial MT"/>
                <a:cs typeface="Arial MT"/>
              </a:rPr>
              <a:t> these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steps: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75"/>
              </a:lnSpc>
              <a:spcBef>
                <a:spcPts val="1095"/>
              </a:spcBef>
              <a:buAutoNum type="arabicPeriod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First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move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cell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pointer 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cell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using mouse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keyboard.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50"/>
              </a:lnSpc>
              <a:buAutoNum type="arabicPeriod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Enter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(Text,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Numbers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etc)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cell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keyboard.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75"/>
              </a:lnSpc>
              <a:buAutoNum type="arabicPeriod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After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entering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finalize it,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arrow</a:t>
            </a:r>
            <a:r>
              <a:rPr dirty="0" sz="1000" spc="-10">
                <a:latin typeface="Arial MT"/>
                <a:cs typeface="Arial MT"/>
              </a:rPr>
              <a:t> key.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We can align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 as well. By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default Text data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left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aligned and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numeric data is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right </a:t>
            </a:r>
            <a:r>
              <a:rPr dirty="0" sz="1000" spc="-10">
                <a:latin typeface="Arial MT"/>
                <a:cs typeface="Arial MT"/>
              </a:rPr>
              <a:t>aligned.</a:t>
            </a:r>
            <a:endParaRPr sz="1000">
              <a:latin typeface="Arial MT"/>
              <a:cs typeface="Arial MT"/>
            </a:endParaRPr>
          </a:p>
          <a:p>
            <a:pPr marL="181610" indent="-169545">
              <a:lnSpc>
                <a:spcPct val="100000"/>
              </a:lnSpc>
              <a:spcBef>
                <a:spcPts val="1090"/>
              </a:spcBef>
              <a:buAutoNum type="arabicPeriod" startAt="4"/>
              <a:tabLst>
                <a:tab pos="182245" algn="l"/>
              </a:tabLst>
            </a:pPr>
            <a:r>
              <a:rPr dirty="0" sz="1200" b="1">
                <a:latin typeface="Arial"/>
                <a:cs typeface="Arial"/>
              </a:rPr>
              <a:t>Editing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data</a:t>
            </a:r>
            <a:endParaRPr sz="1200">
              <a:latin typeface="Arial"/>
              <a:cs typeface="Arial"/>
            </a:endParaRPr>
          </a:p>
          <a:p>
            <a:pPr marL="12700" marR="847725">
              <a:lnSpc>
                <a:spcPct val="191300"/>
              </a:lnSpc>
            </a:pPr>
            <a:r>
              <a:rPr dirty="0" sz="1000" spc="-5">
                <a:latin typeface="Arial MT"/>
                <a:cs typeface="Arial MT"/>
              </a:rPr>
              <a:t>When</a:t>
            </a:r>
            <a:r>
              <a:rPr dirty="0" sz="1000">
                <a:latin typeface="Arial MT"/>
                <a:cs typeface="Arial MT"/>
              </a:rPr>
              <a:t> we </a:t>
            </a:r>
            <a:r>
              <a:rPr dirty="0" sz="1000" spc="-5">
                <a:latin typeface="Arial MT"/>
                <a:cs typeface="Arial MT"/>
              </a:rPr>
              <a:t>edit</a:t>
            </a:r>
            <a:r>
              <a:rPr dirty="0" sz="1000">
                <a:latin typeface="Arial MT"/>
                <a:cs typeface="Arial MT"/>
              </a:rPr>
              <a:t> enter data in</a:t>
            </a:r>
            <a:r>
              <a:rPr dirty="0" sz="1000" spc="-5">
                <a:latin typeface="Arial MT"/>
                <a:cs typeface="Arial MT"/>
              </a:rPr>
              <a:t> cells</a:t>
            </a:r>
            <a:r>
              <a:rPr dirty="0" sz="1000">
                <a:latin typeface="Arial MT"/>
                <a:cs typeface="Arial MT"/>
              </a:rPr>
              <a:t> of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spreadsheet</a:t>
            </a:r>
            <a:r>
              <a:rPr dirty="0" sz="1000">
                <a:latin typeface="Arial MT"/>
                <a:cs typeface="Arial MT"/>
              </a:rPr>
              <a:t> we </a:t>
            </a:r>
            <a:r>
              <a:rPr dirty="0" sz="1000" spc="-5">
                <a:latin typeface="Arial MT"/>
                <a:cs typeface="Arial MT"/>
              </a:rPr>
              <a:t>use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single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>
                <a:latin typeface="Arial MT"/>
                <a:cs typeface="Arial MT"/>
              </a:rPr>
              <a:t>or </a:t>
            </a:r>
            <a:r>
              <a:rPr dirty="0" sz="1000" spc="-5">
                <a:latin typeface="Arial MT"/>
                <a:cs typeface="Arial MT"/>
              </a:rPr>
              <a:t>double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click.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 two methods to edit the data in excel sheet.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 MT"/>
              <a:cs typeface="Arial MT"/>
            </a:endParaRPr>
          </a:p>
          <a:p>
            <a:pPr lvl="1" marL="469265" marR="5080" indent="-228600">
              <a:lnSpc>
                <a:spcPts val="1150"/>
              </a:lnSpc>
              <a:buAutoNum type="arabicPeriod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cell;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want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edit,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using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arrow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mouse.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Content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active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cell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 </a:t>
            </a:r>
            <a:r>
              <a:rPr dirty="0" sz="1000">
                <a:latin typeface="Arial MT"/>
                <a:cs typeface="Arial MT"/>
              </a:rPr>
              <a:t> be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visible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formula</a:t>
            </a:r>
            <a:r>
              <a:rPr dirty="0" sz="1000">
                <a:latin typeface="Arial MT"/>
                <a:cs typeface="Arial MT"/>
              </a:rPr>
              <a:t> bar.</a:t>
            </a:r>
            <a:r>
              <a:rPr dirty="0" sz="1000" spc="-5">
                <a:latin typeface="Arial MT"/>
                <a:cs typeface="Arial MT"/>
              </a:rPr>
              <a:t> You can delete/overwrite</a:t>
            </a:r>
            <a:r>
              <a:rPr dirty="0" sz="1000">
                <a:latin typeface="Arial MT"/>
                <a:cs typeface="Arial MT"/>
              </a:rPr>
              <a:t> or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correct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text here.</a:t>
            </a:r>
            <a:endParaRPr sz="1000">
              <a:latin typeface="Arial MT"/>
              <a:cs typeface="Arial MT"/>
            </a:endParaRPr>
          </a:p>
          <a:p>
            <a:pPr lvl="1" marL="469265" marR="7620" indent="-228600">
              <a:lnSpc>
                <a:spcPts val="1150"/>
              </a:lnSpc>
              <a:spcBef>
                <a:spcPts val="5"/>
              </a:spcBef>
              <a:buAutoNum type="arabicPeriod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Double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at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cell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want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edit.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highlighted.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any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delete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 or overwrite it with new text.</a:t>
            </a:r>
            <a:endParaRPr sz="1000">
              <a:latin typeface="Arial MT"/>
              <a:cs typeface="Arial MT"/>
            </a:endParaRPr>
          </a:p>
          <a:p>
            <a:pPr algn="just" marL="12700" marR="5080">
              <a:lnSpc>
                <a:spcPts val="1150"/>
              </a:lnSpc>
              <a:spcBef>
                <a:spcPts val="1145"/>
              </a:spcBef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edit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mode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edit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delete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data.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deleting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delete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backspace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delete.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5"/>
              </a:spcBef>
              <a:buAutoNum type="arabicPeriod" startAt="5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Selecting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cells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1919" y="8638129"/>
            <a:ext cx="569510" cy="56951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963688"/>
            <a:ext cx="5484495" cy="93726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180"/>
              </a:spcBef>
            </a:pP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work </a:t>
            </a:r>
            <a:r>
              <a:rPr dirty="0" sz="1000">
                <a:latin typeface="Arial MT"/>
                <a:cs typeface="Arial MT"/>
              </a:rPr>
              <a:t>at </a:t>
            </a:r>
            <a:r>
              <a:rPr dirty="0" sz="1000" spc="-5">
                <a:latin typeface="Arial MT"/>
                <a:cs typeface="Arial MT"/>
              </a:rPr>
              <a:t>more </a:t>
            </a:r>
            <a:r>
              <a:rPr dirty="0" sz="1000">
                <a:latin typeface="Arial MT"/>
                <a:cs typeface="Arial MT"/>
              </a:rPr>
              <a:t>than </a:t>
            </a:r>
            <a:r>
              <a:rPr dirty="0" sz="1000" spc="-5">
                <a:latin typeface="Arial MT"/>
                <a:cs typeface="Arial MT"/>
              </a:rPr>
              <a:t>one </a:t>
            </a:r>
            <a:r>
              <a:rPr dirty="0" sz="1000">
                <a:latin typeface="Arial MT"/>
                <a:cs typeface="Arial MT"/>
              </a:rPr>
              <a:t>cell, entire </a:t>
            </a:r>
            <a:r>
              <a:rPr dirty="0" sz="1000" spc="-5">
                <a:latin typeface="Arial MT"/>
                <a:cs typeface="Arial MT"/>
              </a:rPr>
              <a:t>row </a:t>
            </a:r>
            <a:r>
              <a:rPr dirty="0" sz="1000">
                <a:latin typeface="Arial MT"/>
                <a:cs typeface="Arial MT"/>
              </a:rPr>
              <a:t>or column, you need to select it. </a:t>
            </a:r>
            <a:r>
              <a:rPr dirty="0" sz="1000" spc="-5">
                <a:latin typeface="Arial MT"/>
                <a:cs typeface="Arial MT"/>
              </a:rPr>
              <a:t>Group </a:t>
            </a:r>
            <a:r>
              <a:rPr dirty="0" sz="1000">
                <a:latin typeface="Arial MT"/>
                <a:cs typeface="Arial MT"/>
              </a:rPr>
              <a:t>of adjacent </a:t>
            </a:r>
            <a:r>
              <a:rPr dirty="0" sz="1000" spc="-5">
                <a:latin typeface="Arial MT"/>
                <a:cs typeface="Arial MT"/>
              </a:rPr>
              <a:t>cells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5">
                <a:latin typeface="Arial MT"/>
                <a:cs typeface="Arial MT"/>
              </a:rPr>
              <a:t> called range.</a:t>
            </a:r>
            <a:r>
              <a:rPr dirty="0" sz="1000">
                <a:latin typeface="Arial MT"/>
                <a:cs typeface="Arial MT"/>
              </a:rPr>
              <a:t> We</a:t>
            </a:r>
            <a:r>
              <a:rPr dirty="0" sz="1000" spc="-5">
                <a:latin typeface="Arial MT"/>
                <a:cs typeface="Arial MT"/>
              </a:rPr>
              <a:t> can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define range</a:t>
            </a:r>
            <a:r>
              <a:rPr dirty="0" sz="1000">
                <a:latin typeface="Arial MT"/>
                <a:cs typeface="Arial MT"/>
              </a:rPr>
              <a:t> by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writing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starting</a:t>
            </a:r>
            <a:r>
              <a:rPr dirty="0" sz="1000">
                <a:latin typeface="Arial MT"/>
                <a:cs typeface="Arial MT"/>
              </a:rPr>
              <a:t> and</a:t>
            </a:r>
            <a:r>
              <a:rPr dirty="0" sz="1000" spc="-5">
                <a:latin typeface="Arial MT"/>
                <a:cs typeface="Arial MT"/>
              </a:rPr>
              <a:t> ending </a:t>
            </a:r>
            <a:r>
              <a:rPr dirty="0" sz="1000">
                <a:latin typeface="Arial MT"/>
                <a:cs typeface="Arial MT"/>
              </a:rPr>
              <a:t>address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like A1:A4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etc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350"/>
              </a:lnSpc>
            </a:pPr>
            <a:r>
              <a:rPr dirty="0" sz="1200" spc="-5" b="1">
                <a:latin typeface="Arial"/>
                <a:cs typeface="Arial"/>
              </a:rPr>
              <a:t>6.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Selecting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rows</a:t>
            </a:r>
            <a:endParaRPr sz="1200">
              <a:latin typeface="Arial"/>
              <a:cs typeface="Arial"/>
            </a:endParaRPr>
          </a:p>
          <a:p>
            <a:pPr marL="12700" marR="67945">
              <a:lnSpc>
                <a:spcPts val="1150"/>
              </a:lnSpc>
              <a:spcBef>
                <a:spcPts val="1180"/>
              </a:spcBef>
            </a:pPr>
            <a:r>
              <a:rPr dirty="0" sz="1000" spc="-5">
                <a:latin typeface="Arial MT"/>
                <a:cs typeface="Arial MT"/>
              </a:rPr>
              <a:t>In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worksheet you can select single or multiple rows. To select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single row you have to click its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number. By dragging mouse on multiple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rows we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 select multiple rows.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5241" y="2084191"/>
            <a:ext cx="2172209" cy="15608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32541" y="2392791"/>
            <a:ext cx="5187950" cy="1521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1610" indent="-169545">
              <a:lnSpc>
                <a:spcPct val="100000"/>
              </a:lnSpc>
              <a:spcBef>
                <a:spcPts val="100"/>
              </a:spcBef>
              <a:buAutoNum type="arabicPeriod" startAt="7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Selecting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worksheet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Using </a:t>
            </a:r>
            <a:r>
              <a:rPr dirty="0" sz="1000">
                <a:latin typeface="Arial MT"/>
                <a:cs typeface="Arial MT"/>
              </a:rPr>
              <a:t>any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these </a:t>
            </a:r>
            <a:r>
              <a:rPr dirty="0" sz="1000" spc="-5">
                <a:latin typeface="Arial MT"/>
                <a:cs typeface="Arial MT"/>
              </a:rPr>
              <a:t>methods </a:t>
            </a: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>
                <a:latin typeface="Arial MT"/>
                <a:cs typeface="Arial MT"/>
              </a:rPr>
              <a:t> multiple</a:t>
            </a:r>
            <a:r>
              <a:rPr dirty="0" sz="1000" spc="-5">
                <a:latin typeface="Arial MT"/>
                <a:cs typeface="Arial MT"/>
              </a:rPr>
              <a:t> columns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entire worksheet.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ts val="1175"/>
              </a:lnSpc>
              <a:spcBef>
                <a:spcPts val="1095"/>
              </a:spcBef>
              <a:buAutoNum type="arabicPeriod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once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name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 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it.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ts val="1175"/>
              </a:lnSpc>
              <a:buAutoNum type="arabicPeriod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Select any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 and press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shift. Now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 as many adjacent columns you want.</a:t>
            </a:r>
            <a:endParaRPr sz="1000">
              <a:latin typeface="Arial MT"/>
              <a:cs typeface="Arial MT"/>
            </a:endParaRPr>
          </a:p>
          <a:p>
            <a:pPr marL="12700" marR="1797685">
              <a:lnSpc>
                <a:spcPct val="95700"/>
              </a:lnSpc>
              <a:spcBef>
                <a:spcPts val="1150"/>
              </a:spcBef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select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entire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 the </a:t>
            </a:r>
            <a:r>
              <a:rPr dirty="0" sz="1000" spc="-5">
                <a:latin typeface="Arial MT"/>
                <a:cs typeface="Arial MT"/>
              </a:rPr>
              <a:t>area,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highlighted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figure. It is called “Select All” button. You can also </a:t>
            </a:r>
            <a:r>
              <a:rPr dirty="0" sz="1000" spc="-10">
                <a:latin typeface="Arial MT"/>
                <a:cs typeface="Arial MT"/>
              </a:rPr>
              <a:t>select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entire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 using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keywords </a:t>
            </a:r>
            <a:r>
              <a:rPr dirty="0" sz="1000">
                <a:latin typeface="Arial MT"/>
                <a:cs typeface="Arial MT"/>
              </a:rPr>
              <a:t>like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Ctrl+A.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85646" y="3493501"/>
            <a:ext cx="1718429" cy="70427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132518" y="4377704"/>
            <a:ext cx="5509260" cy="4514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2245" indent="-170180">
              <a:lnSpc>
                <a:spcPct val="100000"/>
              </a:lnSpc>
              <a:spcBef>
                <a:spcPts val="100"/>
              </a:spcBef>
              <a:buAutoNum type="arabicPeriod" startAt="8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Summary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lesson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have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learnt: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enter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edit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different type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data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 worksheets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What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5">
                <a:latin typeface="Arial MT"/>
                <a:cs typeface="Arial MT"/>
              </a:rPr>
              <a:t> range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how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select cells,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columns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rows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 a </a:t>
            </a:r>
            <a:r>
              <a:rPr dirty="0" sz="1000" spc="-5">
                <a:latin typeface="Arial MT"/>
                <a:cs typeface="Arial MT"/>
              </a:rPr>
              <a:t>worksheet</a:t>
            </a:r>
            <a:endParaRPr sz="10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Symbol"/>
              <a:buChar char=""/>
            </a:pPr>
            <a:endParaRPr sz="11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buAutoNum type="arabicPeriod" startAt="9"/>
              <a:tabLst>
                <a:tab pos="182880" algn="l"/>
              </a:tabLst>
            </a:pPr>
            <a:r>
              <a:rPr dirty="0" sz="1200" spc="-10" b="1">
                <a:latin typeface="Arial"/>
                <a:cs typeface="Arial"/>
              </a:rPr>
              <a:t>Exercise</a:t>
            </a:r>
            <a:endParaRPr sz="1200">
              <a:latin typeface="Arial"/>
              <a:cs typeface="Arial"/>
            </a:endParaRPr>
          </a:p>
          <a:p>
            <a:pPr algn="just" marL="12700" marR="6350">
              <a:lnSpc>
                <a:spcPts val="1150"/>
              </a:lnSpc>
              <a:spcBef>
                <a:spcPts val="1175"/>
              </a:spcBef>
            </a:pPr>
            <a:r>
              <a:rPr dirty="0" sz="1000" spc="-5">
                <a:latin typeface="Arial MT"/>
                <a:cs typeface="Arial MT"/>
              </a:rPr>
              <a:t>Complete each </a:t>
            </a:r>
            <a:r>
              <a:rPr dirty="0" sz="1000">
                <a:latin typeface="Arial MT"/>
                <a:cs typeface="Arial MT"/>
              </a:rPr>
              <a:t>of the </a:t>
            </a:r>
            <a:r>
              <a:rPr dirty="0" sz="1000" spc="-5">
                <a:latin typeface="Arial MT"/>
                <a:cs typeface="Arial MT"/>
              </a:rPr>
              <a:t>task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sequential order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review </a:t>
            </a:r>
            <a:r>
              <a:rPr dirty="0" sz="1000">
                <a:latin typeface="Arial MT"/>
                <a:cs typeface="Arial MT"/>
              </a:rPr>
              <a:t>your </a:t>
            </a:r>
            <a:r>
              <a:rPr dirty="0" sz="1000" spc="-5">
                <a:latin typeface="Arial MT"/>
                <a:cs typeface="Arial MT"/>
              </a:rPr>
              <a:t>excel skills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enter and </a:t>
            </a:r>
            <a:r>
              <a:rPr dirty="0" sz="1000">
                <a:latin typeface="Arial MT"/>
                <a:cs typeface="Arial MT"/>
              </a:rPr>
              <a:t>edit data,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 </a:t>
            </a:r>
            <a:r>
              <a:rPr dirty="0" sz="1000">
                <a:latin typeface="Arial MT"/>
                <a:cs typeface="Arial MT"/>
              </a:rPr>
              <a:t>data, </a:t>
            </a:r>
            <a:r>
              <a:rPr dirty="0" sz="1000" spc="-5">
                <a:latin typeface="Arial MT"/>
                <a:cs typeface="Arial MT"/>
              </a:rPr>
              <a:t>insert and delete columns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rows. </a:t>
            </a:r>
            <a:r>
              <a:rPr dirty="0" sz="1000">
                <a:latin typeface="Arial MT"/>
                <a:cs typeface="Arial MT"/>
              </a:rPr>
              <a:t>You will also learn </a:t>
            </a:r>
            <a:r>
              <a:rPr dirty="0" sz="1000" spc="-5">
                <a:latin typeface="Arial MT"/>
                <a:cs typeface="Arial MT"/>
              </a:rPr>
              <a:t>how to undo and </a:t>
            </a:r>
            <a:r>
              <a:rPr dirty="0" sz="1000">
                <a:latin typeface="Arial MT"/>
                <a:cs typeface="Arial MT"/>
              </a:rPr>
              <a:t>redo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changes, rearrange </a:t>
            </a:r>
            <a:r>
              <a:rPr dirty="0" sz="1000">
                <a:latin typeface="Arial MT"/>
                <a:cs typeface="Arial MT"/>
              </a:rPr>
              <a:t>your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worksheet,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fill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ranges.</a:t>
            </a:r>
            <a:endParaRPr sz="1000">
              <a:latin typeface="Arial MT"/>
              <a:cs typeface="Arial MT"/>
            </a:endParaRPr>
          </a:p>
          <a:p>
            <a:pPr algn="just" marL="12700">
              <a:lnSpc>
                <a:spcPts val="1115"/>
              </a:lnSpc>
            </a:pPr>
            <a:r>
              <a:rPr dirty="0" sz="1000">
                <a:latin typeface="Arial MT"/>
                <a:cs typeface="Arial MT"/>
              </a:rPr>
              <a:t>In these exercises </a:t>
            </a: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any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spreadsheet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created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earlier</a:t>
            </a:r>
            <a:r>
              <a:rPr dirty="0" sz="1000">
                <a:latin typeface="Arial MT"/>
                <a:cs typeface="Arial MT"/>
              </a:rPr>
              <a:t> to </a:t>
            </a:r>
            <a:r>
              <a:rPr dirty="0" sz="1000" spc="-5">
                <a:latin typeface="Arial MT"/>
                <a:cs typeface="Arial MT"/>
              </a:rPr>
              <a:t>practice</a:t>
            </a:r>
            <a:r>
              <a:rPr dirty="0" sz="1000">
                <a:latin typeface="Arial MT"/>
                <a:cs typeface="Arial MT"/>
              </a:rPr>
              <a:t> these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tasks.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1: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50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Entering</a:t>
            </a:r>
            <a:r>
              <a:rPr dirty="0" u="heavy" sz="1000" spc="-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Data</a:t>
            </a:r>
            <a:r>
              <a:rPr dirty="0" u="heavy" sz="10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715">
              <a:lnSpc>
                <a:spcPct val="957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Start a </a:t>
            </a:r>
            <a:r>
              <a:rPr dirty="0" sz="1000" spc="-5">
                <a:latin typeface="Arial MT"/>
                <a:cs typeface="Arial MT"/>
              </a:rPr>
              <a:t>new spreadsheet. </a:t>
            </a:r>
            <a:r>
              <a:rPr dirty="0" sz="1000">
                <a:latin typeface="Arial MT"/>
                <a:cs typeface="Arial MT"/>
              </a:rPr>
              <a:t>Click </a:t>
            </a:r>
            <a:r>
              <a:rPr dirty="0" sz="1000" spc="-5">
                <a:latin typeface="Arial MT"/>
                <a:cs typeface="Arial MT"/>
              </a:rPr>
              <a:t>on </a:t>
            </a:r>
            <a:r>
              <a:rPr dirty="0" sz="1000">
                <a:latin typeface="Arial MT"/>
                <a:cs typeface="Arial MT"/>
              </a:rPr>
              <a:t>cell A10 in worksheet. Type </a:t>
            </a:r>
            <a:r>
              <a:rPr dirty="0" sz="1000" spc="-5">
                <a:latin typeface="Arial MT"/>
                <a:cs typeface="Arial MT"/>
              </a:rPr>
              <a:t>your name and press right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arrow key of keyboard. Press up arrow to move to cell B10. Type any other name and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enter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key. In the same way, type some data in cell C10 to H10.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2: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50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Editing</a:t>
            </a:r>
            <a:r>
              <a:rPr dirty="0" u="heavy" sz="1000" spc="-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Data</a:t>
            </a:r>
            <a:r>
              <a:rPr dirty="0" u="heavy" sz="10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8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Move to cell A10. Type a new </a:t>
            </a:r>
            <a:r>
              <a:rPr dirty="0" sz="1000" spc="-5">
                <a:latin typeface="Arial MT"/>
                <a:cs typeface="Arial MT"/>
              </a:rPr>
              <a:t>name </a:t>
            </a:r>
            <a:r>
              <a:rPr dirty="0" sz="1000">
                <a:latin typeface="Arial MT"/>
                <a:cs typeface="Arial MT"/>
              </a:rPr>
              <a:t>in the cell but </a:t>
            </a:r>
            <a:r>
              <a:rPr dirty="0" sz="1000" spc="-5">
                <a:latin typeface="Arial MT"/>
                <a:cs typeface="Arial MT"/>
              </a:rPr>
              <a:t>do </a:t>
            </a:r>
            <a:r>
              <a:rPr dirty="0" sz="1000">
                <a:latin typeface="Arial MT"/>
                <a:cs typeface="Arial MT"/>
              </a:rPr>
              <a:t>not </a:t>
            </a:r>
            <a:r>
              <a:rPr dirty="0" sz="1000" spc="-5">
                <a:latin typeface="Arial MT"/>
                <a:cs typeface="Arial MT"/>
              </a:rPr>
              <a:t>press enter. Since you realize </a:t>
            </a:r>
            <a:r>
              <a:rPr dirty="0" sz="1000">
                <a:latin typeface="Arial MT"/>
                <a:cs typeface="Arial MT"/>
              </a:rPr>
              <a:t> that you want to </a:t>
            </a:r>
            <a:r>
              <a:rPr dirty="0" sz="1000" spc="-5">
                <a:latin typeface="Arial MT"/>
                <a:cs typeface="Arial MT"/>
              </a:rPr>
              <a:t>enter name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A11 </a:t>
            </a:r>
            <a:r>
              <a:rPr dirty="0" sz="1000">
                <a:latin typeface="Arial MT"/>
                <a:cs typeface="Arial MT"/>
              </a:rPr>
              <a:t>cell, </a:t>
            </a:r>
            <a:r>
              <a:rPr dirty="0" sz="1000" spc="-5">
                <a:latin typeface="Arial MT"/>
                <a:cs typeface="Arial MT"/>
              </a:rPr>
              <a:t>press Escape </a:t>
            </a:r>
            <a:r>
              <a:rPr dirty="0" sz="1000">
                <a:latin typeface="Arial MT"/>
                <a:cs typeface="Arial MT"/>
              </a:rPr>
              <a:t>key of </a:t>
            </a:r>
            <a:r>
              <a:rPr dirty="0" sz="1000" spc="-5">
                <a:latin typeface="Arial MT"/>
                <a:cs typeface="Arial MT"/>
              </a:rPr>
              <a:t>keyboard. Move </a:t>
            </a:r>
            <a:r>
              <a:rPr dirty="0" sz="1000">
                <a:latin typeface="Arial MT"/>
                <a:cs typeface="Arial MT"/>
              </a:rPr>
              <a:t>to cell </a:t>
            </a:r>
            <a:r>
              <a:rPr dirty="0" sz="1000" spc="-5">
                <a:latin typeface="Arial MT"/>
                <a:cs typeface="Arial MT"/>
              </a:rPr>
              <a:t>A11.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Type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 b="1">
                <a:latin typeface="Arial"/>
                <a:cs typeface="Arial"/>
              </a:rPr>
              <a:t>Majid</a:t>
            </a:r>
            <a:r>
              <a:rPr dirty="0" sz="1000" spc="120" b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but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not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enter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key.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Backspace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</a:t>
            </a:r>
            <a:r>
              <a:rPr dirty="0" sz="1000" spc="1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twice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delete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 b="1">
                <a:latin typeface="Arial"/>
                <a:cs typeface="Arial"/>
              </a:rPr>
              <a:t>id</a:t>
            </a:r>
            <a:r>
              <a:rPr dirty="0" sz="1000" spc="-5">
                <a:latin typeface="Arial MT"/>
                <a:cs typeface="Arial MT"/>
              </a:rPr>
              <a:t>.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Then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type </a:t>
            </a:r>
            <a:r>
              <a:rPr dirty="0" sz="1000" b="1">
                <a:latin typeface="Arial"/>
                <a:cs typeface="Arial"/>
              </a:rPr>
              <a:t>eed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change </a:t>
            </a:r>
            <a:r>
              <a:rPr dirty="0" sz="1000">
                <a:latin typeface="Arial MT"/>
                <a:cs typeface="Arial MT"/>
              </a:rPr>
              <a:t>name</a:t>
            </a:r>
            <a:r>
              <a:rPr dirty="0" sz="1000" spc="-5">
                <a:latin typeface="Arial MT"/>
                <a:cs typeface="Arial MT"/>
              </a:rPr>
              <a:t> from </a:t>
            </a:r>
            <a:r>
              <a:rPr dirty="0" sz="1000" spc="-5" b="1">
                <a:latin typeface="Arial"/>
                <a:cs typeface="Arial"/>
              </a:rPr>
              <a:t>Majid </a:t>
            </a:r>
            <a:r>
              <a:rPr dirty="0" sz="1000" spc="-5">
                <a:latin typeface="Arial MT"/>
                <a:cs typeface="Arial MT"/>
              </a:rPr>
              <a:t>to </a:t>
            </a:r>
            <a:r>
              <a:rPr dirty="0" sz="1000" spc="-5" b="1">
                <a:latin typeface="Arial"/>
                <a:cs typeface="Arial"/>
              </a:rPr>
              <a:t>Majeed </a:t>
            </a:r>
            <a:r>
              <a:rPr dirty="0" sz="1000" spc="-5">
                <a:latin typeface="Arial MT"/>
                <a:cs typeface="Arial MT"/>
              </a:rPr>
              <a:t>and press enter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key.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25"/>
              </a:lnSpc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3: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50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Selecting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range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cells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using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keyboard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7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order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select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range </a:t>
            </a:r>
            <a:r>
              <a:rPr dirty="0" sz="1000">
                <a:latin typeface="Arial MT"/>
                <a:cs typeface="Arial MT"/>
              </a:rPr>
              <a:t>of cells from C4 to </a:t>
            </a:r>
            <a:r>
              <a:rPr dirty="0" sz="1000" spc="-5">
                <a:latin typeface="Arial MT"/>
                <a:cs typeface="Arial MT"/>
              </a:rPr>
              <a:t>C10 </a:t>
            </a:r>
            <a:r>
              <a:rPr dirty="0" sz="1000">
                <a:latin typeface="Arial MT"/>
                <a:cs typeface="Arial MT"/>
              </a:rPr>
              <a:t>first move cell pointer to cell C4. Hold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Shift key of keyboard and then press down arrow key to move to cell C10. Then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release 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shift key. The range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C4:C10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selected by using </a:t>
            </a:r>
            <a:r>
              <a:rPr dirty="0" sz="1000" spc="-10">
                <a:latin typeface="Arial MT"/>
                <a:cs typeface="Arial MT"/>
              </a:rPr>
              <a:t>keyboard.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31" y="964449"/>
            <a:ext cx="5507990" cy="2073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4:</a:t>
            </a:r>
            <a:endParaRPr sz="1000">
              <a:latin typeface="Arial"/>
              <a:cs typeface="Arial"/>
            </a:endParaRPr>
          </a:p>
          <a:p>
            <a:pPr algn="just" marL="469265">
              <a:lnSpc>
                <a:spcPts val="1145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Selecting</a:t>
            </a:r>
            <a:r>
              <a:rPr dirty="0" u="heavy" sz="10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nonadjacent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rows</a:t>
            </a:r>
            <a:r>
              <a:rPr dirty="0" u="heavy" sz="10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800"/>
              </a:lnSpc>
              <a:spcBef>
                <a:spcPts val="20"/>
              </a:spcBef>
            </a:pP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order</a:t>
            </a:r>
            <a:r>
              <a:rPr dirty="0" sz="1000">
                <a:latin typeface="Arial MT"/>
                <a:cs typeface="Arial MT"/>
              </a:rPr>
              <a:t> to select </a:t>
            </a:r>
            <a:r>
              <a:rPr dirty="0" sz="1000" spc="-5">
                <a:latin typeface="Arial MT"/>
                <a:cs typeface="Arial MT"/>
              </a:rPr>
              <a:t>nonadjacent</a:t>
            </a:r>
            <a:r>
              <a:rPr dirty="0" sz="1000">
                <a:latin typeface="Arial MT"/>
                <a:cs typeface="Arial MT"/>
              </a:rPr>
              <a:t> rows 2, 4 and 6 in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 </a:t>
            </a:r>
            <a:r>
              <a:rPr dirty="0" sz="1000">
                <a:latin typeface="Arial MT"/>
                <a:cs typeface="Arial MT"/>
              </a:rPr>
              <a:t>first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row</a:t>
            </a:r>
            <a:r>
              <a:rPr dirty="0" sz="1000" spc="2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2. For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this,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>
                <a:latin typeface="Arial MT"/>
                <a:cs typeface="Arial MT"/>
              </a:rPr>
              <a:t>on row 2 </a:t>
            </a:r>
            <a:r>
              <a:rPr dirty="0" sz="1000" spc="-5">
                <a:latin typeface="Arial MT"/>
                <a:cs typeface="Arial MT"/>
              </a:rPr>
              <a:t>heading when shape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mouse pointer is </a:t>
            </a:r>
            <a:r>
              <a:rPr dirty="0" sz="1000">
                <a:latin typeface="Arial MT"/>
                <a:cs typeface="Arial MT"/>
              </a:rPr>
              <a:t>right pointing </a:t>
            </a:r>
            <a:r>
              <a:rPr dirty="0" sz="1000" spc="-5">
                <a:latin typeface="Arial MT"/>
                <a:cs typeface="Arial MT"/>
              </a:rPr>
              <a:t>arrow. Then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hold </a:t>
            </a:r>
            <a:r>
              <a:rPr dirty="0" sz="1000">
                <a:latin typeface="Arial MT"/>
                <a:cs typeface="Arial MT"/>
              </a:rPr>
              <a:t>Ctrl key of </a:t>
            </a:r>
            <a:r>
              <a:rPr dirty="0" sz="1000" spc="-5">
                <a:latin typeface="Arial MT"/>
                <a:cs typeface="Arial MT"/>
              </a:rPr>
              <a:t>keyboard </a:t>
            </a:r>
            <a:r>
              <a:rPr dirty="0" sz="1000">
                <a:latin typeface="Arial MT"/>
                <a:cs typeface="Arial MT"/>
              </a:rPr>
              <a:t>and click on </a:t>
            </a:r>
            <a:r>
              <a:rPr dirty="0" sz="1000" spc="-5">
                <a:latin typeface="Arial MT"/>
                <a:cs typeface="Arial MT"/>
              </a:rPr>
              <a:t>row </a:t>
            </a:r>
            <a:r>
              <a:rPr dirty="0" sz="1000">
                <a:latin typeface="Arial MT"/>
                <a:cs typeface="Arial MT"/>
              </a:rPr>
              <a:t>4 and </a:t>
            </a:r>
            <a:r>
              <a:rPr dirty="0" sz="1000" spc="-5">
                <a:latin typeface="Arial MT"/>
                <a:cs typeface="Arial MT"/>
              </a:rPr>
              <a:t>row </a:t>
            </a:r>
            <a:r>
              <a:rPr dirty="0" sz="1000">
                <a:latin typeface="Arial MT"/>
                <a:cs typeface="Arial MT"/>
              </a:rPr>
              <a:t>6 </a:t>
            </a:r>
            <a:r>
              <a:rPr dirty="0" sz="1000" spc="-5">
                <a:latin typeface="Arial MT"/>
                <a:cs typeface="Arial MT"/>
              </a:rPr>
              <a:t>heading when shape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mouse</a:t>
            </a:r>
            <a:r>
              <a:rPr dirty="0" sz="1000" spc="-5">
                <a:latin typeface="Arial MT"/>
                <a:cs typeface="Arial MT"/>
              </a:rPr>
              <a:t> pointer </a:t>
            </a:r>
            <a:r>
              <a:rPr dirty="0" sz="1000">
                <a:latin typeface="Arial MT"/>
                <a:cs typeface="Arial MT"/>
              </a:rPr>
              <a:t>is </a:t>
            </a:r>
            <a:r>
              <a:rPr dirty="0" sz="1000" spc="-5">
                <a:latin typeface="Arial MT"/>
                <a:cs typeface="Arial MT"/>
              </a:rPr>
              <a:t>right pointing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arrow.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Non</a:t>
            </a:r>
            <a:r>
              <a:rPr dirty="0" sz="1000" spc="-5">
                <a:latin typeface="Arial MT"/>
                <a:cs typeface="Arial MT"/>
              </a:rPr>
              <a:t> adjacent</a:t>
            </a:r>
            <a:r>
              <a:rPr dirty="0" sz="1000">
                <a:latin typeface="Arial MT"/>
                <a:cs typeface="Arial MT"/>
              </a:rPr>
              <a:t> rows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2, 4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6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 </a:t>
            </a:r>
            <a:r>
              <a:rPr dirty="0" sz="1000" spc="-5">
                <a:latin typeface="Arial MT"/>
                <a:cs typeface="Arial MT"/>
              </a:rPr>
              <a:t>selected.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5:</a:t>
            </a:r>
            <a:endParaRPr sz="1000">
              <a:latin typeface="Arial"/>
              <a:cs typeface="Arial"/>
            </a:endParaRPr>
          </a:p>
          <a:p>
            <a:pPr algn="just" marL="469265">
              <a:lnSpc>
                <a:spcPts val="1150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Selecting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multiple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columns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using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keyboard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shift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key</a:t>
            </a:r>
            <a:r>
              <a:rPr dirty="0" u="heavy" sz="10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7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In this </a:t>
            </a:r>
            <a:r>
              <a:rPr dirty="0" sz="1000" spc="-5">
                <a:latin typeface="Arial MT"/>
                <a:cs typeface="Arial MT"/>
              </a:rPr>
              <a:t>worksheet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columns</a:t>
            </a:r>
            <a:r>
              <a:rPr dirty="0" sz="1000">
                <a:latin typeface="Arial MT"/>
                <a:cs typeface="Arial MT"/>
              </a:rPr>
              <a:t> C, D and E </a:t>
            </a:r>
            <a:r>
              <a:rPr dirty="0" sz="1000" spc="-5">
                <a:latin typeface="Arial MT"/>
                <a:cs typeface="Arial MT"/>
              </a:rPr>
              <a:t>using</a:t>
            </a:r>
            <a:r>
              <a:rPr dirty="0" sz="1000">
                <a:latin typeface="Arial MT"/>
                <a:cs typeface="Arial MT"/>
              </a:rPr>
              <a:t> shift key of </a:t>
            </a:r>
            <a:r>
              <a:rPr dirty="0" sz="1000" spc="-5">
                <a:latin typeface="Arial MT"/>
                <a:cs typeface="Arial MT"/>
              </a:rPr>
              <a:t>keyboard. For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2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first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heading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when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shape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mouse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pointer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down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pointing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arrow.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Hold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Shift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keyboard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then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down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arrow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keyboard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move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column 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 </a:t>
            </a:r>
            <a:r>
              <a:rPr dirty="0" sz="1000" spc="-5">
                <a:latin typeface="Arial MT"/>
                <a:cs typeface="Arial MT"/>
              </a:rPr>
              <a:t>heading. Then release the shift key. The columns C, </a:t>
            </a:r>
            <a:r>
              <a:rPr dirty="0" sz="1000">
                <a:latin typeface="Arial MT"/>
                <a:cs typeface="Arial MT"/>
              </a:rPr>
              <a:t>D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E </a:t>
            </a:r>
            <a:r>
              <a:rPr dirty="0" sz="1000" spc="-5">
                <a:latin typeface="Arial MT"/>
                <a:cs typeface="Arial MT"/>
              </a:rPr>
              <a:t>are selected by using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keyboard.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8266" y="4902050"/>
            <a:ext cx="1140543" cy="98065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32540" y="962165"/>
            <a:ext cx="5507990" cy="435419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 marL="1383030" marR="1433830">
              <a:lnSpc>
                <a:spcPts val="1380"/>
              </a:lnSpc>
              <a:spcBef>
                <a:spcPts val="195"/>
              </a:spcBef>
            </a:pPr>
            <a:r>
              <a:rPr dirty="0" sz="1200" spc="-5">
                <a:latin typeface="Arial MT"/>
                <a:cs typeface="Arial MT"/>
              </a:rPr>
              <a:t>Computer Proficiency License </a:t>
            </a:r>
            <a:r>
              <a:rPr dirty="0" sz="1200" spc="-10">
                <a:latin typeface="Arial MT"/>
                <a:cs typeface="Arial MT"/>
              </a:rPr>
              <a:t>(CS-001)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Lecture </a:t>
            </a:r>
            <a:r>
              <a:rPr dirty="0" sz="1200" spc="-10">
                <a:latin typeface="Arial MT"/>
                <a:cs typeface="Arial MT"/>
              </a:rPr>
              <a:t>27</a:t>
            </a:r>
            <a:endParaRPr sz="1200">
              <a:latin typeface="Arial MT"/>
              <a:cs typeface="Arial MT"/>
            </a:endParaRPr>
          </a:p>
          <a:p>
            <a:pPr algn="ctr">
              <a:lnSpc>
                <a:spcPts val="1340"/>
              </a:lnSpc>
            </a:pPr>
            <a:r>
              <a:rPr dirty="0" sz="1200" spc="-5">
                <a:latin typeface="Arial MT"/>
                <a:cs typeface="Arial MT"/>
              </a:rPr>
              <a:t>Working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with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cells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415"/>
              </a:lnSpc>
              <a:spcBef>
                <a:spcPts val="1320"/>
              </a:spcBef>
            </a:pPr>
            <a:r>
              <a:rPr dirty="0" sz="1200" b="1">
                <a:latin typeface="Arial"/>
                <a:cs typeface="Arial"/>
              </a:rPr>
              <a:t>Objective: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learn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about: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insert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blank cells,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columns</a:t>
            </a:r>
            <a:r>
              <a:rPr dirty="0" sz="1000">
                <a:latin typeface="Arial MT"/>
                <a:cs typeface="Arial MT"/>
              </a:rPr>
              <a:t> 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rows in a</a:t>
            </a:r>
            <a:r>
              <a:rPr dirty="0" sz="1000" spc="-5">
                <a:latin typeface="Arial MT"/>
                <a:cs typeface="Arial MT"/>
              </a:rPr>
              <a:t> worksheet?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delete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cells,</a:t>
            </a:r>
            <a:r>
              <a:rPr dirty="0" sz="1000" spc="-5">
                <a:latin typeface="Arial MT"/>
                <a:cs typeface="Arial MT"/>
              </a:rPr>
              <a:t> columns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rows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worksheet?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change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single</a:t>
            </a:r>
            <a:r>
              <a:rPr dirty="0" sz="1000">
                <a:latin typeface="Arial MT"/>
                <a:cs typeface="Arial MT"/>
              </a:rPr>
              <a:t> or</a:t>
            </a:r>
            <a:r>
              <a:rPr dirty="0" sz="1000" spc="-5">
                <a:latin typeface="Arial MT"/>
                <a:cs typeface="Arial MT"/>
              </a:rPr>
              <a:t> multiple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 </a:t>
            </a:r>
            <a:r>
              <a:rPr dirty="0" sz="1000">
                <a:latin typeface="Arial MT"/>
                <a:cs typeface="Arial MT"/>
              </a:rPr>
              <a:t>width and </a:t>
            </a:r>
            <a:r>
              <a:rPr dirty="0" sz="1000" spc="-5">
                <a:latin typeface="Arial MT"/>
                <a:cs typeface="Arial MT"/>
              </a:rPr>
              <a:t>rows height?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Use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undo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redo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command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copy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move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data?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What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5">
                <a:latin typeface="Arial MT"/>
                <a:cs typeface="Arial MT"/>
              </a:rPr>
              <a:t> purpose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find</a:t>
            </a:r>
            <a:r>
              <a:rPr dirty="0" sz="1000" spc="-5">
                <a:latin typeface="Arial MT"/>
                <a:cs typeface="Arial MT"/>
              </a:rPr>
              <a:t> 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replace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command?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Sorting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numbers and</a:t>
            </a:r>
            <a:r>
              <a:rPr dirty="0" sz="1000">
                <a:latin typeface="Arial MT"/>
                <a:cs typeface="Arial MT"/>
              </a:rPr>
              <a:t> letters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ascending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descending order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buAutoNum type="arabicPeriod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Inserting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rows,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columns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95700"/>
              </a:lnSpc>
              <a:spcBef>
                <a:spcPts val="1375"/>
              </a:spcBef>
            </a:pPr>
            <a:r>
              <a:rPr dirty="0" sz="1000">
                <a:latin typeface="Arial MT"/>
                <a:cs typeface="Arial MT"/>
              </a:rPr>
              <a:t>While </a:t>
            </a:r>
            <a:r>
              <a:rPr dirty="0" sz="1000" spc="-5">
                <a:latin typeface="Arial MT"/>
                <a:cs typeface="Arial MT"/>
              </a:rPr>
              <a:t>entering</a:t>
            </a:r>
            <a:r>
              <a:rPr dirty="0" sz="1000">
                <a:latin typeface="Arial MT"/>
                <a:cs typeface="Arial MT"/>
              </a:rPr>
              <a:t> data in a </a:t>
            </a:r>
            <a:r>
              <a:rPr dirty="0" sz="1000" spc="-5">
                <a:latin typeface="Arial MT"/>
                <a:cs typeface="Arial MT"/>
              </a:rPr>
              <a:t>worksheet,</a:t>
            </a:r>
            <a:r>
              <a:rPr dirty="0" sz="1000">
                <a:latin typeface="Arial MT"/>
                <a:cs typeface="Arial MT"/>
              </a:rPr>
              <a:t> it may be possible that </a:t>
            </a:r>
            <a:r>
              <a:rPr dirty="0" sz="1000" spc="-5">
                <a:latin typeface="Arial MT"/>
                <a:cs typeface="Arial MT"/>
              </a:rPr>
              <a:t>some</a:t>
            </a:r>
            <a:r>
              <a:rPr dirty="0" sz="1000">
                <a:latin typeface="Arial MT"/>
                <a:cs typeface="Arial MT"/>
              </a:rPr>
              <a:t> entry of row or </a:t>
            </a:r>
            <a:r>
              <a:rPr dirty="0" sz="1000" spc="-5">
                <a:latin typeface="Arial MT"/>
                <a:cs typeface="Arial MT"/>
              </a:rPr>
              <a:t>column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missed. In this situation we can insert blank row or column in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worksheet by using insert row or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insert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option.</a:t>
            </a:r>
            <a:endParaRPr sz="1000">
              <a:latin typeface="Arial MT"/>
              <a:cs typeface="Arial MT"/>
            </a:endParaRPr>
          </a:p>
          <a:p>
            <a:pPr algn="just" marL="12700" marR="5080">
              <a:lnSpc>
                <a:spcPct val="95800"/>
              </a:lnSpc>
              <a:spcBef>
                <a:spcPts val="5"/>
              </a:spcBef>
            </a:pPr>
            <a:r>
              <a:rPr dirty="0" sz="1000" spc="-5">
                <a:latin typeface="Arial MT"/>
                <a:cs typeface="Arial MT"/>
              </a:rPr>
              <a:t>When row insert option </a:t>
            </a:r>
            <a:r>
              <a:rPr dirty="0" sz="1000">
                <a:latin typeface="Arial MT"/>
                <a:cs typeface="Arial MT"/>
              </a:rPr>
              <a:t>is given, a </a:t>
            </a:r>
            <a:r>
              <a:rPr dirty="0" sz="1000" spc="-5">
                <a:latin typeface="Arial MT"/>
                <a:cs typeface="Arial MT"/>
              </a:rPr>
              <a:t>blank </a:t>
            </a:r>
            <a:r>
              <a:rPr dirty="0" sz="1000">
                <a:latin typeface="Arial MT"/>
                <a:cs typeface="Arial MT"/>
              </a:rPr>
              <a:t>row </a:t>
            </a:r>
            <a:r>
              <a:rPr dirty="0" sz="1000" spc="-5">
                <a:latin typeface="Arial MT"/>
                <a:cs typeface="Arial MT"/>
              </a:rPr>
              <a:t>is </a:t>
            </a:r>
            <a:r>
              <a:rPr dirty="0" sz="1000">
                <a:latin typeface="Arial MT"/>
                <a:cs typeface="Arial MT"/>
              </a:rPr>
              <a:t>inserted </a:t>
            </a:r>
            <a:r>
              <a:rPr dirty="0" sz="1000" spc="-5">
                <a:latin typeface="Arial MT"/>
                <a:cs typeface="Arial MT"/>
              </a:rPr>
              <a:t>above </a:t>
            </a:r>
            <a:r>
              <a:rPr dirty="0" sz="1000">
                <a:latin typeface="Arial MT"/>
                <a:cs typeface="Arial MT"/>
              </a:rPr>
              <a:t>the location of cell </a:t>
            </a:r>
            <a:r>
              <a:rPr dirty="0" sz="1000" spc="-5">
                <a:latin typeface="Arial MT"/>
                <a:cs typeface="Arial MT"/>
              </a:rPr>
              <a:t>pointer. Row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numbers </a:t>
            </a:r>
            <a:r>
              <a:rPr dirty="0" sz="1000">
                <a:latin typeface="Arial MT"/>
                <a:cs typeface="Arial MT"/>
              </a:rPr>
              <a:t>are automatically </a:t>
            </a:r>
            <a:r>
              <a:rPr dirty="0" sz="1000" spc="-5">
                <a:latin typeface="Arial MT"/>
                <a:cs typeface="Arial MT"/>
              </a:rPr>
              <a:t>adjusted </a:t>
            </a:r>
            <a:r>
              <a:rPr dirty="0" sz="1000">
                <a:latin typeface="Arial MT"/>
                <a:cs typeface="Arial MT"/>
              </a:rPr>
              <a:t>after </a:t>
            </a:r>
            <a:r>
              <a:rPr dirty="0" sz="1000" spc="-5">
                <a:latin typeface="Arial MT"/>
                <a:cs typeface="Arial MT"/>
              </a:rPr>
              <a:t>inserting new row. </a:t>
            </a:r>
            <a:r>
              <a:rPr dirty="0" sz="1000">
                <a:latin typeface="Arial MT"/>
                <a:cs typeface="Arial MT"/>
              </a:rPr>
              <a:t>In the same way </a:t>
            </a:r>
            <a:r>
              <a:rPr dirty="0" sz="1000" spc="-5">
                <a:latin typeface="Arial MT"/>
                <a:cs typeface="Arial MT"/>
              </a:rPr>
              <a:t>when insert column </a:t>
            </a:r>
            <a:r>
              <a:rPr dirty="0" sz="1000">
                <a:latin typeface="Arial MT"/>
                <a:cs typeface="Arial MT"/>
              </a:rPr>
              <a:t> option </a:t>
            </a:r>
            <a:r>
              <a:rPr dirty="0" sz="1000" spc="-5">
                <a:latin typeface="Arial MT"/>
                <a:cs typeface="Arial MT"/>
              </a:rPr>
              <a:t>is given,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blank column </a:t>
            </a:r>
            <a:r>
              <a:rPr dirty="0" sz="1000">
                <a:latin typeface="Arial MT"/>
                <a:cs typeface="Arial MT"/>
              </a:rPr>
              <a:t>is </a:t>
            </a:r>
            <a:r>
              <a:rPr dirty="0" sz="1000" spc="-5">
                <a:latin typeface="Arial MT"/>
                <a:cs typeface="Arial MT"/>
              </a:rPr>
              <a:t>inserted </a:t>
            </a:r>
            <a:r>
              <a:rPr dirty="0" sz="1000">
                <a:latin typeface="Arial MT"/>
                <a:cs typeface="Arial MT"/>
              </a:rPr>
              <a:t>to the left of active </a:t>
            </a:r>
            <a:r>
              <a:rPr dirty="0" sz="1000" spc="-5">
                <a:latin typeface="Arial MT"/>
                <a:cs typeface="Arial MT"/>
              </a:rPr>
              <a:t>column. </a:t>
            </a:r>
            <a:r>
              <a:rPr dirty="0" sz="1000">
                <a:latin typeface="Arial MT"/>
                <a:cs typeface="Arial MT"/>
              </a:rPr>
              <a:t>We </a:t>
            </a:r>
            <a:r>
              <a:rPr dirty="0" sz="1000" spc="-5">
                <a:latin typeface="Arial MT"/>
                <a:cs typeface="Arial MT"/>
              </a:rPr>
              <a:t>can </a:t>
            </a:r>
            <a:r>
              <a:rPr dirty="0" sz="1000">
                <a:latin typeface="Arial MT"/>
                <a:cs typeface="Arial MT"/>
              </a:rPr>
              <a:t>also </a:t>
            </a:r>
            <a:r>
              <a:rPr dirty="0" sz="1000" spc="-5">
                <a:latin typeface="Arial MT"/>
                <a:cs typeface="Arial MT"/>
              </a:rPr>
              <a:t>insert multiple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columns.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 MT"/>
              <a:cs typeface="Arial MT"/>
            </a:endParaRPr>
          </a:p>
          <a:p>
            <a:pPr marL="181610" indent="-169545">
              <a:lnSpc>
                <a:spcPct val="100000"/>
              </a:lnSpc>
              <a:buAutoNum type="arabicPeriod" startAt="2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Deleting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rows,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columns</a:t>
            </a:r>
            <a:endParaRPr sz="12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1325"/>
              </a:spcBef>
            </a:pP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-5">
                <a:latin typeface="Arial MT"/>
                <a:cs typeface="Arial MT"/>
              </a:rPr>
              <a:t> delete columns </a:t>
            </a:r>
            <a:r>
              <a:rPr dirty="0" sz="1000" spc="-1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rows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by</a:t>
            </a:r>
            <a:r>
              <a:rPr dirty="0" sz="1000" spc="-5">
                <a:latin typeface="Arial MT"/>
                <a:cs typeface="Arial MT"/>
              </a:rPr>
              <a:t> using </a:t>
            </a:r>
            <a:r>
              <a:rPr dirty="0" sz="1000">
                <a:latin typeface="Arial MT"/>
                <a:cs typeface="Arial MT"/>
              </a:rPr>
              <a:t>edit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delete.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32540" y="5779400"/>
            <a:ext cx="5508625" cy="2835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2245" indent="-170180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Modifying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column,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row</a:t>
            </a:r>
            <a:endParaRPr sz="1200">
              <a:latin typeface="Arial"/>
              <a:cs typeface="Arial"/>
            </a:endParaRPr>
          </a:p>
          <a:p>
            <a:pPr algn="just" marL="12700" marR="6350">
              <a:lnSpc>
                <a:spcPct val="95700"/>
              </a:lnSpc>
              <a:spcBef>
                <a:spcPts val="1145"/>
              </a:spcBef>
            </a:pPr>
            <a:r>
              <a:rPr dirty="0" sz="1000" spc="-5">
                <a:latin typeface="Arial MT"/>
                <a:cs typeface="Arial MT"/>
              </a:rPr>
              <a:t>When </a:t>
            </a:r>
            <a:r>
              <a:rPr dirty="0" sz="1000">
                <a:latin typeface="Arial MT"/>
                <a:cs typeface="Arial MT"/>
              </a:rPr>
              <a:t>a new </a:t>
            </a:r>
            <a:r>
              <a:rPr dirty="0" sz="1000" spc="-5">
                <a:latin typeface="Arial MT"/>
                <a:cs typeface="Arial MT"/>
              </a:rPr>
              <a:t>spreadsheet </a:t>
            </a:r>
            <a:r>
              <a:rPr dirty="0" sz="1000">
                <a:latin typeface="Arial MT"/>
                <a:cs typeface="Arial MT"/>
              </a:rPr>
              <a:t>is created all </a:t>
            </a:r>
            <a:r>
              <a:rPr dirty="0" sz="1000" spc="-5">
                <a:latin typeface="Arial MT"/>
                <a:cs typeface="Arial MT"/>
              </a:rPr>
              <a:t>cells </a:t>
            </a:r>
            <a:r>
              <a:rPr dirty="0" sz="1000">
                <a:latin typeface="Arial MT"/>
                <a:cs typeface="Arial MT"/>
              </a:rPr>
              <a:t>have </a:t>
            </a:r>
            <a:r>
              <a:rPr dirty="0" sz="1000" spc="-5">
                <a:latin typeface="Arial MT"/>
                <a:cs typeface="Arial MT"/>
              </a:rPr>
              <a:t>default </a:t>
            </a:r>
            <a:r>
              <a:rPr dirty="0" sz="1000">
                <a:latin typeface="Arial MT"/>
                <a:cs typeface="Arial MT"/>
              </a:rPr>
              <a:t>size </a:t>
            </a:r>
            <a:r>
              <a:rPr dirty="0" sz="1000" spc="-5">
                <a:latin typeface="Arial MT"/>
                <a:cs typeface="Arial MT"/>
              </a:rPr>
              <a:t>called standard </a:t>
            </a:r>
            <a:r>
              <a:rPr dirty="0" sz="1000">
                <a:latin typeface="Arial MT"/>
                <a:cs typeface="Arial MT"/>
              </a:rPr>
              <a:t>width. </a:t>
            </a:r>
            <a:r>
              <a:rPr dirty="0" sz="1000" spc="-5">
                <a:latin typeface="Arial MT"/>
                <a:cs typeface="Arial MT"/>
              </a:rPr>
              <a:t>Sometimes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entered data is too long that it is not visible in the cell. We will increase the length of </a:t>
            </a:r>
            <a:r>
              <a:rPr dirty="0" sz="1000" spc="-10">
                <a:latin typeface="Arial MT"/>
                <a:cs typeface="Arial MT"/>
              </a:rPr>
              <a:t>column </a:t>
            </a:r>
            <a:r>
              <a:rPr dirty="0" sz="1000" spc="-5">
                <a:latin typeface="Arial MT"/>
                <a:cs typeface="Arial MT"/>
              </a:rPr>
              <a:t>by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dragging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mouse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left</a:t>
            </a:r>
            <a:r>
              <a:rPr dirty="0" sz="1000" spc="-5">
                <a:latin typeface="Arial MT"/>
                <a:cs typeface="Arial MT"/>
              </a:rPr>
              <a:t> side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column</a:t>
            </a:r>
            <a:r>
              <a:rPr dirty="0" sz="1000" spc="-5">
                <a:latin typeface="Arial MT"/>
                <a:cs typeface="Arial MT"/>
              </a:rPr>
              <a:t> and same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5">
                <a:latin typeface="Arial MT"/>
                <a:cs typeface="Arial MT"/>
              </a:rPr>
              <a:t> with </a:t>
            </a:r>
            <a:r>
              <a:rPr dirty="0" sz="1000">
                <a:latin typeface="Arial MT"/>
                <a:cs typeface="Arial MT"/>
              </a:rPr>
              <a:t>row.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181610" indent="-169545">
              <a:lnSpc>
                <a:spcPct val="100000"/>
              </a:lnSpc>
              <a:buAutoNum type="arabicPeriod" startAt="4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Use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the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undo,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redo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command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95700"/>
              </a:lnSpc>
              <a:spcBef>
                <a:spcPts val="1380"/>
              </a:spcBef>
            </a:pPr>
            <a:r>
              <a:rPr dirty="0" sz="1000" spc="-5">
                <a:latin typeface="Arial MT"/>
                <a:cs typeface="Arial MT"/>
              </a:rPr>
              <a:t>While using different options in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worksheet it is possible that you did not want to apply some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options </a:t>
            </a:r>
            <a:r>
              <a:rPr dirty="0" sz="1000">
                <a:latin typeface="Arial MT"/>
                <a:cs typeface="Arial MT"/>
              </a:rPr>
              <a:t>but </a:t>
            </a:r>
            <a:r>
              <a:rPr dirty="0" sz="1000" spc="-5">
                <a:latin typeface="Arial MT"/>
                <a:cs typeface="Arial MT"/>
              </a:rPr>
              <a:t>applies </a:t>
            </a:r>
            <a:r>
              <a:rPr dirty="0" sz="1000">
                <a:latin typeface="Arial MT"/>
                <a:cs typeface="Arial MT"/>
              </a:rPr>
              <a:t>them </a:t>
            </a:r>
            <a:r>
              <a:rPr dirty="0" sz="1000" spc="-5">
                <a:latin typeface="Arial MT"/>
                <a:cs typeface="Arial MT"/>
              </a:rPr>
              <a:t>inadvertently. </a:t>
            </a:r>
            <a:r>
              <a:rPr dirty="0" sz="1000">
                <a:latin typeface="Arial MT"/>
                <a:cs typeface="Arial MT"/>
              </a:rPr>
              <a:t>In this </a:t>
            </a:r>
            <a:r>
              <a:rPr dirty="0" sz="1000" spc="-5">
                <a:latin typeface="Arial MT"/>
                <a:cs typeface="Arial MT"/>
              </a:rPr>
              <a:t>situation </a:t>
            </a:r>
            <a:r>
              <a:rPr dirty="0" sz="1000">
                <a:latin typeface="Arial MT"/>
                <a:cs typeface="Arial MT"/>
              </a:rPr>
              <a:t>you can </a:t>
            </a:r>
            <a:r>
              <a:rPr dirty="0" sz="1000" spc="-5">
                <a:latin typeface="Arial MT"/>
                <a:cs typeface="Arial MT"/>
              </a:rPr>
              <a:t>use undo </a:t>
            </a:r>
            <a:r>
              <a:rPr dirty="0" sz="1000">
                <a:latin typeface="Arial MT"/>
                <a:cs typeface="Arial MT"/>
              </a:rPr>
              <a:t>or </a:t>
            </a:r>
            <a:r>
              <a:rPr dirty="0" sz="1000" spc="-5">
                <a:latin typeface="Arial MT"/>
                <a:cs typeface="Arial MT"/>
              </a:rPr>
              <a:t>redo options </a:t>
            </a:r>
            <a:r>
              <a:rPr dirty="0" sz="1000">
                <a:latin typeface="Arial MT"/>
                <a:cs typeface="Arial MT"/>
              </a:rPr>
              <a:t>of edit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menu.</a:t>
            </a:r>
            <a:endParaRPr sz="1000">
              <a:latin typeface="Arial MT"/>
              <a:cs typeface="Arial MT"/>
            </a:endParaRPr>
          </a:p>
          <a:p>
            <a:pPr marL="12700" marR="2357120">
              <a:lnSpc>
                <a:spcPts val="2300"/>
              </a:lnSpc>
              <a:spcBef>
                <a:spcPts val="254"/>
              </a:spcBef>
            </a:pPr>
            <a:r>
              <a:rPr dirty="0" sz="1000" spc="-5">
                <a:latin typeface="Arial MT"/>
                <a:cs typeface="Arial MT"/>
              </a:rPr>
              <a:t>Redo can </a:t>
            </a:r>
            <a:r>
              <a:rPr dirty="0" sz="1000">
                <a:latin typeface="Arial MT"/>
                <a:cs typeface="Arial MT"/>
              </a:rPr>
              <a:t>be </a:t>
            </a:r>
            <a:r>
              <a:rPr dirty="0" sz="1000" spc="-5">
                <a:latin typeface="Arial MT"/>
                <a:cs typeface="Arial MT"/>
              </a:rPr>
              <a:t>applied when </a:t>
            </a:r>
            <a:r>
              <a:rPr dirty="0" sz="1000">
                <a:latin typeface="Arial MT"/>
                <a:cs typeface="Arial MT"/>
              </a:rPr>
              <a:t>you applied undo </a:t>
            </a:r>
            <a:r>
              <a:rPr dirty="0" sz="1000" spc="-5">
                <a:latin typeface="Arial MT"/>
                <a:cs typeface="Arial MT"/>
              </a:rPr>
              <a:t>command.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undo any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command, go 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Edit&lt;Undo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885"/>
              </a:lnSpc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redo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any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command,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go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Edit&lt;Redo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buAutoNum type="arabicPeriod" startAt="5"/>
              <a:tabLst>
                <a:tab pos="182880" algn="l"/>
              </a:tabLst>
            </a:pPr>
            <a:r>
              <a:rPr dirty="0" sz="1200" b="1">
                <a:latin typeface="Arial"/>
                <a:cs typeface="Arial"/>
              </a:rPr>
              <a:t>Copy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data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28" y="963688"/>
            <a:ext cx="5509260" cy="799909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5700"/>
              </a:lnSpc>
              <a:spcBef>
                <a:spcPts val="150"/>
              </a:spcBef>
            </a:pPr>
            <a:r>
              <a:rPr dirty="0" sz="1000" spc="-5">
                <a:latin typeface="Arial MT"/>
                <a:cs typeface="Arial MT"/>
              </a:rPr>
              <a:t>When you want to use same data on some other location in worksheet, you can copy this data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instead of re-typing it. You can copy the data of cells, columns and rows from one location to any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other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location.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copy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75"/>
              </a:lnSpc>
              <a:spcBef>
                <a:spcPts val="1095"/>
              </a:spcBef>
              <a:buAutoNum type="arabicPeriod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Go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Edit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copy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75"/>
              </a:lnSpc>
              <a:buAutoNum type="arabicPeriod"/>
              <a:tabLst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Select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cell,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Ctrl+C.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6.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Move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data</a:t>
            </a:r>
            <a:endParaRPr sz="1200">
              <a:latin typeface="Arial"/>
              <a:cs typeface="Arial"/>
            </a:endParaRPr>
          </a:p>
          <a:p>
            <a:pPr marL="12700" marR="5715">
              <a:lnSpc>
                <a:spcPts val="1150"/>
              </a:lnSpc>
              <a:spcBef>
                <a:spcPts val="1175"/>
              </a:spcBef>
            </a:pP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move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data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one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location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another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spreadsheet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called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cut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paste.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cut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paste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data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cells,</a:t>
            </a:r>
            <a:r>
              <a:rPr dirty="0" sz="1000" spc="-5">
                <a:latin typeface="Arial MT"/>
                <a:cs typeface="Arial MT"/>
              </a:rPr>
              <a:t> columns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rows.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cut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command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two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ways:</a:t>
            </a:r>
            <a:endParaRPr sz="1000">
              <a:latin typeface="Arial MT"/>
              <a:cs typeface="Arial MT"/>
            </a:endParaRPr>
          </a:p>
          <a:p>
            <a:pPr marL="125730" indent="-113664">
              <a:lnSpc>
                <a:spcPts val="1175"/>
              </a:lnSpc>
              <a:spcBef>
                <a:spcPts val="1095"/>
              </a:spcBef>
              <a:buSzPct val="90000"/>
              <a:buAutoNum type="arabicPlain"/>
              <a:tabLst>
                <a:tab pos="126364" algn="l"/>
              </a:tabLst>
            </a:pP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</a:t>
            </a:r>
            <a:endParaRPr sz="1000">
              <a:latin typeface="Arial MT"/>
              <a:cs typeface="Arial MT"/>
            </a:endParaRPr>
          </a:p>
          <a:p>
            <a:pPr marL="126364" indent="-114300">
              <a:lnSpc>
                <a:spcPts val="1175"/>
              </a:lnSpc>
              <a:buSzPct val="90000"/>
              <a:buAutoNum type="arabicPlain"/>
              <a:tabLst>
                <a:tab pos="127000" algn="l"/>
              </a:tabLst>
            </a:pP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Edit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Cut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Press</a:t>
            </a:r>
            <a:r>
              <a:rPr dirty="0" sz="1000" spc="-5">
                <a:latin typeface="Arial MT"/>
                <a:cs typeface="Arial MT"/>
              </a:rPr>
              <a:t> Ctrl+X.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paste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by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two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ways:</a:t>
            </a:r>
            <a:endParaRPr sz="1000">
              <a:latin typeface="Arial MT"/>
              <a:cs typeface="Arial MT"/>
            </a:endParaRPr>
          </a:p>
          <a:p>
            <a:pPr marL="125730" indent="-113664">
              <a:lnSpc>
                <a:spcPts val="1175"/>
              </a:lnSpc>
              <a:spcBef>
                <a:spcPts val="1095"/>
              </a:spcBef>
              <a:buSzPct val="90000"/>
              <a:buAutoNum type="arabicPlain"/>
              <a:tabLst>
                <a:tab pos="126364" algn="l"/>
              </a:tabLst>
            </a:pPr>
            <a:r>
              <a:rPr dirty="0" sz="1000" spc="-5">
                <a:latin typeface="Arial MT"/>
                <a:cs typeface="Arial MT"/>
              </a:rPr>
              <a:t>Cut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Copy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</a:t>
            </a:r>
            <a:endParaRPr sz="1000">
              <a:latin typeface="Arial MT"/>
              <a:cs typeface="Arial MT"/>
            </a:endParaRPr>
          </a:p>
          <a:p>
            <a:pPr marL="161290" indent="-114300">
              <a:lnSpc>
                <a:spcPts val="1175"/>
              </a:lnSpc>
              <a:buSzPct val="90000"/>
              <a:buAutoNum type="arabicPlain"/>
              <a:tabLst>
                <a:tab pos="161925" algn="l"/>
              </a:tabLst>
            </a:pP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Edit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Paste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Ctrl+V.</a:t>
            </a:r>
            <a:endParaRPr sz="1000">
              <a:latin typeface="Arial MT"/>
              <a:cs typeface="Arial MT"/>
            </a:endParaRPr>
          </a:p>
          <a:p>
            <a:pPr marL="181610" indent="-169545">
              <a:lnSpc>
                <a:spcPct val="100000"/>
              </a:lnSpc>
              <a:spcBef>
                <a:spcPts val="1090"/>
              </a:spcBef>
              <a:buAutoNum type="arabicPeriod" startAt="7"/>
              <a:tabLst>
                <a:tab pos="182245" algn="l"/>
              </a:tabLst>
            </a:pPr>
            <a:r>
              <a:rPr dirty="0" sz="1200" b="1">
                <a:latin typeface="Arial"/>
                <a:cs typeface="Arial"/>
              </a:rPr>
              <a:t>Auto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fill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tool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95800"/>
              </a:lnSpc>
              <a:spcBef>
                <a:spcPts val="1150"/>
              </a:spcBef>
            </a:pPr>
            <a:r>
              <a:rPr dirty="0" sz="1000" spc="-5">
                <a:latin typeface="Arial MT"/>
                <a:cs typeface="Arial MT"/>
              </a:rPr>
              <a:t>By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using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auto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fill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tool,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copy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single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cell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cell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right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side,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left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side, </a:t>
            </a:r>
            <a:r>
              <a:rPr dirty="0" sz="1000">
                <a:latin typeface="Arial MT"/>
                <a:cs typeface="Arial MT"/>
              </a:rPr>
              <a:t> upward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downward.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means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data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copied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any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direction.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Sometimes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may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want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 create </a:t>
            </a:r>
            <a:r>
              <a:rPr dirty="0" sz="1000" spc="-5">
                <a:latin typeface="Arial MT"/>
                <a:cs typeface="Arial MT"/>
              </a:rPr>
              <a:t>data</a:t>
            </a:r>
            <a:r>
              <a:rPr dirty="0" sz="1000">
                <a:latin typeface="Arial MT"/>
                <a:cs typeface="Arial MT"/>
              </a:rPr>
              <a:t> in </a:t>
            </a:r>
            <a:r>
              <a:rPr dirty="0" sz="1000" spc="-5">
                <a:latin typeface="Arial MT"/>
                <a:cs typeface="Arial MT"/>
              </a:rPr>
              <a:t>series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like</a:t>
            </a:r>
            <a:r>
              <a:rPr dirty="0" sz="1000">
                <a:latin typeface="Arial MT"/>
                <a:cs typeface="Arial MT"/>
              </a:rPr>
              <a:t> roll </a:t>
            </a:r>
            <a:r>
              <a:rPr dirty="0" sz="1000" spc="-5">
                <a:latin typeface="Arial MT"/>
                <a:cs typeface="Arial MT"/>
              </a:rPr>
              <a:t>number,</a:t>
            </a:r>
            <a:r>
              <a:rPr dirty="0" sz="1000">
                <a:latin typeface="Arial MT"/>
                <a:cs typeface="Arial MT"/>
              </a:rPr>
              <a:t> date, day, month etc. Auto fill tool is also </a:t>
            </a:r>
            <a:r>
              <a:rPr dirty="0" sz="1000" spc="-5">
                <a:latin typeface="Arial MT"/>
                <a:cs typeface="Arial MT"/>
              </a:rPr>
              <a:t>used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generate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these types of series.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85"/>
              </a:spcBef>
              <a:buAutoNum type="arabicPeriod" startAt="8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Search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and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Replace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95800"/>
              </a:lnSpc>
              <a:spcBef>
                <a:spcPts val="1380"/>
              </a:spcBef>
            </a:pPr>
            <a:r>
              <a:rPr dirty="0" sz="1000" spc="-5">
                <a:latin typeface="Arial MT"/>
                <a:cs typeface="Arial MT"/>
              </a:rPr>
              <a:t>It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very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difficult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search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any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value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when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contains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lot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data.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When </a:t>
            </a:r>
            <a:r>
              <a:rPr dirty="0" sz="1000">
                <a:latin typeface="Arial MT"/>
                <a:cs typeface="Arial MT"/>
              </a:rPr>
              <a:t> you have </a:t>
            </a:r>
            <a:r>
              <a:rPr dirty="0" sz="1000" spc="-5">
                <a:latin typeface="Arial MT"/>
                <a:cs typeface="Arial MT"/>
              </a:rPr>
              <a:t>misspelled </a:t>
            </a:r>
            <a:r>
              <a:rPr dirty="0" sz="1000">
                <a:latin typeface="Arial MT"/>
                <a:cs typeface="Arial MT"/>
              </a:rPr>
              <a:t>some text in a worksheet it </a:t>
            </a:r>
            <a:r>
              <a:rPr dirty="0" sz="1000" spc="-5">
                <a:latin typeface="Arial MT"/>
                <a:cs typeface="Arial MT"/>
              </a:rPr>
              <a:t>becomes lengthy process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locate and correct </a:t>
            </a:r>
            <a:r>
              <a:rPr dirty="0" sz="1000">
                <a:latin typeface="Arial MT"/>
                <a:cs typeface="Arial MT"/>
              </a:rPr>
              <a:t> these </a:t>
            </a:r>
            <a:r>
              <a:rPr dirty="0" sz="1000" spc="-5">
                <a:latin typeface="Arial MT"/>
                <a:cs typeface="Arial MT"/>
              </a:rPr>
              <a:t>entries.</a:t>
            </a:r>
            <a:r>
              <a:rPr dirty="0" sz="1000">
                <a:latin typeface="Arial MT"/>
                <a:cs typeface="Arial MT"/>
              </a:rPr>
              <a:t> To efficiently search </a:t>
            </a:r>
            <a:r>
              <a:rPr dirty="0" sz="1000" spc="-1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replace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</a:t>
            </a:r>
            <a:r>
              <a:rPr dirty="0" sz="1000">
                <a:latin typeface="Arial MT"/>
                <a:cs typeface="Arial MT"/>
              </a:rPr>
              <a:t> in a </a:t>
            </a:r>
            <a:r>
              <a:rPr dirty="0" sz="1000" spc="-5">
                <a:latin typeface="Arial MT"/>
                <a:cs typeface="Arial MT"/>
              </a:rPr>
              <a:t>worksheet</a:t>
            </a:r>
            <a:r>
              <a:rPr dirty="0" sz="1000">
                <a:latin typeface="Arial MT"/>
                <a:cs typeface="Arial MT"/>
              </a:rPr>
              <a:t> we will use </a:t>
            </a:r>
            <a:r>
              <a:rPr dirty="0" sz="1000" spc="-5">
                <a:latin typeface="Arial MT"/>
                <a:cs typeface="Arial MT"/>
              </a:rPr>
              <a:t>search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replace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option.</a:t>
            </a:r>
            <a:endParaRPr sz="1000">
              <a:latin typeface="Arial MT"/>
              <a:cs typeface="Arial MT"/>
            </a:endParaRPr>
          </a:p>
          <a:p>
            <a:pPr marL="12700" marR="6350">
              <a:lnSpc>
                <a:spcPts val="1150"/>
              </a:lnSpc>
              <a:spcBef>
                <a:spcPts val="30"/>
              </a:spcBef>
            </a:pPr>
            <a:r>
              <a:rPr dirty="0" sz="1000" spc="-5">
                <a:latin typeface="Arial MT"/>
                <a:cs typeface="Arial MT"/>
              </a:rPr>
              <a:t>When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want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search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some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entry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Edit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Find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dialogue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box,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enter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here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search.</a:t>
            </a:r>
            <a:endParaRPr sz="1000">
              <a:latin typeface="Arial MT"/>
              <a:cs typeface="Arial MT"/>
            </a:endParaRPr>
          </a:p>
          <a:p>
            <a:pPr marL="47625">
              <a:lnSpc>
                <a:spcPts val="1090"/>
              </a:lnSpc>
            </a:pPr>
            <a:r>
              <a:rPr dirty="0" sz="1000">
                <a:latin typeface="Arial MT"/>
                <a:cs typeface="Arial MT"/>
              </a:rPr>
              <a:t>When you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want to </a:t>
            </a:r>
            <a:r>
              <a:rPr dirty="0" sz="1000" spc="-5">
                <a:latin typeface="Arial MT"/>
                <a:cs typeface="Arial MT"/>
              </a:rPr>
              <a:t>correct</a:t>
            </a:r>
            <a:r>
              <a:rPr dirty="0" sz="1000">
                <a:latin typeface="Arial MT"/>
                <a:cs typeface="Arial MT"/>
              </a:rPr>
              <a:t> some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entry you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will </a:t>
            </a:r>
            <a:r>
              <a:rPr dirty="0" sz="1000" spc="-5">
                <a:latin typeface="Arial MT"/>
                <a:cs typeface="Arial MT"/>
              </a:rPr>
              <a:t>use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replace</a:t>
            </a:r>
            <a:r>
              <a:rPr dirty="0" sz="1000">
                <a:latin typeface="Arial MT"/>
                <a:cs typeface="Arial MT"/>
              </a:rPr>
              <a:t> option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 Edit &lt;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Replace</a:t>
            </a:r>
            <a:r>
              <a:rPr dirty="0" sz="1000">
                <a:latin typeface="Arial MT"/>
                <a:cs typeface="Arial MT"/>
              </a:rPr>
              <a:t> will </a:t>
            </a: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>
                <a:latin typeface="Arial MT"/>
                <a:cs typeface="Arial MT"/>
              </a:rPr>
              <a:t> a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latin typeface="Arial MT"/>
                <a:cs typeface="Arial MT"/>
              </a:rPr>
              <a:t>dialogue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box,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enter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data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here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replace.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buAutoNum type="arabicPeriod" startAt="9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Sort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data</a:t>
            </a:r>
            <a:endParaRPr sz="1200">
              <a:latin typeface="Arial"/>
              <a:cs typeface="Arial"/>
            </a:endParaRPr>
          </a:p>
          <a:p>
            <a:pPr algn="just" marL="12700" marR="6350">
              <a:lnSpc>
                <a:spcPts val="1150"/>
              </a:lnSpc>
              <a:spcBef>
                <a:spcPts val="1405"/>
              </a:spcBef>
            </a:pPr>
            <a:r>
              <a:rPr dirty="0" sz="1000" spc="-5">
                <a:latin typeface="Arial MT"/>
                <a:cs typeface="Arial MT"/>
              </a:rPr>
              <a:t>Sort means to arrange data. In spreadsheets we can sort data in alphabetical or numerical </a:t>
            </a:r>
            <a:r>
              <a:rPr dirty="0" sz="1000" spc="-10">
                <a:latin typeface="Arial MT"/>
                <a:cs typeface="Arial MT"/>
              </a:rPr>
              <a:t>order. </a:t>
            </a:r>
            <a:r>
              <a:rPr dirty="0" sz="1000" spc="-5">
                <a:latin typeface="Arial MT"/>
                <a:cs typeface="Arial MT"/>
              </a:rPr>
              <a:t> Alphabetical means </a:t>
            </a:r>
            <a:r>
              <a:rPr dirty="0" sz="1000">
                <a:latin typeface="Arial MT"/>
                <a:cs typeface="Arial MT"/>
              </a:rPr>
              <a:t>data </a:t>
            </a:r>
            <a:r>
              <a:rPr dirty="0" sz="1000" spc="-5">
                <a:latin typeface="Arial MT"/>
                <a:cs typeface="Arial MT"/>
              </a:rPr>
              <a:t>is sorted from </a:t>
            </a:r>
            <a:r>
              <a:rPr dirty="0" sz="1000">
                <a:latin typeface="Arial MT"/>
                <a:cs typeface="Arial MT"/>
              </a:rPr>
              <a:t>A to Z </a:t>
            </a:r>
            <a:r>
              <a:rPr dirty="0" sz="1000" spc="-5">
                <a:latin typeface="Arial MT"/>
                <a:cs typeface="Arial MT"/>
              </a:rPr>
              <a:t>and numerical order means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display numbers in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sequence.</a:t>
            </a:r>
            <a:endParaRPr sz="1000">
              <a:latin typeface="Arial MT"/>
              <a:cs typeface="Arial MT"/>
            </a:endParaRPr>
          </a:p>
          <a:p>
            <a:pPr algn="just" marL="12700">
              <a:lnSpc>
                <a:spcPts val="1115"/>
              </a:lnSpc>
            </a:pPr>
            <a:r>
              <a:rPr dirty="0" sz="1000">
                <a:latin typeface="Arial MT"/>
                <a:cs typeface="Arial MT"/>
              </a:rPr>
              <a:t>Data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sorted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following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 MT"/>
              <a:cs typeface="Arial MT"/>
            </a:endParaRPr>
          </a:p>
          <a:p>
            <a:pPr marL="12700" marR="3478529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1- Select the date, you need to sort.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2-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Go 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sort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 open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dialogue box which shows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some options for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sorting data.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962926"/>
            <a:ext cx="5508625" cy="8060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6700" indent="-254635">
              <a:lnSpc>
                <a:spcPct val="100000"/>
              </a:lnSpc>
              <a:spcBef>
                <a:spcPts val="100"/>
              </a:spcBef>
              <a:buAutoNum type="arabicPeriod" startAt="10"/>
              <a:tabLst>
                <a:tab pos="267335" algn="l"/>
              </a:tabLst>
            </a:pPr>
            <a:r>
              <a:rPr dirty="0" sz="1200" b="1">
                <a:latin typeface="Arial"/>
                <a:cs typeface="Arial"/>
              </a:rPr>
              <a:t>Summary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lesson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have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learnt: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insert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blank cells,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columns</a:t>
            </a:r>
            <a:r>
              <a:rPr dirty="0" sz="1000">
                <a:latin typeface="Arial MT"/>
                <a:cs typeface="Arial MT"/>
              </a:rPr>
              <a:t> 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rows in a</a:t>
            </a:r>
            <a:r>
              <a:rPr dirty="0" sz="1000" spc="-5">
                <a:latin typeface="Arial MT"/>
                <a:cs typeface="Arial MT"/>
              </a:rPr>
              <a:t> worksheet?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delete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cells,</a:t>
            </a:r>
            <a:r>
              <a:rPr dirty="0" sz="1000" spc="-5">
                <a:latin typeface="Arial MT"/>
                <a:cs typeface="Arial MT"/>
              </a:rPr>
              <a:t> columns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rows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worksheet?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change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single</a:t>
            </a:r>
            <a:r>
              <a:rPr dirty="0" sz="1000">
                <a:latin typeface="Arial MT"/>
                <a:cs typeface="Arial MT"/>
              </a:rPr>
              <a:t> or</a:t>
            </a:r>
            <a:r>
              <a:rPr dirty="0" sz="1000" spc="-5">
                <a:latin typeface="Arial MT"/>
                <a:cs typeface="Arial MT"/>
              </a:rPr>
              <a:t> multiple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 </a:t>
            </a:r>
            <a:r>
              <a:rPr dirty="0" sz="1000">
                <a:latin typeface="Arial MT"/>
                <a:cs typeface="Arial MT"/>
              </a:rPr>
              <a:t>width and </a:t>
            </a:r>
            <a:r>
              <a:rPr dirty="0" sz="1000" spc="-5">
                <a:latin typeface="Arial MT"/>
                <a:cs typeface="Arial MT"/>
              </a:rPr>
              <a:t>rows height?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Use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undo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redo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command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copy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move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What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5">
                <a:latin typeface="Arial MT"/>
                <a:cs typeface="Arial MT"/>
              </a:rPr>
              <a:t> purpose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find</a:t>
            </a:r>
            <a:r>
              <a:rPr dirty="0" sz="1000" spc="-5">
                <a:latin typeface="Arial MT"/>
                <a:cs typeface="Arial MT"/>
              </a:rPr>
              <a:t> 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replace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command?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Sorting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numbers and</a:t>
            </a:r>
            <a:r>
              <a:rPr dirty="0" sz="1000">
                <a:latin typeface="Arial MT"/>
                <a:cs typeface="Arial MT"/>
              </a:rPr>
              <a:t> letters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ascending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descending order</a:t>
            </a:r>
            <a:endParaRPr sz="10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Font typeface="Symbol"/>
              <a:buChar char=""/>
            </a:pPr>
            <a:endParaRPr sz="130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spcBef>
                <a:spcPts val="969"/>
              </a:spcBef>
              <a:buAutoNum type="arabicPeriod" startAt="11"/>
              <a:tabLst>
                <a:tab pos="267335" algn="l"/>
              </a:tabLst>
            </a:pPr>
            <a:r>
              <a:rPr dirty="0" sz="1200" spc="-10" b="1">
                <a:latin typeface="Arial"/>
                <a:cs typeface="Arial"/>
              </a:rPr>
              <a:t>Exercise</a:t>
            </a:r>
            <a:endParaRPr sz="1200">
              <a:latin typeface="Arial"/>
              <a:cs typeface="Arial"/>
            </a:endParaRPr>
          </a:p>
          <a:p>
            <a:pPr algn="just" marL="12700" marR="5715">
              <a:lnSpc>
                <a:spcPct val="95700"/>
              </a:lnSpc>
              <a:spcBef>
                <a:spcPts val="1150"/>
              </a:spcBef>
            </a:pPr>
            <a:r>
              <a:rPr dirty="0" sz="1000" spc="-5">
                <a:latin typeface="Arial MT"/>
                <a:cs typeface="Arial MT"/>
              </a:rPr>
              <a:t>Complete each </a:t>
            </a:r>
            <a:r>
              <a:rPr dirty="0" sz="1000">
                <a:latin typeface="Arial MT"/>
                <a:cs typeface="Arial MT"/>
              </a:rPr>
              <a:t>of the </a:t>
            </a:r>
            <a:r>
              <a:rPr dirty="0" sz="1000" spc="-5">
                <a:latin typeface="Arial MT"/>
                <a:cs typeface="Arial MT"/>
              </a:rPr>
              <a:t>task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sequential order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review </a:t>
            </a:r>
            <a:r>
              <a:rPr dirty="0" sz="1000">
                <a:latin typeface="Arial MT"/>
                <a:cs typeface="Arial MT"/>
              </a:rPr>
              <a:t>your </a:t>
            </a:r>
            <a:r>
              <a:rPr dirty="0" sz="1000" spc="-5">
                <a:latin typeface="Arial MT"/>
                <a:cs typeface="Arial MT"/>
              </a:rPr>
              <a:t>excel skills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enter and </a:t>
            </a:r>
            <a:r>
              <a:rPr dirty="0" sz="1000">
                <a:latin typeface="Arial MT"/>
                <a:cs typeface="Arial MT"/>
              </a:rPr>
              <a:t>edit data,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 </a:t>
            </a:r>
            <a:r>
              <a:rPr dirty="0" sz="1000">
                <a:latin typeface="Arial MT"/>
                <a:cs typeface="Arial MT"/>
              </a:rPr>
              <a:t>data, </a:t>
            </a:r>
            <a:r>
              <a:rPr dirty="0" sz="1000" spc="-5">
                <a:latin typeface="Arial MT"/>
                <a:cs typeface="Arial MT"/>
              </a:rPr>
              <a:t>insert and delete columns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rows. </a:t>
            </a:r>
            <a:r>
              <a:rPr dirty="0" sz="1000">
                <a:latin typeface="Arial MT"/>
                <a:cs typeface="Arial MT"/>
              </a:rPr>
              <a:t>You will also learn </a:t>
            </a:r>
            <a:r>
              <a:rPr dirty="0" sz="1000" spc="-5">
                <a:latin typeface="Arial MT"/>
                <a:cs typeface="Arial MT"/>
              </a:rPr>
              <a:t>how to undo and </a:t>
            </a:r>
            <a:r>
              <a:rPr dirty="0" sz="1000">
                <a:latin typeface="Arial MT"/>
                <a:cs typeface="Arial MT"/>
              </a:rPr>
              <a:t>redo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changes, rearrange </a:t>
            </a:r>
            <a:r>
              <a:rPr dirty="0" sz="1000">
                <a:latin typeface="Arial MT"/>
                <a:cs typeface="Arial MT"/>
              </a:rPr>
              <a:t>your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worksheet,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fill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ranges.</a:t>
            </a:r>
            <a:endParaRPr sz="1000">
              <a:latin typeface="Arial MT"/>
              <a:cs typeface="Arial MT"/>
            </a:endParaRPr>
          </a:p>
          <a:p>
            <a:pPr algn="just" marL="12700">
              <a:lnSpc>
                <a:spcPts val="1150"/>
              </a:lnSpc>
            </a:pPr>
            <a:r>
              <a:rPr dirty="0" sz="1000">
                <a:latin typeface="Arial MT"/>
                <a:cs typeface="Arial MT"/>
              </a:rPr>
              <a:t>In these exercises </a:t>
            </a: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any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spreadsheet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created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earlier</a:t>
            </a:r>
            <a:r>
              <a:rPr dirty="0" sz="1000">
                <a:latin typeface="Arial MT"/>
                <a:cs typeface="Arial MT"/>
              </a:rPr>
              <a:t> to </a:t>
            </a:r>
            <a:r>
              <a:rPr dirty="0" sz="1000" spc="-5">
                <a:latin typeface="Arial MT"/>
                <a:cs typeface="Arial MT"/>
              </a:rPr>
              <a:t>practice</a:t>
            </a:r>
            <a:r>
              <a:rPr dirty="0" sz="1000">
                <a:latin typeface="Arial MT"/>
                <a:cs typeface="Arial MT"/>
              </a:rPr>
              <a:t> these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tasks.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76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1: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Selecting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multiple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columns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using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keyboard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shift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key</a:t>
            </a:r>
            <a:r>
              <a:rPr dirty="0" u="heavy" sz="10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7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In this </a:t>
            </a:r>
            <a:r>
              <a:rPr dirty="0" sz="1000" spc="-5">
                <a:latin typeface="Arial MT"/>
                <a:cs typeface="Arial MT"/>
              </a:rPr>
              <a:t>worksheet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columns</a:t>
            </a:r>
            <a:r>
              <a:rPr dirty="0" sz="1000">
                <a:latin typeface="Arial MT"/>
                <a:cs typeface="Arial MT"/>
              </a:rPr>
              <a:t> C, D and E </a:t>
            </a:r>
            <a:r>
              <a:rPr dirty="0" sz="1000" spc="-5">
                <a:latin typeface="Arial MT"/>
                <a:cs typeface="Arial MT"/>
              </a:rPr>
              <a:t>using</a:t>
            </a:r>
            <a:r>
              <a:rPr dirty="0" sz="1000">
                <a:latin typeface="Arial MT"/>
                <a:cs typeface="Arial MT"/>
              </a:rPr>
              <a:t> shift key of </a:t>
            </a:r>
            <a:r>
              <a:rPr dirty="0" sz="1000" spc="-5">
                <a:latin typeface="Arial MT"/>
                <a:cs typeface="Arial MT"/>
              </a:rPr>
              <a:t>keyboard. For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2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first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heading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when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shape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mouse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pointer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down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pointing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arrow.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Hold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Shift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keyboard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then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down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arrow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keyboard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move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column 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 </a:t>
            </a:r>
            <a:r>
              <a:rPr dirty="0" sz="1000" spc="-5">
                <a:latin typeface="Arial MT"/>
                <a:cs typeface="Arial MT"/>
              </a:rPr>
              <a:t>heading. Then release the shift key. The columns C, </a:t>
            </a:r>
            <a:r>
              <a:rPr dirty="0" sz="1000">
                <a:latin typeface="Arial MT"/>
                <a:cs typeface="Arial MT"/>
              </a:rPr>
              <a:t>D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E </a:t>
            </a:r>
            <a:r>
              <a:rPr dirty="0" sz="1000" spc="-5">
                <a:latin typeface="Arial MT"/>
                <a:cs typeface="Arial MT"/>
              </a:rPr>
              <a:t>are selected by using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keyboard.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2: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Deleting contents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of 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row</a:t>
            </a:r>
            <a:r>
              <a:rPr dirty="0" u="heavy" sz="1000" spc="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5 and 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row</a:t>
            </a:r>
            <a:r>
              <a:rPr dirty="0" u="heavy" sz="1000" spc="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7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using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keyboard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Delete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key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marL="469265" marR="149860">
              <a:lnSpc>
                <a:spcPct val="958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To delete </a:t>
            </a:r>
            <a:r>
              <a:rPr dirty="0" sz="1000" spc="-5">
                <a:latin typeface="Arial MT"/>
                <a:cs typeface="Arial MT"/>
              </a:rPr>
              <a:t>contents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row </a:t>
            </a:r>
            <a:r>
              <a:rPr dirty="0" sz="1000">
                <a:latin typeface="Arial MT"/>
                <a:cs typeface="Arial MT"/>
              </a:rPr>
              <a:t>5 and 7 first </a:t>
            </a:r>
            <a:r>
              <a:rPr dirty="0" sz="1000" spc="-5">
                <a:latin typeface="Arial MT"/>
                <a:cs typeface="Arial MT"/>
              </a:rPr>
              <a:t>select row </a:t>
            </a:r>
            <a:r>
              <a:rPr dirty="0" sz="1000">
                <a:latin typeface="Arial MT"/>
                <a:cs typeface="Arial MT"/>
              </a:rPr>
              <a:t>5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row 7 by </a:t>
            </a:r>
            <a:r>
              <a:rPr dirty="0" sz="1000" spc="-5">
                <a:latin typeface="Arial MT"/>
                <a:cs typeface="Arial MT"/>
              </a:rPr>
              <a:t>using </a:t>
            </a:r>
            <a:r>
              <a:rPr dirty="0" sz="1000">
                <a:latin typeface="Arial MT"/>
                <a:cs typeface="Arial MT"/>
              </a:rPr>
              <a:t>Ctrl key and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mouse as we </a:t>
            </a:r>
            <a:r>
              <a:rPr dirty="0" sz="1000" spc="-5">
                <a:latin typeface="Arial MT"/>
                <a:cs typeface="Arial MT"/>
              </a:rPr>
              <a:t>discussed earlier.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When </a:t>
            </a:r>
            <a:r>
              <a:rPr dirty="0" sz="1000">
                <a:latin typeface="Arial MT"/>
                <a:cs typeface="Arial MT"/>
              </a:rPr>
              <a:t>row 5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7 are </a:t>
            </a:r>
            <a:r>
              <a:rPr dirty="0" sz="1000" spc="-5">
                <a:latin typeface="Arial MT"/>
                <a:cs typeface="Arial MT"/>
              </a:rPr>
              <a:t>selected press </a:t>
            </a:r>
            <a:r>
              <a:rPr dirty="0" sz="1000">
                <a:latin typeface="Arial MT"/>
                <a:cs typeface="Arial MT"/>
              </a:rPr>
              <a:t>delete </a:t>
            </a:r>
            <a:r>
              <a:rPr dirty="0" sz="1000" spc="-5">
                <a:latin typeface="Arial MT"/>
                <a:cs typeface="Arial MT"/>
              </a:rPr>
              <a:t>key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keyboard. You </a:t>
            </a:r>
            <a:r>
              <a:rPr dirty="0" sz="1000">
                <a:latin typeface="Arial MT"/>
                <a:cs typeface="Arial MT"/>
              </a:rPr>
              <a:t>will </a:t>
            </a:r>
            <a:r>
              <a:rPr dirty="0" sz="1000" spc="-5">
                <a:latin typeface="Arial MT"/>
                <a:cs typeface="Arial MT"/>
              </a:rPr>
              <a:t>see </a:t>
            </a:r>
            <a:r>
              <a:rPr dirty="0" sz="1000">
                <a:latin typeface="Arial MT"/>
                <a:cs typeface="Arial MT"/>
              </a:rPr>
              <a:t>that only the </a:t>
            </a:r>
            <a:r>
              <a:rPr dirty="0" sz="1000" spc="-5">
                <a:latin typeface="Arial MT"/>
                <a:cs typeface="Arial MT"/>
              </a:rPr>
              <a:t>contents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row5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row </a:t>
            </a:r>
            <a:r>
              <a:rPr dirty="0" sz="1000">
                <a:latin typeface="Arial MT"/>
                <a:cs typeface="Arial MT"/>
              </a:rPr>
              <a:t>7 </a:t>
            </a:r>
            <a:r>
              <a:rPr dirty="0" sz="1000" spc="-5">
                <a:latin typeface="Arial MT"/>
                <a:cs typeface="Arial MT"/>
              </a:rPr>
              <a:t>are </a:t>
            </a:r>
            <a:r>
              <a:rPr dirty="0" sz="1000">
                <a:latin typeface="Arial MT"/>
                <a:cs typeface="Arial MT"/>
              </a:rPr>
              <a:t>deleted, data is not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shifted.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3: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50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Reverse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Changes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8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Add two </a:t>
            </a:r>
            <a:r>
              <a:rPr dirty="0" sz="1000" spc="-5">
                <a:latin typeface="Arial MT"/>
                <a:cs typeface="Arial MT"/>
              </a:rPr>
              <a:t>blank rows before </a:t>
            </a:r>
            <a:r>
              <a:rPr dirty="0" sz="1000">
                <a:latin typeface="Arial MT"/>
                <a:cs typeface="Arial MT"/>
              </a:rPr>
              <a:t>row 5. For </a:t>
            </a:r>
            <a:r>
              <a:rPr dirty="0" sz="1000" spc="-5">
                <a:latin typeface="Arial MT"/>
                <a:cs typeface="Arial MT"/>
              </a:rPr>
              <a:t>this </a:t>
            </a:r>
            <a:r>
              <a:rPr dirty="0" sz="1000">
                <a:latin typeface="Arial MT"/>
                <a:cs typeface="Arial MT"/>
              </a:rPr>
              <a:t>first </a:t>
            </a:r>
            <a:r>
              <a:rPr dirty="0" sz="1000" spc="-5">
                <a:latin typeface="Arial MT"/>
                <a:cs typeface="Arial MT"/>
              </a:rPr>
              <a:t>select </a:t>
            </a:r>
            <a:r>
              <a:rPr dirty="0" sz="1000">
                <a:latin typeface="Arial MT"/>
                <a:cs typeface="Arial MT"/>
              </a:rPr>
              <a:t>row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5 </a:t>
            </a:r>
            <a:r>
              <a:rPr dirty="0" sz="1000" spc="-5">
                <a:latin typeface="Arial MT"/>
                <a:cs typeface="Arial MT"/>
              </a:rPr>
              <a:t>and row </a:t>
            </a:r>
            <a:r>
              <a:rPr dirty="0" sz="1000">
                <a:latin typeface="Arial MT"/>
                <a:cs typeface="Arial MT"/>
              </a:rPr>
              <a:t>6. </a:t>
            </a:r>
            <a:r>
              <a:rPr dirty="0" sz="1000" spc="-5">
                <a:latin typeface="Arial MT"/>
                <a:cs typeface="Arial MT"/>
              </a:rPr>
              <a:t>Open Insert menu </a:t>
            </a:r>
            <a:r>
              <a:rPr dirty="0" sz="1000">
                <a:latin typeface="Arial MT"/>
                <a:cs typeface="Arial MT"/>
              </a:rPr>
              <a:t> and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>
                <a:latin typeface="Arial MT"/>
                <a:cs typeface="Arial MT"/>
              </a:rPr>
              <a:t>on rows option. After </a:t>
            </a:r>
            <a:r>
              <a:rPr dirty="0" sz="1000" spc="-5">
                <a:latin typeface="Arial MT"/>
                <a:cs typeface="Arial MT"/>
              </a:rPr>
              <a:t>inserting </a:t>
            </a:r>
            <a:r>
              <a:rPr dirty="0" sz="1000">
                <a:latin typeface="Arial MT"/>
                <a:cs typeface="Arial MT"/>
              </a:rPr>
              <a:t>these </a:t>
            </a:r>
            <a:r>
              <a:rPr dirty="0" sz="1000" spc="-5">
                <a:latin typeface="Arial MT"/>
                <a:cs typeface="Arial MT"/>
              </a:rPr>
              <a:t>rows, </a:t>
            </a:r>
            <a:r>
              <a:rPr dirty="0" sz="1000">
                <a:latin typeface="Arial MT"/>
                <a:cs typeface="Arial MT"/>
              </a:rPr>
              <a:t>you </a:t>
            </a:r>
            <a:r>
              <a:rPr dirty="0" sz="1000" spc="-5">
                <a:latin typeface="Arial MT"/>
                <a:cs typeface="Arial MT"/>
              </a:rPr>
              <a:t>realize that </a:t>
            </a:r>
            <a:r>
              <a:rPr dirty="0" sz="1000">
                <a:latin typeface="Arial MT"/>
                <a:cs typeface="Arial MT"/>
              </a:rPr>
              <a:t>you want to add two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blank columns instead </a:t>
            </a:r>
            <a:r>
              <a:rPr dirty="0" sz="1000">
                <a:latin typeface="Arial MT"/>
                <a:cs typeface="Arial MT"/>
              </a:rPr>
              <a:t>of rows. So </a:t>
            </a:r>
            <a:r>
              <a:rPr dirty="0" sz="1000" spc="-5">
                <a:latin typeface="Arial MT"/>
                <a:cs typeface="Arial MT"/>
              </a:rPr>
              <a:t>press </a:t>
            </a:r>
            <a:r>
              <a:rPr dirty="0" sz="1000">
                <a:latin typeface="Arial MT"/>
                <a:cs typeface="Arial MT"/>
              </a:rPr>
              <a:t>Ctrl + Z to reverse your </a:t>
            </a:r>
            <a:r>
              <a:rPr dirty="0" sz="1000" spc="-5">
                <a:latin typeface="Arial MT"/>
                <a:cs typeface="Arial MT"/>
              </a:rPr>
              <a:t>changes. </a:t>
            </a:r>
            <a:r>
              <a:rPr dirty="0" sz="1000">
                <a:latin typeface="Arial MT"/>
                <a:cs typeface="Arial MT"/>
              </a:rPr>
              <a:t>If you want to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redo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your changes press </a:t>
            </a:r>
            <a:r>
              <a:rPr dirty="0" sz="1000">
                <a:latin typeface="Arial MT"/>
                <a:cs typeface="Arial MT"/>
              </a:rPr>
              <a:t>Ctrl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+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key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keyboard.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4: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Copy</a:t>
            </a:r>
            <a:r>
              <a:rPr dirty="0" u="heavy" sz="1000" spc="-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Data</a:t>
            </a:r>
            <a:r>
              <a:rPr dirty="0" u="heavy" sz="1000" spc="-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130810">
              <a:lnSpc>
                <a:spcPct val="95800"/>
              </a:lnSpc>
              <a:spcBef>
                <a:spcPts val="20"/>
              </a:spcBef>
            </a:pPr>
            <a:r>
              <a:rPr dirty="0" sz="1000">
                <a:latin typeface="Arial MT"/>
                <a:cs typeface="Arial MT"/>
              </a:rPr>
              <a:t>To copy </a:t>
            </a:r>
            <a:r>
              <a:rPr dirty="0" sz="1000" spc="-5">
                <a:latin typeface="Arial MT"/>
                <a:cs typeface="Arial MT"/>
              </a:rPr>
              <a:t>contents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cells </a:t>
            </a:r>
            <a:r>
              <a:rPr dirty="0" sz="1000">
                <a:latin typeface="Arial MT"/>
                <a:cs typeface="Arial MT"/>
              </a:rPr>
              <a:t>A1, C1 and </a:t>
            </a:r>
            <a:r>
              <a:rPr dirty="0" sz="1000" spc="-5">
                <a:latin typeface="Arial MT"/>
                <a:cs typeface="Arial MT"/>
              </a:rPr>
              <a:t>F1 </a:t>
            </a:r>
            <a:r>
              <a:rPr dirty="0" sz="1000">
                <a:latin typeface="Arial MT"/>
                <a:cs typeface="Arial MT"/>
              </a:rPr>
              <a:t>to cells </a:t>
            </a:r>
            <a:r>
              <a:rPr dirty="0" sz="1000" spc="-5">
                <a:latin typeface="Arial MT"/>
                <a:cs typeface="Arial MT"/>
              </a:rPr>
              <a:t>A20, </a:t>
            </a:r>
            <a:r>
              <a:rPr dirty="0" sz="1000">
                <a:latin typeface="Arial MT"/>
                <a:cs typeface="Arial MT"/>
              </a:rPr>
              <a:t>C20 and </a:t>
            </a:r>
            <a:r>
              <a:rPr dirty="0" sz="1000" spc="-5">
                <a:latin typeface="Arial MT"/>
                <a:cs typeface="Arial MT"/>
              </a:rPr>
              <a:t>F20 </a:t>
            </a:r>
            <a:r>
              <a:rPr dirty="0" sz="1000">
                <a:latin typeface="Arial MT"/>
                <a:cs typeface="Arial MT"/>
              </a:rPr>
              <a:t>first </a:t>
            </a:r>
            <a:r>
              <a:rPr dirty="0" sz="1000" spc="-5">
                <a:latin typeface="Arial MT"/>
                <a:cs typeface="Arial MT"/>
              </a:rPr>
              <a:t>click on </a:t>
            </a:r>
            <a:r>
              <a:rPr dirty="0" sz="1000">
                <a:latin typeface="Arial MT"/>
                <a:cs typeface="Arial MT"/>
              </a:rPr>
              <a:t>cell A1.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 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hold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Ctrl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key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keyboard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cell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C1</a:t>
            </a:r>
            <a:r>
              <a:rPr dirty="0" sz="1000" spc="-5">
                <a:latin typeface="Arial MT"/>
                <a:cs typeface="Arial MT"/>
              </a:rPr>
              <a:t> 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F1.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Cells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A1,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C1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F1 are </a:t>
            </a:r>
            <a:r>
              <a:rPr dirty="0" sz="1000" spc="-5">
                <a:latin typeface="Arial MT"/>
                <a:cs typeface="Arial MT"/>
              </a:rPr>
              <a:t>selected. </a:t>
            </a:r>
            <a:r>
              <a:rPr dirty="0" sz="1000">
                <a:latin typeface="Arial MT"/>
                <a:cs typeface="Arial MT"/>
              </a:rPr>
              <a:t>Press </a:t>
            </a:r>
            <a:r>
              <a:rPr dirty="0" sz="1000" spc="-5">
                <a:latin typeface="Arial MT"/>
                <a:cs typeface="Arial MT"/>
              </a:rPr>
              <a:t>Ctrl </a:t>
            </a:r>
            <a:r>
              <a:rPr dirty="0" sz="1000">
                <a:latin typeface="Arial MT"/>
                <a:cs typeface="Arial MT"/>
              </a:rPr>
              <a:t>+ C </a:t>
            </a:r>
            <a:r>
              <a:rPr dirty="0" sz="1000" spc="-5">
                <a:latin typeface="Arial MT"/>
                <a:cs typeface="Arial MT"/>
              </a:rPr>
              <a:t>keys </a:t>
            </a:r>
            <a:r>
              <a:rPr dirty="0" sz="1000">
                <a:latin typeface="Arial MT"/>
                <a:cs typeface="Arial MT"/>
              </a:rPr>
              <a:t>to copy data to </a:t>
            </a:r>
            <a:r>
              <a:rPr dirty="0" sz="1000" spc="-5">
                <a:latin typeface="Arial MT"/>
                <a:cs typeface="Arial MT"/>
              </a:rPr>
              <a:t>clipboard. Move </a:t>
            </a:r>
            <a:r>
              <a:rPr dirty="0" sz="1000">
                <a:latin typeface="Arial MT"/>
                <a:cs typeface="Arial MT"/>
              </a:rPr>
              <a:t>cell </a:t>
            </a:r>
            <a:r>
              <a:rPr dirty="0" sz="1000" spc="-5">
                <a:latin typeface="Arial MT"/>
                <a:cs typeface="Arial MT"/>
              </a:rPr>
              <a:t>pointer </a:t>
            </a:r>
            <a:r>
              <a:rPr dirty="0" sz="1000">
                <a:latin typeface="Arial MT"/>
                <a:cs typeface="Arial MT"/>
              </a:rPr>
              <a:t>to A20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press</a:t>
            </a:r>
            <a:r>
              <a:rPr dirty="0" sz="1000" spc="-5">
                <a:latin typeface="Arial MT"/>
                <a:cs typeface="Arial MT"/>
              </a:rPr>
              <a:t> Ctrl </a:t>
            </a:r>
            <a:r>
              <a:rPr dirty="0" sz="1000">
                <a:latin typeface="Arial MT"/>
                <a:cs typeface="Arial MT"/>
              </a:rPr>
              <a:t>+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V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keys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paste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copied </a:t>
            </a:r>
            <a:r>
              <a:rPr dirty="0" sz="1000">
                <a:latin typeface="Arial MT"/>
                <a:cs typeface="Arial MT"/>
              </a:rPr>
              <a:t>data.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5: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50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Modify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columns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width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and rows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height using column and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rows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option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080" indent="34925">
              <a:lnSpc>
                <a:spcPct val="95700"/>
              </a:lnSpc>
              <a:spcBef>
                <a:spcPts val="20"/>
              </a:spcBef>
            </a:pP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change </a:t>
            </a:r>
            <a:r>
              <a:rPr dirty="0" sz="1000">
                <a:latin typeface="Arial MT"/>
                <a:cs typeface="Arial MT"/>
              </a:rPr>
              <a:t>width of </a:t>
            </a:r>
            <a:r>
              <a:rPr dirty="0" sz="1000" spc="-5">
                <a:latin typeface="Arial MT"/>
                <a:cs typeface="Arial MT"/>
              </a:rPr>
              <a:t>columns </a:t>
            </a:r>
            <a:r>
              <a:rPr dirty="0" sz="1000">
                <a:latin typeface="Arial MT"/>
                <a:cs typeface="Arial MT"/>
              </a:rPr>
              <a:t>C, E and F first select </a:t>
            </a:r>
            <a:r>
              <a:rPr dirty="0" sz="1000" spc="-5">
                <a:latin typeface="Arial MT"/>
                <a:cs typeface="Arial MT"/>
              </a:rPr>
              <a:t>these columns </a:t>
            </a:r>
            <a:r>
              <a:rPr dirty="0" sz="1000">
                <a:latin typeface="Arial MT"/>
                <a:cs typeface="Arial MT"/>
              </a:rPr>
              <a:t>by </a:t>
            </a:r>
            <a:r>
              <a:rPr dirty="0" sz="1000" spc="-5">
                <a:latin typeface="Arial MT"/>
                <a:cs typeface="Arial MT"/>
              </a:rPr>
              <a:t>using </a:t>
            </a:r>
            <a:r>
              <a:rPr dirty="0" sz="1000">
                <a:latin typeface="Arial MT"/>
                <a:cs typeface="Arial MT"/>
              </a:rPr>
              <a:t>Ctrl key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mouse. After selecting these columns, open </a:t>
            </a:r>
            <a:r>
              <a:rPr dirty="0" sz="1000" spc="-10">
                <a:latin typeface="Arial MT"/>
                <a:cs typeface="Arial MT"/>
              </a:rPr>
              <a:t>Format </a:t>
            </a:r>
            <a:r>
              <a:rPr dirty="0" sz="1000" spc="-5">
                <a:latin typeface="Arial MT"/>
                <a:cs typeface="Arial MT"/>
              </a:rPr>
              <a:t>menu and point to column </a:t>
            </a:r>
            <a:r>
              <a:rPr dirty="0" sz="1000" spc="-10">
                <a:latin typeface="Arial MT"/>
                <a:cs typeface="Arial MT"/>
              </a:rPr>
              <a:t>option. 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Then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10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width</a:t>
            </a:r>
            <a:r>
              <a:rPr dirty="0" sz="1000" spc="10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option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1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submenu.</a:t>
            </a:r>
            <a:r>
              <a:rPr dirty="0" sz="1000" spc="20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10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window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will</a:t>
            </a:r>
            <a:r>
              <a:rPr dirty="0" sz="1000" spc="10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be</a:t>
            </a:r>
            <a:r>
              <a:rPr dirty="0" sz="1000" spc="1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shown,</a:t>
            </a:r>
            <a:r>
              <a:rPr dirty="0" sz="1000" spc="10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type</a:t>
            </a:r>
            <a:r>
              <a:rPr dirty="0" sz="1000" spc="10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desired</a:t>
            </a:r>
            <a:r>
              <a:rPr dirty="0" sz="1000" spc="10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width</a:t>
            </a:r>
            <a:r>
              <a:rPr dirty="0" sz="1000" spc="10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31" y="963688"/>
            <a:ext cx="5509260" cy="397192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469265" marR="6350">
              <a:lnSpc>
                <a:spcPts val="1150"/>
              </a:lnSpc>
              <a:spcBef>
                <a:spcPts val="180"/>
              </a:spcBef>
            </a:pPr>
            <a:r>
              <a:rPr dirty="0" sz="1000" spc="-5">
                <a:latin typeface="Arial MT"/>
                <a:cs typeface="Arial MT"/>
              </a:rPr>
              <a:t>window and </a:t>
            </a:r>
            <a:r>
              <a:rPr dirty="0" sz="1000">
                <a:latin typeface="Arial MT"/>
                <a:cs typeface="Arial MT"/>
              </a:rPr>
              <a:t>click on </a:t>
            </a:r>
            <a:r>
              <a:rPr dirty="0" sz="1000" spc="-5">
                <a:latin typeface="Arial MT"/>
                <a:cs typeface="Arial MT"/>
              </a:rPr>
              <a:t>ok button.</a:t>
            </a:r>
            <a:r>
              <a:rPr dirty="0" sz="1000">
                <a:latin typeface="Arial MT"/>
                <a:cs typeface="Arial MT"/>
              </a:rPr>
              <a:t> Width of </a:t>
            </a:r>
            <a:r>
              <a:rPr dirty="0" sz="1000" spc="-5">
                <a:latin typeface="Arial MT"/>
                <a:cs typeface="Arial MT"/>
              </a:rPr>
              <a:t>columns </a:t>
            </a:r>
            <a:r>
              <a:rPr dirty="0" sz="1000">
                <a:latin typeface="Arial MT"/>
                <a:cs typeface="Arial MT"/>
              </a:rPr>
              <a:t>C, E and F will be different from </a:t>
            </a:r>
            <a:r>
              <a:rPr dirty="0" sz="1000" spc="-5">
                <a:latin typeface="Arial MT"/>
                <a:cs typeface="Arial MT"/>
              </a:rPr>
              <a:t>other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07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6: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Using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Series option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dialog box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 generate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series of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date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700"/>
              </a:lnSpc>
              <a:spcBef>
                <a:spcPts val="20"/>
              </a:spcBef>
            </a:pPr>
            <a:r>
              <a:rPr dirty="0" sz="1000">
                <a:latin typeface="Arial MT"/>
                <a:cs typeface="Arial MT"/>
              </a:rPr>
              <a:t>In a </a:t>
            </a:r>
            <a:r>
              <a:rPr dirty="0" sz="1000" spc="-5">
                <a:latin typeface="Arial MT"/>
                <a:cs typeface="Arial MT"/>
              </a:rPr>
              <a:t>worksheet </a:t>
            </a:r>
            <a:r>
              <a:rPr dirty="0" sz="1000">
                <a:latin typeface="Arial MT"/>
                <a:cs typeface="Arial MT"/>
              </a:rPr>
              <a:t>type </a:t>
            </a:r>
            <a:r>
              <a:rPr dirty="0" sz="1000" spc="-5">
                <a:latin typeface="Arial MT"/>
                <a:cs typeface="Arial MT"/>
              </a:rPr>
              <a:t>1/1/2006 </a:t>
            </a:r>
            <a:r>
              <a:rPr dirty="0" sz="1000">
                <a:latin typeface="Arial MT"/>
                <a:cs typeface="Arial MT"/>
              </a:rPr>
              <a:t>in cell A4. Then </a:t>
            </a:r>
            <a:r>
              <a:rPr dirty="0" sz="1000" spc="-5">
                <a:latin typeface="Arial MT"/>
                <a:cs typeface="Arial MT"/>
              </a:rPr>
              <a:t>select </a:t>
            </a:r>
            <a:r>
              <a:rPr dirty="0" sz="1000">
                <a:latin typeface="Arial MT"/>
                <a:cs typeface="Arial MT"/>
              </a:rPr>
              <a:t>cells </a:t>
            </a:r>
            <a:r>
              <a:rPr dirty="0" sz="1000" spc="-5">
                <a:latin typeface="Arial MT"/>
                <a:cs typeface="Arial MT"/>
              </a:rPr>
              <a:t>A4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A10.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generate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series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next</a:t>
            </a:r>
            <a:r>
              <a:rPr dirty="0" sz="1000" spc="1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dates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with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month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increasing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by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2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each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time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Edit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menu.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Point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fill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then </a:t>
            </a:r>
            <a:r>
              <a:rPr dirty="0" sz="1000">
                <a:latin typeface="Arial MT"/>
                <a:cs typeface="Arial MT"/>
              </a:rPr>
              <a:t>click </a:t>
            </a:r>
            <a:r>
              <a:rPr dirty="0" sz="1000" spc="-5">
                <a:latin typeface="Arial MT"/>
                <a:cs typeface="Arial MT"/>
              </a:rPr>
              <a:t>on Series option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submenu.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the dialog </a:t>
            </a:r>
            <a:r>
              <a:rPr dirty="0" sz="1000">
                <a:latin typeface="Arial MT"/>
                <a:cs typeface="Arial MT"/>
              </a:rPr>
              <a:t>box, </a:t>
            </a:r>
            <a:r>
              <a:rPr dirty="0" sz="1000" spc="-5">
                <a:latin typeface="Arial MT"/>
                <a:cs typeface="Arial MT"/>
              </a:rPr>
              <a:t>click on </a:t>
            </a:r>
            <a:r>
              <a:rPr dirty="0" sz="1000">
                <a:latin typeface="Arial MT"/>
                <a:cs typeface="Arial MT"/>
              </a:rPr>
              <a:t>Date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 series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section. In step value type number 2. As you want to increment of </a:t>
            </a:r>
            <a:r>
              <a:rPr dirty="0" sz="1000">
                <a:latin typeface="Arial MT"/>
                <a:cs typeface="Arial MT"/>
              </a:rPr>
              <a:t>2 </a:t>
            </a:r>
            <a:r>
              <a:rPr dirty="0" sz="1000" spc="-5">
                <a:latin typeface="Arial MT"/>
                <a:cs typeface="Arial MT"/>
              </a:rPr>
              <a:t>in months so click on </a:t>
            </a:r>
            <a:r>
              <a:rPr dirty="0" sz="1000">
                <a:latin typeface="Arial MT"/>
                <a:cs typeface="Arial MT"/>
              </a:rPr>
              <a:t> Month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Date</a:t>
            </a:r>
            <a:r>
              <a:rPr dirty="0" sz="1000">
                <a:latin typeface="Arial MT"/>
                <a:cs typeface="Arial MT"/>
              </a:rPr>
              <a:t> unit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section.</a:t>
            </a:r>
            <a:r>
              <a:rPr dirty="0" sz="1000">
                <a:latin typeface="Arial MT"/>
                <a:cs typeface="Arial MT"/>
              </a:rPr>
              <a:t> Finally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>
                <a:latin typeface="Arial MT"/>
                <a:cs typeface="Arial MT"/>
              </a:rPr>
              <a:t> OK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button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series</a:t>
            </a:r>
            <a:r>
              <a:rPr dirty="0" sz="1000">
                <a:latin typeface="Arial MT"/>
                <a:cs typeface="Arial MT"/>
              </a:rPr>
              <a:t> of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date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generated.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7: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Using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Series option dialog box to generate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series of multiplication 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type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6350">
              <a:lnSpc>
                <a:spcPct val="95800"/>
              </a:lnSpc>
              <a:spcBef>
                <a:spcPts val="25"/>
              </a:spcBef>
            </a:pPr>
            <a:r>
              <a:rPr dirty="0" sz="1000" spc="-5">
                <a:latin typeface="Arial MT"/>
                <a:cs typeface="Arial MT"/>
              </a:rPr>
              <a:t>In this activity type </a:t>
            </a:r>
            <a:r>
              <a:rPr dirty="0" sz="1000">
                <a:latin typeface="Arial MT"/>
                <a:cs typeface="Arial MT"/>
              </a:rPr>
              <a:t>2 </a:t>
            </a:r>
            <a:r>
              <a:rPr dirty="0" sz="1000" spc="-5">
                <a:latin typeface="Arial MT"/>
                <a:cs typeface="Arial MT"/>
              </a:rPr>
              <a:t>in cell A4 of any worksheet. Select cells A4 to A8 to generate </a:t>
            </a:r>
            <a:r>
              <a:rPr dirty="0" sz="1000" spc="-10">
                <a:latin typeface="Arial MT"/>
                <a:cs typeface="Arial MT"/>
              </a:rPr>
              <a:t>series </a:t>
            </a:r>
            <a:r>
              <a:rPr dirty="0" sz="1000" spc="-5">
                <a:latin typeface="Arial MT"/>
                <a:cs typeface="Arial MT"/>
              </a:rPr>
              <a:t> 2,4,8,16,32.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Then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Edit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menu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Point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fill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then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Series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 </a:t>
            </a:r>
            <a:r>
              <a:rPr dirty="0" sz="1000" spc="-2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submenu. </a:t>
            </a:r>
            <a:r>
              <a:rPr dirty="0" sz="1000">
                <a:latin typeface="Arial MT"/>
                <a:cs typeface="Arial MT"/>
              </a:rPr>
              <a:t>In the dialog box click </a:t>
            </a:r>
            <a:r>
              <a:rPr dirty="0" sz="1000" spc="-5">
                <a:latin typeface="Arial MT"/>
                <a:cs typeface="Arial MT"/>
              </a:rPr>
              <a:t>on </a:t>
            </a:r>
            <a:r>
              <a:rPr dirty="0" sz="1000" spc="-5" b="1">
                <a:latin typeface="Arial"/>
                <a:cs typeface="Arial"/>
              </a:rPr>
              <a:t>Growth </a:t>
            </a:r>
            <a:r>
              <a:rPr dirty="0" sz="1000" spc="-5">
                <a:latin typeface="Arial MT"/>
                <a:cs typeface="Arial MT"/>
              </a:rPr>
              <a:t>from Type section. In step value type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number </a:t>
            </a:r>
            <a:r>
              <a:rPr dirty="0" sz="1000">
                <a:latin typeface="Arial MT"/>
                <a:cs typeface="Arial MT"/>
              </a:rPr>
              <a:t>2 to multiply </a:t>
            </a:r>
            <a:r>
              <a:rPr dirty="0" sz="1000" spc="-5">
                <a:latin typeface="Arial MT"/>
                <a:cs typeface="Arial MT"/>
              </a:rPr>
              <a:t>each number </a:t>
            </a:r>
            <a:r>
              <a:rPr dirty="0" sz="1000">
                <a:latin typeface="Arial MT"/>
                <a:cs typeface="Arial MT"/>
              </a:rPr>
              <a:t>by 2 in the </a:t>
            </a:r>
            <a:r>
              <a:rPr dirty="0" sz="1000" spc="-5">
                <a:latin typeface="Arial MT"/>
                <a:cs typeface="Arial MT"/>
              </a:rPr>
              <a:t>series. </a:t>
            </a:r>
            <a:r>
              <a:rPr dirty="0" sz="1000">
                <a:latin typeface="Arial MT"/>
                <a:cs typeface="Arial MT"/>
              </a:rPr>
              <a:t>Finally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>
                <a:latin typeface="Arial MT"/>
                <a:cs typeface="Arial MT"/>
              </a:rPr>
              <a:t>on OK button and </a:t>
            </a:r>
            <a:r>
              <a:rPr dirty="0" sz="1000" spc="-5">
                <a:latin typeface="Arial MT"/>
                <a:cs typeface="Arial MT"/>
              </a:rPr>
              <a:t>see </a:t>
            </a:r>
            <a:r>
              <a:rPr dirty="0" sz="1000">
                <a:latin typeface="Arial MT"/>
                <a:cs typeface="Arial MT"/>
              </a:rPr>
              <a:t> the</a:t>
            </a:r>
            <a:r>
              <a:rPr dirty="0" sz="1000" spc="-5">
                <a:latin typeface="Arial MT"/>
                <a:cs typeface="Arial MT"/>
              </a:rPr>
              <a:t> series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numbers generated.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8: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Sorting</a:t>
            </a:r>
            <a:r>
              <a:rPr dirty="0" u="heavy" sz="1000" spc="-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800"/>
              </a:lnSpc>
              <a:spcBef>
                <a:spcPts val="20"/>
              </a:spcBef>
            </a:pPr>
            <a:r>
              <a:rPr dirty="0" sz="1000" spc="-5">
                <a:latin typeface="Arial MT"/>
                <a:cs typeface="Arial MT"/>
              </a:rPr>
              <a:t>Open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new spreadsheet. Type numbers 1,4,2,1,3,2,4,2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 cells A1, A2, A3, A4, A5, </a:t>
            </a:r>
            <a:r>
              <a:rPr dirty="0" sz="1000">
                <a:latin typeface="Arial MT"/>
                <a:cs typeface="Arial MT"/>
              </a:rPr>
              <a:t>A6,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A7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A8.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Then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type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numbers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2,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4,6,1,4,5,2,3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cells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B1,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B2,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B3,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B4,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B5,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B6,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B7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B8. Select </a:t>
            </a:r>
            <a:r>
              <a:rPr dirty="0" sz="1000" spc="-5">
                <a:latin typeface="Arial MT"/>
                <a:cs typeface="Arial MT"/>
              </a:rPr>
              <a:t>these cells </a:t>
            </a:r>
            <a:r>
              <a:rPr dirty="0" sz="1000">
                <a:latin typeface="Arial MT"/>
                <a:cs typeface="Arial MT"/>
              </a:rPr>
              <a:t>and open Data menu. </a:t>
            </a:r>
            <a:r>
              <a:rPr dirty="0" sz="1000" spc="-5">
                <a:latin typeface="Arial MT"/>
                <a:cs typeface="Arial MT"/>
              </a:rPr>
              <a:t>Choose sort option </a:t>
            </a:r>
            <a:r>
              <a:rPr dirty="0" sz="1000">
                <a:latin typeface="Arial MT"/>
                <a:cs typeface="Arial MT"/>
              </a:rPr>
              <a:t>from then </a:t>
            </a:r>
            <a:r>
              <a:rPr dirty="0" sz="1000" spc="-5">
                <a:latin typeface="Arial MT"/>
                <a:cs typeface="Arial MT"/>
              </a:rPr>
              <a:t>menu. </a:t>
            </a:r>
            <a:r>
              <a:rPr dirty="0" sz="1000">
                <a:latin typeface="Arial MT"/>
                <a:cs typeface="Arial MT"/>
              </a:rPr>
              <a:t>In sort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by drop down list select column A. In then by drop down list select column B. Finally </a:t>
            </a:r>
            <a:r>
              <a:rPr dirty="0" sz="1000" spc="-10">
                <a:latin typeface="Arial MT"/>
                <a:cs typeface="Arial MT"/>
              </a:rPr>
              <a:t>click </a:t>
            </a:r>
            <a:r>
              <a:rPr dirty="0" sz="1000" spc="-5">
                <a:latin typeface="Arial MT"/>
                <a:cs typeface="Arial MT"/>
              </a:rPr>
              <a:t> on Ok button and you will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see Column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and Column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</a:t>
            </a:r>
            <a:r>
              <a:rPr dirty="0" sz="1000" spc="-5">
                <a:latin typeface="Arial MT"/>
                <a:cs typeface="Arial MT"/>
              </a:rPr>
              <a:t> in sorted </a:t>
            </a:r>
            <a:r>
              <a:rPr dirty="0" sz="1000" spc="-10">
                <a:latin typeface="Arial MT"/>
                <a:cs typeface="Arial MT"/>
              </a:rPr>
              <a:t>order.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2688553" y="6764378"/>
            <a:ext cx="1933575" cy="268605"/>
            <a:chOff x="2688553" y="6764378"/>
            <a:chExt cx="1933575" cy="26860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88553" y="6764378"/>
              <a:ext cx="1304239" cy="12258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4367" y="6920461"/>
              <a:ext cx="1527323" cy="11192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132540" y="1137281"/>
            <a:ext cx="5508625" cy="788924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 marL="1433830" marR="1384300">
              <a:lnSpc>
                <a:spcPts val="1380"/>
              </a:lnSpc>
              <a:spcBef>
                <a:spcPts val="195"/>
              </a:spcBef>
            </a:pPr>
            <a:r>
              <a:rPr dirty="0" sz="1200" spc="-5">
                <a:latin typeface="Arial MT"/>
                <a:cs typeface="Arial MT"/>
              </a:rPr>
              <a:t>Computer Proficiency License </a:t>
            </a:r>
            <a:r>
              <a:rPr dirty="0" sz="1200" spc="-10">
                <a:latin typeface="Arial MT"/>
                <a:cs typeface="Arial MT"/>
              </a:rPr>
              <a:t>(CS-001)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Lecture </a:t>
            </a:r>
            <a:r>
              <a:rPr dirty="0" sz="1200" spc="-10">
                <a:latin typeface="Arial MT"/>
                <a:cs typeface="Arial MT"/>
              </a:rPr>
              <a:t>28</a:t>
            </a:r>
            <a:endParaRPr sz="1200">
              <a:latin typeface="Arial MT"/>
              <a:cs typeface="Arial MT"/>
            </a:endParaRPr>
          </a:p>
          <a:p>
            <a:pPr algn="ctr">
              <a:lnSpc>
                <a:spcPts val="1340"/>
              </a:lnSpc>
            </a:pPr>
            <a:r>
              <a:rPr dirty="0" sz="1200" spc="-5">
                <a:latin typeface="Arial MT"/>
                <a:cs typeface="Arial MT"/>
              </a:rPr>
              <a:t>Work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sheets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00">
              <a:latin typeface="Arial MT"/>
              <a:cs typeface="Arial MT"/>
            </a:endParaRPr>
          </a:p>
          <a:p>
            <a:pPr marL="182245" indent="-16954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Objectives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objective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provide information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about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Worksheets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worksheets?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insert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rename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delete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worksheet?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duplicate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move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worksheet?</a:t>
            </a:r>
            <a:endParaRPr sz="10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Font typeface="Symbol"/>
              <a:buChar char=""/>
            </a:pPr>
            <a:endParaRPr sz="1300">
              <a:latin typeface="Arial MT"/>
              <a:cs typeface="Arial MT"/>
            </a:endParaRPr>
          </a:p>
          <a:p>
            <a:pPr marL="181610" indent="-169545">
              <a:lnSpc>
                <a:spcPct val="100000"/>
              </a:lnSpc>
              <a:spcBef>
                <a:spcPts val="975"/>
              </a:spcBef>
              <a:buAutoNum type="arabicPeriod" startAt="2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Selecting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work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sheets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95700"/>
              </a:lnSpc>
              <a:spcBef>
                <a:spcPts val="1380"/>
              </a:spcBef>
            </a:pPr>
            <a:r>
              <a:rPr dirty="0" sz="1000" spc="-5">
                <a:latin typeface="Arial MT"/>
                <a:cs typeface="Arial MT"/>
              </a:rPr>
              <a:t>Workbook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consists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many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worksheets.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When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new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spreadsheet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created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three </a:t>
            </a:r>
            <a:r>
              <a:rPr dirty="0" sz="1000" spc="-5">
                <a:latin typeface="Arial MT"/>
                <a:cs typeface="Arial MT"/>
              </a:rPr>
              <a:t>worksheets named </a:t>
            </a:r>
            <a:r>
              <a:rPr dirty="0" sz="1000">
                <a:latin typeface="Arial MT"/>
                <a:cs typeface="Arial MT"/>
              </a:rPr>
              <a:t>as </a:t>
            </a:r>
            <a:r>
              <a:rPr dirty="0" sz="1000" spc="-5">
                <a:latin typeface="Arial MT"/>
                <a:cs typeface="Arial MT"/>
              </a:rPr>
              <a:t>sheet1, sheet2, sheet3. </a:t>
            </a:r>
            <a:r>
              <a:rPr dirty="0" sz="1000">
                <a:latin typeface="Arial MT"/>
                <a:cs typeface="Arial MT"/>
              </a:rPr>
              <a:t>You </a:t>
            </a:r>
            <a:r>
              <a:rPr dirty="0" sz="1000" spc="-5">
                <a:latin typeface="Arial MT"/>
                <a:cs typeface="Arial MT"/>
              </a:rPr>
              <a:t>can store </a:t>
            </a:r>
            <a:r>
              <a:rPr dirty="0" sz="1000">
                <a:latin typeface="Arial MT"/>
                <a:cs typeface="Arial MT"/>
              </a:rPr>
              <a:t>different </a:t>
            </a:r>
            <a:r>
              <a:rPr dirty="0" sz="1000" spc="-10">
                <a:latin typeface="Arial MT"/>
                <a:cs typeface="Arial MT"/>
              </a:rPr>
              <a:t>but </a:t>
            </a:r>
            <a:r>
              <a:rPr dirty="0" sz="1000">
                <a:latin typeface="Arial MT"/>
                <a:cs typeface="Arial MT"/>
              </a:rPr>
              <a:t>related </a:t>
            </a:r>
            <a:r>
              <a:rPr dirty="0" sz="1000" spc="-5">
                <a:latin typeface="Arial MT"/>
                <a:cs typeface="Arial MT"/>
              </a:rPr>
              <a:t>data </a:t>
            </a:r>
            <a:r>
              <a:rPr dirty="0" sz="1000">
                <a:latin typeface="Arial MT"/>
                <a:cs typeface="Arial MT"/>
              </a:rPr>
              <a:t>in a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spreadsheet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like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student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morning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session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result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one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sheet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evening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session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other sheet. </a:t>
            </a:r>
            <a:r>
              <a:rPr dirty="0" sz="1000">
                <a:latin typeface="Arial MT"/>
                <a:cs typeface="Arial MT"/>
              </a:rPr>
              <a:t>When you work </a:t>
            </a:r>
            <a:r>
              <a:rPr dirty="0" sz="1000" spc="-5">
                <a:latin typeface="Arial MT"/>
                <a:cs typeface="Arial MT"/>
              </a:rPr>
              <a:t>in any </a:t>
            </a:r>
            <a:r>
              <a:rPr dirty="0" sz="1000">
                <a:latin typeface="Arial MT"/>
                <a:cs typeface="Arial MT"/>
              </a:rPr>
              <a:t>of three </a:t>
            </a:r>
            <a:r>
              <a:rPr dirty="0" sz="1000" spc="-5">
                <a:latin typeface="Arial MT"/>
                <a:cs typeface="Arial MT"/>
              </a:rPr>
              <a:t>sheets </a:t>
            </a:r>
            <a:r>
              <a:rPr dirty="0" sz="1000">
                <a:latin typeface="Arial MT"/>
                <a:cs typeface="Arial MT"/>
              </a:rPr>
              <a:t>you can </a:t>
            </a:r>
            <a:r>
              <a:rPr dirty="0" sz="1000" spc="-5">
                <a:latin typeface="Arial MT"/>
                <a:cs typeface="Arial MT"/>
              </a:rPr>
              <a:t>select </a:t>
            </a:r>
            <a:r>
              <a:rPr dirty="0" sz="1000">
                <a:latin typeface="Arial MT"/>
                <a:cs typeface="Arial MT"/>
              </a:rPr>
              <a:t>it </a:t>
            </a:r>
            <a:r>
              <a:rPr dirty="0" sz="1000" spc="-5">
                <a:latin typeface="Arial MT"/>
                <a:cs typeface="Arial MT"/>
              </a:rPr>
              <a:t>just </a:t>
            </a:r>
            <a:r>
              <a:rPr dirty="0" sz="1000">
                <a:latin typeface="Arial MT"/>
                <a:cs typeface="Arial MT"/>
              </a:rPr>
              <a:t>by </a:t>
            </a:r>
            <a:r>
              <a:rPr dirty="0" sz="1000" spc="-5">
                <a:latin typeface="Arial MT"/>
                <a:cs typeface="Arial MT"/>
              </a:rPr>
              <a:t>clicking </a:t>
            </a:r>
            <a:r>
              <a:rPr dirty="0" sz="1000">
                <a:latin typeface="Arial MT"/>
                <a:cs typeface="Arial MT"/>
              </a:rPr>
              <a:t>sheet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number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the selected worksheet will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show 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bold letters.</a:t>
            </a:r>
            <a:endParaRPr sz="1000">
              <a:latin typeface="Arial MT"/>
              <a:cs typeface="Arial MT"/>
            </a:endParaRPr>
          </a:p>
          <a:p>
            <a:pPr algn="just" marL="12700" marR="5715">
              <a:lnSpc>
                <a:spcPct val="95800"/>
              </a:lnSpc>
              <a:spcBef>
                <a:spcPts val="1145"/>
              </a:spcBef>
            </a:pPr>
            <a:r>
              <a:rPr dirty="0" sz="1000">
                <a:latin typeface="Arial MT"/>
                <a:cs typeface="Arial MT"/>
              </a:rPr>
              <a:t>You </a:t>
            </a:r>
            <a:r>
              <a:rPr dirty="0" sz="1000" spc="-5">
                <a:latin typeface="Arial MT"/>
                <a:cs typeface="Arial MT"/>
              </a:rPr>
              <a:t>can select </a:t>
            </a:r>
            <a:r>
              <a:rPr dirty="0" sz="1000">
                <a:latin typeface="Arial MT"/>
                <a:cs typeface="Arial MT"/>
              </a:rPr>
              <a:t>multiple </a:t>
            </a:r>
            <a:r>
              <a:rPr dirty="0" sz="1000" spc="-5">
                <a:latin typeface="Arial MT"/>
                <a:cs typeface="Arial MT"/>
              </a:rPr>
              <a:t>worksheets </a:t>
            </a:r>
            <a:r>
              <a:rPr dirty="0" sz="1000">
                <a:latin typeface="Arial MT"/>
                <a:cs typeface="Arial MT"/>
              </a:rPr>
              <a:t>at </a:t>
            </a:r>
            <a:r>
              <a:rPr dirty="0" sz="1000" spc="-5">
                <a:latin typeface="Arial MT"/>
                <a:cs typeface="Arial MT"/>
              </a:rPr>
              <a:t>the same </a:t>
            </a:r>
            <a:r>
              <a:rPr dirty="0" sz="1000">
                <a:latin typeface="Arial MT"/>
                <a:cs typeface="Arial MT"/>
              </a:rPr>
              <a:t>time by clicking </a:t>
            </a:r>
            <a:r>
              <a:rPr dirty="0" sz="1000" spc="-5">
                <a:latin typeface="Arial MT"/>
                <a:cs typeface="Arial MT"/>
              </a:rPr>
              <a:t>on </a:t>
            </a:r>
            <a:r>
              <a:rPr dirty="0" sz="1000">
                <a:latin typeface="Arial MT"/>
                <a:cs typeface="Arial MT"/>
              </a:rPr>
              <a:t>one </a:t>
            </a:r>
            <a:r>
              <a:rPr dirty="0" sz="1000" spc="-5">
                <a:latin typeface="Arial MT"/>
                <a:cs typeface="Arial MT"/>
              </a:rPr>
              <a:t>sheet tab </a:t>
            </a:r>
            <a:r>
              <a:rPr dirty="0" sz="1000">
                <a:latin typeface="Arial MT"/>
                <a:cs typeface="Arial MT"/>
              </a:rPr>
              <a:t>and then press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Shift button and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5">
                <a:latin typeface="Arial MT"/>
                <a:cs typeface="Arial MT"/>
              </a:rPr>
              <a:t>second </a:t>
            </a:r>
            <a:r>
              <a:rPr dirty="0" sz="1000">
                <a:latin typeface="Arial MT"/>
                <a:cs typeface="Arial MT"/>
              </a:rPr>
              <a:t>sheet </a:t>
            </a:r>
            <a:r>
              <a:rPr dirty="0" sz="1000" spc="-5">
                <a:latin typeface="Arial MT"/>
                <a:cs typeface="Arial MT"/>
              </a:rPr>
              <a:t>tab </a:t>
            </a:r>
            <a:r>
              <a:rPr dirty="0" sz="1000">
                <a:latin typeface="Arial MT"/>
                <a:cs typeface="Arial MT"/>
              </a:rPr>
              <a:t>will </a:t>
            </a:r>
            <a:r>
              <a:rPr dirty="0" sz="1000" spc="-5">
                <a:latin typeface="Arial MT"/>
                <a:cs typeface="Arial MT"/>
              </a:rPr>
              <a:t>select </a:t>
            </a:r>
            <a:r>
              <a:rPr dirty="0" sz="1000">
                <a:latin typeface="Arial MT"/>
                <a:cs typeface="Arial MT"/>
              </a:rPr>
              <a:t>both </a:t>
            </a:r>
            <a:r>
              <a:rPr dirty="0" sz="1000" spc="-5">
                <a:latin typeface="Arial MT"/>
                <a:cs typeface="Arial MT"/>
              </a:rPr>
              <a:t>sheets and shows their background </a:t>
            </a:r>
            <a:r>
              <a:rPr dirty="0" sz="1000">
                <a:latin typeface="Arial MT"/>
                <a:cs typeface="Arial MT"/>
              </a:rPr>
              <a:t>as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white </a:t>
            </a:r>
            <a:r>
              <a:rPr dirty="0" sz="1000" spc="-5">
                <a:latin typeface="Arial MT"/>
                <a:cs typeface="Arial MT"/>
              </a:rPr>
              <a:t>instead </a:t>
            </a:r>
            <a:r>
              <a:rPr dirty="0" sz="1000">
                <a:latin typeface="Arial MT"/>
                <a:cs typeface="Arial MT"/>
              </a:rPr>
              <a:t>of grey. </a:t>
            </a:r>
            <a:r>
              <a:rPr dirty="0" sz="1000" spc="-5">
                <a:latin typeface="Arial MT"/>
                <a:cs typeface="Arial MT"/>
              </a:rPr>
              <a:t>When </a:t>
            </a:r>
            <a:r>
              <a:rPr dirty="0" sz="1000">
                <a:latin typeface="Arial MT"/>
                <a:cs typeface="Arial MT"/>
              </a:rPr>
              <a:t>you want to </a:t>
            </a:r>
            <a:r>
              <a:rPr dirty="0" sz="1000" spc="-5">
                <a:latin typeface="Arial MT"/>
                <a:cs typeface="Arial MT"/>
              </a:rPr>
              <a:t>deselect these selected sheets </a:t>
            </a:r>
            <a:r>
              <a:rPr dirty="0" sz="1000">
                <a:latin typeface="Arial MT"/>
                <a:cs typeface="Arial MT"/>
              </a:rPr>
              <a:t>you just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>
                <a:latin typeface="Arial MT"/>
                <a:cs typeface="Arial MT"/>
              </a:rPr>
              <a:t>on third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sheet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tab 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 will find sheet1 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sheet2 will be deselected.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181610" indent="-169545">
              <a:lnSpc>
                <a:spcPct val="100000"/>
              </a:lnSpc>
              <a:buAutoNum type="arabicPeriod" startAt="3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Inserting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work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sheet</a:t>
            </a:r>
            <a:endParaRPr sz="1200">
              <a:latin typeface="Arial"/>
              <a:cs typeface="Arial"/>
            </a:endParaRPr>
          </a:p>
          <a:p>
            <a:pPr marL="12700" marR="99060">
              <a:lnSpc>
                <a:spcPct val="191300"/>
              </a:lnSpc>
              <a:spcBef>
                <a:spcPts val="5"/>
              </a:spcBef>
            </a:pPr>
            <a:r>
              <a:rPr dirty="0" sz="1000">
                <a:latin typeface="Arial MT"/>
                <a:cs typeface="Arial MT"/>
              </a:rPr>
              <a:t>In a </a:t>
            </a:r>
            <a:r>
              <a:rPr dirty="0" sz="1000" spc="-5">
                <a:latin typeface="Arial MT"/>
                <a:cs typeface="Arial MT"/>
              </a:rPr>
              <a:t>spreadsheet</a:t>
            </a:r>
            <a:r>
              <a:rPr dirty="0" sz="1000">
                <a:latin typeface="Arial MT"/>
                <a:cs typeface="Arial MT"/>
              </a:rPr>
              <a:t> we can work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three</a:t>
            </a:r>
            <a:r>
              <a:rPr dirty="0" sz="1000">
                <a:latin typeface="Arial MT"/>
                <a:cs typeface="Arial MT"/>
              </a:rPr>
              <a:t> worksheets </a:t>
            </a:r>
            <a:r>
              <a:rPr dirty="0" sz="1000" spc="-5">
                <a:latin typeface="Arial MT"/>
                <a:cs typeface="Arial MT"/>
              </a:rPr>
              <a:t>simultaneously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 it can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be</a:t>
            </a:r>
            <a:r>
              <a:rPr dirty="0" sz="1000" spc="-5">
                <a:latin typeface="Arial MT"/>
                <a:cs typeface="Arial MT"/>
              </a:rPr>
              <a:t> increased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also.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insert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new worksheet: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70"/>
              </a:lnSpc>
              <a:spcBef>
                <a:spcPts val="1125"/>
              </a:spcBef>
              <a:buAutoNum type="arabicPlain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Define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location</a:t>
            </a:r>
            <a:endParaRPr sz="1000">
              <a:latin typeface="Arial MT"/>
              <a:cs typeface="Arial MT"/>
            </a:endParaRPr>
          </a:p>
          <a:p>
            <a:pPr marL="469900" indent="-229870">
              <a:lnSpc>
                <a:spcPts val="1170"/>
              </a:lnSpc>
              <a:buAutoNum type="arabicPlain"/>
              <a:tabLst>
                <a:tab pos="470534" algn="l"/>
              </a:tabLst>
            </a:pP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Insert&lt;worksheet</a:t>
            </a:r>
            <a:endParaRPr sz="1000">
              <a:latin typeface="Arial MT"/>
              <a:cs typeface="Arial MT"/>
            </a:endParaRPr>
          </a:p>
          <a:p>
            <a:pPr marL="47625">
              <a:lnSpc>
                <a:spcPct val="100000"/>
              </a:lnSpc>
              <a:spcBef>
                <a:spcPts val="1100"/>
              </a:spcBef>
            </a:pP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with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name.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 MT"/>
              <a:cs typeface="Arial MT"/>
            </a:endParaRPr>
          </a:p>
          <a:p>
            <a:pPr marL="12700" marR="1416685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To insert multiple worksheets 1) select them 2) Go to Insert </a:t>
            </a:r>
            <a:r>
              <a:rPr dirty="0" sz="1000">
                <a:latin typeface="Arial MT"/>
                <a:cs typeface="Arial MT"/>
              </a:rPr>
              <a:t>&lt; </a:t>
            </a:r>
            <a:r>
              <a:rPr dirty="0" sz="1000" spc="-5">
                <a:latin typeface="Arial MT"/>
                <a:cs typeface="Arial MT"/>
              </a:rPr>
              <a:t>Worksheet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 insert desired </a:t>
            </a:r>
            <a:r>
              <a:rPr dirty="0" sz="1000" spc="-10">
                <a:latin typeface="Arial MT"/>
                <a:cs typeface="Arial MT"/>
              </a:rPr>
              <a:t>sheets.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4.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Renaming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work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sheet</a:t>
            </a:r>
            <a:endParaRPr sz="1200">
              <a:latin typeface="Arial"/>
              <a:cs typeface="Arial"/>
            </a:endParaRPr>
          </a:p>
          <a:p>
            <a:pPr marL="12700" marR="1106805">
              <a:lnSpc>
                <a:spcPct val="191300"/>
              </a:lnSpc>
            </a:pPr>
            <a:r>
              <a:rPr dirty="0" sz="1000" spc="-5">
                <a:latin typeface="Arial MT"/>
                <a:cs typeface="Arial MT"/>
              </a:rPr>
              <a:t>Default </a:t>
            </a:r>
            <a:r>
              <a:rPr dirty="0" sz="1000" spc="-10">
                <a:latin typeface="Arial MT"/>
                <a:cs typeface="Arial MT"/>
              </a:rPr>
              <a:t>names </a:t>
            </a:r>
            <a:r>
              <a:rPr dirty="0" sz="1000" spc="-5">
                <a:latin typeface="Arial MT"/>
                <a:cs typeface="Arial MT"/>
              </a:rPr>
              <a:t>of worksheets in any spreadsheets are sheet1, sheet2, sheet3.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Naming rules </a:t>
            </a:r>
            <a:r>
              <a:rPr dirty="0" sz="1000">
                <a:latin typeface="Arial MT"/>
                <a:cs typeface="Arial MT"/>
              </a:rPr>
              <a:t>while</a:t>
            </a:r>
            <a:r>
              <a:rPr dirty="0" sz="1000" spc="-5">
                <a:latin typeface="Arial MT"/>
                <a:cs typeface="Arial MT"/>
              </a:rPr>
              <a:t> renaming </a:t>
            </a:r>
            <a:r>
              <a:rPr dirty="0" sz="1000">
                <a:latin typeface="Arial MT"/>
                <a:cs typeface="Arial MT"/>
              </a:rPr>
              <a:t>any</a:t>
            </a:r>
            <a:r>
              <a:rPr dirty="0" sz="1000" spc="-5">
                <a:latin typeface="Arial MT"/>
                <a:cs typeface="Arial MT"/>
              </a:rPr>
              <a:t> worksheet </a:t>
            </a:r>
            <a:r>
              <a:rPr dirty="0" sz="1000">
                <a:latin typeface="Arial MT"/>
                <a:cs typeface="Arial MT"/>
              </a:rPr>
              <a:t>are: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000">
                <a:latin typeface="Arial MT"/>
                <a:cs typeface="Arial MT"/>
              </a:rPr>
              <a:t>1-</a:t>
            </a:r>
            <a:r>
              <a:rPr dirty="0" sz="1000" spc="-5">
                <a:latin typeface="Arial MT"/>
                <a:cs typeface="Arial MT"/>
              </a:rPr>
              <a:t> Name should </a:t>
            </a:r>
            <a:r>
              <a:rPr dirty="0" sz="1000">
                <a:latin typeface="Arial MT"/>
                <a:cs typeface="Arial MT"/>
              </a:rPr>
              <a:t>not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be</a:t>
            </a:r>
            <a:r>
              <a:rPr dirty="0" sz="1000" spc="-5">
                <a:latin typeface="Arial MT"/>
                <a:cs typeface="Arial MT"/>
              </a:rPr>
              <a:t> greater </a:t>
            </a:r>
            <a:r>
              <a:rPr dirty="0" sz="1000">
                <a:latin typeface="Arial MT"/>
                <a:cs typeface="Arial MT"/>
              </a:rPr>
              <a:t>then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31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characters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963688"/>
            <a:ext cx="5509895" cy="77952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 MT"/>
                <a:cs typeface="Arial MT"/>
              </a:rPr>
              <a:t>Software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operate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computer.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200" b="1">
                <a:latin typeface="Arial"/>
                <a:cs typeface="Arial"/>
              </a:rPr>
              <a:t>7.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Types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of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Computers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>
                <a:latin typeface="Arial MT"/>
                <a:cs typeface="Arial MT"/>
              </a:rPr>
              <a:t>There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basic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types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000" b="1">
                <a:latin typeface="Arial"/>
                <a:cs typeface="Arial"/>
              </a:rPr>
              <a:t>Super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Computers</a:t>
            </a:r>
            <a:endParaRPr sz="1000">
              <a:latin typeface="Arial"/>
              <a:cs typeface="Arial"/>
            </a:endParaRPr>
          </a:p>
          <a:p>
            <a:pPr marL="12700" marR="6985">
              <a:lnSpc>
                <a:spcPts val="1150"/>
              </a:lnSpc>
              <a:spcBef>
                <a:spcPts val="1170"/>
              </a:spcBef>
            </a:pPr>
            <a:r>
              <a:rPr dirty="0" sz="1000">
                <a:latin typeface="Arial MT"/>
                <a:cs typeface="Arial MT"/>
              </a:rPr>
              <a:t>Are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fastest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computers,</a:t>
            </a:r>
            <a:r>
              <a:rPr dirty="0" sz="1000" spc="10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because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their</a:t>
            </a:r>
            <a:r>
              <a:rPr dirty="0" sz="1000" spc="1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speed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memory,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</a:t>
            </a:r>
            <a:r>
              <a:rPr dirty="0" sz="1000" spc="1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capable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performing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operations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that would not be practical for PCs or mainframes.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dirty="0" sz="1000" spc="-5" b="1">
                <a:latin typeface="Arial"/>
                <a:cs typeface="Arial"/>
              </a:rPr>
              <a:t>Advantages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of</a:t>
            </a:r>
            <a:r>
              <a:rPr dirty="0" sz="1000" spc="-5" b="1">
                <a:latin typeface="Arial"/>
                <a:cs typeface="Arial"/>
              </a:rPr>
              <a:t> super computers</a:t>
            </a:r>
            <a:endParaRPr sz="1000">
              <a:latin typeface="Arial"/>
              <a:cs typeface="Arial"/>
            </a:endParaRPr>
          </a:p>
          <a:p>
            <a:pPr marL="12700" marR="4593590">
              <a:lnSpc>
                <a:spcPct val="95800"/>
              </a:lnSpc>
              <a:spcBef>
                <a:spcPts val="1150"/>
              </a:spcBef>
            </a:pPr>
            <a:r>
              <a:rPr dirty="0" sz="1000">
                <a:latin typeface="Arial MT"/>
                <a:cs typeface="Arial MT"/>
              </a:rPr>
              <a:t>High </a:t>
            </a:r>
            <a:r>
              <a:rPr dirty="0" sz="1000" spc="-5">
                <a:latin typeface="Arial MT"/>
                <a:cs typeface="Arial MT"/>
              </a:rPr>
              <a:t>speed </a:t>
            </a:r>
            <a:r>
              <a:rPr dirty="0" sz="1000">
                <a:latin typeface="Arial MT"/>
                <a:cs typeface="Arial MT"/>
              </a:rPr>
              <a:t> Most </a:t>
            </a:r>
            <a:r>
              <a:rPr dirty="0" sz="1000" spc="-5">
                <a:latin typeface="Arial MT"/>
                <a:cs typeface="Arial MT"/>
              </a:rPr>
              <a:t>Accurate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Most </a:t>
            </a:r>
            <a:r>
              <a:rPr dirty="0" sz="1000" spc="-10">
                <a:latin typeface="Arial MT"/>
                <a:cs typeface="Arial MT"/>
              </a:rPr>
              <a:t>Expensive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Examples</a:t>
            </a:r>
            <a:endParaRPr sz="1000">
              <a:latin typeface="Arial MT"/>
              <a:cs typeface="Arial MT"/>
            </a:endParaRPr>
          </a:p>
          <a:p>
            <a:pPr marL="469265">
              <a:lnSpc>
                <a:spcPts val="1145"/>
              </a:lnSpc>
            </a:pPr>
            <a:r>
              <a:rPr dirty="0" sz="1000" spc="-5">
                <a:latin typeface="Arial MT"/>
                <a:cs typeface="Arial MT"/>
              </a:rPr>
              <a:t>Cray,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ASCII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white,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Earth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simulator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etc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000" spc="-5" b="1">
                <a:latin typeface="Arial"/>
                <a:cs typeface="Arial"/>
              </a:rPr>
              <a:t>Mainframe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Computers</a:t>
            </a:r>
            <a:endParaRPr sz="1000">
              <a:latin typeface="Arial"/>
              <a:cs typeface="Arial"/>
            </a:endParaRPr>
          </a:p>
          <a:p>
            <a:pPr marL="12700" marR="8255">
              <a:lnSpc>
                <a:spcPts val="1150"/>
              </a:lnSpc>
              <a:spcBef>
                <a:spcPts val="1170"/>
              </a:spcBef>
            </a:pPr>
            <a:r>
              <a:rPr dirty="0" sz="1000" spc="-5">
                <a:latin typeface="Arial MT"/>
                <a:cs typeface="Arial MT"/>
              </a:rPr>
              <a:t>Mainframes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computers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where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all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processing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done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centrally,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user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terminals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called "dumb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terminals" since they only input and output (and do </a:t>
            </a:r>
            <a:r>
              <a:rPr dirty="0" sz="1000" spc="-10">
                <a:latin typeface="Arial MT"/>
                <a:cs typeface="Arial MT"/>
              </a:rPr>
              <a:t>not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process).</a:t>
            </a:r>
            <a:endParaRPr sz="1000">
              <a:latin typeface="Arial MT"/>
              <a:cs typeface="Arial MT"/>
            </a:endParaRPr>
          </a:p>
          <a:p>
            <a:pPr algn="just" marL="12700" marR="6985">
              <a:lnSpc>
                <a:spcPct val="95700"/>
              </a:lnSpc>
              <a:spcBef>
                <a:spcPts val="1120"/>
              </a:spcBef>
            </a:pPr>
            <a:r>
              <a:rPr dirty="0" sz="1000" spc="-5">
                <a:latin typeface="Arial MT"/>
                <a:cs typeface="Arial MT"/>
              </a:rPr>
              <a:t>Mainframes </a:t>
            </a:r>
            <a:r>
              <a:rPr dirty="0" sz="1000">
                <a:latin typeface="Arial MT"/>
                <a:cs typeface="Arial MT"/>
              </a:rPr>
              <a:t>are </a:t>
            </a:r>
            <a:r>
              <a:rPr dirty="0" sz="1000" spc="-5">
                <a:latin typeface="Arial MT"/>
                <a:cs typeface="Arial MT"/>
              </a:rPr>
              <a:t>computers used mainly </a:t>
            </a:r>
            <a:r>
              <a:rPr dirty="0" sz="1000">
                <a:latin typeface="Arial MT"/>
                <a:cs typeface="Arial MT"/>
              </a:rPr>
              <a:t>by large </a:t>
            </a:r>
            <a:r>
              <a:rPr dirty="0" sz="1000" spc="-5">
                <a:latin typeface="Arial MT"/>
                <a:cs typeface="Arial MT"/>
              </a:rPr>
              <a:t>organizations for critical applications, typically </a:t>
            </a:r>
            <a:r>
              <a:rPr dirty="0" sz="1000">
                <a:latin typeface="Arial MT"/>
                <a:cs typeface="Arial MT"/>
              </a:rPr>
              <a:t> bulk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data </a:t>
            </a:r>
            <a:r>
              <a:rPr dirty="0" sz="1000" spc="-5">
                <a:latin typeface="Arial MT"/>
                <a:cs typeface="Arial MT"/>
              </a:rPr>
              <a:t>processing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such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census.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Examples: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banks,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airlines,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insurance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companies,</a:t>
            </a:r>
            <a:r>
              <a:rPr dirty="0" sz="1000">
                <a:latin typeface="Arial MT"/>
                <a:cs typeface="Arial MT"/>
              </a:rPr>
              <a:t> and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colleges.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Examples</a:t>
            </a:r>
            <a:endParaRPr sz="1000">
              <a:latin typeface="Arial MT"/>
              <a:cs typeface="Arial MT"/>
            </a:endParaRPr>
          </a:p>
          <a:p>
            <a:pPr marL="469265">
              <a:lnSpc>
                <a:spcPts val="1175"/>
              </a:lnSpc>
            </a:pPr>
            <a:r>
              <a:rPr dirty="0" sz="1000" spc="-5">
                <a:latin typeface="Arial MT"/>
                <a:cs typeface="Arial MT"/>
              </a:rPr>
              <a:t>PTC, PIA, Banks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other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organizations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 Pakistan use main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frame computers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000" spc="-5" b="1">
                <a:latin typeface="Arial"/>
                <a:cs typeface="Arial"/>
              </a:rPr>
              <a:t>Mini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Computers</a:t>
            </a:r>
            <a:endParaRPr sz="1000">
              <a:latin typeface="Arial"/>
              <a:cs typeface="Arial"/>
            </a:endParaRPr>
          </a:p>
          <a:p>
            <a:pPr algn="just" marL="12700" marR="6985">
              <a:lnSpc>
                <a:spcPct val="95800"/>
              </a:lnSpc>
              <a:spcBef>
                <a:spcPts val="1145"/>
              </a:spcBef>
            </a:pPr>
            <a:r>
              <a:rPr dirty="0" sz="1000">
                <a:latin typeface="Arial MT"/>
                <a:cs typeface="Arial MT"/>
              </a:rPr>
              <a:t>These are </a:t>
            </a:r>
            <a:r>
              <a:rPr dirty="0" sz="1000" spc="-5">
                <a:latin typeface="Arial MT"/>
                <a:cs typeface="Arial MT"/>
              </a:rPr>
              <a:t>powerful, expensive, comparatively </a:t>
            </a:r>
            <a:r>
              <a:rPr dirty="0" sz="1000">
                <a:latin typeface="Arial MT"/>
                <a:cs typeface="Arial MT"/>
              </a:rPr>
              <a:t>less speed </a:t>
            </a:r>
            <a:r>
              <a:rPr dirty="0" sz="1000" spc="-5">
                <a:latin typeface="Arial MT"/>
                <a:cs typeface="Arial MT"/>
              </a:rPr>
              <a:t>computers than mainframes, </a:t>
            </a:r>
            <a:r>
              <a:rPr dirty="0" sz="1000">
                <a:latin typeface="Arial MT"/>
                <a:cs typeface="Arial MT"/>
              </a:rPr>
              <a:t>that are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made</a:t>
            </a:r>
            <a:r>
              <a:rPr dirty="0" sz="1000" spc="2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</a:t>
            </a:r>
            <a:r>
              <a:rPr dirty="0" sz="1000" spc="2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more</a:t>
            </a:r>
            <a:r>
              <a:rPr dirty="0" sz="1000" spc="2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complex</a:t>
            </a:r>
            <a:r>
              <a:rPr dirty="0" sz="1000" spc="2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procedures</a:t>
            </a:r>
            <a:r>
              <a:rPr dirty="0" sz="1000" spc="2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2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</a:t>
            </a:r>
            <a:r>
              <a:rPr dirty="0" sz="1000" spc="2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intended</a:t>
            </a:r>
            <a:r>
              <a:rPr dirty="0" sz="1000" spc="2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</a:t>
            </a:r>
            <a:r>
              <a:rPr dirty="0" sz="1000" spc="2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one</a:t>
            </a:r>
            <a:r>
              <a:rPr dirty="0" sz="1000" spc="2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user</a:t>
            </a:r>
            <a:r>
              <a:rPr dirty="0" sz="1000" spc="2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at</a:t>
            </a:r>
            <a:r>
              <a:rPr dirty="0" sz="1000" spc="2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2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time.</a:t>
            </a:r>
            <a:r>
              <a:rPr dirty="0" sz="1000" spc="2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Some</a:t>
            </a:r>
            <a:r>
              <a:rPr dirty="0" sz="1000" spc="2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2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complex procedures consist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science, </a:t>
            </a:r>
            <a:r>
              <a:rPr dirty="0" sz="1000">
                <a:latin typeface="Arial MT"/>
                <a:cs typeface="Arial MT"/>
              </a:rPr>
              <a:t>math and </a:t>
            </a:r>
            <a:r>
              <a:rPr dirty="0" sz="1000" spc="-5">
                <a:latin typeface="Arial MT"/>
                <a:cs typeface="Arial MT"/>
              </a:rPr>
              <a:t>engineering calculations and </a:t>
            </a:r>
            <a:r>
              <a:rPr dirty="0" sz="1000">
                <a:latin typeface="Arial MT"/>
                <a:cs typeface="Arial MT"/>
              </a:rPr>
              <a:t>are </a:t>
            </a:r>
            <a:r>
              <a:rPr dirty="0" sz="1000" spc="-5">
                <a:latin typeface="Arial MT"/>
                <a:cs typeface="Arial MT"/>
              </a:rPr>
              <a:t>useful </a:t>
            </a:r>
            <a:r>
              <a:rPr dirty="0" sz="1000">
                <a:latin typeface="Arial MT"/>
                <a:cs typeface="Arial MT"/>
              </a:rPr>
              <a:t>for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 design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manufacturing.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000" spc="-5" b="1">
                <a:latin typeface="Arial"/>
                <a:cs typeface="Arial"/>
              </a:rPr>
              <a:t>Personal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Computers</a:t>
            </a:r>
            <a:endParaRPr sz="1000">
              <a:latin typeface="Arial"/>
              <a:cs typeface="Arial"/>
            </a:endParaRPr>
          </a:p>
          <a:p>
            <a:pPr algn="just" marL="12700" marR="5080">
              <a:lnSpc>
                <a:spcPct val="95800"/>
              </a:lnSpc>
              <a:spcBef>
                <a:spcPts val="1140"/>
              </a:spcBef>
            </a:pPr>
            <a:r>
              <a:rPr dirty="0" sz="1000">
                <a:latin typeface="Arial MT"/>
                <a:cs typeface="Arial MT"/>
              </a:rPr>
              <a:t>PC is an </a:t>
            </a:r>
            <a:r>
              <a:rPr dirty="0" sz="1000" spc="-5">
                <a:latin typeface="Arial MT"/>
                <a:cs typeface="Arial MT"/>
              </a:rPr>
              <a:t>abbreviation for </a:t>
            </a:r>
            <a:r>
              <a:rPr dirty="0" sz="1000">
                <a:latin typeface="Arial MT"/>
                <a:cs typeface="Arial MT"/>
              </a:rPr>
              <a:t>a Personal </a:t>
            </a:r>
            <a:r>
              <a:rPr dirty="0" sz="1000" spc="-5">
                <a:latin typeface="Arial MT"/>
                <a:cs typeface="Arial MT"/>
              </a:rPr>
              <a:t>Computer, </a:t>
            </a:r>
            <a:r>
              <a:rPr dirty="0" sz="1000">
                <a:latin typeface="Arial MT"/>
                <a:cs typeface="Arial MT"/>
              </a:rPr>
              <a:t>it </a:t>
            </a:r>
            <a:r>
              <a:rPr dirty="0" sz="1000" spc="-5">
                <a:latin typeface="Arial MT"/>
                <a:cs typeface="Arial MT"/>
              </a:rPr>
              <a:t>is also known as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Microcomputer. </a:t>
            </a:r>
            <a:r>
              <a:rPr dirty="0" sz="1000">
                <a:latin typeface="Arial MT"/>
                <a:cs typeface="Arial MT"/>
              </a:rPr>
              <a:t>Its </a:t>
            </a:r>
            <a:r>
              <a:rPr dirty="0" sz="1000" spc="-5">
                <a:latin typeface="Arial MT"/>
                <a:cs typeface="Arial MT"/>
              </a:rPr>
              <a:t>physical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characteristics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low cost </a:t>
            </a:r>
            <a:r>
              <a:rPr dirty="0" sz="1000">
                <a:latin typeface="Arial MT"/>
                <a:cs typeface="Arial MT"/>
              </a:rPr>
              <a:t>are </a:t>
            </a:r>
            <a:r>
              <a:rPr dirty="0" sz="1000" spc="-5">
                <a:latin typeface="Arial MT"/>
                <a:cs typeface="Arial MT"/>
              </a:rPr>
              <a:t>appealing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useful </a:t>
            </a:r>
            <a:r>
              <a:rPr dirty="0" sz="1000">
                <a:latin typeface="Arial MT"/>
                <a:cs typeface="Arial MT"/>
              </a:rPr>
              <a:t>for its </a:t>
            </a:r>
            <a:r>
              <a:rPr dirty="0" sz="1000" spc="-5">
                <a:latin typeface="Arial MT"/>
                <a:cs typeface="Arial MT"/>
              </a:rPr>
              <a:t>users. Throughout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1970s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1980s, home computers </a:t>
            </a:r>
            <a:r>
              <a:rPr dirty="0" sz="1000">
                <a:latin typeface="Arial MT"/>
                <a:cs typeface="Arial MT"/>
              </a:rPr>
              <a:t>were </a:t>
            </a:r>
            <a:r>
              <a:rPr dirty="0" sz="1000" spc="-5">
                <a:latin typeface="Arial MT"/>
                <a:cs typeface="Arial MT"/>
              </a:rPr>
              <a:t>developed </a:t>
            </a:r>
            <a:r>
              <a:rPr dirty="0" sz="1000">
                <a:latin typeface="Arial MT"/>
                <a:cs typeface="Arial MT"/>
              </a:rPr>
              <a:t>for </a:t>
            </a:r>
            <a:r>
              <a:rPr dirty="0" sz="1000" spc="-5">
                <a:latin typeface="Arial MT"/>
                <a:cs typeface="Arial MT"/>
              </a:rPr>
              <a:t>household use, offering </a:t>
            </a:r>
            <a:r>
              <a:rPr dirty="0" sz="1000">
                <a:latin typeface="Arial MT"/>
                <a:cs typeface="Arial MT"/>
              </a:rPr>
              <a:t>some </a:t>
            </a:r>
            <a:r>
              <a:rPr dirty="0" sz="1000" spc="-5">
                <a:latin typeface="Arial MT"/>
                <a:cs typeface="Arial MT"/>
              </a:rPr>
              <a:t>personal productivity,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programming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games, </a:t>
            </a:r>
            <a:r>
              <a:rPr dirty="0" sz="1000">
                <a:latin typeface="Arial MT"/>
                <a:cs typeface="Arial MT"/>
              </a:rPr>
              <a:t>while </a:t>
            </a:r>
            <a:r>
              <a:rPr dirty="0" sz="1000" spc="-5">
                <a:latin typeface="Arial MT"/>
                <a:cs typeface="Arial MT"/>
              </a:rPr>
              <a:t>somewhat larger </a:t>
            </a:r>
            <a:r>
              <a:rPr dirty="0" sz="1000">
                <a:latin typeface="Arial MT"/>
                <a:cs typeface="Arial MT"/>
              </a:rPr>
              <a:t>and more </a:t>
            </a:r>
            <a:r>
              <a:rPr dirty="0" sz="1000" spc="-5">
                <a:latin typeface="Arial MT"/>
                <a:cs typeface="Arial MT"/>
              </a:rPr>
              <a:t>expensive systems (although </a:t>
            </a:r>
            <a:r>
              <a:rPr dirty="0" sz="1000">
                <a:latin typeface="Arial MT"/>
                <a:cs typeface="Arial MT"/>
              </a:rPr>
              <a:t>still low-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cost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compared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with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minicomputers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mainframes)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were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aimed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office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small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business </a:t>
            </a:r>
            <a:r>
              <a:rPr dirty="0" sz="1000" spc="-2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use.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000" b="1">
                <a:latin typeface="Arial"/>
                <a:cs typeface="Arial"/>
              </a:rPr>
              <a:t>Portable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Computers</a:t>
            </a:r>
            <a:endParaRPr sz="1000">
              <a:latin typeface="Arial"/>
              <a:cs typeface="Arial"/>
            </a:endParaRPr>
          </a:p>
          <a:p>
            <a:pPr algn="just" marL="12700" marR="6350">
              <a:lnSpc>
                <a:spcPct val="95800"/>
              </a:lnSpc>
              <a:spcBef>
                <a:spcPts val="1140"/>
              </a:spcBef>
            </a:pP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portable computer is </a:t>
            </a:r>
            <a:r>
              <a:rPr dirty="0" sz="1000">
                <a:latin typeface="Arial MT"/>
                <a:cs typeface="Arial MT"/>
              </a:rPr>
              <a:t>a small </a:t>
            </a:r>
            <a:r>
              <a:rPr dirty="0" sz="1000" spc="-5">
                <a:latin typeface="Arial MT"/>
                <a:cs typeface="Arial MT"/>
              </a:rPr>
              <a:t>personal computer designed </a:t>
            </a:r>
            <a:r>
              <a:rPr dirty="0" sz="1000">
                <a:latin typeface="Arial MT"/>
                <a:cs typeface="Arial MT"/>
              </a:rPr>
              <a:t>for </a:t>
            </a:r>
            <a:r>
              <a:rPr dirty="0" sz="1000" spc="-5">
                <a:latin typeface="Arial MT"/>
                <a:cs typeface="Arial MT"/>
              </a:rPr>
              <a:t>mobile use.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portable computer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integrates all of the typical components of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desktop computer, including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10">
                <a:latin typeface="Arial MT"/>
                <a:cs typeface="Arial MT"/>
              </a:rPr>
              <a:t>display,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keyboard,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pointing </a:t>
            </a:r>
            <a:r>
              <a:rPr dirty="0" sz="1000" spc="-5">
                <a:latin typeface="Arial MT"/>
                <a:cs typeface="Arial MT"/>
              </a:rPr>
              <a:t>device </a:t>
            </a:r>
            <a:r>
              <a:rPr dirty="0" sz="1000">
                <a:latin typeface="Arial MT"/>
                <a:cs typeface="Arial MT"/>
              </a:rPr>
              <a:t>(a </a:t>
            </a:r>
            <a:r>
              <a:rPr dirty="0" sz="1000" spc="-5">
                <a:latin typeface="Arial MT"/>
                <a:cs typeface="Arial MT"/>
              </a:rPr>
              <a:t>touchpad, also known </a:t>
            </a:r>
            <a:r>
              <a:rPr dirty="0" sz="1000">
                <a:latin typeface="Arial MT"/>
                <a:cs typeface="Arial MT"/>
              </a:rPr>
              <a:t>as a track pad, </a:t>
            </a:r>
            <a:r>
              <a:rPr dirty="0" sz="1000" spc="-5">
                <a:latin typeface="Arial MT"/>
                <a:cs typeface="Arial MT"/>
              </a:rPr>
              <a:t>or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pointing </a:t>
            </a:r>
            <a:r>
              <a:rPr dirty="0" sz="1000">
                <a:latin typeface="Arial MT"/>
                <a:cs typeface="Arial MT"/>
              </a:rPr>
              <a:t>stick)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a battery </a:t>
            </a:r>
            <a:r>
              <a:rPr dirty="0" sz="1000" spc="-5">
                <a:latin typeface="Arial MT"/>
                <a:cs typeface="Arial MT"/>
              </a:rPr>
              <a:t>into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single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portable </a:t>
            </a:r>
            <a:r>
              <a:rPr dirty="0" sz="1000">
                <a:latin typeface="Arial MT"/>
                <a:cs typeface="Arial MT"/>
              </a:rPr>
              <a:t>unit.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3341" y="1422555"/>
            <a:ext cx="1770963" cy="15608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81441" y="1751469"/>
            <a:ext cx="1569960" cy="137047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2752509" y="3148597"/>
            <a:ext cx="1338580" cy="316230"/>
            <a:chOff x="2752509" y="3148597"/>
            <a:chExt cx="1338580" cy="31623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52509" y="3148597"/>
              <a:ext cx="1338501" cy="12258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29131" y="3297827"/>
              <a:ext cx="801730" cy="166741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93554" y="4221378"/>
            <a:ext cx="1170998" cy="13400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70886" y="4944686"/>
            <a:ext cx="1140543" cy="150067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70886" y="6886961"/>
            <a:ext cx="1116940" cy="146184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59101" y="7796807"/>
            <a:ext cx="1716144" cy="148987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132535" y="963688"/>
            <a:ext cx="5470525" cy="761110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0655" indent="-148590">
              <a:lnSpc>
                <a:spcPts val="1175"/>
              </a:lnSpc>
              <a:spcBef>
                <a:spcPts val="100"/>
              </a:spcBef>
              <a:buAutoNum type="arabicPlain" startAt="2"/>
              <a:tabLst>
                <a:tab pos="161290" algn="l"/>
              </a:tabLst>
            </a:pPr>
            <a:r>
              <a:rPr dirty="0" sz="1000" spc="-5">
                <a:latin typeface="Arial MT"/>
                <a:cs typeface="Arial MT"/>
              </a:rPr>
              <a:t>Name should</a:t>
            </a:r>
            <a:r>
              <a:rPr dirty="0" sz="1000">
                <a:latin typeface="Arial MT"/>
                <a:cs typeface="Arial MT"/>
              </a:rPr>
              <a:t> not</a:t>
            </a:r>
            <a:r>
              <a:rPr dirty="0" sz="1000" spc="-5">
                <a:latin typeface="Arial MT"/>
                <a:cs typeface="Arial MT"/>
              </a:rPr>
              <a:t> contain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special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characters</a:t>
            </a:r>
            <a:endParaRPr sz="1000">
              <a:latin typeface="Arial MT"/>
              <a:cs typeface="Arial MT"/>
            </a:endParaRPr>
          </a:p>
          <a:p>
            <a:pPr marL="160655" indent="-148590">
              <a:lnSpc>
                <a:spcPts val="1175"/>
              </a:lnSpc>
              <a:buAutoNum type="arabicPlain" startAt="2"/>
              <a:tabLst>
                <a:tab pos="161290" algn="l"/>
              </a:tabLst>
            </a:pPr>
            <a:r>
              <a:rPr dirty="0" sz="1000">
                <a:latin typeface="Arial MT"/>
                <a:cs typeface="Arial MT"/>
              </a:rPr>
              <a:t>Any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two</a:t>
            </a:r>
            <a:r>
              <a:rPr dirty="0" sz="1000" spc="-5">
                <a:latin typeface="Arial MT"/>
                <a:cs typeface="Arial MT"/>
              </a:rPr>
              <a:t> worksheet names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should </a:t>
            </a:r>
            <a:r>
              <a:rPr dirty="0" sz="1000">
                <a:latin typeface="Arial MT"/>
                <a:cs typeface="Arial MT"/>
              </a:rPr>
              <a:t>not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same</a:t>
            </a:r>
            <a:endParaRPr sz="1000">
              <a:latin typeface="Arial MT"/>
              <a:cs typeface="Arial MT"/>
            </a:endParaRPr>
          </a:p>
          <a:p>
            <a:pPr marL="12700" marR="2466340">
              <a:lnSpc>
                <a:spcPct val="208300"/>
              </a:lnSpc>
              <a:spcBef>
                <a:spcPts val="90"/>
              </a:spcBef>
            </a:pP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name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just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by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double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rename it.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5.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Deleting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work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sheet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1180"/>
              </a:spcBef>
            </a:pPr>
            <a:r>
              <a:rPr dirty="0" sz="1000" spc="-5">
                <a:latin typeface="Arial MT"/>
                <a:cs typeface="Arial MT"/>
              </a:rPr>
              <a:t>Just</a:t>
            </a:r>
            <a:r>
              <a:rPr dirty="0" sz="1000">
                <a:latin typeface="Arial MT"/>
                <a:cs typeface="Arial MT"/>
              </a:rPr>
              <a:t> like </a:t>
            </a:r>
            <a:r>
              <a:rPr dirty="0" sz="1000" spc="-5">
                <a:latin typeface="Arial MT"/>
                <a:cs typeface="Arial MT"/>
              </a:rPr>
              <a:t>inserting</a:t>
            </a:r>
            <a:r>
              <a:rPr dirty="0" sz="1000">
                <a:latin typeface="Arial MT"/>
                <a:cs typeface="Arial MT"/>
              </a:rPr>
              <a:t> a new</a:t>
            </a:r>
            <a:r>
              <a:rPr dirty="0" sz="1000" spc="-5">
                <a:latin typeface="Arial MT"/>
                <a:cs typeface="Arial MT"/>
              </a:rPr>
              <a:t> worksheet</a:t>
            </a:r>
            <a:r>
              <a:rPr dirty="0" sz="1000">
                <a:latin typeface="Arial MT"/>
                <a:cs typeface="Arial MT"/>
              </a:rPr>
              <a:t> we can also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delete</a:t>
            </a:r>
            <a:r>
              <a:rPr dirty="0" sz="1000">
                <a:latin typeface="Arial MT"/>
                <a:cs typeface="Arial MT"/>
              </a:rPr>
              <a:t> a </a:t>
            </a:r>
            <a:r>
              <a:rPr dirty="0" sz="1000" spc="-5">
                <a:latin typeface="Arial MT"/>
                <a:cs typeface="Arial MT"/>
              </a:rPr>
              <a:t>worksheet.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 should be</a:t>
            </a:r>
            <a:r>
              <a:rPr dirty="0" sz="1000" spc="-5">
                <a:latin typeface="Arial MT"/>
                <a:cs typeface="Arial MT"/>
              </a:rPr>
              <a:t> remember </a:t>
            </a:r>
            <a:r>
              <a:rPr dirty="0" sz="1000">
                <a:latin typeface="Arial MT"/>
                <a:cs typeface="Arial MT"/>
              </a:rPr>
              <a:t>when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delete</a:t>
            </a:r>
            <a:r>
              <a:rPr dirty="0" sz="1000" spc="-5">
                <a:latin typeface="Arial MT"/>
                <a:cs typeface="Arial MT"/>
              </a:rPr>
              <a:t> any worksheet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-5">
                <a:latin typeface="Arial MT"/>
                <a:cs typeface="Arial MT"/>
              </a:rPr>
              <a:t> cannot undo </a:t>
            </a:r>
            <a:r>
              <a:rPr dirty="0" sz="1000">
                <a:latin typeface="Arial MT"/>
                <a:cs typeface="Arial MT"/>
              </a:rPr>
              <a:t>this</a:t>
            </a:r>
            <a:r>
              <a:rPr dirty="0" sz="1000" spc="-5">
                <a:latin typeface="Arial MT"/>
                <a:cs typeface="Arial MT"/>
              </a:rPr>
              <a:t> action.</a:t>
            </a:r>
            <a:endParaRPr sz="1000">
              <a:latin typeface="Arial MT"/>
              <a:cs typeface="Arial MT"/>
            </a:endParaRPr>
          </a:p>
          <a:p>
            <a:pPr marL="12700" marR="4159250">
              <a:lnSpc>
                <a:spcPts val="2330"/>
              </a:lnSpc>
              <a:spcBef>
                <a:spcPts val="200"/>
              </a:spcBef>
            </a:pPr>
            <a:r>
              <a:rPr dirty="0" sz="1000">
                <a:latin typeface="Arial MT"/>
                <a:cs typeface="Arial MT"/>
              </a:rPr>
              <a:t>To delete a </a:t>
            </a:r>
            <a:r>
              <a:rPr dirty="0" sz="1000" spc="-5">
                <a:latin typeface="Arial MT"/>
                <a:cs typeface="Arial MT"/>
              </a:rPr>
              <a:t>worksheet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1-Select</a:t>
            </a:r>
            <a:r>
              <a:rPr dirty="0" sz="1000" spc="-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1000" spc="-5">
                <a:latin typeface="Arial MT"/>
                <a:cs typeface="Arial MT"/>
              </a:rPr>
              <a:t>2-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Edit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Delete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Sheet</a:t>
            </a:r>
            <a:endParaRPr sz="1000">
              <a:latin typeface="Arial MT"/>
              <a:cs typeface="Arial MT"/>
            </a:endParaRPr>
          </a:p>
          <a:p>
            <a:pPr marL="12700" marR="3192780">
              <a:lnSpc>
                <a:spcPts val="2300"/>
              </a:lnSpc>
              <a:spcBef>
                <a:spcPts val="254"/>
              </a:spcBef>
            </a:pPr>
            <a:r>
              <a:rPr dirty="0" sz="1000" spc="-5">
                <a:latin typeface="Arial MT"/>
                <a:cs typeface="Arial MT"/>
              </a:rPr>
              <a:t>You will see selected sheet has </a:t>
            </a:r>
            <a:r>
              <a:rPr dirty="0" sz="1000" spc="-10">
                <a:latin typeface="Arial MT"/>
                <a:cs typeface="Arial MT"/>
              </a:rPr>
              <a:t>deleted.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Another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way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delete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is:</a:t>
            </a:r>
            <a:endParaRPr sz="1000">
              <a:latin typeface="Arial MT"/>
              <a:cs typeface="Arial MT"/>
            </a:endParaRPr>
          </a:p>
          <a:p>
            <a:pPr marL="12700" marR="2990215">
              <a:lnSpc>
                <a:spcPts val="1150"/>
              </a:lnSpc>
              <a:spcBef>
                <a:spcPts val="1040"/>
              </a:spcBef>
            </a:pPr>
            <a:r>
              <a:rPr dirty="0" sz="1000">
                <a:latin typeface="Arial MT"/>
                <a:cs typeface="Arial MT"/>
              </a:rPr>
              <a:t>1-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right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worksheet’s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name.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2-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Delete from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menu.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dirty="0" sz="1200" spc="-5" b="1">
                <a:latin typeface="Arial"/>
                <a:cs typeface="Arial"/>
              </a:rPr>
              <a:t>6.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Duplicate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work </a:t>
            </a:r>
            <a:r>
              <a:rPr dirty="0" sz="1200" spc="-10" b="1">
                <a:latin typeface="Arial"/>
                <a:cs typeface="Arial"/>
              </a:rPr>
              <a:t>sheet</a:t>
            </a:r>
            <a:endParaRPr sz="1200">
              <a:latin typeface="Arial"/>
              <a:cs typeface="Arial"/>
            </a:endParaRPr>
          </a:p>
          <a:p>
            <a:pPr marL="12700" marR="1626235">
              <a:lnSpc>
                <a:spcPts val="1150"/>
              </a:lnSpc>
              <a:spcBef>
                <a:spcPts val="1180"/>
              </a:spcBef>
            </a:pPr>
            <a:r>
              <a:rPr dirty="0" sz="1000" spc="-5">
                <a:latin typeface="Arial MT"/>
                <a:cs typeface="Arial MT"/>
              </a:rPr>
              <a:t>When we want to make another </a:t>
            </a:r>
            <a:r>
              <a:rPr dirty="0" sz="1000">
                <a:latin typeface="Arial MT"/>
                <a:cs typeface="Arial MT"/>
              </a:rPr>
              <a:t>copy </a:t>
            </a:r>
            <a:r>
              <a:rPr dirty="0" sz="1000" spc="-5">
                <a:latin typeface="Arial MT"/>
                <a:cs typeface="Arial MT"/>
              </a:rPr>
              <a:t>of worksheet we use </a:t>
            </a:r>
            <a:r>
              <a:rPr dirty="0" sz="1000" spc="-10">
                <a:latin typeface="Arial MT"/>
                <a:cs typeface="Arial MT"/>
              </a:rPr>
              <a:t>duplicate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worksheet.</a:t>
            </a:r>
            <a:endParaRPr sz="1000">
              <a:latin typeface="Arial MT"/>
              <a:cs typeface="Arial MT"/>
            </a:endParaRPr>
          </a:p>
          <a:p>
            <a:pPr marL="47625">
              <a:lnSpc>
                <a:spcPct val="100000"/>
              </a:lnSpc>
              <a:spcBef>
                <a:spcPts val="1065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duplicate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</a:t>
            </a:r>
            <a:endParaRPr sz="1000">
              <a:latin typeface="Arial MT"/>
              <a:cs typeface="Arial MT"/>
            </a:endParaRPr>
          </a:p>
          <a:p>
            <a:pPr marL="125730" indent="-113664">
              <a:lnSpc>
                <a:spcPts val="1175"/>
              </a:lnSpc>
              <a:spcBef>
                <a:spcPts val="1100"/>
              </a:spcBef>
              <a:buSzPct val="90000"/>
              <a:buAutoNum type="arabicPlain"/>
              <a:tabLst>
                <a:tab pos="126364" algn="l"/>
              </a:tabLst>
            </a:pP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any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cell</a:t>
            </a:r>
            <a:endParaRPr sz="1000">
              <a:latin typeface="Arial MT"/>
              <a:cs typeface="Arial MT"/>
            </a:endParaRPr>
          </a:p>
          <a:p>
            <a:pPr marL="12700" marR="1622425">
              <a:lnSpc>
                <a:spcPts val="1150"/>
              </a:lnSpc>
              <a:spcBef>
                <a:spcPts val="55"/>
              </a:spcBef>
              <a:buSzPct val="90000"/>
              <a:buAutoNum type="arabicPlain"/>
              <a:tabLst>
                <a:tab pos="161290" algn="l"/>
              </a:tabLst>
            </a:pPr>
            <a:r>
              <a:rPr dirty="0" sz="1000" spc="-5">
                <a:latin typeface="Arial MT"/>
                <a:cs typeface="Arial MT"/>
              </a:rPr>
              <a:t>Click on Edit &lt;Move or Copy Sheet. Will show you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dialogue box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3-Select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position for copy</a:t>
            </a:r>
            <a:endParaRPr sz="1000">
              <a:latin typeface="Arial MT"/>
              <a:cs typeface="Arial MT"/>
            </a:endParaRPr>
          </a:p>
          <a:p>
            <a:pPr marL="12700" marR="1668145">
              <a:lnSpc>
                <a:spcPts val="1150"/>
              </a:lnSpc>
              <a:spcBef>
                <a:spcPts val="1145"/>
              </a:spcBef>
            </a:pPr>
            <a:r>
              <a:rPr dirty="0" sz="1000">
                <a:latin typeface="Arial MT"/>
                <a:cs typeface="Arial MT"/>
              </a:rPr>
              <a:t>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create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copy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worksheet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1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sheet3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by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name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sheet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1(2).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dirty="0" sz="1200" spc="-5" b="1">
                <a:latin typeface="Arial"/>
                <a:cs typeface="Arial"/>
              </a:rPr>
              <a:t>7.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Move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work </a:t>
            </a:r>
            <a:r>
              <a:rPr dirty="0" sz="1200" spc="-10" b="1">
                <a:latin typeface="Arial"/>
                <a:cs typeface="Arial"/>
              </a:rPr>
              <a:t>sheet</a:t>
            </a:r>
            <a:endParaRPr sz="1200">
              <a:latin typeface="Arial"/>
              <a:cs typeface="Arial"/>
            </a:endParaRPr>
          </a:p>
          <a:p>
            <a:pPr marL="12700" marR="1557020">
              <a:lnSpc>
                <a:spcPts val="1150"/>
              </a:lnSpc>
              <a:spcBef>
                <a:spcPts val="1170"/>
              </a:spcBef>
            </a:pPr>
            <a:r>
              <a:rPr dirty="0" sz="1000" spc="-5">
                <a:latin typeface="Arial MT"/>
                <a:cs typeface="Arial MT"/>
              </a:rPr>
              <a:t>We can move worksheet from one location to another. Move option is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helpful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when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want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arrange</a:t>
            </a:r>
            <a:r>
              <a:rPr dirty="0" sz="1000" spc="-5">
                <a:latin typeface="Arial MT"/>
                <a:cs typeface="Arial MT"/>
              </a:rPr>
              <a:t> sheet numbers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sheet </a:t>
            </a:r>
            <a:r>
              <a:rPr dirty="0" sz="1000">
                <a:latin typeface="Arial MT"/>
                <a:cs typeface="Arial MT"/>
              </a:rPr>
              <a:t>tab.</a:t>
            </a:r>
            <a:endParaRPr sz="1000">
              <a:latin typeface="Arial MT"/>
              <a:cs typeface="Arial MT"/>
            </a:endParaRPr>
          </a:p>
          <a:p>
            <a:pPr marL="47625">
              <a:lnSpc>
                <a:spcPct val="100000"/>
              </a:lnSpc>
              <a:spcBef>
                <a:spcPts val="1070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move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Worksheet: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Arial MT"/>
              <a:cs typeface="Arial MT"/>
            </a:endParaRPr>
          </a:p>
          <a:p>
            <a:pPr marL="160020" indent="-147955">
              <a:lnSpc>
                <a:spcPts val="1175"/>
              </a:lnSpc>
              <a:buAutoNum type="arabicPlain"/>
              <a:tabLst>
                <a:tab pos="160655" algn="l"/>
              </a:tabLst>
            </a:pPr>
            <a:r>
              <a:rPr dirty="0" sz="1000" spc="-5">
                <a:latin typeface="Arial MT"/>
                <a:cs typeface="Arial MT"/>
              </a:rPr>
              <a:t>Selec</a:t>
            </a:r>
            <a:r>
              <a:rPr dirty="0" sz="1000">
                <a:latin typeface="Arial MT"/>
                <a:cs typeface="Arial MT"/>
              </a:rPr>
              <a:t>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worksheet.</a:t>
            </a:r>
            <a:endParaRPr sz="1000">
              <a:latin typeface="Arial MT"/>
              <a:cs typeface="Arial MT"/>
            </a:endParaRPr>
          </a:p>
          <a:p>
            <a:pPr marL="12700" marR="1722755">
              <a:lnSpc>
                <a:spcPts val="1150"/>
              </a:lnSpc>
              <a:spcBef>
                <a:spcPts val="55"/>
              </a:spcBef>
              <a:buAutoNum type="arabicPlain"/>
              <a:tabLst>
                <a:tab pos="161290" algn="l"/>
              </a:tabLst>
            </a:pP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 </a:t>
            </a:r>
            <a:r>
              <a:rPr dirty="0" sz="1000">
                <a:latin typeface="Arial MT"/>
                <a:cs typeface="Arial MT"/>
              </a:rPr>
              <a:t>Edit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Move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Copy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Sheet</a:t>
            </a:r>
            <a:r>
              <a:rPr dirty="0" sz="1000" spc="2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will</a:t>
            </a:r>
            <a:r>
              <a:rPr dirty="0" sz="1000" spc="-5">
                <a:latin typeface="Arial MT"/>
                <a:cs typeface="Arial MT"/>
              </a:rPr>
              <a:t> show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dialogue </a:t>
            </a:r>
            <a:r>
              <a:rPr dirty="0" sz="1000">
                <a:latin typeface="Arial MT"/>
                <a:cs typeface="Arial MT"/>
              </a:rPr>
              <a:t>box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3-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 position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 move sheet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4</a:t>
            </a:r>
            <a:r>
              <a:rPr dirty="0" sz="1000" spc="-5">
                <a:latin typeface="Arial MT"/>
                <a:cs typeface="Arial MT"/>
              </a:rPr>
              <a:t> in worksheet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1</a:t>
            </a:r>
            <a:r>
              <a:rPr dirty="0" sz="1000" spc="-5">
                <a:latin typeface="Arial MT"/>
                <a:cs typeface="Arial MT"/>
              </a:rPr>
              <a:t> at 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end of sheet 3.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45241" y="8711220"/>
            <a:ext cx="1938466" cy="144661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962926"/>
            <a:ext cx="5508625" cy="80892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2245" indent="-170180">
              <a:lnSpc>
                <a:spcPct val="100000"/>
              </a:lnSpc>
              <a:spcBef>
                <a:spcPts val="100"/>
              </a:spcBef>
              <a:buAutoNum type="arabicPeriod" startAt="8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Summary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lesson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learnt: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Worksheets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worksheets?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insert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rename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delete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worksheet?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duplicate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move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worksheet?</a:t>
            </a:r>
            <a:endParaRPr sz="10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Font typeface="Symbol"/>
              <a:buChar char=""/>
            </a:pPr>
            <a:endParaRPr sz="13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975"/>
              </a:spcBef>
              <a:buAutoNum type="arabicPeriod" startAt="9"/>
              <a:tabLst>
                <a:tab pos="182880" algn="l"/>
              </a:tabLst>
            </a:pPr>
            <a:r>
              <a:rPr dirty="0" sz="1200" spc="-10" b="1">
                <a:latin typeface="Arial"/>
                <a:cs typeface="Arial"/>
              </a:rPr>
              <a:t>Exercise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1175"/>
              </a:spcBef>
            </a:pP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coming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exercise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practice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select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multiple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worksheets,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rename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worksheet,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insert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delete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worksheets. You will also practice copying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moving worksheets</a:t>
            </a:r>
            <a:endParaRPr sz="1000">
              <a:latin typeface="Arial MT"/>
              <a:cs typeface="Arial MT"/>
            </a:endParaRPr>
          </a:p>
          <a:p>
            <a:pPr marL="47625">
              <a:lnSpc>
                <a:spcPts val="1175"/>
              </a:lnSpc>
              <a:spcBef>
                <a:spcPts val="107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1: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Selecting</a:t>
            </a:r>
            <a:r>
              <a:rPr dirty="0" u="heavy" sz="10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Noncontiguous</a:t>
            </a:r>
            <a:r>
              <a:rPr dirty="0" u="heavy" sz="10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Worksheets</a:t>
            </a:r>
            <a:r>
              <a:rPr dirty="0" u="heavy" sz="10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800"/>
              </a:lnSpc>
              <a:spcBef>
                <a:spcPts val="20"/>
              </a:spcBef>
            </a:pPr>
            <a:r>
              <a:rPr dirty="0" sz="1000">
                <a:latin typeface="Arial MT"/>
                <a:cs typeface="Arial MT"/>
              </a:rPr>
              <a:t>Open </a:t>
            </a:r>
            <a:r>
              <a:rPr dirty="0" sz="1000" spc="-5">
                <a:latin typeface="Arial MT"/>
                <a:cs typeface="Arial MT"/>
              </a:rPr>
              <a:t>any spreadsheet,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select noncontiguous worksheets sheet1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sheet3 </a:t>
            </a:r>
            <a:r>
              <a:rPr dirty="0" sz="1000">
                <a:latin typeface="Arial MT"/>
                <a:cs typeface="Arial MT"/>
              </a:rPr>
              <a:t>first click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sheet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1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tab.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Press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hold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Control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key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keyboard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then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sheet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3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tab.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 will see </a:t>
            </a:r>
            <a:r>
              <a:rPr dirty="0" sz="1000" spc="-5">
                <a:latin typeface="Arial MT"/>
                <a:cs typeface="Arial MT"/>
              </a:rPr>
              <a:t>that background color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Sheet </a:t>
            </a:r>
            <a:r>
              <a:rPr dirty="0" sz="1000">
                <a:latin typeface="Arial MT"/>
                <a:cs typeface="Arial MT"/>
              </a:rPr>
              <a:t>1 </a:t>
            </a:r>
            <a:r>
              <a:rPr dirty="0" sz="1000" spc="-5">
                <a:latin typeface="Arial MT"/>
                <a:cs typeface="Arial MT"/>
              </a:rPr>
              <a:t>and Sheet </a:t>
            </a:r>
            <a:r>
              <a:rPr dirty="0" sz="1000">
                <a:latin typeface="Arial MT"/>
                <a:cs typeface="Arial MT"/>
              </a:rPr>
              <a:t>3 </a:t>
            </a:r>
            <a:r>
              <a:rPr dirty="0" sz="1000" spc="-5">
                <a:latin typeface="Arial MT"/>
                <a:cs typeface="Arial MT"/>
              </a:rPr>
              <a:t>tabs are changed </a:t>
            </a:r>
            <a:r>
              <a:rPr dirty="0" sz="1000">
                <a:latin typeface="Arial MT"/>
                <a:cs typeface="Arial MT"/>
              </a:rPr>
              <a:t>from </a:t>
            </a:r>
            <a:r>
              <a:rPr dirty="0" sz="1000" spc="-5">
                <a:latin typeface="Arial MT"/>
                <a:cs typeface="Arial MT"/>
              </a:rPr>
              <a:t>gray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white.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 means sheet1 and sheet3 are</a:t>
            </a:r>
            <a:r>
              <a:rPr dirty="0" sz="1000" spc="-10">
                <a:latin typeface="Arial MT"/>
                <a:cs typeface="Arial MT"/>
              </a:rPr>
              <a:t> selected.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2: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50"/>
              </a:lnSpc>
            </a:pP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Inserting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new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worksheet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using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keyboard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6350">
              <a:lnSpc>
                <a:spcPct val="957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Open any </a:t>
            </a:r>
            <a:r>
              <a:rPr dirty="0" sz="1000" spc="-5">
                <a:latin typeface="Arial MT"/>
                <a:cs typeface="Arial MT"/>
              </a:rPr>
              <a:t>spreadsheet </a:t>
            </a:r>
            <a:r>
              <a:rPr dirty="0" sz="1000" spc="-1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now </a:t>
            </a:r>
            <a:r>
              <a:rPr dirty="0" sz="1000">
                <a:latin typeface="Arial MT"/>
                <a:cs typeface="Arial MT"/>
              </a:rPr>
              <a:t>we </a:t>
            </a:r>
            <a:r>
              <a:rPr dirty="0" sz="1000" spc="-5">
                <a:latin typeface="Arial MT"/>
                <a:cs typeface="Arial MT"/>
              </a:rPr>
              <a:t>will </a:t>
            </a:r>
            <a:r>
              <a:rPr dirty="0" sz="1000">
                <a:latin typeface="Arial MT"/>
                <a:cs typeface="Arial MT"/>
              </a:rPr>
              <a:t>add </a:t>
            </a:r>
            <a:r>
              <a:rPr dirty="0" sz="1000" spc="-5">
                <a:latin typeface="Arial MT"/>
                <a:cs typeface="Arial MT"/>
              </a:rPr>
              <a:t>two </a:t>
            </a:r>
            <a:r>
              <a:rPr dirty="0" sz="1000" spc="-10">
                <a:latin typeface="Arial MT"/>
                <a:cs typeface="Arial MT"/>
              </a:rPr>
              <a:t>new </a:t>
            </a:r>
            <a:r>
              <a:rPr dirty="0" sz="1000" spc="-5">
                <a:latin typeface="Arial MT"/>
                <a:cs typeface="Arial MT"/>
              </a:rPr>
              <a:t>worksheets before sheet1 using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keyboard.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</a:t>
            </a:r>
            <a:r>
              <a:rPr dirty="0" sz="1000">
                <a:latin typeface="Arial MT"/>
                <a:cs typeface="Arial MT"/>
              </a:rPr>
              <a:t>do this, first </a:t>
            </a:r>
            <a:r>
              <a:rPr dirty="0" sz="1000" spc="-5">
                <a:latin typeface="Arial MT"/>
                <a:cs typeface="Arial MT"/>
              </a:rPr>
              <a:t>select </a:t>
            </a:r>
            <a:r>
              <a:rPr dirty="0" sz="1000">
                <a:latin typeface="Arial MT"/>
                <a:cs typeface="Arial MT"/>
              </a:rPr>
              <a:t>sheet 1 and </a:t>
            </a:r>
            <a:r>
              <a:rPr dirty="0" sz="1000" spc="-5">
                <a:latin typeface="Arial MT"/>
                <a:cs typeface="Arial MT"/>
              </a:rPr>
              <a:t>sheet3. </a:t>
            </a:r>
            <a:r>
              <a:rPr dirty="0" sz="1000">
                <a:latin typeface="Arial MT"/>
                <a:cs typeface="Arial MT"/>
              </a:rPr>
              <a:t>Click on </a:t>
            </a:r>
            <a:r>
              <a:rPr dirty="0" sz="1000" spc="-5">
                <a:latin typeface="Arial MT"/>
                <a:cs typeface="Arial MT"/>
              </a:rPr>
              <a:t>sheet </a:t>
            </a:r>
            <a:r>
              <a:rPr dirty="0" sz="1000">
                <a:latin typeface="Arial MT"/>
                <a:cs typeface="Arial MT"/>
              </a:rPr>
              <a:t>1 tab and </a:t>
            </a:r>
            <a:r>
              <a:rPr dirty="0" sz="1000" spc="-5">
                <a:latin typeface="Arial MT"/>
                <a:cs typeface="Arial MT"/>
              </a:rPr>
              <a:t>then press </a:t>
            </a:r>
            <a:r>
              <a:rPr dirty="0" sz="1000">
                <a:latin typeface="Arial MT"/>
                <a:cs typeface="Arial MT"/>
              </a:rPr>
              <a:t> and </a:t>
            </a:r>
            <a:r>
              <a:rPr dirty="0" sz="1000" spc="-5">
                <a:latin typeface="Arial MT"/>
                <a:cs typeface="Arial MT"/>
              </a:rPr>
              <a:t>hold </a:t>
            </a:r>
            <a:r>
              <a:rPr dirty="0" sz="1000">
                <a:latin typeface="Arial MT"/>
                <a:cs typeface="Arial MT"/>
              </a:rPr>
              <a:t>the shift key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click on </a:t>
            </a:r>
            <a:r>
              <a:rPr dirty="0" sz="1000" spc="-5">
                <a:latin typeface="Arial MT"/>
                <a:cs typeface="Arial MT"/>
              </a:rPr>
              <a:t>sheet </a:t>
            </a:r>
            <a:r>
              <a:rPr dirty="0" sz="1000">
                <a:latin typeface="Arial MT"/>
                <a:cs typeface="Arial MT"/>
              </a:rPr>
              <a:t>2 tab.</a:t>
            </a:r>
            <a:r>
              <a:rPr dirty="0" sz="1000" spc="2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Sheet1 and </a:t>
            </a:r>
            <a:r>
              <a:rPr dirty="0" sz="1000" spc="-5">
                <a:latin typeface="Arial MT"/>
                <a:cs typeface="Arial MT"/>
              </a:rPr>
              <a:t>sheet2 </a:t>
            </a:r>
            <a:r>
              <a:rPr dirty="0" sz="1000">
                <a:latin typeface="Arial MT"/>
                <a:cs typeface="Arial MT"/>
              </a:rPr>
              <a:t>are </a:t>
            </a:r>
            <a:r>
              <a:rPr dirty="0" sz="1000" spc="-5">
                <a:latin typeface="Arial MT"/>
                <a:cs typeface="Arial MT"/>
              </a:rPr>
              <a:t>selected; </a:t>
            </a:r>
            <a:r>
              <a:rPr dirty="0" sz="1000">
                <a:latin typeface="Arial MT"/>
                <a:cs typeface="Arial MT"/>
              </a:rPr>
              <a:t>now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 b="1">
                <a:latin typeface="Arial"/>
                <a:cs typeface="Arial"/>
              </a:rPr>
              <a:t>Alt+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Shift+F1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keys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keyboard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simultaneously.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that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two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new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worksheets are inserted before sheet </a:t>
            </a:r>
            <a:r>
              <a:rPr dirty="0" sz="1000">
                <a:latin typeface="Arial MT"/>
                <a:cs typeface="Arial MT"/>
              </a:rPr>
              <a:t>1.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1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3: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Rename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worksheet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using format-sheet submenu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800"/>
              </a:lnSpc>
              <a:spcBef>
                <a:spcPts val="20"/>
              </a:spcBef>
            </a:pPr>
            <a:r>
              <a:rPr dirty="0" sz="1000">
                <a:latin typeface="Arial MT"/>
                <a:cs typeface="Arial MT"/>
              </a:rPr>
              <a:t>Let </a:t>
            </a:r>
            <a:r>
              <a:rPr dirty="0" sz="1000" spc="-5">
                <a:latin typeface="Arial MT"/>
                <a:cs typeface="Arial MT"/>
              </a:rPr>
              <a:t>us change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name of sheet1 </a:t>
            </a:r>
            <a:r>
              <a:rPr dirty="0" sz="1000">
                <a:latin typeface="Arial MT"/>
                <a:cs typeface="Arial MT"/>
              </a:rPr>
              <a:t>in a new </a:t>
            </a:r>
            <a:r>
              <a:rPr dirty="0" sz="1000" spc="-5">
                <a:latin typeface="Arial MT"/>
                <a:cs typeface="Arial MT"/>
              </a:rPr>
              <a:t>spreadsheet. </a:t>
            </a:r>
            <a:r>
              <a:rPr dirty="0" sz="1000">
                <a:latin typeface="Arial MT"/>
                <a:cs typeface="Arial MT"/>
              </a:rPr>
              <a:t>To do </a:t>
            </a:r>
            <a:r>
              <a:rPr dirty="0" sz="1000" spc="-5">
                <a:latin typeface="Arial MT"/>
                <a:cs typeface="Arial MT"/>
              </a:rPr>
              <a:t>this </a:t>
            </a:r>
            <a:r>
              <a:rPr dirty="0" sz="1000">
                <a:latin typeface="Arial MT"/>
                <a:cs typeface="Arial MT"/>
              </a:rPr>
              <a:t>first click on sheet1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tab. Open format menu </a:t>
            </a:r>
            <a:r>
              <a:rPr dirty="0" sz="1000" spc="-1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point to sheet option. Select rename option from resulting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submenu. Selected sheet </a:t>
            </a:r>
            <a:r>
              <a:rPr dirty="0" sz="1000">
                <a:latin typeface="Arial MT"/>
                <a:cs typeface="Arial MT"/>
              </a:rPr>
              <a:t>name will be </a:t>
            </a:r>
            <a:r>
              <a:rPr dirty="0" sz="1000" spc="-5">
                <a:latin typeface="Arial MT"/>
                <a:cs typeface="Arial MT"/>
              </a:rPr>
              <a:t>highlighted.</a:t>
            </a:r>
            <a:r>
              <a:rPr dirty="0" sz="1000">
                <a:latin typeface="Arial MT"/>
                <a:cs typeface="Arial MT"/>
              </a:rPr>
              <a:t> Type any </a:t>
            </a:r>
            <a:r>
              <a:rPr dirty="0" sz="1000" spc="-5">
                <a:latin typeface="Arial MT"/>
                <a:cs typeface="Arial MT"/>
              </a:rPr>
              <a:t>new name </a:t>
            </a:r>
            <a:r>
              <a:rPr dirty="0" sz="1000">
                <a:latin typeface="Arial MT"/>
                <a:cs typeface="Arial MT"/>
              </a:rPr>
              <a:t>in sheet1 </a:t>
            </a:r>
            <a:r>
              <a:rPr dirty="0" sz="1000" spc="-5">
                <a:latin typeface="Arial MT"/>
                <a:cs typeface="Arial MT"/>
              </a:rPr>
              <a:t>tab.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Finally,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save this name press enter key of keyboard.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4: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50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Affecting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Multiple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worksheets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700"/>
              </a:lnSpc>
              <a:spcBef>
                <a:spcPts val="25"/>
              </a:spcBef>
            </a:pPr>
            <a:r>
              <a:rPr dirty="0" sz="1000" spc="-5">
                <a:latin typeface="Arial MT"/>
                <a:cs typeface="Arial MT"/>
              </a:rPr>
              <a:t>To affect multiple worksheets at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time open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new spreadsheet.</a:t>
            </a:r>
            <a:r>
              <a:rPr dirty="0" sz="1000" spc="5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 sheet </a:t>
            </a:r>
            <a:r>
              <a:rPr dirty="0" sz="1000">
                <a:latin typeface="Arial MT"/>
                <a:cs typeface="Arial MT"/>
              </a:rPr>
              <a:t>1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sheet </a:t>
            </a:r>
            <a:r>
              <a:rPr dirty="0" sz="1000">
                <a:latin typeface="Arial MT"/>
                <a:cs typeface="Arial MT"/>
              </a:rPr>
              <a:t>2 in this </a:t>
            </a:r>
            <a:r>
              <a:rPr dirty="0" sz="1000" spc="-5">
                <a:latin typeface="Arial MT"/>
                <a:cs typeface="Arial MT"/>
              </a:rPr>
              <a:t>spreadsheet. </a:t>
            </a:r>
            <a:r>
              <a:rPr dirty="0" sz="1000">
                <a:latin typeface="Arial MT"/>
                <a:cs typeface="Arial MT"/>
              </a:rPr>
              <a:t>Click on </a:t>
            </a:r>
            <a:r>
              <a:rPr dirty="0" sz="1000" spc="-5">
                <a:latin typeface="Arial MT"/>
                <a:cs typeface="Arial MT"/>
              </a:rPr>
              <a:t>sheet1 </a:t>
            </a:r>
            <a:r>
              <a:rPr dirty="0" sz="1000">
                <a:latin typeface="Arial MT"/>
                <a:cs typeface="Arial MT"/>
              </a:rPr>
              <a:t>tab and type some </a:t>
            </a:r>
            <a:r>
              <a:rPr dirty="0" sz="1000" spc="-5">
                <a:latin typeface="Arial MT"/>
                <a:cs typeface="Arial MT"/>
              </a:rPr>
              <a:t>data </a:t>
            </a:r>
            <a:r>
              <a:rPr dirty="0" sz="1000">
                <a:latin typeface="Arial MT"/>
                <a:cs typeface="Arial MT"/>
              </a:rPr>
              <a:t>in column A and B of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sheet 1. Then click on sheet </a:t>
            </a:r>
            <a:r>
              <a:rPr dirty="0" sz="1000">
                <a:latin typeface="Arial MT"/>
                <a:cs typeface="Arial MT"/>
              </a:rPr>
              <a:t>2 </a:t>
            </a:r>
            <a:r>
              <a:rPr dirty="0" sz="1000" spc="-5">
                <a:latin typeface="Arial MT"/>
                <a:cs typeface="Arial MT"/>
              </a:rPr>
              <a:t>tab, it will also contain the same data in column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 </a:t>
            </a:r>
            <a:r>
              <a:rPr dirty="0" sz="1000">
                <a:latin typeface="Arial MT"/>
                <a:cs typeface="Arial MT"/>
              </a:rPr>
              <a:t>B </a:t>
            </a:r>
            <a:r>
              <a:rPr dirty="0" sz="1000" spc="-5">
                <a:latin typeface="Arial MT"/>
                <a:cs typeface="Arial MT"/>
              </a:rPr>
              <a:t>which you entered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sheet1. </a:t>
            </a:r>
            <a:r>
              <a:rPr dirty="0" sz="1000">
                <a:latin typeface="Arial MT"/>
                <a:cs typeface="Arial MT"/>
              </a:rPr>
              <a:t>Click on </a:t>
            </a:r>
            <a:r>
              <a:rPr dirty="0" sz="1000" spc="-5">
                <a:latin typeface="Arial MT"/>
                <a:cs typeface="Arial MT"/>
              </a:rPr>
              <a:t>sheet </a:t>
            </a:r>
            <a:r>
              <a:rPr dirty="0" sz="1000">
                <a:latin typeface="Arial MT"/>
                <a:cs typeface="Arial MT"/>
              </a:rPr>
              <a:t>1 tab. </a:t>
            </a:r>
            <a:r>
              <a:rPr dirty="0" sz="1000" spc="-5">
                <a:latin typeface="Arial MT"/>
                <a:cs typeface="Arial MT"/>
              </a:rPr>
              <a:t>Select row </a:t>
            </a:r>
            <a:r>
              <a:rPr dirty="0" sz="1000">
                <a:latin typeface="Arial MT"/>
                <a:cs typeface="Arial MT"/>
              </a:rPr>
              <a:t>4 </a:t>
            </a:r>
            <a:r>
              <a:rPr dirty="0" sz="1000" spc="-5">
                <a:latin typeface="Arial MT"/>
                <a:cs typeface="Arial MT"/>
              </a:rPr>
              <a:t>and open insert </a:t>
            </a:r>
            <a:r>
              <a:rPr dirty="0" sz="1000">
                <a:latin typeface="Arial MT"/>
                <a:cs typeface="Arial MT"/>
              </a:rPr>
              <a:t> menu.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Choose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rows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from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menu.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Blank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row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will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be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inserted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before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row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4.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2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sheet </a:t>
            </a:r>
            <a:r>
              <a:rPr dirty="0" sz="1000">
                <a:latin typeface="Arial MT"/>
                <a:cs typeface="Arial MT"/>
              </a:rPr>
              <a:t>2 tab. Blank row </a:t>
            </a:r>
            <a:r>
              <a:rPr dirty="0" sz="1000" spc="-5">
                <a:latin typeface="Arial MT"/>
                <a:cs typeface="Arial MT"/>
              </a:rPr>
              <a:t>is </a:t>
            </a:r>
            <a:r>
              <a:rPr dirty="0" sz="1000">
                <a:latin typeface="Arial MT"/>
                <a:cs typeface="Arial MT"/>
              </a:rPr>
              <a:t>also </a:t>
            </a:r>
            <a:r>
              <a:rPr dirty="0" sz="1000" spc="-5">
                <a:latin typeface="Arial MT"/>
                <a:cs typeface="Arial MT"/>
              </a:rPr>
              <a:t>inserted </a:t>
            </a:r>
            <a:r>
              <a:rPr dirty="0" sz="1000">
                <a:latin typeface="Arial MT"/>
                <a:cs typeface="Arial MT"/>
              </a:rPr>
              <a:t>before </a:t>
            </a:r>
            <a:r>
              <a:rPr dirty="0" sz="1000" spc="-5">
                <a:latin typeface="Arial MT"/>
                <a:cs typeface="Arial MT"/>
              </a:rPr>
              <a:t>row </a:t>
            </a:r>
            <a:r>
              <a:rPr dirty="0" sz="1000">
                <a:latin typeface="Arial MT"/>
                <a:cs typeface="Arial MT"/>
              </a:rPr>
              <a:t>4 in </a:t>
            </a:r>
            <a:r>
              <a:rPr dirty="0" sz="1000" spc="-5">
                <a:latin typeface="Arial MT"/>
                <a:cs typeface="Arial MT"/>
              </a:rPr>
              <a:t>sheet </a:t>
            </a:r>
            <a:r>
              <a:rPr dirty="0" sz="1000">
                <a:latin typeface="Arial MT"/>
                <a:cs typeface="Arial MT"/>
              </a:rPr>
              <a:t>2. To </a:t>
            </a:r>
            <a:r>
              <a:rPr dirty="0" sz="1000" spc="-5">
                <a:latin typeface="Arial MT"/>
                <a:cs typeface="Arial MT"/>
              </a:rPr>
              <a:t>deselect sheet </a:t>
            </a:r>
            <a:r>
              <a:rPr dirty="0" sz="1000">
                <a:latin typeface="Arial MT"/>
                <a:cs typeface="Arial MT"/>
              </a:rPr>
              <a:t>1 and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sheet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2,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5">
                <a:latin typeface="Arial MT"/>
                <a:cs typeface="Arial MT"/>
              </a:rPr>
              <a:t> sheet </a:t>
            </a:r>
            <a:r>
              <a:rPr dirty="0" sz="1000">
                <a:latin typeface="Arial MT"/>
                <a:cs typeface="Arial MT"/>
              </a:rPr>
              <a:t>3.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5: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Deleting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Noncontiguous Worksheets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29845">
              <a:lnSpc>
                <a:spcPct val="957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remove sheet </a:t>
            </a:r>
            <a:r>
              <a:rPr dirty="0" sz="1000">
                <a:latin typeface="Arial MT"/>
                <a:cs typeface="Arial MT"/>
              </a:rPr>
              <a:t>1 and </a:t>
            </a:r>
            <a:r>
              <a:rPr dirty="0" sz="1000" spc="-5">
                <a:latin typeface="Arial MT"/>
                <a:cs typeface="Arial MT"/>
              </a:rPr>
              <a:t>sheet </a:t>
            </a:r>
            <a:r>
              <a:rPr dirty="0" sz="1000">
                <a:latin typeface="Arial MT"/>
                <a:cs typeface="Arial MT"/>
              </a:rPr>
              <a:t>3 in a </a:t>
            </a:r>
            <a:r>
              <a:rPr dirty="0" sz="1000" spc="-5">
                <a:latin typeface="Arial MT"/>
                <a:cs typeface="Arial MT"/>
              </a:rPr>
              <a:t>spreadsheet </a:t>
            </a:r>
            <a:r>
              <a:rPr dirty="0" sz="1000">
                <a:latin typeface="Arial MT"/>
                <a:cs typeface="Arial MT"/>
              </a:rPr>
              <a:t>first </a:t>
            </a:r>
            <a:r>
              <a:rPr dirty="0" sz="1000" spc="-5">
                <a:latin typeface="Arial MT"/>
                <a:cs typeface="Arial MT"/>
              </a:rPr>
              <a:t>select sheet </a:t>
            </a:r>
            <a:r>
              <a:rPr dirty="0" sz="1000">
                <a:latin typeface="Arial MT"/>
                <a:cs typeface="Arial MT"/>
              </a:rPr>
              <a:t>1. Press </a:t>
            </a:r>
            <a:r>
              <a:rPr dirty="0" sz="1000" spc="-5">
                <a:latin typeface="Arial MT"/>
                <a:cs typeface="Arial MT"/>
              </a:rPr>
              <a:t>Control </a:t>
            </a:r>
            <a:r>
              <a:rPr dirty="0" sz="1000">
                <a:latin typeface="Arial MT"/>
                <a:cs typeface="Arial MT"/>
              </a:rPr>
              <a:t>key of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keyboard and </a:t>
            </a:r>
            <a:r>
              <a:rPr dirty="0" sz="1000">
                <a:latin typeface="Arial MT"/>
                <a:cs typeface="Arial MT"/>
              </a:rPr>
              <a:t>click on </a:t>
            </a:r>
            <a:r>
              <a:rPr dirty="0" sz="1000" spc="-5">
                <a:latin typeface="Arial MT"/>
                <a:cs typeface="Arial MT"/>
              </a:rPr>
              <a:t>sheet </a:t>
            </a:r>
            <a:r>
              <a:rPr dirty="0" sz="1000">
                <a:latin typeface="Arial MT"/>
                <a:cs typeface="Arial MT"/>
              </a:rPr>
              <a:t>3 tab. Open edit menu </a:t>
            </a:r>
            <a:r>
              <a:rPr dirty="0" sz="1000" spc="-5">
                <a:latin typeface="Arial MT"/>
                <a:cs typeface="Arial MT"/>
              </a:rPr>
              <a:t>and choose Delete sheet </a:t>
            </a:r>
            <a:r>
              <a:rPr dirty="0" sz="1000">
                <a:latin typeface="Arial MT"/>
                <a:cs typeface="Arial MT"/>
              </a:rPr>
              <a:t>option from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menu.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Sheet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1</a:t>
            </a:r>
            <a:r>
              <a:rPr dirty="0" sz="1000" spc="-5">
                <a:latin typeface="Arial MT"/>
                <a:cs typeface="Arial MT"/>
              </a:rPr>
              <a:t> and sheet </a:t>
            </a:r>
            <a:r>
              <a:rPr dirty="0" sz="1000">
                <a:latin typeface="Arial MT"/>
                <a:cs typeface="Arial MT"/>
              </a:rPr>
              <a:t>3</a:t>
            </a:r>
            <a:r>
              <a:rPr dirty="0" sz="1000" spc="-5">
                <a:latin typeface="Arial MT"/>
                <a:cs typeface="Arial MT"/>
              </a:rPr>
              <a:t> are deleted.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31" y="1110634"/>
            <a:ext cx="5509895" cy="3241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6: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Copying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Worksheets using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mouse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7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Let’s create a </a:t>
            </a:r>
            <a:r>
              <a:rPr dirty="0" sz="1000" spc="-5">
                <a:latin typeface="Arial MT"/>
                <a:cs typeface="Arial MT"/>
              </a:rPr>
              <a:t>copy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sheet </a:t>
            </a:r>
            <a:r>
              <a:rPr dirty="0" sz="1000">
                <a:latin typeface="Arial MT"/>
                <a:cs typeface="Arial MT"/>
              </a:rPr>
              <a:t>1 in a </a:t>
            </a:r>
            <a:r>
              <a:rPr dirty="0" sz="1000" spc="-5">
                <a:latin typeface="Arial MT"/>
                <a:cs typeface="Arial MT"/>
              </a:rPr>
              <a:t>new spreadsheet using mouse.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do this </a:t>
            </a:r>
            <a:r>
              <a:rPr dirty="0" sz="1000">
                <a:latin typeface="Arial MT"/>
                <a:cs typeface="Arial MT"/>
              </a:rPr>
              <a:t>first click on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sheet </a:t>
            </a:r>
            <a:r>
              <a:rPr dirty="0" sz="1000">
                <a:latin typeface="Arial MT"/>
                <a:cs typeface="Arial MT"/>
              </a:rPr>
              <a:t>1 tab. Hold </a:t>
            </a:r>
            <a:r>
              <a:rPr dirty="0" sz="1000" spc="-5">
                <a:latin typeface="Arial MT"/>
                <a:cs typeface="Arial MT"/>
              </a:rPr>
              <a:t>down </a:t>
            </a:r>
            <a:r>
              <a:rPr dirty="0" sz="1000">
                <a:latin typeface="Arial MT"/>
                <a:cs typeface="Arial MT"/>
              </a:rPr>
              <a:t>Control key of </a:t>
            </a:r>
            <a:r>
              <a:rPr dirty="0" sz="1000" spc="-5">
                <a:latin typeface="Arial MT"/>
                <a:cs typeface="Arial MT"/>
              </a:rPr>
              <a:t>keyboard and </a:t>
            </a:r>
            <a:r>
              <a:rPr dirty="0" sz="1000">
                <a:latin typeface="Arial MT"/>
                <a:cs typeface="Arial MT"/>
              </a:rPr>
              <a:t>Drag </a:t>
            </a:r>
            <a:r>
              <a:rPr dirty="0" sz="1000" spc="-5">
                <a:latin typeface="Arial MT"/>
                <a:cs typeface="Arial MT"/>
              </a:rPr>
              <a:t>sheet </a:t>
            </a:r>
            <a:r>
              <a:rPr dirty="0" sz="1000">
                <a:latin typeface="Arial MT"/>
                <a:cs typeface="Arial MT"/>
              </a:rPr>
              <a:t>1 tab with </a:t>
            </a:r>
            <a:r>
              <a:rPr dirty="0" sz="1000" spc="-5">
                <a:latin typeface="Arial MT"/>
                <a:cs typeface="Arial MT"/>
              </a:rPr>
              <a:t>mouse. Notice </a:t>
            </a:r>
            <a:r>
              <a:rPr dirty="0" sz="1000">
                <a:latin typeface="Arial MT"/>
                <a:cs typeface="Arial MT"/>
              </a:rPr>
              <a:t> plus</a:t>
            </a:r>
            <a:r>
              <a:rPr dirty="0" sz="1000" spc="1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sign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10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icon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which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used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indicate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that</a:t>
            </a:r>
            <a:r>
              <a:rPr dirty="0" sz="1000" spc="1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1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copied.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Drag</a:t>
            </a:r>
            <a:r>
              <a:rPr dirty="0" sz="1000" spc="10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this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plus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sign to </a:t>
            </a:r>
            <a:r>
              <a:rPr dirty="0" sz="1000" spc="-5">
                <a:latin typeface="Arial MT"/>
                <a:cs typeface="Arial MT"/>
              </a:rPr>
              <a:t>last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sheet </a:t>
            </a:r>
            <a:r>
              <a:rPr dirty="0" sz="1000">
                <a:latin typeface="Arial MT"/>
                <a:cs typeface="Arial MT"/>
              </a:rPr>
              <a:t>tab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then </a:t>
            </a:r>
            <a:r>
              <a:rPr dirty="0" sz="1000" spc="-5">
                <a:latin typeface="Arial MT"/>
                <a:cs typeface="Arial MT"/>
              </a:rPr>
              <a:t>release </a:t>
            </a:r>
            <a:r>
              <a:rPr dirty="0" sz="1000">
                <a:latin typeface="Arial MT"/>
                <a:cs typeface="Arial MT"/>
              </a:rPr>
              <a:t>the Control key of </a:t>
            </a:r>
            <a:r>
              <a:rPr dirty="0" sz="1000" spc="-5">
                <a:latin typeface="Arial MT"/>
                <a:cs typeface="Arial MT"/>
              </a:rPr>
              <a:t>keyboard. </a:t>
            </a:r>
            <a:r>
              <a:rPr dirty="0" sz="1000">
                <a:latin typeface="Arial MT"/>
                <a:cs typeface="Arial MT"/>
              </a:rPr>
              <a:t>A copy </a:t>
            </a:r>
            <a:r>
              <a:rPr dirty="0" sz="1000" spc="-5">
                <a:latin typeface="Arial MT"/>
                <a:cs typeface="Arial MT"/>
              </a:rPr>
              <a:t>of </a:t>
            </a:r>
            <a:r>
              <a:rPr dirty="0" sz="1000">
                <a:latin typeface="Arial MT"/>
                <a:cs typeface="Arial MT"/>
              </a:rPr>
              <a:t>sheet1 </a:t>
            </a:r>
            <a:r>
              <a:rPr dirty="0" sz="1000" spc="-5">
                <a:latin typeface="Arial MT"/>
                <a:cs typeface="Arial MT"/>
              </a:rPr>
              <a:t>is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created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with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name </a:t>
            </a:r>
            <a:r>
              <a:rPr dirty="0" sz="1000" spc="-10">
                <a:latin typeface="Arial MT"/>
                <a:cs typeface="Arial MT"/>
              </a:rPr>
              <a:t>Sheet1(1)</a:t>
            </a:r>
            <a:r>
              <a:rPr dirty="0" sz="1000" spc="-5">
                <a:latin typeface="Arial MT"/>
                <a:cs typeface="Arial MT"/>
              </a:rPr>
              <a:t> in last of sheet tab.</a:t>
            </a:r>
            <a:endParaRPr sz="1000">
              <a:latin typeface="Arial MT"/>
              <a:cs typeface="Arial MT"/>
            </a:endParaRPr>
          </a:p>
          <a:p>
            <a:pPr marL="47625">
              <a:lnSpc>
                <a:spcPts val="1175"/>
              </a:lnSpc>
              <a:spcBef>
                <a:spcPts val="110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7: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Moving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worksheet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another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Spreadsheet using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mouse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7620">
              <a:lnSpc>
                <a:spcPct val="957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First </a:t>
            </a:r>
            <a:r>
              <a:rPr dirty="0" sz="1000" spc="-5">
                <a:latin typeface="Arial MT"/>
                <a:cs typeface="Arial MT"/>
              </a:rPr>
              <a:t>open any </a:t>
            </a:r>
            <a:r>
              <a:rPr dirty="0" sz="1000">
                <a:latin typeface="Arial MT"/>
                <a:cs typeface="Arial MT"/>
              </a:rPr>
              <a:t>two </a:t>
            </a:r>
            <a:r>
              <a:rPr dirty="0" sz="1000" spc="-5">
                <a:latin typeface="Arial MT"/>
                <a:cs typeface="Arial MT"/>
              </a:rPr>
              <a:t>spreadsheets. </a:t>
            </a:r>
            <a:r>
              <a:rPr dirty="0" sz="1000">
                <a:latin typeface="Arial MT"/>
                <a:cs typeface="Arial MT"/>
              </a:rPr>
              <a:t>To show </a:t>
            </a:r>
            <a:r>
              <a:rPr dirty="0" sz="1000" spc="-5">
                <a:latin typeface="Arial MT"/>
                <a:cs typeface="Arial MT"/>
              </a:rPr>
              <a:t>both Spreadsheets open window menu and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 arrange </a:t>
            </a:r>
            <a:r>
              <a:rPr dirty="0" sz="1000">
                <a:latin typeface="Arial MT"/>
                <a:cs typeface="Arial MT"/>
              </a:rPr>
              <a:t>option.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vertical </a:t>
            </a:r>
            <a:r>
              <a:rPr dirty="0" sz="1000">
                <a:latin typeface="Arial MT"/>
                <a:cs typeface="Arial MT"/>
              </a:rPr>
              <a:t>from </a:t>
            </a:r>
            <a:r>
              <a:rPr dirty="0" sz="1000" spc="-5">
                <a:latin typeface="Arial MT"/>
                <a:cs typeface="Arial MT"/>
              </a:rPr>
              <a:t>dialog box </a:t>
            </a:r>
            <a:r>
              <a:rPr dirty="0" sz="1000">
                <a:latin typeface="Arial MT"/>
                <a:cs typeface="Arial MT"/>
              </a:rPr>
              <a:t>so both </a:t>
            </a:r>
            <a:r>
              <a:rPr dirty="0" sz="1000" spc="-5">
                <a:latin typeface="Arial MT"/>
                <a:cs typeface="Arial MT"/>
              </a:rPr>
              <a:t>spreadsheets are shown </a:t>
            </a:r>
            <a:r>
              <a:rPr dirty="0" sz="1000">
                <a:latin typeface="Arial MT"/>
                <a:cs typeface="Arial MT"/>
              </a:rPr>
              <a:t> vertically. To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move </a:t>
            </a:r>
            <a:r>
              <a:rPr dirty="0" sz="1000" spc="-5">
                <a:latin typeface="Arial MT"/>
                <a:cs typeface="Arial MT"/>
              </a:rPr>
              <a:t>sheet </a:t>
            </a:r>
            <a:r>
              <a:rPr dirty="0" sz="1000">
                <a:latin typeface="Arial MT"/>
                <a:cs typeface="Arial MT"/>
              </a:rPr>
              <a:t>1 from first </a:t>
            </a:r>
            <a:r>
              <a:rPr dirty="0" sz="1000" spc="-5">
                <a:latin typeface="Arial MT"/>
                <a:cs typeface="Arial MT"/>
              </a:rPr>
              <a:t>Spreadsheet to another </a:t>
            </a:r>
            <a:r>
              <a:rPr dirty="0" sz="1000">
                <a:latin typeface="Arial MT"/>
                <a:cs typeface="Arial MT"/>
              </a:rPr>
              <a:t>first click on </a:t>
            </a:r>
            <a:r>
              <a:rPr dirty="0" sz="1000" spc="-5">
                <a:latin typeface="Arial MT"/>
                <a:cs typeface="Arial MT"/>
              </a:rPr>
              <a:t>sheet </a:t>
            </a:r>
            <a:r>
              <a:rPr dirty="0" sz="1000">
                <a:latin typeface="Arial MT"/>
                <a:cs typeface="Arial MT"/>
              </a:rPr>
              <a:t>1 tab.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Drag the sheet </a:t>
            </a:r>
            <a:r>
              <a:rPr dirty="0" sz="1000">
                <a:latin typeface="Arial MT"/>
                <a:cs typeface="Arial MT"/>
              </a:rPr>
              <a:t>1 </a:t>
            </a:r>
            <a:r>
              <a:rPr dirty="0" sz="1000" spc="-5">
                <a:latin typeface="Arial MT"/>
                <a:cs typeface="Arial MT"/>
              </a:rPr>
              <a:t>tab and notice that an icon will also move with it. In this way, drag this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icon to end of </a:t>
            </a:r>
            <a:r>
              <a:rPr dirty="0" sz="1000" spc="-10">
                <a:latin typeface="Arial MT"/>
                <a:cs typeface="Arial MT"/>
              </a:rPr>
              <a:t>second </a:t>
            </a:r>
            <a:r>
              <a:rPr dirty="0" sz="1000" spc="-5">
                <a:latin typeface="Arial MT"/>
                <a:cs typeface="Arial MT"/>
              </a:rPr>
              <a:t>Spreadsheet. You will notice that from first Spreadsheet sheet </a:t>
            </a:r>
            <a:r>
              <a:rPr dirty="0" sz="1000">
                <a:latin typeface="Arial MT"/>
                <a:cs typeface="Arial MT"/>
              </a:rPr>
              <a:t>1 </a:t>
            </a:r>
            <a:r>
              <a:rPr dirty="0" sz="1000" spc="-5">
                <a:latin typeface="Arial MT"/>
                <a:cs typeface="Arial MT"/>
              </a:rPr>
              <a:t>is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moved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second Spreadsheet.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1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8: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Change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sheet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tab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color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6985">
              <a:lnSpc>
                <a:spcPct val="957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Let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us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color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sheet2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tab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new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spreadsheet.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first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sheet1 </a:t>
            </a:r>
            <a:r>
              <a:rPr dirty="0" sz="1000">
                <a:latin typeface="Arial MT"/>
                <a:cs typeface="Arial MT"/>
              </a:rPr>
              <a:t>tab.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Open </a:t>
            </a:r>
            <a:r>
              <a:rPr dirty="0" sz="1000" spc="-5">
                <a:latin typeface="Arial MT"/>
                <a:cs typeface="Arial MT"/>
              </a:rPr>
              <a:t>format </a:t>
            </a:r>
            <a:r>
              <a:rPr dirty="0" sz="1000">
                <a:latin typeface="Arial MT"/>
                <a:cs typeface="Arial MT"/>
              </a:rPr>
              <a:t>menu </a:t>
            </a:r>
            <a:r>
              <a:rPr dirty="0" sz="1000" spc="-5">
                <a:latin typeface="Arial MT"/>
                <a:cs typeface="Arial MT"/>
              </a:rPr>
              <a:t>and point </a:t>
            </a:r>
            <a:r>
              <a:rPr dirty="0" sz="1000">
                <a:latin typeface="Arial MT"/>
                <a:cs typeface="Arial MT"/>
              </a:rPr>
              <a:t>to sheet </a:t>
            </a:r>
            <a:r>
              <a:rPr dirty="0" sz="1000" spc="-5">
                <a:latin typeface="Arial MT"/>
                <a:cs typeface="Arial MT"/>
              </a:rPr>
              <a:t>option. </a:t>
            </a:r>
            <a:r>
              <a:rPr dirty="0" sz="1000">
                <a:latin typeface="Arial MT"/>
                <a:cs typeface="Arial MT"/>
              </a:rPr>
              <a:t>Then </a:t>
            </a:r>
            <a:r>
              <a:rPr dirty="0" sz="1000" spc="-5">
                <a:latin typeface="Arial MT"/>
                <a:cs typeface="Arial MT"/>
              </a:rPr>
              <a:t>choose </a:t>
            </a:r>
            <a:r>
              <a:rPr dirty="0" sz="1000">
                <a:latin typeface="Arial MT"/>
                <a:cs typeface="Arial MT"/>
              </a:rPr>
              <a:t>tab </a:t>
            </a:r>
            <a:r>
              <a:rPr dirty="0" sz="1000" spc="-5">
                <a:latin typeface="Arial MT"/>
                <a:cs typeface="Arial MT"/>
              </a:rPr>
              <a:t>color </a:t>
            </a:r>
            <a:r>
              <a:rPr dirty="0" sz="1000">
                <a:latin typeface="Arial MT"/>
                <a:cs typeface="Arial MT"/>
              </a:rPr>
              <a:t>from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resulting menu.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list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colors is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shown.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 </a:t>
            </a:r>
            <a:r>
              <a:rPr dirty="0" sz="1000" spc="-10">
                <a:latin typeface="Arial MT"/>
                <a:cs typeface="Arial MT"/>
              </a:rPr>
              <a:t>desired</a:t>
            </a:r>
            <a:r>
              <a:rPr dirty="0" sz="1000" spc="-5">
                <a:latin typeface="Arial MT"/>
                <a:cs typeface="Arial MT"/>
              </a:rPr>
              <a:t> color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 on OK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button.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0" y="962165"/>
            <a:ext cx="5509260" cy="401637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 marL="1433830" marR="1384935">
              <a:lnSpc>
                <a:spcPts val="1380"/>
              </a:lnSpc>
              <a:spcBef>
                <a:spcPts val="195"/>
              </a:spcBef>
            </a:pPr>
            <a:r>
              <a:rPr dirty="0" sz="1200" spc="-5">
                <a:latin typeface="Arial MT"/>
                <a:cs typeface="Arial MT"/>
              </a:rPr>
              <a:t>Computer Proficiency License </a:t>
            </a:r>
            <a:r>
              <a:rPr dirty="0" sz="1200" spc="-10">
                <a:latin typeface="Arial MT"/>
                <a:cs typeface="Arial MT"/>
              </a:rPr>
              <a:t>(CS-001)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Lecture </a:t>
            </a:r>
            <a:r>
              <a:rPr dirty="0" sz="1200" spc="-10">
                <a:latin typeface="Arial MT"/>
                <a:cs typeface="Arial MT"/>
              </a:rPr>
              <a:t>29</a:t>
            </a:r>
            <a:endParaRPr sz="1200">
              <a:latin typeface="Arial MT"/>
              <a:cs typeface="Arial MT"/>
            </a:endParaRPr>
          </a:p>
          <a:p>
            <a:pPr algn="ctr">
              <a:lnSpc>
                <a:spcPts val="1340"/>
              </a:lnSpc>
            </a:pPr>
            <a:r>
              <a:rPr dirty="0" sz="1200" spc="-5">
                <a:latin typeface="Arial MT"/>
                <a:cs typeface="Arial MT"/>
              </a:rPr>
              <a:t>Formulas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and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Functions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15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buAutoNum type="arabicPeriod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Objectives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objective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provide information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about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Formula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how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5">
                <a:latin typeface="Arial MT"/>
                <a:cs typeface="Arial MT"/>
              </a:rPr>
              <a:t> used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worksheets.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 functions are used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 worksheets?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use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If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function?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Difference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between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absolute,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relative and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mixed </a:t>
            </a:r>
            <a:r>
              <a:rPr dirty="0" sz="1000" spc="-5">
                <a:latin typeface="Arial MT"/>
                <a:cs typeface="Arial MT"/>
              </a:rPr>
              <a:t>referencing?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About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error</a:t>
            </a:r>
            <a:r>
              <a:rPr dirty="0" sz="1000" spc="-5">
                <a:latin typeface="Arial MT"/>
                <a:cs typeface="Arial MT"/>
              </a:rPr>
              <a:t> codes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which</a:t>
            </a:r>
            <a:r>
              <a:rPr dirty="0" sz="1000">
                <a:latin typeface="Arial MT"/>
                <a:cs typeface="Arial MT"/>
              </a:rPr>
              <a:t> type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 error </a:t>
            </a:r>
            <a:r>
              <a:rPr dirty="0" sz="1000" spc="-5">
                <a:latin typeface="Arial MT"/>
                <a:cs typeface="Arial MT"/>
              </a:rPr>
              <a:t>codes </a:t>
            </a:r>
            <a:r>
              <a:rPr dirty="0" sz="1000">
                <a:latin typeface="Arial MT"/>
                <a:cs typeface="Arial MT"/>
              </a:rPr>
              <a:t>are </a:t>
            </a:r>
            <a:r>
              <a:rPr dirty="0" sz="1000" spc="-5">
                <a:latin typeface="Arial MT"/>
                <a:cs typeface="Arial MT"/>
              </a:rPr>
              <a:t>generated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using formulas?</a:t>
            </a:r>
            <a:endParaRPr sz="10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Font typeface="Symbol"/>
              <a:buChar char=""/>
            </a:pPr>
            <a:endParaRPr sz="115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buAutoNum type="arabicPeriod" startAt="2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Generate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formulas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95800"/>
              </a:lnSpc>
              <a:spcBef>
                <a:spcPts val="1380"/>
              </a:spcBef>
            </a:pPr>
            <a:r>
              <a:rPr dirty="0" sz="1000" spc="-5">
                <a:latin typeface="Arial MT"/>
                <a:cs typeface="Arial MT"/>
              </a:rPr>
              <a:t>Formula is distinguishing feature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spreadsheet.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absence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formula, </a:t>
            </a:r>
            <a:r>
              <a:rPr dirty="0" sz="1000">
                <a:latin typeface="Arial MT"/>
                <a:cs typeface="Arial MT"/>
              </a:rPr>
              <a:t>it is called a worksheet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which contains </a:t>
            </a:r>
            <a:r>
              <a:rPr dirty="0" sz="1000">
                <a:latin typeface="Arial MT"/>
                <a:cs typeface="Arial MT"/>
              </a:rPr>
              <a:t>text and </a:t>
            </a:r>
            <a:r>
              <a:rPr dirty="0" sz="1000" spc="-5">
                <a:latin typeface="Arial MT"/>
                <a:cs typeface="Arial MT"/>
              </a:rPr>
              <a:t>numbers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tabular form. </a:t>
            </a:r>
            <a:r>
              <a:rPr dirty="0" sz="1000">
                <a:latin typeface="Arial MT"/>
                <a:cs typeface="Arial MT"/>
              </a:rPr>
              <a:t>Formula </a:t>
            </a:r>
            <a:r>
              <a:rPr dirty="0" sz="1000" spc="-5">
                <a:latin typeface="Arial MT"/>
                <a:cs typeface="Arial MT"/>
              </a:rPr>
              <a:t>contains numbers, </a:t>
            </a:r>
            <a:r>
              <a:rPr dirty="0" sz="1000">
                <a:latin typeface="Arial MT"/>
                <a:cs typeface="Arial MT"/>
              </a:rPr>
              <a:t>cell </a:t>
            </a:r>
            <a:r>
              <a:rPr dirty="0" sz="1000" spc="-5">
                <a:latin typeface="Arial MT"/>
                <a:cs typeface="Arial MT"/>
              </a:rPr>
              <a:t>addresses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operators to </a:t>
            </a:r>
            <a:r>
              <a:rPr dirty="0" sz="1000" spc="-5">
                <a:latin typeface="Arial MT"/>
                <a:cs typeface="Arial MT"/>
              </a:rPr>
              <a:t>perform calculation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5">
                <a:latin typeface="Arial MT"/>
                <a:cs typeface="Arial MT"/>
              </a:rPr>
              <a:t>these numbers. </a:t>
            </a:r>
            <a:r>
              <a:rPr dirty="0" sz="1000">
                <a:latin typeface="Arial MT"/>
                <a:cs typeface="Arial MT"/>
              </a:rPr>
              <a:t>To perform simple </a:t>
            </a:r>
            <a:r>
              <a:rPr dirty="0" sz="1000" spc="-5">
                <a:latin typeface="Arial MT"/>
                <a:cs typeface="Arial MT"/>
              </a:rPr>
              <a:t>calculations </a:t>
            </a:r>
            <a:r>
              <a:rPr dirty="0" sz="1000">
                <a:latin typeface="Arial MT"/>
                <a:cs typeface="Arial MT"/>
              </a:rPr>
              <a:t>like add,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subtract,</a:t>
            </a:r>
            <a:r>
              <a:rPr dirty="0" sz="1000" spc="-5">
                <a:latin typeface="Arial MT"/>
                <a:cs typeface="Arial MT"/>
              </a:rPr>
              <a:t> multiply </a:t>
            </a:r>
            <a:r>
              <a:rPr dirty="0" sz="1000">
                <a:latin typeface="Arial MT"/>
                <a:cs typeface="Arial MT"/>
              </a:rPr>
              <a:t>etc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-5">
                <a:latin typeface="Arial MT"/>
                <a:cs typeface="Arial MT"/>
              </a:rPr>
              <a:t> will </a:t>
            </a:r>
            <a:r>
              <a:rPr dirty="0" sz="1000">
                <a:latin typeface="Arial MT"/>
                <a:cs typeface="Arial MT"/>
              </a:rPr>
              <a:t>use</a:t>
            </a:r>
            <a:r>
              <a:rPr dirty="0" sz="1000" spc="-5">
                <a:latin typeface="Arial MT"/>
                <a:cs typeface="Arial MT"/>
              </a:rPr>
              <a:t> arithmetic operators.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buAutoNum type="arabicPeriod" startAt="3"/>
              <a:tabLst>
                <a:tab pos="182880" algn="l"/>
              </a:tabLst>
            </a:pPr>
            <a:r>
              <a:rPr dirty="0" sz="1200" b="1">
                <a:latin typeface="Arial"/>
                <a:cs typeface="Arial"/>
              </a:rPr>
              <a:t>Priority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of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operators</a:t>
            </a:r>
            <a:endParaRPr sz="1200">
              <a:latin typeface="Arial"/>
              <a:cs typeface="Arial"/>
            </a:endParaRPr>
          </a:p>
          <a:p>
            <a:pPr marL="12700" marR="135890">
              <a:lnSpc>
                <a:spcPts val="1150"/>
              </a:lnSpc>
              <a:spcBef>
                <a:spcPts val="1170"/>
              </a:spcBef>
            </a:pPr>
            <a:r>
              <a:rPr dirty="0" sz="1000" spc="-5">
                <a:latin typeface="Arial MT"/>
                <a:cs typeface="Arial MT"/>
              </a:rPr>
              <a:t>When more than one operator is used in the formula, they are evaluated in some specific order.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Precedence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operators is as </a:t>
            </a:r>
            <a:r>
              <a:rPr dirty="0" sz="1000" spc="-10">
                <a:latin typeface="Arial MT"/>
                <a:cs typeface="Arial MT"/>
              </a:rPr>
              <a:t>follows:</a:t>
            </a:r>
            <a:endParaRPr sz="1000">
              <a:latin typeface="Arial MT"/>
              <a:cs typeface="Arial MT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563992" y="5114467"/>
          <a:ext cx="4523105" cy="1233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2565"/>
                <a:gridCol w="1473199"/>
                <a:gridCol w="1567814"/>
              </a:tblGrid>
              <a:tr h="357085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r>
                        <a:rPr dirty="0" sz="1200" spc="-5" b="1">
                          <a:latin typeface="Arial"/>
                          <a:cs typeface="Arial"/>
                        </a:rPr>
                        <a:t>Operator/Symbol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2420" marR="306705" indent="121920">
                        <a:lnSpc>
                          <a:spcPts val="1380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Order of </a:t>
                      </a:r>
                      <a:r>
                        <a:rPr dirty="0" sz="12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precedence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635">
                        <a:lnSpc>
                          <a:spcPts val="1380"/>
                        </a:lnSpc>
                      </a:pPr>
                      <a:r>
                        <a:rPr dirty="0" sz="1200" spc="-5" b="1">
                          <a:latin typeface="Arial"/>
                          <a:cs typeface="Arial"/>
                        </a:rPr>
                        <a:t>Operations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194">
                <a:tc>
                  <a:txBody>
                    <a:bodyPr/>
                    <a:lstStyle/>
                    <a:p>
                      <a:pPr algn="ctr">
                        <a:lnSpc>
                          <a:spcPts val="1145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()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0"/>
                        </a:lnSpc>
                      </a:pPr>
                      <a:r>
                        <a:rPr dirty="0" baseline="-27777" sz="1500" spc="-7">
                          <a:latin typeface="Arial MT"/>
                          <a:cs typeface="Arial MT"/>
                        </a:rPr>
                        <a:t>1</a:t>
                      </a:r>
                      <a:r>
                        <a:rPr dirty="0" sz="650" spc="-5">
                          <a:latin typeface="Arial MT"/>
                          <a:cs typeface="Arial MT"/>
                        </a:rPr>
                        <a:t>st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8309">
                        <a:lnSpc>
                          <a:spcPts val="1145"/>
                        </a:lnSpc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Parenthesis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5816">
                <a:tc>
                  <a:txBody>
                    <a:bodyPr/>
                    <a:lstStyle/>
                    <a:p>
                      <a:pPr algn="ctr">
                        <a:lnSpc>
                          <a:spcPts val="1145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^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0"/>
                        </a:lnSpc>
                      </a:pPr>
                      <a:r>
                        <a:rPr dirty="0" baseline="-27777" sz="1500" spc="-7">
                          <a:latin typeface="Arial MT"/>
                          <a:cs typeface="Arial MT"/>
                        </a:rPr>
                        <a:t>2</a:t>
                      </a:r>
                      <a:r>
                        <a:rPr dirty="0" sz="650" spc="-5">
                          <a:latin typeface="Arial MT"/>
                          <a:cs typeface="Arial MT"/>
                        </a:rPr>
                        <a:t>nd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3855">
                        <a:lnSpc>
                          <a:spcPts val="1145"/>
                        </a:lnSpc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Exponentiation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7446">
                <a:tc>
                  <a:txBody>
                    <a:bodyPr/>
                    <a:lstStyle/>
                    <a:p>
                      <a:pPr algn="ctr">
                        <a:lnSpc>
                          <a:spcPts val="1145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*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00" spc="229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/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0"/>
                        </a:lnSpc>
                      </a:pPr>
                      <a:r>
                        <a:rPr dirty="0" baseline="-27777" sz="1500" spc="-7">
                          <a:latin typeface="Arial MT"/>
                          <a:cs typeface="Arial MT"/>
                        </a:rPr>
                        <a:t>3</a:t>
                      </a:r>
                      <a:r>
                        <a:rPr dirty="0" sz="650" spc="-5">
                          <a:latin typeface="Arial MT"/>
                          <a:cs typeface="Arial MT"/>
                        </a:rPr>
                        <a:t>rd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45"/>
                        </a:lnSpc>
                      </a:pPr>
                      <a:r>
                        <a:rPr dirty="0" sz="1000" spc="-5">
                          <a:latin typeface="Arial MT"/>
                          <a:cs typeface="Arial MT"/>
                        </a:rPr>
                        <a:t>Multiplication/division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3035">
                <a:tc>
                  <a:txBody>
                    <a:bodyPr/>
                    <a:lstStyle/>
                    <a:p>
                      <a:pPr algn="ctr">
                        <a:lnSpc>
                          <a:spcPts val="1105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+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0"/>
                        </a:lnSpc>
                      </a:pPr>
                      <a:r>
                        <a:rPr dirty="0" baseline="-27777" sz="1500" spc="-7">
                          <a:latin typeface="Arial MT"/>
                          <a:cs typeface="Arial MT"/>
                        </a:rPr>
                        <a:t>4</a:t>
                      </a:r>
                      <a:r>
                        <a:rPr dirty="0" sz="650" spc="-5">
                          <a:latin typeface="Arial MT"/>
                          <a:cs typeface="Arial MT"/>
                        </a:rPr>
                        <a:t>th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05"/>
                        </a:lnSpc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Addition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subtraction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1993" y="7045325"/>
            <a:ext cx="2671673" cy="195064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132541" y="6499662"/>
            <a:ext cx="3818890" cy="2600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Arial MT"/>
                <a:cs typeface="Arial MT"/>
              </a:rPr>
              <a:t>Operators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having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same precedence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 calculated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 left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right.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4.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Working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with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functions</a:t>
            </a:r>
            <a:endParaRPr sz="1200">
              <a:latin typeface="Arial"/>
              <a:cs typeface="Arial"/>
            </a:endParaRPr>
          </a:p>
          <a:p>
            <a:pPr marL="12700" marR="1302385">
              <a:lnSpc>
                <a:spcPts val="1150"/>
              </a:lnSpc>
              <a:spcBef>
                <a:spcPts val="1405"/>
              </a:spcBef>
            </a:pPr>
            <a:r>
              <a:rPr dirty="0" sz="1000" spc="-5">
                <a:latin typeface="Arial MT"/>
                <a:cs typeface="Arial MT"/>
              </a:rPr>
              <a:t>When calculation </a:t>
            </a:r>
            <a:r>
              <a:rPr dirty="0" sz="1000">
                <a:latin typeface="Arial MT"/>
                <a:cs typeface="Arial MT"/>
              </a:rPr>
              <a:t>is lengthy and </a:t>
            </a:r>
            <a:r>
              <a:rPr dirty="0" sz="1000" spc="-5">
                <a:latin typeface="Arial MT"/>
                <a:cs typeface="Arial MT"/>
              </a:rPr>
              <a:t>complicated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spreadsheets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 use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functions.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80"/>
              </a:lnSpc>
              <a:spcBef>
                <a:spcPts val="1070"/>
              </a:spcBef>
            </a:pPr>
            <a:r>
              <a:rPr dirty="0" sz="1000" spc="-5">
                <a:latin typeface="Arial MT"/>
                <a:cs typeface="Arial MT"/>
              </a:rPr>
              <a:t>Format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function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is:</a:t>
            </a:r>
            <a:endParaRPr sz="1000">
              <a:latin typeface="Arial MT"/>
              <a:cs typeface="Arial MT"/>
            </a:endParaRPr>
          </a:p>
          <a:p>
            <a:pPr marL="187325">
              <a:lnSpc>
                <a:spcPts val="1180"/>
              </a:lnSpc>
            </a:pPr>
            <a:r>
              <a:rPr dirty="0" sz="1000" spc="-5" b="1">
                <a:latin typeface="Arial"/>
                <a:cs typeface="Arial"/>
              </a:rPr>
              <a:t>=FunctionName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(List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of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Arguments)</a:t>
            </a:r>
            <a:endParaRPr sz="1000">
              <a:latin typeface="Arial"/>
              <a:cs typeface="Arial"/>
            </a:endParaRPr>
          </a:p>
          <a:p>
            <a:pPr marL="12700" marR="1576070">
              <a:lnSpc>
                <a:spcPts val="1150"/>
              </a:lnSpc>
              <a:spcBef>
                <a:spcPts val="1170"/>
              </a:spcBef>
            </a:pPr>
            <a:r>
              <a:rPr dirty="0" sz="1000" spc="-5">
                <a:latin typeface="Arial MT"/>
                <a:cs typeface="Arial MT"/>
              </a:rPr>
              <a:t>Function name sows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purpose </a:t>
            </a:r>
            <a:r>
              <a:rPr dirty="0" sz="1000">
                <a:latin typeface="Arial MT"/>
                <a:cs typeface="Arial MT"/>
              </a:rPr>
              <a:t>of the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function.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0"/>
              </a:lnSpc>
            </a:pPr>
            <a:r>
              <a:rPr dirty="0" sz="1000" spc="-5">
                <a:latin typeface="Arial MT"/>
                <a:cs typeface="Arial MT"/>
              </a:rPr>
              <a:t>Argument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list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numbers,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cell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latin typeface="Arial MT"/>
                <a:cs typeface="Arial MT"/>
              </a:rPr>
              <a:t>addresses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any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range.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 MT"/>
              <a:cs typeface="Arial MT"/>
            </a:endParaRPr>
          </a:p>
          <a:p>
            <a:pPr marL="12700" marR="1330960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Formula can </a:t>
            </a:r>
            <a:r>
              <a:rPr dirty="0" sz="1000">
                <a:latin typeface="Arial MT"/>
                <a:cs typeface="Arial MT"/>
              </a:rPr>
              <a:t>be entered </a:t>
            </a:r>
            <a:r>
              <a:rPr dirty="0" sz="1000" spc="-5">
                <a:latin typeface="Arial MT"/>
                <a:cs typeface="Arial MT"/>
              </a:rPr>
              <a:t>using </a:t>
            </a:r>
            <a:r>
              <a:rPr dirty="0" sz="1000">
                <a:latin typeface="Arial MT"/>
                <a:cs typeface="Arial MT"/>
              </a:rPr>
              <a:t>built-in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functions and spreadsheet consists</a:t>
            </a:r>
            <a:r>
              <a:rPr dirty="0" sz="1000">
                <a:latin typeface="Arial MT"/>
                <a:cs typeface="Arial MT"/>
              </a:rPr>
              <a:t> of</a:t>
            </a:r>
            <a:r>
              <a:rPr dirty="0" sz="1000" spc="-5">
                <a:latin typeface="Arial MT"/>
                <a:cs typeface="Arial MT"/>
              </a:rPr>
              <a:t> many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963688"/>
            <a:ext cx="5414010" cy="2162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Arial MT"/>
                <a:cs typeface="Arial MT"/>
              </a:rPr>
              <a:t>functions</a:t>
            </a:r>
            <a:r>
              <a:rPr dirty="0" sz="1000">
                <a:latin typeface="Arial MT"/>
                <a:cs typeface="Arial MT"/>
              </a:rPr>
              <a:t> like </a:t>
            </a:r>
            <a:r>
              <a:rPr dirty="0" sz="1000" spc="-5">
                <a:latin typeface="Arial MT"/>
                <a:cs typeface="Arial MT"/>
              </a:rPr>
              <a:t>mathematical,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statistical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logical etc.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enter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function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000" spc="-5">
                <a:latin typeface="Arial MT"/>
                <a:cs typeface="Arial MT"/>
              </a:rPr>
              <a:t>Go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Insert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Function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>
                <a:latin typeface="Arial MT"/>
                <a:cs typeface="Arial MT"/>
              </a:rPr>
              <a:t>This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will</a:t>
            </a:r>
            <a:r>
              <a:rPr dirty="0" sz="1000" spc="-5">
                <a:latin typeface="Arial MT"/>
                <a:cs typeface="Arial MT"/>
              </a:rPr>
              <a:t> show</a:t>
            </a:r>
            <a:r>
              <a:rPr dirty="0" sz="1000">
                <a:latin typeface="Arial MT"/>
                <a:cs typeface="Arial MT"/>
              </a:rPr>
              <a:t> you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dialogue</a:t>
            </a:r>
            <a:r>
              <a:rPr dirty="0" sz="1000">
                <a:latin typeface="Arial MT"/>
                <a:cs typeface="Arial MT"/>
              </a:rPr>
              <a:t> box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from</a:t>
            </a:r>
            <a:r>
              <a:rPr dirty="0" sz="1000" spc="-5">
                <a:latin typeface="Arial MT"/>
                <a:cs typeface="Arial MT"/>
              </a:rPr>
              <a:t> where</a:t>
            </a:r>
            <a:r>
              <a:rPr dirty="0" sz="1000">
                <a:latin typeface="Arial MT"/>
                <a:cs typeface="Arial MT"/>
              </a:rPr>
              <a:t> you </a:t>
            </a:r>
            <a:r>
              <a:rPr dirty="0" sz="1000" spc="-5">
                <a:latin typeface="Arial MT"/>
                <a:cs typeface="Arial MT"/>
              </a:rPr>
              <a:t>can choose</a:t>
            </a:r>
            <a:r>
              <a:rPr dirty="0" sz="1000">
                <a:latin typeface="Arial MT"/>
                <a:cs typeface="Arial MT"/>
              </a:rPr>
              <a:t> your </a:t>
            </a:r>
            <a:r>
              <a:rPr dirty="0" sz="1000" spc="-5">
                <a:latin typeface="Arial MT"/>
                <a:cs typeface="Arial MT"/>
              </a:rPr>
              <a:t>functions.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5.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Generate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formula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using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IF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1405"/>
              </a:spcBef>
            </a:pPr>
            <a:r>
              <a:rPr dirty="0" sz="1000" spc="-5">
                <a:latin typeface="Arial MT"/>
                <a:cs typeface="Arial MT"/>
              </a:rPr>
              <a:t>IF function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very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useful logical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function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spreadsheets. We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 relational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operator with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logical </a:t>
            </a:r>
            <a:r>
              <a:rPr dirty="0" sz="1000" spc="-5">
                <a:latin typeface="Arial MT"/>
                <a:cs typeface="Arial MT"/>
              </a:rPr>
              <a:t> operators.</a:t>
            </a:r>
            <a:endParaRPr sz="1000">
              <a:latin typeface="Arial MT"/>
              <a:cs typeface="Arial MT"/>
            </a:endParaRPr>
          </a:p>
          <a:p>
            <a:pPr marL="12700" marR="167005">
              <a:lnSpc>
                <a:spcPts val="1150"/>
              </a:lnSpc>
              <a:spcBef>
                <a:spcPts val="5"/>
              </a:spcBef>
            </a:pPr>
            <a:r>
              <a:rPr dirty="0" sz="1000" spc="-5">
                <a:latin typeface="Arial MT"/>
                <a:cs typeface="Arial MT"/>
              </a:rPr>
              <a:t>Relational operators: compares any two values that are greater, equal or not equal from each </a:t>
            </a:r>
            <a:r>
              <a:rPr dirty="0" sz="1000">
                <a:latin typeface="Arial MT"/>
                <a:cs typeface="Arial MT"/>
              </a:rPr>
              <a:t> other.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are: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398471" y="3262807"/>
          <a:ext cx="1037590" cy="920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8065"/>
              </a:tblGrid>
              <a:tr h="152273">
                <a:tc>
                  <a:txBody>
                    <a:bodyPr/>
                    <a:lstStyle/>
                    <a:p>
                      <a:pPr algn="r" marR="469265">
                        <a:lnSpc>
                          <a:spcPts val="1100"/>
                        </a:lnSpc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=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273">
                <a:tc>
                  <a:txBody>
                    <a:bodyPr/>
                    <a:lstStyle/>
                    <a:p>
                      <a:pPr algn="r" marR="469265">
                        <a:lnSpc>
                          <a:spcPts val="1100"/>
                        </a:lnSpc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&lt;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273">
                <a:tc>
                  <a:txBody>
                    <a:bodyPr/>
                    <a:lstStyle/>
                    <a:p>
                      <a:pPr algn="r" marR="469265">
                        <a:lnSpc>
                          <a:spcPts val="1100"/>
                        </a:lnSpc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&gt;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272">
                <a:tc>
                  <a:txBody>
                    <a:bodyPr/>
                    <a:lstStyle/>
                    <a:p>
                      <a:pPr algn="r" marR="431165">
                        <a:lnSpc>
                          <a:spcPts val="1100"/>
                        </a:lnSpc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&lt;=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273">
                <a:tc>
                  <a:txBody>
                    <a:bodyPr/>
                    <a:lstStyle/>
                    <a:p>
                      <a:pPr algn="r" marR="431165">
                        <a:lnSpc>
                          <a:spcPts val="1100"/>
                        </a:lnSpc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&gt;=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285">
                <a:tc>
                  <a:txBody>
                    <a:bodyPr/>
                    <a:lstStyle/>
                    <a:p>
                      <a:pPr algn="r" marR="431165">
                        <a:lnSpc>
                          <a:spcPts val="1100"/>
                        </a:lnSpc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&lt;&gt;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132541" y="4306134"/>
            <a:ext cx="5507990" cy="4714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175"/>
              </a:lnSpc>
              <a:spcBef>
                <a:spcPts val="100"/>
              </a:spcBef>
            </a:pPr>
            <a:r>
              <a:rPr dirty="0" sz="1000" spc="-5">
                <a:latin typeface="Arial MT"/>
                <a:cs typeface="Arial MT"/>
              </a:rPr>
              <a:t>Format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If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Function:</a:t>
            </a:r>
            <a:endParaRPr sz="1000">
              <a:latin typeface="Arial MT"/>
              <a:cs typeface="Arial MT"/>
            </a:endParaRPr>
          </a:p>
          <a:p>
            <a:pPr algn="ctr">
              <a:lnSpc>
                <a:spcPts val="1175"/>
              </a:lnSpc>
            </a:pPr>
            <a:r>
              <a:rPr dirty="0" sz="1000" spc="-5" b="1">
                <a:latin typeface="Arial"/>
                <a:cs typeface="Arial"/>
              </a:rPr>
              <a:t>=if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(condition,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value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if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true, value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if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false)</a:t>
            </a:r>
            <a:endParaRPr sz="1000">
              <a:latin typeface="Arial"/>
              <a:cs typeface="Arial"/>
            </a:endParaRPr>
          </a:p>
          <a:p>
            <a:pPr marL="182245" indent="-170180">
              <a:lnSpc>
                <a:spcPct val="100000"/>
              </a:lnSpc>
              <a:spcBef>
                <a:spcPts val="1090"/>
              </a:spcBef>
              <a:buAutoNum type="arabicPeriod" startAt="6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Absolute,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relative, mixed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cell </a:t>
            </a:r>
            <a:r>
              <a:rPr dirty="0" sz="1200" spc="-10" b="1">
                <a:latin typeface="Arial"/>
                <a:cs typeface="Arial"/>
              </a:rPr>
              <a:t>reference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  <a:spcBef>
                <a:spcPts val="1090"/>
              </a:spcBef>
            </a:pPr>
            <a:r>
              <a:rPr dirty="0" sz="1000" spc="-5">
                <a:latin typeface="Arial MT"/>
                <a:cs typeface="Arial MT"/>
              </a:rPr>
              <a:t>When </a:t>
            </a:r>
            <a:r>
              <a:rPr dirty="0" sz="1000">
                <a:latin typeface="Arial MT"/>
                <a:cs typeface="Arial MT"/>
              </a:rPr>
              <a:t>cell </a:t>
            </a:r>
            <a:r>
              <a:rPr dirty="0" sz="1000" spc="-5">
                <a:latin typeface="Arial MT"/>
                <a:cs typeface="Arial MT"/>
              </a:rPr>
              <a:t>addresses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 changed</a:t>
            </a:r>
            <a:r>
              <a:rPr dirty="0" sz="1000">
                <a:latin typeface="Arial MT"/>
                <a:cs typeface="Arial MT"/>
              </a:rPr>
              <a:t> in</a:t>
            </a:r>
            <a:r>
              <a:rPr dirty="0" sz="1000" spc="-5">
                <a:latin typeface="Arial MT"/>
                <a:cs typeface="Arial MT"/>
              </a:rPr>
              <a:t> copying</a:t>
            </a:r>
            <a:r>
              <a:rPr dirty="0" sz="1000">
                <a:latin typeface="Arial MT"/>
                <a:cs typeface="Arial MT"/>
              </a:rPr>
              <a:t> a </a:t>
            </a:r>
            <a:r>
              <a:rPr dirty="0" sz="1000" spc="-5">
                <a:latin typeface="Arial MT"/>
                <a:cs typeface="Arial MT"/>
              </a:rPr>
              <a:t>formula</a:t>
            </a:r>
            <a:r>
              <a:rPr dirty="0" sz="1000">
                <a:latin typeface="Arial MT"/>
                <a:cs typeface="Arial MT"/>
              </a:rPr>
              <a:t> it is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called relative cell </a:t>
            </a:r>
            <a:r>
              <a:rPr dirty="0" sz="1000" spc="-5">
                <a:latin typeface="Arial MT"/>
                <a:cs typeface="Arial MT"/>
              </a:rPr>
              <a:t>referencing</a:t>
            </a:r>
            <a:r>
              <a:rPr dirty="0" sz="1000">
                <a:latin typeface="Arial MT"/>
                <a:cs typeface="Arial MT"/>
              </a:rPr>
              <a:t> like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50"/>
              </a:lnSpc>
            </a:pPr>
            <a:r>
              <a:rPr dirty="0" sz="1000">
                <a:latin typeface="Arial MT"/>
                <a:cs typeface="Arial MT"/>
              </a:rPr>
              <a:t>=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sum</a:t>
            </a:r>
            <a:r>
              <a:rPr dirty="0" sz="1000" spc="254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(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A1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,</a:t>
            </a:r>
            <a:r>
              <a:rPr dirty="0" sz="1000" spc="2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B1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).</a:t>
            </a:r>
            <a:endParaRPr sz="1000">
              <a:latin typeface="Arial MT"/>
              <a:cs typeface="Arial MT"/>
            </a:endParaRPr>
          </a:p>
          <a:p>
            <a:pPr marL="12700" marR="184785">
              <a:lnSpc>
                <a:spcPts val="1150"/>
              </a:lnSpc>
              <a:spcBef>
                <a:spcPts val="50"/>
              </a:spcBef>
            </a:pPr>
            <a:r>
              <a:rPr dirty="0" sz="1000" spc="-5">
                <a:latin typeface="Arial MT"/>
                <a:cs typeface="Arial MT"/>
              </a:rPr>
              <a:t>When</a:t>
            </a:r>
            <a:r>
              <a:rPr dirty="0" sz="1000">
                <a:latin typeface="Arial MT"/>
                <a:cs typeface="Arial MT"/>
              </a:rPr>
              <a:t> cell </a:t>
            </a:r>
            <a:r>
              <a:rPr dirty="0" sz="1000" spc="-5">
                <a:latin typeface="Arial MT"/>
                <a:cs typeface="Arial MT"/>
              </a:rPr>
              <a:t>addresses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not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changed</a:t>
            </a:r>
            <a:r>
              <a:rPr dirty="0" sz="1000">
                <a:latin typeface="Arial MT"/>
                <a:cs typeface="Arial MT"/>
              </a:rPr>
              <a:t> in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copying a formula it is </a:t>
            </a:r>
            <a:r>
              <a:rPr dirty="0" sz="1000" spc="-5">
                <a:latin typeface="Arial MT"/>
                <a:cs typeface="Arial MT"/>
              </a:rPr>
              <a:t>called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absolute </a:t>
            </a:r>
            <a:r>
              <a:rPr dirty="0" sz="1000">
                <a:latin typeface="Arial MT"/>
                <a:cs typeface="Arial MT"/>
              </a:rPr>
              <a:t>cell </a:t>
            </a:r>
            <a:r>
              <a:rPr dirty="0" sz="1000" spc="-5">
                <a:latin typeface="Arial MT"/>
                <a:cs typeface="Arial MT"/>
              </a:rPr>
              <a:t>referencing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like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=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$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$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2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+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$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$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2.</a:t>
            </a:r>
            <a:endParaRPr sz="1000">
              <a:latin typeface="Arial MT"/>
              <a:cs typeface="Arial MT"/>
            </a:endParaRPr>
          </a:p>
          <a:p>
            <a:pPr marL="12700" marR="128270">
              <a:lnSpc>
                <a:spcPts val="1150"/>
              </a:lnSpc>
              <a:spcBef>
                <a:spcPts val="5"/>
              </a:spcBef>
            </a:pPr>
            <a:r>
              <a:rPr dirty="0" sz="1000" spc="-5">
                <a:latin typeface="Arial MT"/>
                <a:cs typeface="Arial MT"/>
              </a:rPr>
              <a:t>When we do not want to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make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some value as absolute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reference and some as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relative then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 is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called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mix</a:t>
            </a:r>
            <a:r>
              <a:rPr dirty="0" sz="1000" spc="-5">
                <a:latin typeface="Arial MT"/>
                <a:cs typeface="Arial MT"/>
              </a:rPr>
              <a:t> cell reference.</a:t>
            </a:r>
            <a:endParaRPr sz="1000">
              <a:latin typeface="Arial MT"/>
              <a:cs typeface="Arial MT"/>
            </a:endParaRPr>
          </a:p>
          <a:p>
            <a:pPr marL="181610" indent="-169545">
              <a:lnSpc>
                <a:spcPct val="100000"/>
              </a:lnSpc>
              <a:spcBef>
                <a:spcPts val="1060"/>
              </a:spcBef>
              <a:buAutoNum type="arabicPeriod" startAt="7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Error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associated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with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formulas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1405"/>
              </a:spcBef>
            </a:pP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possible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when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typing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some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formula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may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make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mistake,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due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these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common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mistakes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error codes are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shown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cells.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0"/>
              </a:lnSpc>
            </a:pPr>
            <a:r>
              <a:rPr dirty="0" sz="1000" spc="-5">
                <a:latin typeface="Arial MT"/>
                <a:cs typeface="Arial MT"/>
              </a:rPr>
              <a:t>Some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errors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are:</a:t>
            </a:r>
            <a:endParaRPr sz="1000">
              <a:latin typeface="Arial MT"/>
              <a:cs typeface="Arial MT"/>
            </a:endParaRPr>
          </a:p>
          <a:p>
            <a:pPr marL="12700" marR="1495425">
              <a:lnSpc>
                <a:spcPts val="1150"/>
              </a:lnSpc>
              <a:spcBef>
                <a:spcPts val="55"/>
              </a:spcBef>
            </a:pPr>
            <a:r>
              <a:rPr dirty="0" sz="1000" spc="-5">
                <a:latin typeface="Arial MT"/>
                <a:cs typeface="Arial MT"/>
              </a:rPr>
              <a:t>#Name: </a:t>
            </a:r>
            <a:r>
              <a:rPr dirty="0" sz="1000">
                <a:latin typeface="Arial MT"/>
                <a:cs typeface="Arial MT"/>
              </a:rPr>
              <a:t>error is </a:t>
            </a:r>
            <a:r>
              <a:rPr dirty="0" sz="1000" spc="-5">
                <a:latin typeface="Arial MT"/>
                <a:cs typeface="Arial MT"/>
              </a:rPr>
              <a:t>shown when </a:t>
            </a:r>
            <a:r>
              <a:rPr dirty="0" sz="1000">
                <a:latin typeface="Arial MT"/>
                <a:cs typeface="Arial MT"/>
              </a:rPr>
              <a:t>any function or cell </a:t>
            </a:r>
            <a:r>
              <a:rPr dirty="0" sz="1000" spc="-5">
                <a:latin typeface="Arial MT"/>
                <a:cs typeface="Arial MT"/>
              </a:rPr>
              <a:t>address </a:t>
            </a:r>
            <a:r>
              <a:rPr dirty="0" sz="1000">
                <a:latin typeface="Arial MT"/>
                <a:cs typeface="Arial MT"/>
              </a:rPr>
              <a:t>is </a:t>
            </a:r>
            <a:r>
              <a:rPr dirty="0" sz="1000" spc="-5">
                <a:latin typeface="Arial MT"/>
                <a:cs typeface="Arial MT"/>
              </a:rPr>
              <a:t>misspelled.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#Div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/</a:t>
            </a:r>
            <a:r>
              <a:rPr dirty="0" sz="1000" spc="-5">
                <a:latin typeface="Arial MT"/>
                <a:cs typeface="Arial MT"/>
              </a:rPr>
              <a:t> 0: error 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shown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when any data is divided by zero or blank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cell.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0"/>
              </a:lnSpc>
            </a:pPr>
            <a:r>
              <a:rPr dirty="0" sz="1000">
                <a:latin typeface="Arial MT"/>
                <a:cs typeface="Arial MT"/>
              </a:rPr>
              <a:t>#NULL:</a:t>
            </a:r>
            <a:r>
              <a:rPr dirty="0" sz="1000" spc="-5">
                <a:latin typeface="Arial MT"/>
                <a:cs typeface="Arial MT"/>
              </a:rPr>
              <a:t> error </a:t>
            </a:r>
            <a:r>
              <a:rPr dirty="0" sz="1000">
                <a:latin typeface="Arial MT"/>
                <a:cs typeface="Arial MT"/>
              </a:rPr>
              <a:t>is </a:t>
            </a:r>
            <a:r>
              <a:rPr dirty="0" sz="1000" spc="-5">
                <a:latin typeface="Arial MT"/>
                <a:cs typeface="Arial MT"/>
              </a:rPr>
              <a:t>shown when</a:t>
            </a:r>
            <a:r>
              <a:rPr dirty="0" sz="1000">
                <a:latin typeface="Arial MT"/>
                <a:cs typeface="Arial MT"/>
              </a:rPr>
              <a:t> more</a:t>
            </a:r>
            <a:r>
              <a:rPr dirty="0" sz="1000" spc="-5">
                <a:latin typeface="Arial MT"/>
                <a:cs typeface="Arial MT"/>
              </a:rPr>
              <a:t> than</a:t>
            </a:r>
            <a:r>
              <a:rPr dirty="0" sz="1000">
                <a:latin typeface="Arial MT"/>
                <a:cs typeface="Arial MT"/>
              </a:rPr>
              <a:t> one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value </a:t>
            </a:r>
            <a:r>
              <a:rPr dirty="0" sz="1000" spc="-5">
                <a:latin typeface="Arial MT"/>
                <a:cs typeface="Arial MT"/>
              </a:rPr>
              <a:t>are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separated </a:t>
            </a:r>
            <a:r>
              <a:rPr dirty="0" sz="1000">
                <a:latin typeface="Arial MT"/>
                <a:cs typeface="Arial MT"/>
              </a:rPr>
              <a:t>by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spaces </a:t>
            </a:r>
            <a:r>
              <a:rPr dirty="0" sz="1000">
                <a:latin typeface="Arial MT"/>
                <a:cs typeface="Arial MT"/>
              </a:rPr>
              <a:t>in function.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>
                <a:latin typeface="Arial MT"/>
                <a:cs typeface="Arial MT"/>
              </a:rPr>
              <a:t>#Value:</a:t>
            </a:r>
            <a:r>
              <a:rPr dirty="0" sz="1000" spc="-5">
                <a:latin typeface="Arial MT"/>
                <a:cs typeface="Arial MT"/>
              </a:rPr>
              <a:t> error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5">
                <a:latin typeface="Arial MT"/>
                <a:cs typeface="Arial MT"/>
              </a:rPr>
              <a:t> shown when wrong </a:t>
            </a:r>
            <a:r>
              <a:rPr dirty="0" sz="1000">
                <a:latin typeface="Arial MT"/>
                <a:cs typeface="Arial MT"/>
              </a:rPr>
              <a:t>data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type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5">
                <a:latin typeface="Arial MT"/>
                <a:cs typeface="Arial MT"/>
              </a:rPr>
              <a:t> entered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formula</a:t>
            </a:r>
            <a:r>
              <a:rPr dirty="0" sz="1000" spc="-5">
                <a:latin typeface="Arial MT"/>
                <a:cs typeface="Arial MT"/>
              </a:rPr>
              <a:t> of </a:t>
            </a:r>
            <a:r>
              <a:rPr dirty="0" sz="1000">
                <a:latin typeface="Arial MT"/>
                <a:cs typeface="Arial MT"/>
              </a:rPr>
              <a:t>function.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90"/>
              </a:spcBef>
              <a:buAutoNum type="arabicPeriod" startAt="8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Summary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lesson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have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learnt: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16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What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5">
                <a:latin typeface="Arial MT"/>
                <a:cs typeface="Arial MT"/>
              </a:rPr>
              <a:t> formula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how it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used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worksheets?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 functions are used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 worksheets?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use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If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function?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Difference</a:t>
            </a:r>
            <a:r>
              <a:rPr dirty="0" sz="1000" spc="-10">
                <a:latin typeface="Arial MT"/>
                <a:cs typeface="Arial MT"/>
              </a:rPr>
              <a:t> between </a:t>
            </a:r>
            <a:r>
              <a:rPr dirty="0" sz="1000" spc="-5">
                <a:latin typeface="Arial MT"/>
                <a:cs typeface="Arial MT"/>
              </a:rPr>
              <a:t>absolute,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relative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mixed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referencing.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About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error</a:t>
            </a:r>
            <a:r>
              <a:rPr dirty="0" sz="1000" spc="-5">
                <a:latin typeface="Arial MT"/>
                <a:cs typeface="Arial MT"/>
              </a:rPr>
              <a:t> codes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which</a:t>
            </a:r>
            <a:r>
              <a:rPr dirty="0" sz="1000">
                <a:latin typeface="Arial MT"/>
                <a:cs typeface="Arial MT"/>
              </a:rPr>
              <a:t> type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 error </a:t>
            </a:r>
            <a:r>
              <a:rPr dirty="0" sz="1000" spc="-5">
                <a:latin typeface="Arial MT"/>
                <a:cs typeface="Arial MT"/>
              </a:rPr>
              <a:t>codes </a:t>
            </a:r>
            <a:r>
              <a:rPr dirty="0" sz="1000">
                <a:latin typeface="Arial MT"/>
                <a:cs typeface="Arial MT"/>
              </a:rPr>
              <a:t>are </a:t>
            </a:r>
            <a:r>
              <a:rPr dirty="0" sz="1000" spc="-5">
                <a:latin typeface="Arial MT"/>
                <a:cs typeface="Arial MT"/>
              </a:rPr>
              <a:t>generated using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formulas.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18" y="1138043"/>
            <a:ext cx="5511165" cy="79419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Arial"/>
                <a:cs typeface="Arial"/>
              </a:rPr>
              <a:t>9.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Exercise</a:t>
            </a:r>
            <a:endParaRPr sz="1200">
              <a:latin typeface="Arial"/>
              <a:cs typeface="Arial"/>
            </a:endParaRPr>
          </a:p>
          <a:p>
            <a:pPr algn="just" marL="12700" marR="8890">
              <a:lnSpc>
                <a:spcPct val="95700"/>
              </a:lnSpc>
              <a:spcBef>
                <a:spcPts val="1145"/>
              </a:spcBef>
            </a:pPr>
            <a:r>
              <a:rPr dirty="0" sz="1000" spc="-5">
                <a:latin typeface="Arial MT"/>
                <a:cs typeface="Arial MT"/>
              </a:rPr>
              <a:t>You will explore ways to create and copy formulas and functions, use of absolute, relative and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mixed cell references. You will also learn how error codes are generated by using formulas and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avoid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 them.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1: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Using</a:t>
            </a:r>
            <a:r>
              <a:rPr dirty="0" u="heavy" sz="1000" spc="-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AutoSum</a:t>
            </a:r>
            <a:r>
              <a:rPr dirty="0" u="heavy" sz="10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7620">
              <a:lnSpc>
                <a:spcPct val="95800"/>
              </a:lnSpc>
              <a:spcBef>
                <a:spcPts val="20"/>
              </a:spcBef>
            </a:pPr>
            <a:r>
              <a:rPr dirty="0" sz="1000" spc="-5">
                <a:latin typeface="Arial MT"/>
                <a:cs typeface="Arial MT"/>
              </a:rPr>
              <a:t>Create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new Spreadsheet whose </a:t>
            </a:r>
            <a:r>
              <a:rPr dirty="0" sz="1000">
                <a:latin typeface="Arial MT"/>
                <a:cs typeface="Arial MT"/>
              </a:rPr>
              <a:t>first column </a:t>
            </a:r>
            <a:r>
              <a:rPr dirty="0" sz="1000" spc="-5">
                <a:latin typeface="Arial MT"/>
                <a:cs typeface="Arial MT"/>
              </a:rPr>
              <a:t>contains </a:t>
            </a:r>
            <a:r>
              <a:rPr dirty="0" sz="1000">
                <a:latin typeface="Arial MT"/>
                <a:cs typeface="Arial MT"/>
              </a:rPr>
              <a:t>name of monthly </a:t>
            </a:r>
            <a:r>
              <a:rPr dirty="0" sz="1000" spc="-5">
                <a:latin typeface="Arial MT"/>
                <a:cs typeface="Arial MT"/>
              </a:rPr>
              <a:t>expenses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second column contains </a:t>
            </a:r>
            <a:r>
              <a:rPr dirty="0" sz="1000">
                <a:latin typeface="Arial MT"/>
                <a:cs typeface="Arial MT"/>
              </a:rPr>
              <a:t>amount of </a:t>
            </a:r>
            <a:r>
              <a:rPr dirty="0" sz="1000" spc="-5">
                <a:latin typeface="Arial MT"/>
                <a:cs typeface="Arial MT"/>
              </a:rPr>
              <a:t>each expenses.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calculate </a:t>
            </a:r>
            <a:r>
              <a:rPr dirty="0" sz="1000">
                <a:latin typeface="Arial MT"/>
                <a:cs typeface="Arial MT"/>
              </a:rPr>
              <a:t>total monthly </a:t>
            </a:r>
            <a:r>
              <a:rPr dirty="0" sz="1000" spc="-5">
                <a:latin typeface="Arial MT"/>
                <a:cs typeface="Arial MT"/>
              </a:rPr>
              <a:t>expenses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>
                <a:latin typeface="Arial MT"/>
                <a:cs typeface="Arial MT"/>
              </a:rPr>
              <a:t> the </a:t>
            </a:r>
            <a:r>
              <a:rPr dirty="0" sz="1000" spc="-5">
                <a:latin typeface="Arial MT"/>
                <a:cs typeface="Arial MT"/>
              </a:rPr>
              <a:t>cells </a:t>
            </a:r>
            <a:r>
              <a:rPr dirty="0" sz="1000">
                <a:latin typeface="Arial MT"/>
                <a:cs typeface="Arial MT"/>
              </a:rPr>
              <a:t>which </a:t>
            </a:r>
            <a:r>
              <a:rPr dirty="0" sz="1000" spc="-5">
                <a:latin typeface="Arial MT"/>
                <a:cs typeface="Arial MT"/>
              </a:rPr>
              <a:t>contains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amount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each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expenses.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>
                <a:latin typeface="Arial MT"/>
                <a:cs typeface="Arial MT"/>
              </a:rPr>
              <a:t> the </a:t>
            </a:r>
            <a:r>
              <a:rPr dirty="0" sz="1000" spc="-5">
                <a:latin typeface="Arial MT"/>
                <a:cs typeface="Arial MT"/>
              </a:rPr>
              <a:t>toolbar </a:t>
            </a:r>
            <a:r>
              <a:rPr dirty="0" sz="1000">
                <a:latin typeface="Arial MT"/>
                <a:cs typeface="Arial MT"/>
              </a:rPr>
              <a:t>click on Auto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sum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button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65">
                <a:latin typeface="Arial MT"/>
                <a:cs typeface="Arial MT"/>
              </a:rPr>
              <a:t>(</a:t>
            </a:r>
            <a:r>
              <a:rPr dirty="0" sz="1000" spc="65">
                <a:latin typeface="Times New Roman"/>
                <a:cs typeface="Times New Roman"/>
              </a:rPr>
              <a:t>Ȉ</a:t>
            </a:r>
            <a:r>
              <a:rPr dirty="0" sz="1000" spc="65">
                <a:latin typeface="Arial MT"/>
                <a:cs typeface="Arial MT"/>
              </a:rPr>
              <a:t>).</a:t>
            </a:r>
            <a:r>
              <a:rPr dirty="0" sz="1000" spc="2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 will see the sum of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amount </a:t>
            </a:r>
            <a:r>
              <a:rPr dirty="0" sz="1000" spc="-10">
                <a:latin typeface="Arial MT"/>
                <a:cs typeface="Arial MT"/>
              </a:rPr>
              <a:t>column</a:t>
            </a:r>
            <a:r>
              <a:rPr dirty="0" sz="1000" spc="-5">
                <a:latin typeface="Arial MT"/>
                <a:cs typeface="Arial MT"/>
              </a:rPr>
              <a:t> in last cell.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2</a:t>
            </a:r>
            <a:r>
              <a:rPr dirty="0" sz="1000">
                <a:latin typeface="Arial MT"/>
                <a:cs typeface="Arial MT"/>
              </a:rPr>
              <a:t>:</a:t>
            </a:r>
            <a:endParaRPr sz="1000">
              <a:latin typeface="Arial MT"/>
              <a:cs typeface="Arial MT"/>
            </a:endParaRPr>
          </a:p>
          <a:p>
            <a:pPr marL="469265">
              <a:lnSpc>
                <a:spcPts val="1150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Adding</a:t>
            </a:r>
            <a:r>
              <a:rPr dirty="0" u="heavy" sz="10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column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values</a:t>
            </a:r>
            <a:r>
              <a:rPr dirty="0" u="heavy" sz="10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7620">
              <a:lnSpc>
                <a:spcPct val="957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Open a </a:t>
            </a:r>
            <a:r>
              <a:rPr dirty="0" sz="1000" spc="-5">
                <a:latin typeface="Arial MT"/>
                <a:cs typeface="Arial MT"/>
              </a:rPr>
              <a:t>new spreadsheet </a:t>
            </a:r>
            <a:r>
              <a:rPr dirty="0" sz="1000">
                <a:latin typeface="Arial MT"/>
                <a:cs typeface="Arial MT"/>
              </a:rPr>
              <a:t>and enter </a:t>
            </a:r>
            <a:r>
              <a:rPr dirty="0" sz="1000" spc="-5">
                <a:latin typeface="Arial MT"/>
                <a:cs typeface="Arial MT"/>
              </a:rPr>
              <a:t>some numbers </a:t>
            </a:r>
            <a:r>
              <a:rPr dirty="0" sz="1000">
                <a:latin typeface="Arial MT"/>
                <a:cs typeface="Arial MT"/>
              </a:rPr>
              <a:t>in Column A and </a:t>
            </a:r>
            <a:r>
              <a:rPr dirty="0" sz="1000" spc="-5">
                <a:latin typeface="Arial MT"/>
                <a:cs typeface="Arial MT"/>
              </a:rPr>
              <a:t>Column </a:t>
            </a:r>
            <a:r>
              <a:rPr dirty="0" sz="1000">
                <a:latin typeface="Arial MT"/>
                <a:cs typeface="Arial MT"/>
              </a:rPr>
              <a:t>B. To </a:t>
            </a:r>
            <a:r>
              <a:rPr dirty="0" sz="1000" spc="-5">
                <a:latin typeface="Arial MT"/>
                <a:cs typeface="Arial MT"/>
              </a:rPr>
              <a:t>add </a:t>
            </a:r>
            <a:r>
              <a:rPr dirty="0" sz="1000">
                <a:latin typeface="Arial MT"/>
                <a:cs typeface="Arial MT"/>
              </a:rPr>
              <a:t> values in </a:t>
            </a:r>
            <a:r>
              <a:rPr dirty="0" sz="1000" spc="-5">
                <a:latin typeface="Arial MT"/>
                <a:cs typeface="Arial MT"/>
              </a:rPr>
              <a:t>Column </a:t>
            </a:r>
            <a:r>
              <a:rPr dirty="0" sz="1000">
                <a:latin typeface="Arial MT"/>
                <a:cs typeface="Arial MT"/>
              </a:rPr>
              <a:t>A and B and then multiply by 2, first move cell </a:t>
            </a:r>
            <a:r>
              <a:rPr dirty="0" sz="1000" spc="-5">
                <a:latin typeface="Arial MT"/>
                <a:cs typeface="Arial MT"/>
              </a:rPr>
              <a:t>pointer to </a:t>
            </a:r>
            <a:r>
              <a:rPr dirty="0" sz="1000">
                <a:latin typeface="Arial MT"/>
                <a:cs typeface="Arial MT"/>
              </a:rPr>
              <a:t>cell C2.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Type</a:t>
            </a:r>
            <a:r>
              <a:rPr dirty="0" sz="1000" spc="-5" b="1">
                <a:latin typeface="Arial"/>
                <a:cs typeface="Arial"/>
              </a:rPr>
              <a:t>=A1+B1*2 </a:t>
            </a:r>
            <a:r>
              <a:rPr dirty="0" sz="1000">
                <a:latin typeface="Arial MT"/>
                <a:cs typeface="Arial MT"/>
              </a:rPr>
              <a:t>in cell C2 and press </a:t>
            </a:r>
            <a:r>
              <a:rPr dirty="0" sz="1000" spc="-5">
                <a:latin typeface="Arial MT"/>
                <a:cs typeface="Arial MT"/>
              </a:rPr>
              <a:t>Enter </a:t>
            </a:r>
            <a:r>
              <a:rPr dirty="0" sz="1000">
                <a:latin typeface="Arial MT"/>
                <a:cs typeface="Arial MT"/>
              </a:rPr>
              <a:t>key of keyboard. You will see that </a:t>
            </a:r>
            <a:r>
              <a:rPr dirty="0" sz="1000" spc="-5">
                <a:latin typeface="Arial MT"/>
                <a:cs typeface="Arial MT"/>
              </a:rPr>
              <a:t>number </a:t>
            </a:r>
            <a:r>
              <a:rPr dirty="0" sz="1000">
                <a:latin typeface="Arial MT"/>
                <a:cs typeface="Arial MT"/>
              </a:rPr>
              <a:t>2 is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multiplied by value of B1 and then value of A1 is added in it.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Now change formula and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type</a:t>
            </a:r>
            <a:r>
              <a:rPr dirty="0" sz="1000" spc="-5" b="1">
                <a:latin typeface="Arial"/>
                <a:cs typeface="Arial"/>
              </a:rPr>
              <a:t>= (A1+ B1) </a:t>
            </a:r>
            <a:r>
              <a:rPr dirty="0" sz="1000" b="1">
                <a:latin typeface="Arial"/>
                <a:cs typeface="Arial"/>
              </a:rPr>
              <a:t>*2 </a:t>
            </a:r>
            <a:r>
              <a:rPr dirty="0" sz="1000" spc="-5">
                <a:latin typeface="Arial MT"/>
                <a:cs typeface="Arial MT"/>
              </a:rPr>
              <a:t>in cell C3. You will notice that first values of A1 and B1 are added and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result 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multiplied by 2.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0"/>
              </a:lnSpc>
              <a:spcBef>
                <a:spcPts val="111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3: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Entering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formula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before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entering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values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:</a:t>
            </a:r>
            <a:endParaRPr sz="1000">
              <a:latin typeface="Arial MT"/>
              <a:cs typeface="Arial MT"/>
            </a:endParaRPr>
          </a:p>
          <a:p>
            <a:pPr algn="just" marL="469265" marR="7620">
              <a:lnSpc>
                <a:spcPct val="957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new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spreadsheet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cell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C1.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Type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=</a:t>
            </a:r>
            <a:r>
              <a:rPr dirty="0" sz="1000" spc="-5" b="1">
                <a:latin typeface="Arial"/>
                <a:cs typeface="Arial"/>
              </a:rPr>
              <a:t>A1+B1</a:t>
            </a:r>
            <a:r>
              <a:rPr dirty="0" sz="1000" spc="85" b="1"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press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enter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key.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will </a:t>
            </a:r>
            <a:r>
              <a:rPr dirty="0" sz="1000" spc="-5">
                <a:latin typeface="Arial MT"/>
                <a:cs typeface="Arial MT"/>
              </a:rPr>
              <a:t>see </a:t>
            </a:r>
            <a:r>
              <a:rPr dirty="0" sz="1000">
                <a:latin typeface="Arial MT"/>
                <a:cs typeface="Arial MT"/>
              </a:rPr>
              <a:t>value 0 in cell C1. </a:t>
            </a:r>
            <a:r>
              <a:rPr dirty="0" sz="1000" spc="-5">
                <a:latin typeface="Arial MT"/>
                <a:cs typeface="Arial MT"/>
              </a:rPr>
              <a:t>Now enter value </a:t>
            </a:r>
            <a:r>
              <a:rPr dirty="0" sz="1000">
                <a:latin typeface="Arial MT"/>
                <a:cs typeface="Arial MT"/>
              </a:rPr>
              <a:t>4 in A1 cell and 6 in </a:t>
            </a:r>
            <a:r>
              <a:rPr dirty="0" sz="1000" spc="-5">
                <a:latin typeface="Arial MT"/>
                <a:cs typeface="Arial MT"/>
              </a:rPr>
              <a:t>B1 </a:t>
            </a:r>
            <a:r>
              <a:rPr dirty="0" sz="1000">
                <a:latin typeface="Arial MT"/>
                <a:cs typeface="Arial MT"/>
              </a:rPr>
              <a:t>cell.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Value of C1 cell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 be changed to 10. Click on cell C1. Press Ctrl </a:t>
            </a:r>
            <a:r>
              <a:rPr dirty="0" sz="1000">
                <a:latin typeface="Arial MT"/>
                <a:cs typeface="Arial MT"/>
              </a:rPr>
              <a:t>+ C </a:t>
            </a:r>
            <a:r>
              <a:rPr dirty="0" sz="1000" spc="-5">
                <a:latin typeface="Arial MT"/>
                <a:cs typeface="Arial MT"/>
              </a:rPr>
              <a:t>keys and select cells C2 to C3. </a:t>
            </a:r>
            <a:r>
              <a:rPr dirty="0" sz="1000">
                <a:latin typeface="Arial MT"/>
                <a:cs typeface="Arial MT"/>
              </a:rPr>
              <a:t> Press Ctrl + V keys. Type value 2 in cell A2 and 5 in cell B2. Value of C2 cell will be 7.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Type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value </a:t>
            </a:r>
            <a:r>
              <a:rPr dirty="0" sz="1000">
                <a:latin typeface="Arial MT"/>
                <a:cs typeface="Arial MT"/>
              </a:rPr>
              <a:t>6</a:t>
            </a:r>
            <a:r>
              <a:rPr dirty="0" sz="1000" spc="-5">
                <a:latin typeface="Arial MT"/>
                <a:cs typeface="Arial MT"/>
              </a:rPr>
              <a:t> in cell A3 and </a:t>
            </a:r>
            <a:r>
              <a:rPr dirty="0" sz="1000">
                <a:latin typeface="Arial MT"/>
                <a:cs typeface="Arial MT"/>
              </a:rPr>
              <a:t>9</a:t>
            </a:r>
            <a:r>
              <a:rPr dirty="0" sz="1000" spc="-5">
                <a:latin typeface="Arial MT"/>
                <a:cs typeface="Arial MT"/>
              </a:rPr>
              <a:t> in cell B3.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C3 will be 15.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1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4: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Modifying</a:t>
            </a:r>
            <a:r>
              <a:rPr dirty="0" u="heavy" sz="10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formula</a:t>
            </a:r>
            <a:r>
              <a:rPr dirty="0" u="heavy" sz="10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marL="469265" marR="67945">
              <a:lnSpc>
                <a:spcPct val="957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Spreadsheet</a:t>
            </a:r>
            <a:r>
              <a:rPr dirty="0" sz="1000">
                <a:latin typeface="Arial MT"/>
                <a:cs typeface="Arial MT"/>
              </a:rPr>
              <a:t> we</a:t>
            </a:r>
            <a:r>
              <a:rPr dirty="0" sz="1000" spc="-5">
                <a:latin typeface="Arial MT"/>
                <a:cs typeface="Arial MT"/>
              </a:rPr>
              <a:t> used</a:t>
            </a:r>
            <a:r>
              <a:rPr dirty="0" sz="1000">
                <a:latin typeface="Arial MT"/>
                <a:cs typeface="Arial MT"/>
              </a:rPr>
              <a:t> in </a:t>
            </a:r>
            <a:r>
              <a:rPr dirty="0" sz="1000" spc="-5">
                <a:latin typeface="Arial MT"/>
                <a:cs typeface="Arial MT"/>
              </a:rPr>
              <a:t>previous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exercise.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Move </a:t>
            </a:r>
            <a:r>
              <a:rPr dirty="0" sz="1000" spc="-5">
                <a:latin typeface="Arial MT"/>
                <a:cs typeface="Arial MT"/>
              </a:rPr>
              <a:t>cellpointer</a:t>
            </a:r>
            <a:r>
              <a:rPr dirty="0" sz="1000">
                <a:latin typeface="Arial MT"/>
                <a:cs typeface="Arial MT"/>
              </a:rPr>
              <a:t> 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C1. Press F2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key of </a:t>
            </a:r>
            <a:r>
              <a:rPr dirty="0" sz="1000" spc="-5">
                <a:latin typeface="Arial MT"/>
                <a:cs typeface="Arial MT"/>
              </a:rPr>
              <a:t>keyboard. </a:t>
            </a:r>
            <a:r>
              <a:rPr dirty="0" sz="1000">
                <a:latin typeface="Arial MT"/>
                <a:cs typeface="Arial MT"/>
              </a:rPr>
              <a:t>Place </a:t>
            </a:r>
            <a:r>
              <a:rPr dirty="0" sz="1000" spc="-5">
                <a:latin typeface="Arial MT"/>
                <a:cs typeface="Arial MT"/>
              </a:rPr>
              <a:t>cursor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plus sign by </a:t>
            </a:r>
            <a:r>
              <a:rPr dirty="0" sz="1000" spc="-5">
                <a:latin typeface="Arial MT"/>
                <a:cs typeface="Arial MT"/>
              </a:rPr>
              <a:t>clicking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5">
                <a:latin typeface="Arial MT"/>
                <a:cs typeface="Arial MT"/>
              </a:rPr>
              <a:t>plus sign. </a:t>
            </a:r>
            <a:r>
              <a:rPr dirty="0" sz="1000">
                <a:latin typeface="Arial MT"/>
                <a:cs typeface="Arial MT"/>
              </a:rPr>
              <a:t>Press </a:t>
            </a:r>
            <a:r>
              <a:rPr dirty="0" sz="1000" spc="-5">
                <a:latin typeface="Arial MT"/>
                <a:cs typeface="Arial MT"/>
              </a:rPr>
              <a:t>delete </a:t>
            </a:r>
            <a:r>
              <a:rPr dirty="0" sz="1000">
                <a:latin typeface="Arial MT"/>
                <a:cs typeface="Arial MT"/>
              </a:rPr>
              <a:t>key of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keyboard. Type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minus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sign</a:t>
            </a:r>
            <a:r>
              <a:rPr dirty="0" sz="1000">
                <a:latin typeface="Arial MT"/>
                <a:cs typeface="Arial MT"/>
              </a:rPr>
              <a:t> and press </a:t>
            </a:r>
            <a:r>
              <a:rPr dirty="0" sz="1000" spc="-5">
                <a:latin typeface="Arial MT"/>
                <a:cs typeface="Arial MT"/>
              </a:rPr>
              <a:t>enter.</a:t>
            </a:r>
            <a:r>
              <a:rPr dirty="0" sz="1000">
                <a:latin typeface="Arial MT"/>
                <a:cs typeface="Arial MT"/>
              </a:rPr>
              <a:t> Now formula used in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cell C2 is </a:t>
            </a:r>
            <a:r>
              <a:rPr dirty="0" sz="1000" spc="-5">
                <a:latin typeface="Arial MT"/>
                <a:cs typeface="Arial MT"/>
              </a:rPr>
              <a:t>recalculated.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5: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Changing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cell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references</a:t>
            </a:r>
            <a:r>
              <a:rPr dirty="0" u="heavy" sz="10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Absolute</a:t>
            </a:r>
            <a:r>
              <a:rPr dirty="0" u="heavy" sz="10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8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spreadsheet,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used</a:t>
            </a:r>
            <a:r>
              <a:rPr dirty="0" sz="1000" spc="1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previous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exercise,</a:t>
            </a:r>
            <a:r>
              <a:rPr dirty="0" sz="1000" spc="1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1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cell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C1.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1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C1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cell</a:t>
            </a:r>
            <a:r>
              <a:rPr dirty="0" sz="1000" spc="1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formula,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make A1 and B1 from relative to absolute, first presses F2 key. Click before A1 in </a:t>
            </a:r>
            <a:r>
              <a:rPr dirty="0" sz="1000" spc="-10">
                <a:latin typeface="Arial MT"/>
                <a:cs typeface="Arial MT"/>
              </a:rPr>
              <a:t>formula 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bar </a:t>
            </a:r>
            <a:r>
              <a:rPr dirty="0" sz="1000" spc="-5">
                <a:latin typeface="Arial MT"/>
                <a:cs typeface="Arial MT"/>
              </a:rPr>
              <a:t>and press </a:t>
            </a:r>
            <a:r>
              <a:rPr dirty="0" sz="1000">
                <a:latin typeface="Arial MT"/>
                <a:cs typeface="Arial MT"/>
              </a:rPr>
              <a:t>F4 key of </a:t>
            </a:r>
            <a:r>
              <a:rPr dirty="0" sz="1000" spc="-5">
                <a:latin typeface="Arial MT"/>
                <a:cs typeface="Arial MT"/>
              </a:rPr>
              <a:t>keyboard. Then </a:t>
            </a:r>
            <a:r>
              <a:rPr dirty="0" sz="1000">
                <a:latin typeface="Arial MT"/>
                <a:cs typeface="Arial MT"/>
              </a:rPr>
              <a:t>move </a:t>
            </a:r>
            <a:r>
              <a:rPr dirty="0" sz="1000" spc="-5">
                <a:latin typeface="Arial MT"/>
                <a:cs typeface="Arial MT"/>
              </a:rPr>
              <a:t>cursor before B1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press </a:t>
            </a:r>
            <a:r>
              <a:rPr dirty="0" sz="1000">
                <a:latin typeface="Arial MT"/>
                <a:cs typeface="Arial MT"/>
              </a:rPr>
              <a:t>F4 key of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keyboard.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will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dollar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sign</a:t>
            </a:r>
            <a:r>
              <a:rPr dirty="0" sz="1000" spc="-5">
                <a:latin typeface="Arial MT"/>
                <a:cs typeface="Arial MT"/>
              </a:rPr>
              <a:t> before </a:t>
            </a:r>
            <a:r>
              <a:rPr dirty="0" sz="1000">
                <a:latin typeface="Arial MT"/>
                <a:cs typeface="Arial MT"/>
              </a:rPr>
              <a:t>A1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B1.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6: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50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Use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 sum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function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by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dragging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7620">
              <a:lnSpc>
                <a:spcPct val="95600"/>
              </a:lnSpc>
              <a:spcBef>
                <a:spcPts val="25"/>
              </a:spcBef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monthly</a:t>
            </a:r>
            <a:r>
              <a:rPr dirty="0" sz="1000" spc="1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expenses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spreadsheet,</a:t>
            </a:r>
            <a:r>
              <a:rPr dirty="0" sz="1000" spc="1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</a:t>
            </a:r>
            <a:r>
              <a:rPr dirty="0" sz="1000" spc="1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calculate</a:t>
            </a:r>
            <a:r>
              <a:rPr dirty="0" sz="1000" spc="1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1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total</a:t>
            </a:r>
            <a:r>
              <a:rPr dirty="0" sz="1000" spc="1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monthly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expenses</a:t>
            </a:r>
            <a:r>
              <a:rPr dirty="0" sz="1000" spc="1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using </a:t>
            </a:r>
            <a:r>
              <a:rPr dirty="0" sz="1000">
                <a:latin typeface="Arial MT"/>
                <a:cs typeface="Arial MT"/>
              </a:rPr>
              <a:t> sum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function.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Type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b="1">
                <a:latin typeface="Arial"/>
                <a:cs typeface="Arial"/>
              </a:rPr>
              <a:t>=</a:t>
            </a:r>
            <a:r>
              <a:rPr dirty="0" sz="1000" spc="8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sum</a:t>
            </a:r>
            <a:r>
              <a:rPr dirty="0" sz="1000" spc="7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(</a:t>
            </a:r>
            <a:r>
              <a:rPr dirty="0" sz="1000" spc="170" b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cell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C1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.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Drag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range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 b="1">
                <a:latin typeface="Arial"/>
                <a:cs typeface="Arial"/>
              </a:rPr>
              <a:t>C2:C10</a:t>
            </a:r>
            <a:r>
              <a:rPr dirty="0" sz="1000" spc="-5">
                <a:latin typeface="Arial MT"/>
                <a:cs typeface="Arial MT"/>
              </a:rPr>
              <a:t>.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see </a:t>
            </a:r>
            <a:r>
              <a:rPr dirty="0" sz="1000" spc="-2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this range in cell C1 = </a:t>
            </a:r>
            <a:r>
              <a:rPr dirty="0" sz="1000" spc="-5" b="1">
                <a:latin typeface="Arial"/>
                <a:cs typeface="Arial"/>
              </a:rPr>
              <a:t>sum (C12: C10 </a:t>
            </a:r>
            <a:r>
              <a:rPr dirty="0" sz="1000" b="1">
                <a:latin typeface="Arial"/>
                <a:cs typeface="Arial"/>
              </a:rPr>
              <a:t>)</a:t>
            </a:r>
            <a:r>
              <a:rPr dirty="0" sz="1000">
                <a:latin typeface="Arial MT"/>
                <a:cs typeface="Arial MT"/>
              </a:rPr>
              <a:t>. </a:t>
            </a:r>
            <a:r>
              <a:rPr dirty="0" sz="1000" spc="-5">
                <a:latin typeface="Arial MT"/>
                <a:cs typeface="Arial MT"/>
              </a:rPr>
              <a:t>Finally press “enter” key of keyboard. Excel will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total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specified </a:t>
            </a:r>
            <a:r>
              <a:rPr dirty="0" sz="1000" spc="-10">
                <a:latin typeface="Arial MT"/>
                <a:cs typeface="Arial MT"/>
              </a:rPr>
              <a:t>range.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1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7: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Using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Function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Average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marL="469265" marR="8255">
              <a:lnSpc>
                <a:spcPts val="1150"/>
              </a:lnSpc>
              <a:spcBef>
                <a:spcPts val="50"/>
              </a:spcBef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activity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you'll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function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determine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average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expense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each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item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total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number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expense.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same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which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used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previous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exercise.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Move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05" y="963688"/>
            <a:ext cx="5511165" cy="513969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469265" marR="6985">
              <a:lnSpc>
                <a:spcPct val="95700"/>
              </a:lnSpc>
              <a:spcBef>
                <a:spcPts val="150"/>
              </a:spcBef>
            </a:pPr>
            <a:r>
              <a:rPr dirty="0" sz="1000">
                <a:latin typeface="Arial MT"/>
                <a:cs typeface="Arial MT"/>
              </a:rPr>
              <a:t>cell </a:t>
            </a:r>
            <a:r>
              <a:rPr dirty="0" sz="1000" spc="-5" b="1">
                <a:latin typeface="Arial"/>
                <a:cs typeface="Arial"/>
              </a:rPr>
              <a:t>D1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type </a:t>
            </a:r>
            <a:r>
              <a:rPr dirty="0" sz="1000" spc="-5" b="1">
                <a:latin typeface="Arial"/>
                <a:cs typeface="Arial"/>
              </a:rPr>
              <a:t>Average </a:t>
            </a:r>
            <a:r>
              <a:rPr dirty="0" sz="1000" b="1">
                <a:latin typeface="Arial"/>
                <a:cs typeface="Arial"/>
              </a:rPr>
              <a:t>Expense</a:t>
            </a:r>
            <a:r>
              <a:rPr dirty="0" sz="1000">
                <a:latin typeface="Arial MT"/>
                <a:cs typeface="Arial MT"/>
              </a:rPr>
              <a:t>. </a:t>
            </a:r>
            <a:r>
              <a:rPr dirty="0" sz="1000" spc="-5">
                <a:latin typeface="Arial MT"/>
                <a:cs typeface="Arial MT"/>
              </a:rPr>
              <a:t>Move </a:t>
            </a:r>
            <a:r>
              <a:rPr dirty="0" sz="1000">
                <a:latin typeface="Arial MT"/>
                <a:cs typeface="Arial MT"/>
              </a:rPr>
              <a:t>to cell D2 and </a:t>
            </a:r>
            <a:r>
              <a:rPr dirty="0" sz="1000" spc="-5">
                <a:latin typeface="Arial MT"/>
                <a:cs typeface="Arial MT"/>
              </a:rPr>
              <a:t>click on </a:t>
            </a:r>
            <a:r>
              <a:rPr dirty="0" sz="1000" spc="-5" b="1">
                <a:latin typeface="Arial"/>
                <a:cs typeface="Arial"/>
              </a:rPr>
              <a:t>FX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5">
                <a:latin typeface="Arial MT"/>
                <a:cs typeface="Arial MT"/>
              </a:rPr>
              <a:t>formula </a:t>
            </a:r>
            <a:r>
              <a:rPr dirty="0" sz="1000">
                <a:latin typeface="Arial MT"/>
                <a:cs typeface="Arial MT"/>
              </a:rPr>
              <a:t>bar.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dialog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box,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open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>
                <a:latin typeface="Arial MT"/>
                <a:cs typeface="Arial MT"/>
              </a:rPr>
              <a:t> a </a:t>
            </a:r>
            <a:r>
              <a:rPr dirty="0" sz="1000" spc="-5">
                <a:latin typeface="Arial MT"/>
                <a:cs typeface="Arial MT"/>
              </a:rPr>
              <a:t>category drop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down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list</a:t>
            </a:r>
            <a:r>
              <a:rPr dirty="0" sz="1000">
                <a:latin typeface="Arial MT"/>
                <a:cs typeface="Arial MT"/>
              </a:rPr>
              <a:t> and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>
                <a:latin typeface="Arial MT"/>
                <a:cs typeface="Arial MT"/>
              </a:rPr>
              <a:t> statistical from the list.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Then search for function </a:t>
            </a:r>
            <a:r>
              <a:rPr dirty="0" sz="1000" spc="-5">
                <a:latin typeface="Arial MT"/>
                <a:cs typeface="Arial MT"/>
              </a:rPr>
              <a:t>Average under </a:t>
            </a:r>
            <a:r>
              <a:rPr dirty="0" sz="1000">
                <a:latin typeface="Arial MT"/>
                <a:cs typeface="Arial MT"/>
              </a:rPr>
              <a:t>the select a function list. Click on average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 then click </a:t>
            </a:r>
            <a:r>
              <a:rPr dirty="0" sz="1000" spc="-5">
                <a:latin typeface="Arial MT"/>
                <a:cs typeface="Arial MT"/>
              </a:rPr>
              <a:t>on </a:t>
            </a:r>
            <a:r>
              <a:rPr dirty="0" sz="1000">
                <a:latin typeface="Arial MT"/>
                <a:cs typeface="Arial MT"/>
              </a:rPr>
              <a:t>ok button. </a:t>
            </a:r>
            <a:r>
              <a:rPr dirty="0" sz="1000" spc="-5">
                <a:latin typeface="Arial MT"/>
                <a:cs typeface="Arial MT"/>
              </a:rPr>
              <a:t>Select amount values column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worksheet. </a:t>
            </a:r>
            <a:r>
              <a:rPr dirty="0" sz="1000">
                <a:latin typeface="Arial MT"/>
                <a:cs typeface="Arial MT"/>
              </a:rPr>
              <a:t>You </a:t>
            </a:r>
            <a:r>
              <a:rPr dirty="0" sz="1000" spc="-5">
                <a:latin typeface="Arial MT"/>
                <a:cs typeface="Arial MT"/>
              </a:rPr>
              <a:t>will see </a:t>
            </a:r>
            <a:r>
              <a:rPr dirty="0" sz="1000">
                <a:latin typeface="Arial MT"/>
                <a:cs typeface="Arial MT"/>
              </a:rPr>
              <a:t>that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C1:C7 appears in front of number 1. Finally click on ok button. You will see average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expense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per </a:t>
            </a:r>
            <a:r>
              <a:rPr dirty="0" sz="1000">
                <a:latin typeface="Arial MT"/>
                <a:cs typeface="Arial MT"/>
              </a:rPr>
              <a:t>item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cell</a:t>
            </a:r>
            <a:r>
              <a:rPr dirty="0" sz="1000" spc="-5">
                <a:latin typeface="Arial MT"/>
                <a:cs typeface="Arial MT"/>
              </a:rPr>
              <a:t> D2.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8: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50"/>
              </a:lnSpc>
            </a:pP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Using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Function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Count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7620">
              <a:lnSpc>
                <a:spcPct val="957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Open </a:t>
            </a:r>
            <a:r>
              <a:rPr dirty="0" sz="1000" spc="-5">
                <a:latin typeface="Arial MT"/>
                <a:cs typeface="Arial MT"/>
              </a:rPr>
              <a:t>spreadsheet </a:t>
            </a:r>
            <a:r>
              <a:rPr dirty="0" sz="1000">
                <a:latin typeface="Arial MT"/>
                <a:cs typeface="Arial MT"/>
              </a:rPr>
              <a:t>used </a:t>
            </a:r>
            <a:r>
              <a:rPr dirty="0" sz="1000" spc="-5">
                <a:latin typeface="Arial MT"/>
                <a:cs typeface="Arial MT"/>
              </a:rPr>
              <a:t>in previous exercise,</a:t>
            </a:r>
            <a:r>
              <a:rPr dirty="0" sz="1000" spc="5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Type </a:t>
            </a:r>
            <a:r>
              <a:rPr dirty="0" sz="1000" spc="-5">
                <a:latin typeface="Arial MT"/>
                <a:cs typeface="Arial MT"/>
              </a:rPr>
              <a:t>heading </a:t>
            </a:r>
            <a:r>
              <a:rPr dirty="0" sz="1000" spc="-5" b="1">
                <a:latin typeface="Arial"/>
                <a:cs typeface="Arial"/>
              </a:rPr>
              <a:t>total </a:t>
            </a:r>
            <a:r>
              <a:rPr dirty="0" sz="1000" b="1">
                <a:latin typeface="Arial"/>
                <a:cs typeface="Arial"/>
              </a:rPr>
              <a:t>number of items </a:t>
            </a:r>
            <a:r>
              <a:rPr dirty="0" sz="1000" spc="-5">
                <a:latin typeface="Arial MT"/>
                <a:cs typeface="Arial MT"/>
              </a:rPr>
              <a:t>in </a:t>
            </a:r>
            <a:r>
              <a:rPr dirty="0" sz="1000">
                <a:latin typeface="Arial MT"/>
                <a:cs typeface="Arial MT"/>
              </a:rPr>
              <a:t> cell </a:t>
            </a:r>
            <a:r>
              <a:rPr dirty="0" sz="1000" spc="-5">
                <a:latin typeface="Arial MT"/>
                <a:cs typeface="Arial MT"/>
              </a:rPr>
              <a:t>B12, and click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5">
                <a:latin typeface="Arial MT"/>
                <a:cs typeface="Arial MT"/>
              </a:rPr>
              <a:t>C14. </a:t>
            </a:r>
            <a:r>
              <a:rPr dirty="0" sz="1000">
                <a:latin typeface="Arial MT"/>
                <a:cs typeface="Arial MT"/>
              </a:rPr>
              <a:t>Type = </a:t>
            </a:r>
            <a:r>
              <a:rPr dirty="0" sz="1000" spc="-5">
                <a:latin typeface="Arial MT"/>
                <a:cs typeface="Arial MT"/>
              </a:rPr>
              <a:t>sign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click function </a:t>
            </a:r>
            <a:r>
              <a:rPr dirty="0" sz="1000">
                <a:latin typeface="Arial MT"/>
                <a:cs typeface="Arial MT"/>
              </a:rPr>
              <a:t>box </a:t>
            </a:r>
            <a:r>
              <a:rPr dirty="0" sz="1000" spc="-5">
                <a:latin typeface="Arial MT"/>
                <a:cs typeface="Arial MT"/>
              </a:rPr>
              <a:t>arrow which is </a:t>
            </a:r>
            <a:r>
              <a:rPr dirty="0" sz="1000">
                <a:latin typeface="Arial MT"/>
                <a:cs typeface="Arial MT"/>
              </a:rPr>
              <a:t>on left of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cross button in formula bar. </a:t>
            </a:r>
            <a:r>
              <a:rPr dirty="0" sz="1000">
                <a:latin typeface="Arial MT"/>
                <a:cs typeface="Arial MT"/>
              </a:rPr>
              <a:t>Click </a:t>
            </a:r>
            <a:r>
              <a:rPr dirty="0" sz="1000" spc="-5">
                <a:latin typeface="Arial MT"/>
                <a:cs typeface="Arial MT"/>
              </a:rPr>
              <a:t>on count function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then select </a:t>
            </a:r>
            <a:r>
              <a:rPr dirty="0" sz="1000">
                <a:latin typeface="Arial MT"/>
                <a:cs typeface="Arial MT"/>
              </a:rPr>
              <a:t>cells which </a:t>
            </a:r>
            <a:r>
              <a:rPr dirty="0" sz="1000" spc="-5">
                <a:latin typeface="Arial MT"/>
                <a:cs typeface="Arial MT"/>
              </a:rPr>
              <a:t>contains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amount. In dialog box, range c3: c7 will be added in front of number 1. Finally click on ok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 will see total number of items in C14.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9: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Using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Function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Date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7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Open </a:t>
            </a:r>
            <a:r>
              <a:rPr dirty="0" sz="1000" spc="-5">
                <a:latin typeface="Arial MT"/>
                <a:cs typeface="Arial MT"/>
              </a:rPr>
              <a:t>spreadsheet used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previous exercise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enter </a:t>
            </a:r>
            <a:r>
              <a:rPr dirty="0" sz="1000">
                <a:latin typeface="Arial MT"/>
                <a:cs typeface="Arial MT"/>
              </a:rPr>
              <a:t>date in cell E3, click on cell E3.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Type</a:t>
            </a:r>
            <a:r>
              <a:rPr dirty="0" sz="1000" spc="10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=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sign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function</a:t>
            </a:r>
            <a:r>
              <a:rPr dirty="0" sz="1000" spc="10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box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arrow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which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10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left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cross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1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formula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bar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date.</a:t>
            </a:r>
            <a:r>
              <a:rPr dirty="0" sz="1000" spc="1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If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date</a:t>
            </a:r>
            <a:r>
              <a:rPr dirty="0" sz="1000" spc="1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does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not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appear,</a:t>
            </a:r>
            <a:r>
              <a:rPr dirty="0" sz="1000" spc="1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more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functions.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paste</a:t>
            </a:r>
            <a:r>
              <a:rPr dirty="0" sz="1000" spc="1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functioned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box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open </a:t>
            </a:r>
            <a:r>
              <a:rPr dirty="0" sz="1000" spc="-5">
                <a:latin typeface="Arial MT"/>
                <a:cs typeface="Arial MT"/>
              </a:rPr>
              <a:t>category</a:t>
            </a:r>
            <a:r>
              <a:rPr dirty="0" sz="1000">
                <a:latin typeface="Arial MT"/>
                <a:cs typeface="Arial MT"/>
              </a:rPr>
              <a:t> drop </a:t>
            </a:r>
            <a:r>
              <a:rPr dirty="0" sz="1000" spc="-5">
                <a:latin typeface="Arial MT"/>
                <a:cs typeface="Arial MT"/>
              </a:rPr>
              <a:t>down </a:t>
            </a:r>
            <a:r>
              <a:rPr dirty="0" sz="1000">
                <a:latin typeface="Arial MT"/>
                <a:cs typeface="Arial MT"/>
              </a:rPr>
              <a:t>list </a:t>
            </a:r>
            <a:r>
              <a:rPr dirty="0" sz="1000" spc="-5">
                <a:latin typeface="Arial MT"/>
                <a:cs typeface="Arial MT"/>
              </a:rPr>
              <a:t>and choose </a:t>
            </a:r>
            <a:r>
              <a:rPr dirty="0" sz="1000">
                <a:latin typeface="Arial MT"/>
                <a:cs typeface="Arial MT"/>
              </a:rPr>
              <a:t>date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>
                <a:latin typeface="Arial MT"/>
                <a:cs typeface="Arial MT"/>
              </a:rPr>
              <a:t> time </a:t>
            </a:r>
            <a:r>
              <a:rPr dirty="0" sz="1000" spc="-5">
                <a:latin typeface="Arial MT"/>
                <a:cs typeface="Arial MT"/>
              </a:rPr>
              <a:t>function.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Then choose</a:t>
            </a:r>
            <a:r>
              <a:rPr dirty="0" sz="1000" spc="2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date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under select </a:t>
            </a:r>
            <a:r>
              <a:rPr dirty="0" sz="1000">
                <a:latin typeface="Arial MT"/>
                <a:cs typeface="Arial MT"/>
              </a:rPr>
              <a:t>a function </a:t>
            </a:r>
            <a:r>
              <a:rPr dirty="0" sz="1000" spc="-5">
                <a:latin typeface="Arial MT"/>
                <a:cs typeface="Arial MT"/>
              </a:rPr>
              <a:t>list </a:t>
            </a:r>
            <a:r>
              <a:rPr dirty="0" sz="1000">
                <a:latin typeface="Arial MT"/>
                <a:cs typeface="Arial MT"/>
              </a:rPr>
              <a:t>and then </a:t>
            </a:r>
            <a:r>
              <a:rPr dirty="0" sz="1000" spc="-5">
                <a:latin typeface="Arial MT"/>
                <a:cs typeface="Arial MT"/>
              </a:rPr>
              <a:t>click ok </a:t>
            </a:r>
            <a:r>
              <a:rPr dirty="0" sz="1000">
                <a:latin typeface="Arial MT"/>
                <a:cs typeface="Arial MT"/>
              </a:rPr>
              <a:t>button. In date dialog box, enter 2006 </a:t>
            </a:r>
            <a:r>
              <a:rPr dirty="0" sz="1000" spc="-5">
                <a:latin typeface="Arial MT"/>
                <a:cs typeface="Arial MT"/>
              </a:rPr>
              <a:t>for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year, </a:t>
            </a:r>
            <a:r>
              <a:rPr dirty="0" sz="1000">
                <a:latin typeface="Arial MT"/>
                <a:cs typeface="Arial MT"/>
              </a:rPr>
              <a:t>8 </a:t>
            </a:r>
            <a:r>
              <a:rPr dirty="0" sz="1000" spc="-5">
                <a:latin typeface="Arial MT"/>
                <a:cs typeface="Arial MT"/>
              </a:rPr>
              <a:t>for months and </a:t>
            </a:r>
            <a:r>
              <a:rPr dirty="0" sz="1000">
                <a:latin typeface="Arial MT"/>
                <a:cs typeface="Arial MT"/>
              </a:rPr>
              <a:t>3 </a:t>
            </a:r>
            <a:r>
              <a:rPr dirty="0" sz="1000" spc="-5">
                <a:latin typeface="Arial MT"/>
                <a:cs typeface="Arial MT"/>
              </a:rPr>
              <a:t>for day, click ok. You will see date in cell E3. To enter current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date in cell E4, click on cell E4. Click on </a:t>
            </a:r>
            <a:r>
              <a:rPr dirty="0" sz="1000" spc="-5" b="1">
                <a:latin typeface="Arial"/>
                <a:cs typeface="Arial"/>
              </a:rPr>
              <a:t>FX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5">
                <a:latin typeface="Arial MT"/>
                <a:cs typeface="Arial MT"/>
              </a:rPr>
              <a:t>formula bar and open select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category </a:t>
            </a:r>
            <a:r>
              <a:rPr dirty="0" sz="1000">
                <a:latin typeface="Arial MT"/>
                <a:cs typeface="Arial MT"/>
              </a:rPr>
              <a:t> drop </a:t>
            </a:r>
            <a:r>
              <a:rPr dirty="0" sz="1000" spc="-5">
                <a:latin typeface="Arial MT"/>
                <a:cs typeface="Arial MT"/>
              </a:rPr>
              <a:t>down </a:t>
            </a:r>
            <a:r>
              <a:rPr dirty="0" sz="1000">
                <a:latin typeface="Arial MT"/>
                <a:cs typeface="Arial MT"/>
              </a:rPr>
              <a:t>list and </a:t>
            </a:r>
            <a:r>
              <a:rPr dirty="0" sz="1000" spc="-5">
                <a:latin typeface="Arial MT"/>
                <a:cs typeface="Arial MT"/>
              </a:rPr>
              <a:t>click date </a:t>
            </a:r>
            <a:r>
              <a:rPr dirty="0" sz="1000">
                <a:latin typeface="Arial MT"/>
                <a:cs typeface="Arial MT"/>
              </a:rPr>
              <a:t>and time </a:t>
            </a:r>
            <a:r>
              <a:rPr dirty="0" sz="1000" spc="-5">
                <a:latin typeface="Arial MT"/>
                <a:cs typeface="Arial MT"/>
              </a:rPr>
              <a:t>function. Then search </a:t>
            </a:r>
            <a:r>
              <a:rPr dirty="0" sz="1000">
                <a:latin typeface="Arial MT"/>
                <a:cs typeface="Arial MT"/>
              </a:rPr>
              <a:t>for </a:t>
            </a:r>
            <a:r>
              <a:rPr dirty="0" sz="1000" spc="-5">
                <a:latin typeface="Arial MT"/>
                <a:cs typeface="Arial MT"/>
              </a:rPr>
              <a:t>function </a:t>
            </a:r>
            <a:r>
              <a:rPr dirty="0" sz="1000">
                <a:latin typeface="Arial MT"/>
                <a:cs typeface="Arial MT"/>
              </a:rPr>
              <a:t>Now () </a:t>
            </a:r>
            <a:r>
              <a:rPr dirty="0" sz="1000" spc="-5">
                <a:latin typeface="Arial MT"/>
                <a:cs typeface="Arial MT"/>
              </a:rPr>
              <a:t>under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function list finally click on OK buttons and you will see current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date in cell E4.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1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10: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Calculating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total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on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multiple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Worksheets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at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simultaneously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6985" indent="34925">
              <a:lnSpc>
                <a:spcPct val="95700"/>
              </a:lnSpc>
              <a:spcBef>
                <a:spcPts val="20"/>
              </a:spcBef>
            </a:pPr>
            <a:r>
              <a:rPr dirty="0" sz="1000">
                <a:latin typeface="Arial MT"/>
                <a:cs typeface="Arial MT"/>
              </a:rPr>
              <a:t>Open a </a:t>
            </a:r>
            <a:r>
              <a:rPr dirty="0" sz="1000" spc="-5">
                <a:latin typeface="Arial MT"/>
                <a:cs typeface="Arial MT"/>
              </a:rPr>
              <a:t>spreadsheet which contains monthly expenses </a:t>
            </a:r>
            <a:r>
              <a:rPr dirty="0" sz="1000">
                <a:latin typeface="Arial MT"/>
                <a:cs typeface="Arial MT"/>
              </a:rPr>
              <a:t>for </a:t>
            </a:r>
            <a:r>
              <a:rPr dirty="0" sz="1000" spc="-5">
                <a:latin typeface="Arial MT"/>
                <a:cs typeface="Arial MT"/>
              </a:rPr>
              <a:t>the </a:t>
            </a:r>
            <a:r>
              <a:rPr dirty="0" sz="1000">
                <a:latin typeface="Arial MT"/>
                <a:cs typeface="Arial MT"/>
              </a:rPr>
              <a:t>month of </a:t>
            </a:r>
            <a:r>
              <a:rPr dirty="0" sz="1000" spc="-5">
                <a:latin typeface="Arial MT"/>
                <a:cs typeface="Arial MT"/>
              </a:rPr>
              <a:t>January. </a:t>
            </a:r>
            <a:r>
              <a:rPr dirty="0" sz="1000">
                <a:latin typeface="Arial MT"/>
                <a:cs typeface="Arial MT"/>
              </a:rPr>
              <a:t>Add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monthly </a:t>
            </a:r>
            <a:r>
              <a:rPr dirty="0" sz="1000" spc="-5">
                <a:latin typeface="Arial MT"/>
                <a:cs typeface="Arial MT"/>
              </a:rPr>
              <a:t>expenses </a:t>
            </a:r>
            <a:r>
              <a:rPr dirty="0" sz="1000">
                <a:latin typeface="Arial MT"/>
                <a:cs typeface="Arial MT"/>
              </a:rPr>
              <a:t>for the month </a:t>
            </a:r>
            <a:r>
              <a:rPr dirty="0" sz="1000" spc="-5">
                <a:latin typeface="Arial MT"/>
                <a:cs typeface="Arial MT"/>
              </a:rPr>
              <a:t>February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sheet </a:t>
            </a:r>
            <a:r>
              <a:rPr dirty="0" sz="1000">
                <a:latin typeface="Arial MT"/>
                <a:cs typeface="Arial MT"/>
              </a:rPr>
              <a:t>2. Select </a:t>
            </a:r>
            <a:r>
              <a:rPr dirty="0" sz="1000" spc="-5">
                <a:latin typeface="Arial MT"/>
                <a:cs typeface="Arial MT"/>
              </a:rPr>
              <a:t>Sheet </a:t>
            </a:r>
            <a:r>
              <a:rPr dirty="0" sz="1000">
                <a:latin typeface="Arial MT"/>
                <a:cs typeface="Arial MT"/>
              </a:rPr>
              <a:t>1 and </a:t>
            </a:r>
            <a:r>
              <a:rPr dirty="0" sz="1000" spc="-5">
                <a:latin typeface="Arial MT"/>
                <a:cs typeface="Arial MT"/>
              </a:rPr>
              <a:t>sheet </a:t>
            </a:r>
            <a:r>
              <a:rPr dirty="0" sz="1000">
                <a:latin typeface="Arial MT"/>
                <a:cs typeface="Arial MT"/>
              </a:rPr>
              <a:t>2. Now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1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13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sheet1</a:t>
            </a:r>
            <a:r>
              <a:rPr dirty="0" sz="1000" spc="1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tab</a:t>
            </a:r>
            <a:r>
              <a:rPr dirty="0" sz="1000" spc="1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1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1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values</a:t>
            </a:r>
            <a:r>
              <a:rPr dirty="0" sz="1000" spc="1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monthly</a:t>
            </a:r>
            <a:r>
              <a:rPr dirty="0" sz="1000" spc="1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expenses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1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January.</a:t>
            </a:r>
            <a:r>
              <a:rPr dirty="0" sz="1000" spc="13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.</a:t>
            </a:r>
            <a:r>
              <a:rPr dirty="0" sz="1000" spc="1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1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1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auto </a:t>
            </a:r>
            <a:r>
              <a:rPr dirty="0" sz="1000">
                <a:latin typeface="Arial MT"/>
                <a:cs typeface="Arial MT"/>
              </a:rPr>
              <a:t> sum button </a:t>
            </a:r>
            <a:r>
              <a:rPr dirty="0" sz="1000" spc="-5">
                <a:latin typeface="Arial MT"/>
                <a:cs typeface="Arial MT"/>
              </a:rPr>
              <a:t>on toolbar. Then </a:t>
            </a:r>
            <a:r>
              <a:rPr dirty="0" sz="1000">
                <a:latin typeface="Arial MT"/>
                <a:cs typeface="Arial MT"/>
              </a:rPr>
              <a:t>click </a:t>
            </a:r>
            <a:r>
              <a:rPr dirty="0" sz="1000" spc="-5">
                <a:latin typeface="Arial MT"/>
                <a:cs typeface="Arial MT"/>
              </a:rPr>
              <a:t>on </a:t>
            </a:r>
            <a:r>
              <a:rPr dirty="0" sz="1000">
                <a:latin typeface="Arial MT"/>
                <a:cs typeface="Arial MT"/>
              </a:rPr>
              <a:t>sheet 3 to </a:t>
            </a:r>
            <a:r>
              <a:rPr dirty="0" sz="1000" spc="-5">
                <a:latin typeface="Arial MT"/>
                <a:cs typeface="Arial MT"/>
              </a:rPr>
              <a:t>deselect sheet </a:t>
            </a:r>
            <a:r>
              <a:rPr dirty="0" sz="1000">
                <a:latin typeface="Arial MT"/>
                <a:cs typeface="Arial MT"/>
              </a:rPr>
              <a:t>1 and 2.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5">
                <a:latin typeface="Arial MT"/>
                <a:cs typeface="Arial MT"/>
              </a:rPr>
              <a:t>sheet </a:t>
            </a:r>
            <a:r>
              <a:rPr dirty="0" sz="1000">
                <a:latin typeface="Arial MT"/>
                <a:cs typeface="Arial MT"/>
              </a:rPr>
              <a:t>1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 you will see total </a:t>
            </a:r>
            <a:r>
              <a:rPr dirty="0" sz="1000" spc="-5">
                <a:latin typeface="Arial MT"/>
                <a:cs typeface="Arial MT"/>
              </a:rPr>
              <a:t>amount </a:t>
            </a:r>
            <a:r>
              <a:rPr dirty="0" sz="1000">
                <a:latin typeface="Arial MT"/>
                <a:cs typeface="Arial MT"/>
              </a:rPr>
              <a:t>for </a:t>
            </a:r>
            <a:r>
              <a:rPr dirty="0" sz="1000" spc="-5">
                <a:latin typeface="Arial MT"/>
                <a:cs typeface="Arial MT"/>
              </a:rPr>
              <a:t>month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January. </a:t>
            </a:r>
            <a:r>
              <a:rPr dirty="0" sz="1000">
                <a:latin typeface="Arial MT"/>
                <a:cs typeface="Arial MT"/>
              </a:rPr>
              <a:t>Then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>
                <a:latin typeface="Arial MT"/>
                <a:cs typeface="Arial MT"/>
              </a:rPr>
              <a:t>on sheet 2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you will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notice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total</a:t>
            </a:r>
            <a:r>
              <a:rPr dirty="0" sz="1000" spc="-5">
                <a:latin typeface="Arial MT"/>
                <a:cs typeface="Arial MT"/>
              </a:rPr>
              <a:t> expenses </a:t>
            </a:r>
            <a:r>
              <a:rPr dirty="0" sz="1000">
                <a:latin typeface="Arial MT"/>
                <a:cs typeface="Arial MT"/>
              </a:rPr>
              <a:t>for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month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February </a:t>
            </a:r>
            <a:r>
              <a:rPr dirty="0" sz="1000">
                <a:latin typeface="Arial MT"/>
                <a:cs typeface="Arial MT"/>
              </a:rPr>
              <a:t>are</a:t>
            </a:r>
            <a:r>
              <a:rPr dirty="0" sz="1000" spc="-5">
                <a:latin typeface="Arial MT"/>
                <a:cs typeface="Arial MT"/>
              </a:rPr>
              <a:t> also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calculated.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1439" y="4224423"/>
            <a:ext cx="2176016" cy="173441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32516" y="962165"/>
            <a:ext cx="5448300" cy="8049259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 marL="1433830" marR="1324610">
              <a:lnSpc>
                <a:spcPts val="1380"/>
              </a:lnSpc>
              <a:spcBef>
                <a:spcPts val="195"/>
              </a:spcBef>
            </a:pPr>
            <a:r>
              <a:rPr dirty="0" sz="1200" spc="-5">
                <a:latin typeface="Arial MT"/>
                <a:cs typeface="Arial MT"/>
              </a:rPr>
              <a:t>Computer Proficiency License </a:t>
            </a:r>
            <a:r>
              <a:rPr dirty="0" sz="1200" spc="-10">
                <a:latin typeface="Arial MT"/>
                <a:cs typeface="Arial MT"/>
              </a:rPr>
              <a:t>(CS-001)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Lecture </a:t>
            </a:r>
            <a:r>
              <a:rPr dirty="0" sz="1200" spc="-10">
                <a:latin typeface="Arial MT"/>
                <a:cs typeface="Arial MT"/>
              </a:rPr>
              <a:t>30</a:t>
            </a:r>
            <a:endParaRPr sz="1200">
              <a:latin typeface="Arial MT"/>
              <a:cs typeface="Arial MT"/>
            </a:endParaRPr>
          </a:p>
          <a:p>
            <a:pPr algn="ctr" marL="59055">
              <a:lnSpc>
                <a:spcPts val="1340"/>
              </a:lnSpc>
            </a:pPr>
            <a:r>
              <a:rPr dirty="0" sz="1200" spc="-5">
                <a:latin typeface="Arial MT"/>
                <a:cs typeface="Arial MT"/>
              </a:rPr>
              <a:t>Formatting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15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buAutoNum type="arabicPeriod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Objectives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objective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provide information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about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What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formatting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number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formatting?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apply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different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formatting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cell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contents?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change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foreground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background</a:t>
            </a:r>
            <a:r>
              <a:rPr dirty="0" sz="1000">
                <a:latin typeface="Arial MT"/>
                <a:cs typeface="Arial MT"/>
              </a:rPr>
              <a:t> of cell </a:t>
            </a:r>
            <a:r>
              <a:rPr dirty="0" sz="1000" spc="-5">
                <a:latin typeface="Arial MT"/>
                <a:cs typeface="Arial MT"/>
              </a:rPr>
              <a:t>contents?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add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border effects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cell,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cell</a:t>
            </a:r>
            <a:r>
              <a:rPr dirty="0" sz="1000" spc="-5">
                <a:latin typeface="Arial MT"/>
                <a:cs typeface="Arial MT"/>
              </a:rPr>
              <a:t> range?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set</a:t>
            </a:r>
            <a:r>
              <a:rPr dirty="0" sz="1000" spc="-5">
                <a:latin typeface="Arial MT"/>
                <a:cs typeface="Arial MT"/>
              </a:rPr>
              <a:t> alignment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cell contents?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change direction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cell</a:t>
            </a:r>
            <a:r>
              <a:rPr dirty="0" sz="1000" spc="-5">
                <a:latin typeface="Arial MT"/>
                <a:cs typeface="Arial MT"/>
              </a:rPr>
              <a:t> contents?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show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data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single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cell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multiple </a:t>
            </a:r>
            <a:r>
              <a:rPr dirty="0" sz="1000">
                <a:latin typeface="Arial MT"/>
                <a:cs typeface="Arial MT"/>
              </a:rPr>
              <a:t>lines?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center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title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over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cell</a:t>
            </a:r>
            <a:r>
              <a:rPr dirty="0" sz="1000" spc="-5">
                <a:latin typeface="Arial MT"/>
                <a:cs typeface="Arial MT"/>
              </a:rPr>
              <a:t> range?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 </a:t>
            </a:r>
            <a:r>
              <a:rPr dirty="0" sz="1000">
                <a:latin typeface="Arial MT"/>
                <a:cs typeface="Arial MT"/>
              </a:rPr>
              <a:t>to apply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cell </a:t>
            </a:r>
            <a:r>
              <a:rPr dirty="0" sz="1000" spc="-5">
                <a:latin typeface="Arial MT"/>
                <a:cs typeface="Arial MT"/>
              </a:rPr>
              <a:t>formatting </a:t>
            </a:r>
            <a:r>
              <a:rPr dirty="0" sz="1000">
                <a:latin typeface="Arial MT"/>
                <a:cs typeface="Arial MT"/>
              </a:rPr>
              <a:t>from one</a:t>
            </a:r>
            <a:r>
              <a:rPr dirty="0" sz="1000" spc="-5">
                <a:latin typeface="Arial MT"/>
                <a:cs typeface="Arial MT"/>
              </a:rPr>
              <a:t> location</a:t>
            </a:r>
            <a:r>
              <a:rPr dirty="0" sz="1000">
                <a:latin typeface="Arial MT"/>
                <a:cs typeface="Arial MT"/>
              </a:rPr>
              <a:t> to </a:t>
            </a:r>
            <a:r>
              <a:rPr dirty="0" sz="1000" spc="-5">
                <a:latin typeface="Arial MT"/>
                <a:cs typeface="Arial MT"/>
              </a:rPr>
              <a:t>another?</a:t>
            </a:r>
            <a:endParaRPr sz="10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Font typeface="Symbol"/>
              <a:buChar char=""/>
            </a:pPr>
            <a:endParaRPr sz="115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buAutoNum type="arabicPeriod" startAt="2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Worksheet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Format</a:t>
            </a:r>
            <a:endParaRPr sz="1200">
              <a:latin typeface="Arial"/>
              <a:cs typeface="Arial"/>
            </a:endParaRPr>
          </a:p>
          <a:p>
            <a:pPr marL="12700" marR="2120900">
              <a:lnSpc>
                <a:spcPct val="95700"/>
              </a:lnSpc>
              <a:spcBef>
                <a:spcPts val="1375"/>
              </a:spcBef>
            </a:pPr>
            <a:r>
              <a:rPr dirty="0" sz="1000">
                <a:latin typeface="Arial MT"/>
                <a:cs typeface="Arial MT"/>
              </a:rPr>
              <a:t>Format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means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appearance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thing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formatting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means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change and </a:t>
            </a:r>
            <a:r>
              <a:rPr dirty="0" sz="1000">
                <a:latin typeface="Arial MT"/>
                <a:cs typeface="Arial MT"/>
              </a:rPr>
              <a:t>improve </a:t>
            </a:r>
            <a:r>
              <a:rPr dirty="0" sz="1000" spc="-5">
                <a:latin typeface="Arial MT"/>
                <a:cs typeface="Arial MT"/>
              </a:rPr>
              <a:t>appearance </a:t>
            </a:r>
            <a:r>
              <a:rPr dirty="0" sz="1000">
                <a:latin typeface="Arial MT"/>
                <a:cs typeface="Arial MT"/>
              </a:rPr>
              <a:t>of a thing. We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improve </a:t>
            </a:r>
            <a:r>
              <a:rPr dirty="0" sz="1000" spc="-5">
                <a:latin typeface="Arial MT"/>
                <a:cs typeface="Arial MT"/>
              </a:rPr>
              <a:t>appearance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picture </a:t>
            </a:r>
            <a:r>
              <a:rPr dirty="0" sz="1000">
                <a:latin typeface="Arial MT"/>
                <a:cs typeface="Arial MT"/>
              </a:rPr>
              <a:t>by </a:t>
            </a:r>
            <a:r>
              <a:rPr dirty="0" sz="1000" spc="-5">
                <a:latin typeface="Arial MT"/>
                <a:cs typeface="Arial MT"/>
              </a:rPr>
              <a:t>formatting </a:t>
            </a:r>
            <a:r>
              <a:rPr dirty="0" sz="1000">
                <a:latin typeface="Arial MT"/>
                <a:cs typeface="Arial MT"/>
              </a:rPr>
              <a:t>it. When we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create something we try to improve its layout. We format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improve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-5">
                <a:latin typeface="Arial MT"/>
                <a:cs typeface="Arial MT"/>
              </a:rPr>
              <a:t> presence and appearance.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5"/>
              </a:spcBef>
            </a:pPr>
            <a:r>
              <a:rPr dirty="0" sz="1000" spc="-5">
                <a:latin typeface="Arial MT"/>
                <a:cs typeface="Arial MT"/>
              </a:rPr>
              <a:t>Worksheet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formatting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includes:</a:t>
            </a:r>
            <a:endParaRPr sz="1000">
              <a:latin typeface="Arial MT"/>
              <a:cs typeface="Arial MT"/>
            </a:endParaRPr>
          </a:p>
          <a:p>
            <a:pPr marL="469265">
              <a:lnSpc>
                <a:spcPts val="1150"/>
              </a:lnSpc>
            </a:pPr>
            <a:r>
              <a:rPr dirty="0" sz="1000" spc="-5">
                <a:latin typeface="Wingdings"/>
                <a:cs typeface="Wingdings"/>
              </a:rPr>
              <a:t></a:t>
            </a:r>
            <a:r>
              <a:rPr dirty="0" sz="1000" spc="-5">
                <a:latin typeface="Arial MT"/>
                <a:cs typeface="Arial MT"/>
              </a:rPr>
              <a:t>Number</a:t>
            </a:r>
            <a:r>
              <a:rPr dirty="0" sz="1000" spc="-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formatting</a:t>
            </a:r>
            <a:endParaRPr sz="1000">
              <a:latin typeface="Arial MT"/>
              <a:cs typeface="Arial MT"/>
            </a:endParaRPr>
          </a:p>
          <a:p>
            <a:pPr marL="469265">
              <a:lnSpc>
                <a:spcPts val="1150"/>
              </a:lnSpc>
            </a:pPr>
            <a:r>
              <a:rPr dirty="0" sz="1000">
                <a:latin typeface="Wingdings"/>
                <a:cs typeface="Wingdings"/>
              </a:rPr>
              <a:t></a:t>
            </a:r>
            <a:r>
              <a:rPr dirty="0" sz="1000" spc="-5">
                <a:latin typeface="Arial MT"/>
                <a:cs typeface="Arial MT"/>
              </a:rPr>
              <a:t>Tex</a:t>
            </a:r>
            <a:r>
              <a:rPr dirty="0" sz="1000">
                <a:latin typeface="Arial MT"/>
                <a:cs typeface="Arial MT"/>
              </a:rPr>
              <a:t>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</a:t>
            </a:r>
            <a:r>
              <a:rPr dirty="0" sz="1000" spc="-10">
                <a:latin typeface="Arial MT"/>
                <a:cs typeface="Arial MT"/>
              </a:rPr>
              <a:t>t</a:t>
            </a:r>
            <a:r>
              <a:rPr dirty="0" sz="1000" spc="-5">
                <a:latin typeface="Arial MT"/>
                <a:cs typeface="Arial MT"/>
              </a:rPr>
              <a:t>ting</a:t>
            </a:r>
            <a:endParaRPr sz="1000">
              <a:latin typeface="Arial MT"/>
              <a:cs typeface="Arial MT"/>
            </a:endParaRPr>
          </a:p>
          <a:p>
            <a:pPr marL="469265">
              <a:lnSpc>
                <a:spcPts val="1175"/>
              </a:lnSpc>
            </a:pPr>
            <a:r>
              <a:rPr dirty="0" sz="1000">
                <a:latin typeface="Wingdings"/>
                <a:cs typeface="Wingdings"/>
              </a:rPr>
              <a:t></a:t>
            </a:r>
            <a:r>
              <a:rPr dirty="0" sz="1000" spc="-5">
                <a:latin typeface="Arial MT"/>
                <a:cs typeface="Arial MT"/>
              </a:rPr>
              <a:t>Dat</a:t>
            </a:r>
            <a:r>
              <a:rPr dirty="0" sz="1000">
                <a:latin typeface="Arial MT"/>
                <a:cs typeface="Arial MT"/>
              </a:rPr>
              <a:t>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formatting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095"/>
              </a:spcBef>
            </a:pPr>
            <a:r>
              <a:rPr dirty="0" sz="1000">
                <a:latin typeface="Wingdings"/>
                <a:cs typeface="Wingdings"/>
              </a:rPr>
              <a:t></a:t>
            </a:r>
            <a:r>
              <a:rPr dirty="0" sz="1000" b="1">
                <a:latin typeface="Arial"/>
                <a:cs typeface="Arial"/>
              </a:rPr>
              <a:t>Number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formatting: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appearance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endParaRPr sz="1000">
              <a:latin typeface="Arial MT"/>
              <a:cs typeface="Arial MT"/>
            </a:endParaRPr>
          </a:p>
          <a:p>
            <a:pPr marL="12700" marR="5080">
              <a:lnSpc>
                <a:spcPts val="1150"/>
              </a:lnSpc>
              <a:spcBef>
                <a:spcPts val="55"/>
              </a:spcBef>
            </a:pPr>
            <a:r>
              <a:rPr dirty="0" sz="1000" spc="-5">
                <a:latin typeface="Arial MT"/>
                <a:cs typeface="Arial MT"/>
              </a:rPr>
              <a:t>numbers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different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numeric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formats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available.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Numeric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formats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include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commas,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symbols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percent</a:t>
            </a:r>
            <a:r>
              <a:rPr dirty="0" sz="1000" spc="-5">
                <a:latin typeface="Arial MT"/>
                <a:cs typeface="Arial MT"/>
              </a:rPr>
              <a:t> sign in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numbers. Numeric format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 </a:t>
            </a:r>
            <a:r>
              <a:rPr dirty="0" sz="1000">
                <a:latin typeface="Arial MT"/>
                <a:cs typeface="Arial MT"/>
              </a:rPr>
              <a:t>only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appearance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</a:t>
            </a:r>
            <a:r>
              <a:rPr dirty="0" sz="1000">
                <a:latin typeface="Arial MT"/>
                <a:cs typeface="Arial MT"/>
              </a:rPr>
              <a:t>numbers.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065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apply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number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formatting:</a:t>
            </a:r>
            <a:endParaRPr sz="1000">
              <a:latin typeface="Arial MT"/>
              <a:cs typeface="Arial MT"/>
            </a:endParaRPr>
          </a:p>
          <a:p>
            <a:pPr marL="240665" marR="3482340">
              <a:lnSpc>
                <a:spcPts val="1150"/>
              </a:lnSpc>
              <a:spcBef>
                <a:spcPts val="55"/>
              </a:spcBef>
            </a:pPr>
            <a:r>
              <a:rPr dirty="0" sz="1000">
                <a:latin typeface="Arial MT"/>
                <a:cs typeface="Arial MT"/>
              </a:rPr>
              <a:t>1-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Select </a:t>
            </a:r>
            <a:r>
              <a:rPr dirty="0" sz="1000" spc="-5">
                <a:latin typeface="Arial MT"/>
                <a:cs typeface="Arial MT"/>
              </a:rPr>
              <a:t>range </a:t>
            </a:r>
            <a:r>
              <a:rPr dirty="0" sz="1000">
                <a:latin typeface="Arial MT"/>
                <a:cs typeface="Arial MT"/>
              </a:rPr>
              <a:t>or active cell. </a:t>
            </a:r>
            <a:r>
              <a:rPr dirty="0" sz="1000" spc="-2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2-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Cell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 marL="12700" marR="25400">
              <a:lnSpc>
                <a:spcPts val="1150"/>
              </a:lnSpc>
              <a:spcBef>
                <a:spcPts val="805"/>
              </a:spcBef>
            </a:pPr>
            <a:r>
              <a:rPr dirty="0" sz="1000" spc="-5">
                <a:latin typeface="Arial MT"/>
                <a:cs typeface="Arial MT"/>
              </a:rPr>
              <a:t>This will open</a:t>
            </a:r>
            <a:r>
              <a:rPr dirty="0" sz="1000">
                <a:latin typeface="Arial MT"/>
                <a:cs typeface="Arial MT"/>
              </a:rPr>
              <a:t> a</a:t>
            </a:r>
            <a:r>
              <a:rPr dirty="0" sz="1000" spc="-5">
                <a:latin typeface="Arial MT"/>
                <a:cs typeface="Arial MT"/>
              </a:rPr>
              <a:t> dialogue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box in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which you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 see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different tabs. Number tab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show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 </a:t>
            </a:r>
            <a:r>
              <a:rPr dirty="0" sz="1000" spc="-10">
                <a:latin typeface="Arial MT"/>
                <a:cs typeface="Arial MT"/>
              </a:rPr>
              <a:t>numeric </a:t>
            </a:r>
            <a:r>
              <a:rPr dirty="0" sz="1000" spc="-5">
                <a:latin typeface="Arial MT"/>
                <a:cs typeface="Arial MT"/>
              </a:rPr>
              <a:t> format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options.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buAutoNum type="arabicPeriod" startAt="3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Currency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Format</a:t>
            </a:r>
            <a:endParaRPr sz="1200">
              <a:latin typeface="Arial"/>
              <a:cs typeface="Arial"/>
            </a:endParaRPr>
          </a:p>
          <a:p>
            <a:pPr marL="12700" marR="2578100">
              <a:lnSpc>
                <a:spcPct val="191300"/>
              </a:lnSpc>
              <a:spcBef>
                <a:spcPts val="5"/>
              </a:spcBef>
            </a:pPr>
            <a:r>
              <a:rPr dirty="0" sz="1000" spc="-5">
                <a:latin typeface="Arial MT"/>
                <a:cs typeface="Arial MT"/>
              </a:rPr>
              <a:t>In this format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symbol is added in start of number.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apply currency </a:t>
            </a:r>
            <a:r>
              <a:rPr dirty="0" sz="1000" spc="-10">
                <a:latin typeface="Arial MT"/>
                <a:cs typeface="Arial MT"/>
              </a:rPr>
              <a:t>format:</a:t>
            </a:r>
            <a:endParaRPr sz="1000">
              <a:latin typeface="Arial MT"/>
              <a:cs typeface="Arial MT"/>
            </a:endParaRPr>
          </a:p>
          <a:p>
            <a:pPr lvl="1" marL="469900" indent="-229870">
              <a:lnSpc>
                <a:spcPts val="1125"/>
              </a:lnSpc>
              <a:buAutoNum type="arabicPlain"/>
              <a:tabLst>
                <a:tab pos="470534" algn="l"/>
              </a:tabLst>
            </a:pPr>
            <a:r>
              <a:rPr dirty="0" sz="1000">
                <a:latin typeface="Arial MT"/>
                <a:cs typeface="Arial MT"/>
              </a:rPr>
              <a:t>Select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number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range</a:t>
            </a:r>
            <a:endParaRPr sz="1000">
              <a:latin typeface="Arial MT"/>
              <a:cs typeface="Arial MT"/>
            </a:endParaRPr>
          </a:p>
          <a:p>
            <a:pPr lvl="1" marL="469900" indent="-229870">
              <a:lnSpc>
                <a:spcPts val="1175"/>
              </a:lnSpc>
              <a:buAutoNum type="arabicPlain"/>
              <a:tabLst>
                <a:tab pos="470534" algn="l"/>
              </a:tabLst>
            </a:pP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Cell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Currency</a:t>
            </a:r>
            <a:endParaRPr sz="10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Arial MT"/>
              <a:buAutoNum type="arabicPlain"/>
            </a:pPr>
            <a:endParaRPr sz="11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buAutoNum type="arabicPeriod" startAt="4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Percent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Format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39" y="1109872"/>
            <a:ext cx="5384800" cy="7999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Arial MT"/>
                <a:cs typeface="Arial MT"/>
              </a:rPr>
              <a:t>In this format number is multiplied by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100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percent symbol is also </a:t>
            </a:r>
            <a:r>
              <a:rPr dirty="0" sz="1000" spc="-10">
                <a:latin typeface="Arial MT"/>
                <a:cs typeface="Arial MT"/>
              </a:rPr>
              <a:t>shown.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apply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percent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format:</a:t>
            </a:r>
            <a:endParaRPr sz="1000">
              <a:latin typeface="Arial MT"/>
              <a:cs typeface="Arial MT"/>
            </a:endParaRPr>
          </a:p>
          <a:p>
            <a:pPr marL="498475" indent="-229235">
              <a:lnSpc>
                <a:spcPts val="1150"/>
              </a:lnSpc>
              <a:buAutoNum type="arabicPlain"/>
              <a:tabLst>
                <a:tab pos="499109" algn="l"/>
              </a:tabLst>
            </a:pPr>
            <a:r>
              <a:rPr dirty="0" sz="1000">
                <a:latin typeface="Arial MT"/>
                <a:cs typeface="Arial MT"/>
              </a:rPr>
              <a:t>Select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number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range</a:t>
            </a:r>
            <a:endParaRPr sz="1000">
              <a:latin typeface="Arial MT"/>
              <a:cs typeface="Arial MT"/>
            </a:endParaRPr>
          </a:p>
          <a:p>
            <a:pPr marL="498475" indent="-229235">
              <a:lnSpc>
                <a:spcPts val="1175"/>
              </a:lnSpc>
              <a:buAutoNum type="arabicPlain"/>
              <a:tabLst>
                <a:tab pos="499109" algn="l"/>
              </a:tabLst>
            </a:pP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Cell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Percentage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200" b="1">
                <a:latin typeface="Arial"/>
                <a:cs typeface="Arial"/>
              </a:rPr>
              <a:t>5.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Change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Font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of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cell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contents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1175"/>
              </a:spcBef>
            </a:pPr>
            <a:r>
              <a:rPr dirty="0" sz="1000" spc="-5">
                <a:latin typeface="Arial MT"/>
                <a:cs typeface="Arial MT"/>
              </a:rPr>
              <a:t>Writing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style of data is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called font. Default text is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Ariel and size is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10. you can change the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before and after entering the data.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070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apply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any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font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format:</a:t>
            </a:r>
            <a:endParaRPr sz="1000">
              <a:latin typeface="Arial MT"/>
              <a:cs typeface="Arial MT"/>
            </a:endParaRPr>
          </a:p>
          <a:p>
            <a:pPr marL="160020" indent="-147955">
              <a:lnSpc>
                <a:spcPts val="1150"/>
              </a:lnSpc>
              <a:buAutoNum type="arabicPlain"/>
              <a:tabLst>
                <a:tab pos="160655" algn="l"/>
              </a:tabLst>
            </a:pP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</a:t>
            </a:r>
            <a:endParaRPr sz="1000">
              <a:latin typeface="Arial MT"/>
              <a:cs typeface="Arial MT"/>
            </a:endParaRPr>
          </a:p>
          <a:p>
            <a:pPr marL="160655" indent="-148590">
              <a:lnSpc>
                <a:spcPts val="1175"/>
              </a:lnSpc>
              <a:buAutoNum type="arabicPlain"/>
              <a:tabLst>
                <a:tab pos="161290" algn="l"/>
              </a:tabLst>
            </a:pP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Cell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tab.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200" spc="-5" b="1">
                <a:latin typeface="Arial"/>
                <a:cs typeface="Arial"/>
              </a:rPr>
              <a:t>6.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Apply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cell formatting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to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cell contents</a:t>
            </a:r>
            <a:endParaRPr sz="1200">
              <a:latin typeface="Arial"/>
              <a:cs typeface="Arial"/>
            </a:endParaRPr>
          </a:p>
          <a:p>
            <a:pPr marL="12700" marR="4256405">
              <a:lnSpc>
                <a:spcPts val="2300"/>
              </a:lnSpc>
              <a:spcBef>
                <a:spcPts val="250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apply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cell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1-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885"/>
              </a:lnSpc>
            </a:pPr>
            <a:r>
              <a:rPr dirty="0" sz="1000">
                <a:latin typeface="Arial MT"/>
                <a:cs typeface="Arial MT"/>
              </a:rPr>
              <a:t>2-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Cell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Font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tab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Style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dirty="0" sz="1200" b="1">
                <a:latin typeface="Arial"/>
                <a:cs typeface="Arial"/>
              </a:rPr>
              <a:t>7.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Apply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different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color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to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cell</a:t>
            </a:r>
            <a:endParaRPr sz="1200">
              <a:latin typeface="Arial"/>
              <a:cs typeface="Arial"/>
            </a:endParaRPr>
          </a:p>
          <a:p>
            <a:pPr marL="12700" marR="1624965">
              <a:lnSpc>
                <a:spcPts val="2300"/>
              </a:lnSpc>
              <a:spcBef>
                <a:spcPts val="250"/>
              </a:spcBef>
            </a:pPr>
            <a:r>
              <a:rPr dirty="0" sz="1000">
                <a:latin typeface="Arial MT"/>
                <a:cs typeface="Arial MT"/>
              </a:rPr>
              <a:t>You can </a:t>
            </a:r>
            <a:r>
              <a:rPr dirty="0" sz="1000" spc="-5">
                <a:latin typeface="Arial MT"/>
                <a:cs typeface="Arial MT"/>
              </a:rPr>
              <a:t>change background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foreground </a:t>
            </a:r>
            <a:r>
              <a:rPr dirty="0" sz="1000">
                <a:latin typeface="Arial MT"/>
                <a:cs typeface="Arial MT"/>
              </a:rPr>
              <a:t>color of cell </a:t>
            </a:r>
            <a:r>
              <a:rPr dirty="0" sz="1000" spc="-5">
                <a:latin typeface="Arial MT"/>
                <a:cs typeface="Arial MT"/>
              </a:rPr>
              <a:t>contents.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apply</a:t>
            </a:r>
            <a:r>
              <a:rPr dirty="0" sz="1000" spc="-5">
                <a:latin typeface="Arial MT"/>
                <a:cs typeface="Arial MT"/>
              </a:rPr>
              <a:t> foreground color:</a:t>
            </a:r>
            <a:endParaRPr sz="1000">
              <a:latin typeface="Arial MT"/>
              <a:cs typeface="Arial MT"/>
            </a:endParaRPr>
          </a:p>
          <a:p>
            <a:pPr marL="160655" indent="-148590">
              <a:lnSpc>
                <a:spcPts val="865"/>
              </a:lnSpc>
              <a:buAutoNum type="arabicPlain"/>
              <a:tabLst>
                <a:tab pos="161290" algn="l"/>
              </a:tabLst>
            </a:pP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Cells</a:t>
            </a:r>
            <a:endParaRPr sz="1000">
              <a:latin typeface="Arial MT"/>
              <a:cs typeface="Arial MT"/>
            </a:endParaRPr>
          </a:p>
          <a:p>
            <a:pPr marL="160655" indent="-148590">
              <a:lnSpc>
                <a:spcPts val="1175"/>
              </a:lnSpc>
              <a:buAutoNum type="arabicPlain"/>
              <a:tabLst>
                <a:tab pos="161290" algn="l"/>
              </a:tabLst>
            </a:pP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Cell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tab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Color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apply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background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color:</a:t>
            </a:r>
            <a:endParaRPr sz="1000">
              <a:latin typeface="Arial MT"/>
              <a:cs typeface="Arial MT"/>
            </a:endParaRPr>
          </a:p>
          <a:p>
            <a:pPr marL="160655" indent="-148590">
              <a:lnSpc>
                <a:spcPts val="1150"/>
              </a:lnSpc>
              <a:buAutoNum type="arabicPlain"/>
              <a:tabLst>
                <a:tab pos="161290" algn="l"/>
              </a:tabLst>
            </a:pP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Cells</a:t>
            </a:r>
            <a:endParaRPr sz="1000">
              <a:latin typeface="Arial MT"/>
              <a:cs typeface="Arial MT"/>
            </a:endParaRPr>
          </a:p>
          <a:p>
            <a:pPr marL="160655" indent="-148590">
              <a:lnSpc>
                <a:spcPts val="1175"/>
              </a:lnSpc>
              <a:buAutoNum type="arabicPlain"/>
              <a:tabLst>
                <a:tab pos="161290" algn="l"/>
              </a:tabLst>
            </a:pP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Cell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Pattern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tab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8.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Add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border</a:t>
            </a:r>
            <a:endParaRPr sz="1200">
              <a:latin typeface="Arial"/>
              <a:cs typeface="Arial"/>
            </a:endParaRPr>
          </a:p>
          <a:p>
            <a:pPr marL="12700" marR="2783840">
              <a:lnSpc>
                <a:spcPts val="1150"/>
              </a:lnSpc>
              <a:spcBef>
                <a:spcPts val="1180"/>
              </a:spcBef>
            </a:pPr>
            <a:r>
              <a:rPr dirty="0" sz="1000" spc="-5">
                <a:latin typeface="Arial MT"/>
                <a:cs typeface="Arial MT"/>
              </a:rPr>
              <a:t>Border </a:t>
            </a:r>
            <a:r>
              <a:rPr dirty="0" sz="1000">
                <a:latin typeface="Arial MT"/>
                <a:cs typeface="Arial MT"/>
              </a:rPr>
              <a:t>is a </a:t>
            </a:r>
            <a:r>
              <a:rPr dirty="0" sz="1000" spc="-5">
                <a:latin typeface="Arial MT"/>
                <a:cs typeface="Arial MT"/>
              </a:rPr>
              <a:t>line around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cell </a:t>
            </a:r>
            <a:r>
              <a:rPr dirty="0" sz="1000">
                <a:latin typeface="Arial MT"/>
                <a:cs typeface="Arial MT"/>
              </a:rPr>
              <a:t>or </a:t>
            </a:r>
            <a:r>
              <a:rPr dirty="0" sz="1000" spc="-5">
                <a:latin typeface="Arial MT"/>
                <a:cs typeface="Arial MT"/>
              </a:rPr>
              <a:t>group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cells.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create border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around cell:</a:t>
            </a:r>
            <a:endParaRPr sz="1000">
              <a:latin typeface="Arial MT"/>
              <a:cs typeface="Arial MT"/>
            </a:endParaRPr>
          </a:p>
          <a:p>
            <a:pPr marL="160655" indent="-148590">
              <a:lnSpc>
                <a:spcPts val="1090"/>
              </a:lnSpc>
              <a:buAutoNum type="arabicPlain"/>
              <a:tabLst>
                <a:tab pos="161290" algn="l"/>
              </a:tabLst>
            </a:pP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cell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cells</a:t>
            </a:r>
            <a:endParaRPr sz="1000">
              <a:latin typeface="Arial MT"/>
              <a:cs typeface="Arial MT"/>
            </a:endParaRPr>
          </a:p>
          <a:p>
            <a:pPr marL="160655" indent="-148590">
              <a:lnSpc>
                <a:spcPts val="1175"/>
              </a:lnSpc>
              <a:buAutoNum type="arabicPlain"/>
              <a:tabLst>
                <a:tab pos="161290" algn="l"/>
              </a:tabLst>
            </a:pP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Cell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Border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tab.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0"/>
              </a:lnSpc>
              <a:spcBef>
                <a:spcPts val="1095"/>
              </a:spcBef>
            </a:pP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border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style from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line </a:t>
            </a:r>
            <a:r>
              <a:rPr dirty="0" sz="1000" spc="-5">
                <a:latin typeface="Arial MT"/>
                <a:cs typeface="Arial MT"/>
              </a:rPr>
              <a:t>option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color from</a:t>
            </a:r>
            <a:r>
              <a:rPr dirty="0" sz="1000" spc="-5">
                <a:latin typeface="Arial MT"/>
                <a:cs typeface="Arial MT"/>
              </a:rPr>
              <a:t> color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410"/>
              </a:lnSpc>
            </a:pPr>
            <a:r>
              <a:rPr dirty="0" sz="1200" b="1">
                <a:latin typeface="Arial"/>
                <a:cs typeface="Arial"/>
              </a:rPr>
              <a:t>9.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Align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contents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to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cell</a:t>
            </a:r>
            <a:endParaRPr sz="1200">
              <a:latin typeface="Arial"/>
              <a:cs typeface="Arial"/>
            </a:endParaRPr>
          </a:p>
          <a:p>
            <a:pPr marL="12700" marR="1139190">
              <a:lnSpc>
                <a:spcPts val="1150"/>
              </a:lnSpc>
              <a:spcBef>
                <a:spcPts val="1170"/>
              </a:spcBef>
            </a:pPr>
            <a:r>
              <a:rPr dirty="0" sz="1000" spc="-5">
                <a:latin typeface="Arial MT"/>
                <a:cs typeface="Arial MT"/>
              </a:rPr>
              <a:t>By default text is aligned on left side and numbers are aligned on right side.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align cell contents:</a:t>
            </a:r>
            <a:endParaRPr sz="1000">
              <a:latin typeface="Arial MT"/>
              <a:cs typeface="Arial MT"/>
            </a:endParaRPr>
          </a:p>
          <a:p>
            <a:pPr marL="160655" indent="-148590">
              <a:lnSpc>
                <a:spcPts val="1090"/>
              </a:lnSpc>
              <a:buAutoNum type="arabicPlain"/>
              <a:tabLst>
                <a:tab pos="161290" algn="l"/>
              </a:tabLst>
            </a:pP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cell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cells</a:t>
            </a:r>
            <a:endParaRPr sz="1000">
              <a:latin typeface="Arial MT"/>
              <a:cs typeface="Arial MT"/>
            </a:endParaRPr>
          </a:p>
          <a:p>
            <a:pPr marL="125730" indent="-113664">
              <a:lnSpc>
                <a:spcPts val="1175"/>
              </a:lnSpc>
              <a:buAutoNum type="arabicPlain"/>
              <a:tabLst>
                <a:tab pos="126364" algn="l"/>
              </a:tabLst>
            </a:pP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tool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bar options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align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left,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right or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center.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200" spc="-5" b="1">
                <a:latin typeface="Arial"/>
                <a:cs typeface="Arial"/>
              </a:rPr>
              <a:t>10.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Adjust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cell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orientation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000" spc="-5">
                <a:latin typeface="Arial MT"/>
                <a:cs typeface="Arial MT"/>
              </a:rPr>
              <a:t>By </a:t>
            </a:r>
            <a:r>
              <a:rPr dirty="0" sz="1000">
                <a:latin typeface="Arial MT"/>
                <a:cs typeface="Arial MT"/>
              </a:rPr>
              <a:t>using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cell</a:t>
            </a:r>
            <a:r>
              <a:rPr dirty="0" sz="1000" spc="-5">
                <a:latin typeface="Arial MT"/>
                <a:cs typeface="Arial MT"/>
              </a:rPr>
              <a:t> orientation </a:t>
            </a:r>
            <a:r>
              <a:rPr dirty="0" sz="1000">
                <a:latin typeface="Arial MT"/>
                <a:cs typeface="Arial MT"/>
              </a:rPr>
              <a:t>direction of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cell </a:t>
            </a:r>
            <a:r>
              <a:rPr dirty="0" sz="1000" spc="-5">
                <a:latin typeface="Arial MT"/>
                <a:cs typeface="Arial MT"/>
              </a:rPr>
              <a:t>contents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be</a:t>
            </a:r>
            <a:r>
              <a:rPr dirty="0" sz="1000" spc="-5">
                <a:latin typeface="Arial MT"/>
                <a:cs typeface="Arial MT"/>
              </a:rPr>
              <a:t> changed.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2227" y="4165036"/>
            <a:ext cx="746911" cy="23450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32539" y="963688"/>
            <a:ext cx="3975100" cy="80746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apply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cell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orientation: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75"/>
              </a:lnSpc>
              <a:spcBef>
                <a:spcPts val="1095"/>
              </a:spcBef>
              <a:buAutoNum type="arabicPlain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text.</a:t>
            </a:r>
            <a:endParaRPr sz="1000">
              <a:latin typeface="Arial MT"/>
              <a:cs typeface="Arial MT"/>
            </a:endParaRPr>
          </a:p>
          <a:p>
            <a:pPr marL="469900" indent="-229870">
              <a:lnSpc>
                <a:spcPts val="1175"/>
              </a:lnSpc>
              <a:buAutoNum type="arabicPlain"/>
              <a:tabLst>
                <a:tab pos="470534" algn="l"/>
              </a:tabLst>
            </a:pP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Cell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Alignment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tab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orientation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200" spc="-5" b="1">
                <a:latin typeface="Arial"/>
                <a:cs typeface="Arial"/>
              </a:rPr>
              <a:t>11.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Apply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text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wrapping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to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cell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contents</a:t>
            </a:r>
            <a:endParaRPr sz="1200">
              <a:latin typeface="Arial"/>
              <a:cs typeface="Arial"/>
            </a:endParaRPr>
          </a:p>
          <a:p>
            <a:pPr marL="12700" marR="765810">
              <a:lnSpc>
                <a:spcPts val="1150"/>
              </a:lnSpc>
              <a:spcBef>
                <a:spcPts val="1175"/>
              </a:spcBef>
            </a:pPr>
            <a:r>
              <a:rPr dirty="0" sz="1000" spc="-5">
                <a:latin typeface="Arial MT"/>
                <a:cs typeface="Arial MT"/>
              </a:rPr>
              <a:t>To display text in multiple </a:t>
            </a:r>
            <a:r>
              <a:rPr dirty="0" sz="1000">
                <a:latin typeface="Arial MT"/>
                <a:cs typeface="Arial MT"/>
              </a:rPr>
              <a:t>lines </a:t>
            </a:r>
            <a:r>
              <a:rPr dirty="0" sz="1000" spc="-5">
                <a:latin typeface="Arial MT"/>
                <a:cs typeface="Arial MT"/>
              </a:rPr>
              <a:t>text wrap options is used.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apply text wrap:</a:t>
            </a:r>
            <a:endParaRPr sz="1000">
              <a:latin typeface="Arial MT"/>
              <a:cs typeface="Arial MT"/>
            </a:endParaRPr>
          </a:p>
          <a:p>
            <a:pPr marL="160655" indent="-148590">
              <a:lnSpc>
                <a:spcPts val="1175"/>
              </a:lnSpc>
              <a:spcBef>
                <a:spcPts val="1070"/>
              </a:spcBef>
              <a:buAutoNum type="arabicPlain"/>
              <a:tabLst>
                <a:tab pos="161290" algn="l"/>
              </a:tabLst>
            </a:pP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text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cells</a:t>
            </a:r>
            <a:endParaRPr sz="1000">
              <a:latin typeface="Arial MT"/>
              <a:cs typeface="Arial MT"/>
            </a:endParaRPr>
          </a:p>
          <a:p>
            <a:pPr marL="160655" indent="-148590">
              <a:lnSpc>
                <a:spcPts val="1175"/>
              </a:lnSpc>
              <a:buAutoNum type="arabicPlain"/>
              <a:tabLst>
                <a:tab pos="161290" algn="l"/>
              </a:tabLst>
            </a:pPr>
            <a:r>
              <a:rPr dirty="0" sz="1000" spc="-5">
                <a:latin typeface="Arial MT"/>
                <a:cs typeface="Arial MT"/>
              </a:rPr>
              <a:t>Click on Format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Cell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5">
                <a:latin typeface="Arial MT"/>
                <a:cs typeface="Arial MT"/>
              </a:rPr>
              <a:t> Alignment </a:t>
            </a:r>
            <a:r>
              <a:rPr dirty="0" sz="1000">
                <a:latin typeface="Arial MT"/>
                <a:cs typeface="Arial MT"/>
              </a:rPr>
              <a:t>tab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Text </a:t>
            </a:r>
            <a:r>
              <a:rPr dirty="0" sz="1000" spc="-5">
                <a:latin typeface="Arial MT"/>
                <a:cs typeface="Arial MT"/>
              </a:rPr>
              <a:t>control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Text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Wrap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12.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Center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 title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over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 cell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range</a:t>
            </a:r>
            <a:endParaRPr sz="1200">
              <a:latin typeface="Arial"/>
              <a:cs typeface="Arial"/>
            </a:endParaRPr>
          </a:p>
          <a:p>
            <a:pPr marL="12700" marR="1521460">
              <a:lnSpc>
                <a:spcPts val="1150"/>
              </a:lnSpc>
              <a:spcBef>
                <a:spcPts val="1405"/>
              </a:spcBef>
            </a:pP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also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center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title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over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cell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range.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apply cell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title:</a:t>
            </a:r>
            <a:endParaRPr sz="1000">
              <a:latin typeface="Arial MT"/>
              <a:cs typeface="Arial MT"/>
            </a:endParaRPr>
          </a:p>
          <a:p>
            <a:pPr marL="160655" indent="-148590">
              <a:lnSpc>
                <a:spcPts val="1175"/>
              </a:lnSpc>
              <a:spcBef>
                <a:spcPts val="1070"/>
              </a:spcBef>
              <a:buAutoNum type="arabicPlain"/>
              <a:tabLst>
                <a:tab pos="161290" algn="l"/>
              </a:tabLst>
            </a:pP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cell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range</a:t>
            </a:r>
            <a:endParaRPr sz="1000">
              <a:latin typeface="Arial MT"/>
              <a:cs typeface="Arial MT"/>
            </a:endParaRPr>
          </a:p>
          <a:p>
            <a:pPr marL="12700" marR="70485">
              <a:lnSpc>
                <a:spcPts val="1150"/>
              </a:lnSpc>
              <a:spcBef>
                <a:spcPts val="55"/>
              </a:spcBef>
              <a:buAutoNum type="arabicPlain"/>
              <a:tabLst>
                <a:tab pos="161290" algn="l"/>
              </a:tabLst>
            </a:pPr>
            <a:r>
              <a:rPr dirty="0" sz="1000" spc="-5">
                <a:latin typeface="Arial MT"/>
                <a:cs typeface="Arial MT"/>
              </a:rPr>
              <a:t>Click on Format </a:t>
            </a:r>
            <a:r>
              <a:rPr dirty="0" sz="1000">
                <a:latin typeface="Arial MT"/>
                <a:cs typeface="Arial MT"/>
              </a:rPr>
              <a:t>&lt; Cell &lt; </a:t>
            </a:r>
            <a:r>
              <a:rPr dirty="0" sz="1000" spc="-5">
                <a:latin typeface="Arial MT"/>
                <a:cs typeface="Arial MT"/>
              </a:rPr>
              <a:t>Alignment </a:t>
            </a:r>
            <a:r>
              <a:rPr dirty="0" sz="1000">
                <a:latin typeface="Arial MT"/>
                <a:cs typeface="Arial MT"/>
              </a:rPr>
              <a:t>tab &lt; Text </a:t>
            </a:r>
            <a:r>
              <a:rPr dirty="0" sz="1000" spc="-5">
                <a:latin typeface="Arial MT"/>
                <a:cs typeface="Arial MT"/>
              </a:rPr>
              <a:t>control </a:t>
            </a:r>
            <a:r>
              <a:rPr dirty="0" sz="1000">
                <a:latin typeface="Arial MT"/>
                <a:cs typeface="Arial MT"/>
              </a:rPr>
              <a:t>&lt; </a:t>
            </a:r>
            <a:r>
              <a:rPr dirty="0" sz="1000" spc="-5">
                <a:latin typeface="Arial MT"/>
                <a:cs typeface="Arial MT"/>
              </a:rPr>
              <a:t>Merge </a:t>
            </a:r>
            <a:r>
              <a:rPr dirty="0" sz="1000">
                <a:latin typeface="Arial MT"/>
                <a:cs typeface="Arial MT"/>
              </a:rPr>
              <a:t>Cell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3-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 Text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dirty="0" sz="1000" spc="-5">
                <a:latin typeface="Arial MT"/>
                <a:cs typeface="Arial MT"/>
              </a:rPr>
              <a:t>4-Select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tool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bar options to align left,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right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 center.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267335" indent="-255270">
              <a:lnSpc>
                <a:spcPct val="100000"/>
              </a:lnSpc>
              <a:buAutoNum type="arabicPeriod" startAt="13"/>
              <a:tabLst>
                <a:tab pos="267970" algn="l"/>
              </a:tabLst>
            </a:pPr>
            <a:r>
              <a:rPr dirty="0" sz="1200" b="1">
                <a:latin typeface="Arial"/>
                <a:cs typeface="Arial"/>
              </a:rPr>
              <a:t>Copy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Formatting</a:t>
            </a:r>
            <a:endParaRPr sz="1200">
              <a:latin typeface="Arial"/>
              <a:cs typeface="Arial"/>
            </a:endParaRPr>
          </a:p>
          <a:p>
            <a:pPr marL="12700" marR="787400">
              <a:lnSpc>
                <a:spcPts val="1150"/>
              </a:lnSpc>
              <a:spcBef>
                <a:spcPts val="1170"/>
              </a:spcBef>
            </a:pPr>
            <a:r>
              <a:rPr dirty="0" sz="1000">
                <a:latin typeface="Arial MT"/>
                <a:cs typeface="Arial MT"/>
              </a:rPr>
              <a:t>We can </a:t>
            </a:r>
            <a:r>
              <a:rPr dirty="0" sz="1000" spc="-5">
                <a:latin typeface="Arial MT"/>
                <a:cs typeface="Arial MT"/>
              </a:rPr>
              <a:t>also </a:t>
            </a:r>
            <a:r>
              <a:rPr dirty="0" sz="1000">
                <a:latin typeface="Arial MT"/>
                <a:cs typeface="Arial MT"/>
              </a:rPr>
              <a:t>copy </a:t>
            </a:r>
            <a:r>
              <a:rPr dirty="0" sz="1000" spc="-5">
                <a:latin typeface="Arial MT"/>
                <a:cs typeface="Arial MT"/>
              </a:rPr>
              <a:t>formatting </a:t>
            </a:r>
            <a:r>
              <a:rPr dirty="0" sz="1000">
                <a:latin typeface="Arial MT"/>
                <a:cs typeface="Arial MT"/>
              </a:rPr>
              <a:t>like font, </a:t>
            </a:r>
            <a:r>
              <a:rPr dirty="0" sz="1000" spc="-5">
                <a:latin typeface="Arial MT"/>
                <a:cs typeface="Arial MT"/>
              </a:rPr>
              <a:t>bold, border, </a:t>
            </a:r>
            <a:r>
              <a:rPr dirty="0" sz="1000">
                <a:latin typeface="Arial MT"/>
                <a:cs typeface="Arial MT"/>
              </a:rPr>
              <a:t>color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etc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 one location to </a:t>
            </a:r>
            <a:r>
              <a:rPr dirty="0" sz="1000" spc="-10">
                <a:latin typeface="Arial MT"/>
                <a:cs typeface="Arial MT"/>
              </a:rPr>
              <a:t>another.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5"/>
              </a:lnSpc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copy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formatting: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ts val="1150"/>
              </a:lnSpc>
              <a:buAutoNum type="arabicPlain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</a:t>
            </a:r>
            <a:endParaRPr sz="1000">
              <a:latin typeface="Arial MT"/>
              <a:cs typeface="Arial MT"/>
            </a:endParaRPr>
          </a:p>
          <a:p>
            <a:pPr lvl="1" marL="469900" indent="-229870">
              <a:lnSpc>
                <a:spcPts val="1175"/>
              </a:lnSpc>
              <a:buAutoNum type="arabicPlain"/>
              <a:tabLst>
                <a:tab pos="470534" algn="l"/>
              </a:tabLst>
            </a:pP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Edit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Copy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paste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formatting: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Arial MT"/>
              <a:cs typeface="Arial MT"/>
            </a:endParaRPr>
          </a:p>
          <a:p>
            <a:pPr marL="12700" marR="873760">
              <a:lnSpc>
                <a:spcPts val="1150"/>
              </a:lnSpc>
              <a:buSzPct val="90000"/>
              <a:buAutoNum type="arabicPlain"/>
              <a:tabLst>
                <a:tab pos="126364" algn="l"/>
              </a:tabLst>
            </a:pPr>
            <a:r>
              <a:rPr dirty="0" sz="1000" spc="-5">
                <a:latin typeface="Arial MT"/>
                <a:cs typeface="Arial MT"/>
              </a:rPr>
              <a:t>Select another sheet and move mouse pointer in any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cell.</a:t>
            </a:r>
            <a:endParaRPr sz="1000">
              <a:latin typeface="Arial MT"/>
              <a:cs typeface="Arial MT"/>
            </a:endParaRPr>
          </a:p>
          <a:p>
            <a:pPr marL="160655" indent="-148590">
              <a:lnSpc>
                <a:spcPts val="1115"/>
              </a:lnSpc>
              <a:buSzPct val="90000"/>
              <a:buAutoNum type="arabicPlain"/>
              <a:tabLst>
                <a:tab pos="161290" algn="l"/>
              </a:tabLst>
            </a:pP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Edit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Paste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Special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 open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dialogue box from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which you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 paste options.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 MT"/>
              <a:cs typeface="Arial MT"/>
            </a:endParaRPr>
          </a:p>
          <a:p>
            <a:pPr marL="266700" indent="-254635">
              <a:lnSpc>
                <a:spcPct val="100000"/>
              </a:lnSpc>
              <a:buAutoNum type="arabicPeriod" startAt="14"/>
              <a:tabLst>
                <a:tab pos="267335" algn="l"/>
              </a:tabLst>
            </a:pPr>
            <a:r>
              <a:rPr dirty="0" sz="1200" b="1">
                <a:latin typeface="Arial"/>
                <a:cs typeface="Arial"/>
              </a:rPr>
              <a:t>Summary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lesson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have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learnt: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What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formatting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number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formatting?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apply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different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formatting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cell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contents?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change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foreground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background</a:t>
            </a:r>
            <a:r>
              <a:rPr dirty="0" sz="1000">
                <a:latin typeface="Arial MT"/>
                <a:cs typeface="Arial MT"/>
              </a:rPr>
              <a:t> of cell </a:t>
            </a:r>
            <a:r>
              <a:rPr dirty="0" sz="1000" spc="-5">
                <a:latin typeface="Arial MT"/>
                <a:cs typeface="Arial MT"/>
              </a:rPr>
              <a:t>contents?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add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border effects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cell,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cell</a:t>
            </a:r>
            <a:r>
              <a:rPr dirty="0" sz="1000" spc="-5">
                <a:latin typeface="Arial MT"/>
                <a:cs typeface="Arial MT"/>
              </a:rPr>
              <a:t> range?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set</a:t>
            </a:r>
            <a:r>
              <a:rPr dirty="0" sz="1000" spc="-5">
                <a:latin typeface="Arial MT"/>
                <a:cs typeface="Arial MT"/>
              </a:rPr>
              <a:t> alignment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cell contents?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change direction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cell</a:t>
            </a:r>
            <a:r>
              <a:rPr dirty="0" sz="1000" spc="-5">
                <a:latin typeface="Arial MT"/>
                <a:cs typeface="Arial MT"/>
              </a:rPr>
              <a:t> contents?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show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data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single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cell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multiple </a:t>
            </a:r>
            <a:r>
              <a:rPr dirty="0" sz="1000">
                <a:latin typeface="Arial MT"/>
                <a:cs typeface="Arial MT"/>
              </a:rPr>
              <a:t>lines?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center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title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over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cell</a:t>
            </a:r>
            <a:r>
              <a:rPr dirty="0" sz="1000" spc="-5">
                <a:latin typeface="Arial MT"/>
                <a:cs typeface="Arial MT"/>
              </a:rPr>
              <a:t> range?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 </a:t>
            </a:r>
            <a:r>
              <a:rPr dirty="0" sz="1000">
                <a:latin typeface="Arial MT"/>
                <a:cs typeface="Arial MT"/>
              </a:rPr>
              <a:t>to apply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cell </a:t>
            </a:r>
            <a:r>
              <a:rPr dirty="0" sz="1000" spc="-5">
                <a:latin typeface="Arial MT"/>
                <a:cs typeface="Arial MT"/>
              </a:rPr>
              <a:t>formatting</a:t>
            </a:r>
            <a:r>
              <a:rPr dirty="0" sz="1000">
                <a:latin typeface="Arial MT"/>
                <a:cs typeface="Arial MT"/>
              </a:rPr>
              <a:t> from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one </a:t>
            </a:r>
            <a:r>
              <a:rPr dirty="0" sz="1000" spc="-5">
                <a:latin typeface="Arial MT"/>
                <a:cs typeface="Arial MT"/>
              </a:rPr>
              <a:t>location</a:t>
            </a:r>
            <a:r>
              <a:rPr dirty="0" sz="1000">
                <a:latin typeface="Arial MT"/>
                <a:cs typeface="Arial MT"/>
              </a:rPr>
              <a:t> to</a:t>
            </a:r>
            <a:r>
              <a:rPr dirty="0" sz="1000" spc="-5">
                <a:latin typeface="Arial MT"/>
                <a:cs typeface="Arial MT"/>
              </a:rPr>
              <a:t> another?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1439" y="4527452"/>
            <a:ext cx="2036684" cy="221713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100</a:t>
            </a:fld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962926"/>
            <a:ext cx="5507990" cy="2519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2245" indent="-170180">
              <a:lnSpc>
                <a:spcPct val="100000"/>
              </a:lnSpc>
              <a:spcBef>
                <a:spcPts val="100"/>
              </a:spcBef>
              <a:buAutoNum type="arabicPeriod" startAt="8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Summary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learnt: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What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computer?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used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our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daily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life?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Advantages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Basic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terms </a:t>
            </a:r>
            <a:r>
              <a:rPr dirty="0" sz="1000">
                <a:latin typeface="Arial MT"/>
                <a:cs typeface="Arial MT"/>
              </a:rPr>
              <a:t>e.g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storage,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output, </a:t>
            </a:r>
            <a:r>
              <a:rPr dirty="0" sz="1000">
                <a:latin typeface="Arial MT"/>
                <a:cs typeface="Arial MT"/>
              </a:rPr>
              <a:t>input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etc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Types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computer</a:t>
            </a:r>
            <a:endParaRPr sz="10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Font typeface="Symbol"/>
              <a:buChar char=""/>
            </a:pPr>
            <a:endParaRPr sz="13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969"/>
              </a:spcBef>
              <a:buAutoNum type="arabicPeriod" startAt="9"/>
              <a:tabLst>
                <a:tab pos="182880" algn="l"/>
              </a:tabLst>
            </a:pPr>
            <a:r>
              <a:rPr dirty="0" sz="1200" spc="-10" b="1">
                <a:latin typeface="Arial"/>
                <a:cs typeface="Arial"/>
              </a:rPr>
              <a:t>Exercise</a:t>
            </a:r>
            <a:endParaRPr sz="1200">
              <a:latin typeface="Arial"/>
              <a:cs typeface="Arial"/>
            </a:endParaRPr>
          </a:p>
          <a:p>
            <a:pPr marL="12700" marR="5715">
              <a:lnSpc>
                <a:spcPts val="1150"/>
              </a:lnSpc>
              <a:spcBef>
                <a:spcPts val="1405"/>
              </a:spcBef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our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daily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life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there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many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devices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that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act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as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either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input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device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output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device.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List</a:t>
            </a:r>
            <a:r>
              <a:rPr dirty="0" sz="1000" spc="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any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such input and output devices from real life.</a:t>
            </a:r>
            <a:endParaRPr sz="1000">
              <a:latin typeface="Arial MT"/>
              <a:cs typeface="Arial MT"/>
            </a:endParaRPr>
          </a:p>
          <a:p>
            <a:pPr marL="12700" marR="5080">
              <a:lnSpc>
                <a:spcPts val="1150"/>
              </a:lnSpc>
              <a:spcBef>
                <a:spcPts val="1150"/>
              </a:spcBef>
            </a:pPr>
            <a:r>
              <a:rPr dirty="0" sz="1000" spc="-5">
                <a:latin typeface="Arial MT"/>
                <a:cs typeface="Arial MT"/>
              </a:rPr>
              <a:t>Search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17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market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identify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two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input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output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devices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that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input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into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computer 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get the output from computer, other than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one mentioned in this lesson.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33" y="1138043"/>
            <a:ext cx="5509260" cy="7971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Arial"/>
                <a:cs typeface="Arial"/>
              </a:rPr>
              <a:t>15.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Exercise</a:t>
            </a:r>
            <a:endParaRPr sz="1200">
              <a:latin typeface="Arial"/>
              <a:cs typeface="Arial"/>
            </a:endParaRPr>
          </a:p>
          <a:p>
            <a:pPr marL="12700" marR="212725">
              <a:lnSpc>
                <a:spcPct val="95700"/>
              </a:lnSpc>
              <a:spcBef>
                <a:spcPts val="1145"/>
              </a:spcBef>
            </a:pPr>
            <a:r>
              <a:rPr dirty="0" sz="1000" spc="-5">
                <a:latin typeface="Arial MT"/>
                <a:cs typeface="Arial MT"/>
              </a:rPr>
              <a:t>While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unformatted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worksheets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communicate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information,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formatted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</a:t>
            </a:r>
            <a:r>
              <a:rPr dirty="0" sz="1000">
                <a:latin typeface="Arial MT"/>
                <a:cs typeface="Arial MT"/>
              </a:rPr>
              <a:t> adds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interest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can </a:t>
            </a:r>
            <a:r>
              <a:rPr dirty="0" sz="1000" spc="-10">
                <a:latin typeface="Arial MT"/>
                <a:cs typeface="Arial MT"/>
              </a:rPr>
              <a:t>highlight</a:t>
            </a:r>
            <a:r>
              <a:rPr dirty="0" sz="1000" spc="-5">
                <a:latin typeface="Arial MT"/>
                <a:cs typeface="Arial MT"/>
              </a:rPr>
              <a:t> important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data. In coming exercise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explore how 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apply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numerous types of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formatting to text and values such as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changing font styles to bold, italic and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underline. You will </a:t>
            </a:r>
            <a:r>
              <a:rPr dirty="0" sz="1000">
                <a:latin typeface="Arial MT"/>
                <a:cs typeface="Arial MT"/>
              </a:rPr>
              <a:t> also</a:t>
            </a:r>
            <a:r>
              <a:rPr dirty="0" sz="1000" spc="-5">
                <a:latin typeface="Arial MT"/>
                <a:cs typeface="Arial MT"/>
              </a:rPr>
              <a:t> practice adding symbols</a:t>
            </a:r>
            <a:r>
              <a:rPr dirty="0" sz="1000">
                <a:latin typeface="Arial MT"/>
                <a:cs typeface="Arial MT"/>
              </a:rPr>
              <a:t> to </a:t>
            </a:r>
            <a:r>
              <a:rPr dirty="0" sz="1000" spc="-5">
                <a:latin typeface="Arial MT"/>
                <a:cs typeface="Arial MT"/>
              </a:rPr>
              <a:t>numeric </a:t>
            </a:r>
            <a:r>
              <a:rPr dirty="0" sz="1000">
                <a:latin typeface="Arial MT"/>
                <a:cs typeface="Arial MT"/>
              </a:rPr>
              <a:t>data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changing color </a:t>
            </a:r>
            <a:r>
              <a:rPr dirty="0" sz="1000">
                <a:latin typeface="Arial MT"/>
                <a:cs typeface="Arial MT"/>
              </a:rPr>
              <a:t>of cell</a:t>
            </a:r>
            <a:r>
              <a:rPr dirty="0" sz="1000" spc="-5">
                <a:latin typeface="Arial MT"/>
                <a:cs typeface="Arial MT"/>
              </a:rPr>
              <a:t> contents</a:t>
            </a:r>
            <a:r>
              <a:rPr dirty="0" sz="1000">
                <a:latin typeface="Arial MT"/>
                <a:cs typeface="Arial MT"/>
              </a:rPr>
              <a:t> and the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backgrounds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cells.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1: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50"/>
              </a:lnSpc>
            </a:pP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Apply</a:t>
            </a:r>
            <a:r>
              <a:rPr dirty="0" u="heavy" sz="1000" spc="-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Numeric</a:t>
            </a:r>
            <a:r>
              <a:rPr dirty="0" u="heavy" sz="10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format</a:t>
            </a:r>
            <a:r>
              <a:rPr dirty="0" u="heavy" sz="10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7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new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spreadsheet.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Select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cells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A1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A5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with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mouse.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Format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menu </a:t>
            </a:r>
            <a:r>
              <a:rPr dirty="0" sz="1000" spc="-2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5">
                <a:latin typeface="Arial MT"/>
                <a:cs typeface="Arial MT"/>
              </a:rPr>
              <a:t>menu </a:t>
            </a:r>
            <a:r>
              <a:rPr dirty="0" sz="1000">
                <a:latin typeface="Arial MT"/>
                <a:cs typeface="Arial MT"/>
              </a:rPr>
              <a:t>bar and </a:t>
            </a:r>
            <a:r>
              <a:rPr dirty="0" sz="1000" spc="-5">
                <a:latin typeface="Arial MT"/>
                <a:cs typeface="Arial MT"/>
              </a:rPr>
              <a:t>choose Cells option. </a:t>
            </a:r>
            <a:r>
              <a:rPr dirty="0" sz="1000">
                <a:latin typeface="Arial MT"/>
                <a:cs typeface="Arial MT"/>
              </a:rPr>
              <a:t>In the </a:t>
            </a:r>
            <a:r>
              <a:rPr dirty="0" sz="1000" spc="-5">
                <a:latin typeface="Arial MT"/>
                <a:cs typeface="Arial MT"/>
              </a:rPr>
              <a:t>dialog </a:t>
            </a:r>
            <a:r>
              <a:rPr dirty="0" sz="1000">
                <a:latin typeface="Arial MT"/>
                <a:cs typeface="Arial MT"/>
              </a:rPr>
              <a:t>box </a:t>
            </a:r>
            <a:r>
              <a:rPr dirty="0" sz="1000" spc="-5">
                <a:latin typeface="Arial MT"/>
                <a:cs typeface="Arial MT"/>
              </a:rPr>
              <a:t>click on Number </a:t>
            </a:r>
            <a:r>
              <a:rPr dirty="0" sz="1000">
                <a:latin typeface="Arial MT"/>
                <a:cs typeface="Arial MT"/>
              </a:rPr>
              <a:t>tab and </a:t>
            </a:r>
            <a:r>
              <a:rPr dirty="0" sz="1000" spc="-5">
                <a:latin typeface="Arial MT"/>
                <a:cs typeface="Arial MT"/>
              </a:rPr>
              <a:t>select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 b="1">
                <a:latin typeface="Arial"/>
                <a:cs typeface="Arial"/>
              </a:rPr>
              <a:t>Currency </a:t>
            </a:r>
            <a:r>
              <a:rPr dirty="0" sz="1000">
                <a:latin typeface="Arial MT"/>
                <a:cs typeface="Arial MT"/>
              </a:rPr>
              <a:t>from </a:t>
            </a:r>
            <a:r>
              <a:rPr dirty="0" sz="1000" spc="-5">
                <a:latin typeface="Arial MT"/>
                <a:cs typeface="Arial MT"/>
              </a:rPr>
              <a:t>category list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open </a:t>
            </a:r>
            <a:r>
              <a:rPr dirty="0" sz="1000">
                <a:latin typeface="Arial MT"/>
                <a:cs typeface="Arial MT"/>
              </a:rPr>
              <a:t>drop </a:t>
            </a:r>
            <a:r>
              <a:rPr dirty="0" sz="1000" spc="-5">
                <a:latin typeface="Arial MT"/>
                <a:cs typeface="Arial MT"/>
              </a:rPr>
              <a:t>down list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S</a:t>
            </a:r>
            <a:r>
              <a:rPr dirty="0" sz="1000" spc="-5">
                <a:latin typeface="Arial MT"/>
                <a:cs typeface="Arial MT"/>
              </a:rPr>
              <a:t>ymbol. Search for symbol </a:t>
            </a:r>
            <a:r>
              <a:rPr dirty="0" sz="1000" spc="-445">
                <a:latin typeface="Arial MT"/>
                <a:cs typeface="Arial MT"/>
              </a:rPr>
              <a:t>€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(Basque) </a:t>
            </a:r>
            <a:r>
              <a:rPr dirty="0" sz="1000">
                <a:latin typeface="Arial MT"/>
                <a:cs typeface="Arial MT"/>
              </a:rPr>
              <a:t>in the </a:t>
            </a:r>
            <a:r>
              <a:rPr dirty="0" sz="1000" spc="-5">
                <a:latin typeface="Arial MT"/>
                <a:cs typeface="Arial MT"/>
              </a:rPr>
              <a:t>list.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Decimal places section </a:t>
            </a:r>
            <a:r>
              <a:rPr dirty="0" sz="1000">
                <a:latin typeface="Arial MT"/>
                <a:cs typeface="Arial MT"/>
              </a:rPr>
              <a:t>set </a:t>
            </a:r>
            <a:r>
              <a:rPr dirty="0" sz="1000" spc="-5">
                <a:latin typeface="Arial MT"/>
                <a:cs typeface="Arial MT"/>
              </a:rPr>
              <a:t>value </a:t>
            </a:r>
            <a:r>
              <a:rPr dirty="0" sz="1000">
                <a:latin typeface="Arial MT"/>
                <a:cs typeface="Arial MT"/>
              </a:rPr>
              <a:t>0 </a:t>
            </a:r>
            <a:r>
              <a:rPr dirty="0" sz="1000" spc="-5">
                <a:latin typeface="Arial MT"/>
                <a:cs typeface="Arial MT"/>
              </a:rPr>
              <a:t>and click </a:t>
            </a:r>
            <a:r>
              <a:rPr dirty="0" sz="1000">
                <a:latin typeface="Arial MT"/>
                <a:cs typeface="Arial MT"/>
              </a:rPr>
              <a:t>on OK </a:t>
            </a:r>
            <a:r>
              <a:rPr dirty="0" sz="1000" spc="-5">
                <a:latin typeface="Arial MT"/>
                <a:cs typeface="Arial MT"/>
              </a:rPr>
              <a:t>button. </a:t>
            </a:r>
            <a:r>
              <a:rPr dirty="0" sz="1000">
                <a:latin typeface="Arial MT"/>
                <a:cs typeface="Arial MT"/>
              </a:rPr>
              <a:t>Type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123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cell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A1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press </a:t>
            </a:r>
            <a:r>
              <a:rPr dirty="0" sz="1000">
                <a:latin typeface="Arial MT"/>
                <a:cs typeface="Arial MT"/>
              </a:rPr>
              <a:t>Enter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key.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Ten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type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123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cell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B1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see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difference.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2: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Apply</a:t>
            </a:r>
            <a:r>
              <a:rPr dirty="0" u="heavy" sz="1000" spc="-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Date</a:t>
            </a:r>
            <a:r>
              <a:rPr dirty="0" u="heavy" sz="10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format</a:t>
            </a:r>
            <a:r>
              <a:rPr dirty="0" u="heavy" sz="10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6350">
              <a:lnSpc>
                <a:spcPct val="958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2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2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new</a:t>
            </a:r>
            <a:r>
              <a:rPr dirty="0" sz="1000" spc="2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spreadsheet,</a:t>
            </a:r>
            <a:r>
              <a:rPr dirty="0" sz="1000" spc="2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2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cells</a:t>
            </a:r>
            <a:r>
              <a:rPr dirty="0" sz="1000" spc="2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C1</a:t>
            </a:r>
            <a:r>
              <a:rPr dirty="0" sz="1000" spc="2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2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C5.</a:t>
            </a:r>
            <a:r>
              <a:rPr dirty="0" sz="1000" spc="2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229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Format</a:t>
            </a:r>
            <a:r>
              <a:rPr dirty="0" sz="1000" spc="2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menu</a:t>
            </a:r>
            <a:r>
              <a:rPr dirty="0" sz="1000" spc="2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2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choose</a:t>
            </a:r>
            <a:r>
              <a:rPr dirty="0" sz="1000" spc="2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Cells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option. In the dialog box </a:t>
            </a:r>
            <a:r>
              <a:rPr dirty="0" sz="1000" spc="-5">
                <a:latin typeface="Arial MT"/>
                <a:cs typeface="Arial MT"/>
              </a:rPr>
              <a:t>click on Number </a:t>
            </a:r>
            <a:r>
              <a:rPr dirty="0" sz="1000">
                <a:latin typeface="Arial MT"/>
                <a:cs typeface="Arial MT"/>
              </a:rPr>
              <a:t>tab and </a:t>
            </a:r>
            <a:r>
              <a:rPr dirty="0" sz="1000" spc="-5">
                <a:latin typeface="Arial MT"/>
                <a:cs typeface="Arial MT"/>
              </a:rPr>
              <a:t>select </a:t>
            </a:r>
            <a:r>
              <a:rPr dirty="0" sz="1000" spc="-5" b="1">
                <a:latin typeface="Arial"/>
                <a:cs typeface="Arial"/>
              </a:rPr>
              <a:t>Date </a:t>
            </a:r>
            <a:r>
              <a:rPr dirty="0" sz="1000" spc="-5">
                <a:latin typeface="Arial MT"/>
                <a:cs typeface="Arial MT"/>
              </a:rPr>
              <a:t>from category list. Select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second </a:t>
            </a:r>
            <a:r>
              <a:rPr dirty="0" sz="1000">
                <a:latin typeface="Arial MT"/>
                <a:cs typeface="Arial MT"/>
              </a:rPr>
              <a:t>style </a:t>
            </a:r>
            <a:r>
              <a:rPr dirty="0" sz="1000" spc="-5">
                <a:latin typeface="Arial MT"/>
                <a:cs typeface="Arial MT"/>
              </a:rPr>
              <a:t>from </a:t>
            </a:r>
            <a:r>
              <a:rPr dirty="0" sz="1000">
                <a:latin typeface="Arial MT"/>
                <a:cs typeface="Arial MT"/>
              </a:rPr>
              <a:t>Type </a:t>
            </a:r>
            <a:r>
              <a:rPr dirty="0" sz="1000" spc="-5">
                <a:latin typeface="Arial MT"/>
                <a:cs typeface="Arial MT"/>
              </a:rPr>
              <a:t>section and click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5">
                <a:latin typeface="Arial MT"/>
                <a:cs typeface="Arial MT"/>
              </a:rPr>
              <a:t>Ok button. </a:t>
            </a:r>
            <a:r>
              <a:rPr dirty="0" sz="1000">
                <a:latin typeface="Arial MT"/>
                <a:cs typeface="Arial MT"/>
              </a:rPr>
              <a:t>Type </a:t>
            </a:r>
            <a:r>
              <a:rPr dirty="0" sz="1000" spc="-5" b="1">
                <a:latin typeface="Arial"/>
                <a:cs typeface="Arial"/>
              </a:rPr>
              <a:t>1/1/05 </a:t>
            </a:r>
            <a:r>
              <a:rPr dirty="0" sz="1000" spc="-5">
                <a:latin typeface="Arial MT"/>
                <a:cs typeface="Arial MT"/>
              </a:rPr>
              <a:t>in cell C1 and press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Enter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key. See the style of date you entered.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3: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50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Change</a:t>
            </a:r>
            <a:r>
              <a:rPr dirty="0" u="heavy" sz="10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Font</a:t>
            </a:r>
            <a:r>
              <a:rPr dirty="0" u="heavy" sz="10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characteristics</a:t>
            </a:r>
            <a:r>
              <a:rPr dirty="0" u="heavy" sz="10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7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Open </a:t>
            </a:r>
            <a:r>
              <a:rPr dirty="0" sz="1000" spc="-5">
                <a:latin typeface="Arial MT"/>
                <a:cs typeface="Arial MT"/>
              </a:rPr>
              <a:t>any spreadsheet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select cells </a:t>
            </a:r>
            <a:r>
              <a:rPr dirty="0" sz="1000">
                <a:latin typeface="Arial MT"/>
                <a:cs typeface="Arial MT"/>
              </a:rPr>
              <a:t>A1 to A5 in it. Click on </a:t>
            </a:r>
            <a:r>
              <a:rPr dirty="0" sz="1000" spc="-5">
                <a:latin typeface="Arial MT"/>
                <a:cs typeface="Arial MT"/>
              </a:rPr>
              <a:t>Format </a:t>
            </a:r>
            <a:r>
              <a:rPr dirty="0" sz="1000">
                <a:latin typeface="Arial MT"/>
                <a:cs typeface="Arial MT"/>
              </a:rPr>
              <a:t>menu </a:t>
            </a:r>
            <a:r>
              <a:rPr dirty="0" sz="1000" spc="-5">
                <a:latin typeface="Arial MT"/>
                <a:cs typeface="Arial MT"/>
              </a:rPr>
              <a:t>on </a:t>
            </a:r>
            <a:r>
              <a:rPr dirty="0" sz="1000">
                <a:latin typeface="Arial MT"/>
                <a:cs typeface="Arial MT"/>
              </a:rPr>
              <a:t>menu </a:t>
            </a:r>
            <a:r>
              <a:rPr dirty="0" sz="1000" spc="-5">
                <a:latin typeface="Arial MT"/>
                <a:cs typeface="Arial MT"/>
              </a:rPr>
              <a:t>bar </a:t>
            </a:r>
            <a:r>
              <a:rPr dirty="0" sz="1000">
                <a:latin typeface="Arial MT"/>
                <a:cs typeface="Arial MT"/>
              </a:rPr>
              <a:t> and </a:t>
            </a:r>
            <a:r>
              <a:rPr dirty="0" sz="1000" spc="-5">
                <a:latin typeface="Arial MT"/>
                <a:cs typeface="Arial MT"/>
              </a:rPr>
              <a:t>choose Cells option. </a:t>
            </a:r>
            <a:r>
              <a:rPr dirty="0" sz="1000">
                <a:latin typeface="Arial MT"/>
                <a:cs typeface="Arial MT"/>
              </a:rPr>
              <a:t>In the </a:t>
            </a:r>
            <a:r>
              <a:rPr dirty="0" sz="1000" spc="-5">
                <a:latin typeface="Arial MT"/>
                <a:cs typeface="Arial MT"/>
              </a:rPr>
              <a:t>dialog </a:t>
            </a:r>
            <a:r>
              <a:rPr dirty="0" sz="1000">
                <a:latin typeface="Arial MT"/>
                <a:cs typeface="Arial MT"/>
              </a:rPr>
              <a:t>box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>
                <a:latin typeface="Arial MT"/>
                <a:cs typeface="Arial MT"/>
              </a:rPr>
              <a:t>on Font tab </a:t>
            </a:r>
            <a:r>
              <a:rPr dirty="0" sz="1000" spc="-5">
                <a:latin typeface="Arial MT"/>
                <a:cs typeface="Arial MT"/>
              </a:rPr>
              <a:t>and search </a:t>
            </a:r>
            <a:r>
              <a:rPr dirty="0" sz="1000">
                <a:latin typeface="Arial MT"/>
                <a:cs typeface="Arial MT"/>
              </a:rPr>
              <a:t>for </a:t>
            </a:r>
            <a:r>
              <a:rPr dirty="0" sz="1200">
                <a:latin typeface="Times New Roman"/>
                <a:cs typeface="Times New Roman"/>
              </a:rPr>
              <a:t>Verdana </a:t>
            </a:r>
            <a:r>
              <a:rPr dirty="0" sz="1000" spc="-5">
                <a:latin typeface="Arial MT"/>
                <a:cs typeface="Arial MT"/>
              </a:rPr>
              <a:t>in </a:t>
            </a:r>
            <a:r>
              <a:rPr dirty="0" sz="1000">
                <a:latin typeface="Arial MT"/>
                <a:cs typeface="Arial MT"/>
              </a:rPr>
              <a:t> style list </a:t>
            </a:r>
            <a:r>
              <a:rPr dirty="0" sz="1000" spc="-5">
                <a:latin typeface="Arial MT"/>
                <a:cs typeface="Arial MT"/>
              </a:rPr>
              <a:t>under </a:t>
            </a:r>
            <a:r>
              <a:rPr dirty="0" sz="1000">
                <a:latin typeface="Arial MT"/>
                <a:cs typeface="Arial MT"/>
              </a:rPr>
              <a:t>font </a:t>
            </a:r>
            <a:r>
              <a:rPr dirty="0" sz="1000" spc="-5">
                <a:latin typeface="Arial MT"/>
                <a:cs typeface="Arial MT"/>
              </a:rPr>
              <a:t>section. </a:t>
            </a:r>
            <a:r>
              <a:rPr dirty="0" sz="1000">
                <a:latin typeface="Arial MT"/>
                <a:cs typeface="Arial MT"/>
              </a:rPr>
              <a:t>Set size to 16 and </a:t>
            </a:r>
            <a:r>
              <a:rPr dirty="0" sz="1000" spc="-5">
                <a:latin typeface="Arial MT"/>
                <a:cs typeface="Arial MT"/>
              </a:rPr>
              <a:t>then </a:t>
            </a:r>
            <a:r>
              <a:rPr dirty="0" sz="1000">
                <a:latin typeface="Arial MT"/>
                <a:cs typeface="Arial MT"/>
              </a:rPr>
              <a:t>open </a:t>
            </a:r>
            <a:r>
              <a:rPr dirty="0" sz="1000" spc="-5">
                <a:latin typeface="Arial MT"/>
                <a:cs typeface="Arial MT"/>
              </a:rPr>
              <a:t>drop </a:t>
            </a:r>
            <a:r>
              <a:rPr dirty="0" sz="1000">
                <a:latin typeface="Arial MT"/>
                <a:cs typeface="Arial MT"/>
              </a:rPr>
              <a:t>down list of </a:t>
            </a:r>
            <a:r>
              <a:rPr dirty="0" sz="1000" spc="-5">
                <a:latin typeface="Arial MT"/>
                <a:cs typeface="Arial MT"/>
              </a:rPr>
              <a:t>Underline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section. Select </a:t>
            </a:r>
            <a:r>
              <a:rPr dirty="0" sz="1000" spc="-5" b="1">
                <a:latin typeface="Arial"/>
                <a:cs typeface="Arial"/>
              </a:rPr>
              <a:t>Double </a:t>
            </a:r>
            <a:r>
              <a:rPr dirty="0" sz="1000" spc="-5">
                <a:latin typeface="Arial MT"/>
                <a:cs typeface="Arial MT"/>
              </a:rPr>
              <a:t>from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list </a:t>
            </a:r>
            <a:r>
              <a:rPr dirty="0" sz="1000">
                <a:latin typeface="Arial MT"/>
                <a:cs typeface="Arial MT"/>
              </a:rPr>
              <a:t>and then </a:t>
            </a:r>
            <a:r>
              <a:rPr dirty="0" sz="1000" spc="-5">
                <a:latin typeface="Arial MT"/>
                <a:cs typeface="Arial MT"/>
              </a:rPr>
              <a:t>click on alignment tab. Open drop down </a:t>
            </a:r>
            <a:r>
              <a:rPr dirty="0" sz="1000">
                <a:latin typeface="Arial MT"/>
                <a:cs typeface="Arial MT"/>
              </a:rPr>
              <a:t>list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horizontal section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choose center </a:t>
            </a:r>
            <a:r>
              <a:rPr dirty="0" sz="1000">
                <a:latin typeface="Arial MT"/>
                <a:cs typeface="Arial MT"/>
              </a:rPr>
              <a:t>from it.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>
                <a:latin typeface="Arial MT"/>
                <a:cs typeface="Arial MT"/>
              </a:rPr>
              <a:t>on OK button and type </a:t>
            </a:r>
            <a:r>
              <a:rPr dirty="0" sz="1000" spc="-5">
                <a:latin typeface="Arial MT"/>
                <a:cs typeface="Arial MT"/>
              </a:rPr>
              <a:t>some </a:t>
            </a:r>
            <a:r>
              <a:rPr dirty="0" sz="1000">
                <a:latin typeface="Arial MT"/>
                <a:cs typeface="Arial MT"/>
              </a:rPr>
              <a:t>data in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cells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A1 to A5. See the format of entered data.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4: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50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Apply</a:t>
            </a:r>
            <a:r>
              <a:rPr dirty="0" u="heavy" sz="1000" spc="-4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conditional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formatting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700"/>
              </a:lnSpc>
              <a:spcBef>
                <a:spcPts val="20"/>
              </a:spcBef>
            </a:pPr>
            <a:r>
              <a:rPr dirty="0" sz="1000">
                <a:latin typeface="Arial MT"/>
                <a:cs typeface="Arial MT"/>
              </a:rPr>
              <a:t>Select </a:t>
            </a:r>
            <a:r>
              <a:rPr dirty="0" sz="1000" spc="-5">
                <a:latin typeface="Arial MT"/>
                <a:cs typeface="Arial MT"/>
              </a:rPr>
              <a:t>cells </a:t>
            </a:r>
            <a:r>
              <a:rPr dirty="0" sz="1000">
                <a:latin typeface="Arial MT"/>
                <a:cs typeface="Arial MT"/>
              </a:rPr>
              <a:t>E1 to E5 in any </a:t>
            </a:r>
            <a:r>
              <a:rPr dirty="0" sz="1000" spc="-5">
                <a:latin typeface="Arial MT"/>
                <a:cs typeface="Arial MT"/>
              </a:rPr>
              <a:t>worksheet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open Format menu. Choose Conditional </a:t>
            </a:r>
            <a:r>
              <a:rPr dirty="0" sz="1000">
                <a:latin typeface="Arial MT"/>
                <a:cs typeface="Arial MT"/>
              </a:rPr>
              <a:t> formatting </a:t>
            </a:r>
            <a:r>
              <a:rPr dirty="0" sz="1000" spc="-5">
                <a:latin typeface="Arial MT"/>
                <a:cs typeface="Arial MT"/>
              </a:rPr>
              <a:t>option </a:t>
            </a:r>
            <a:r>
              <a:rPr dirty="0" sz="1000">
                <a:latin typeface="Arial MT"/>
                <a:cs typeface="Arial MT"/>
              </a:rPr>
              <a:t>from the list, a dialog box is </a:t>
            </a:r>
            <a:r>
              <a:rPr dirty="0" sz="1000" spc="-5">
                <a:latin typeface="Arial MT"/>
                <a:cs typeface="Arial MT"/>
              </a:rPr>
              <a:t>shown. </a:t>
            </a:r>
            <a:r>
              <a:rPr dirty="0" sz="1000">
                <a:latin typeface="Arial MT"/>
                <a:cs typeface="Arial MT"/>
              </a:rPr>
              <a:t>Click drop </a:t>
            </a:r>
            <a:r>
              <a:rPr dirty="0" sz="1000" spc="-5">
                <a:latin typeface="Arial MT"/>
                <a:cs typeface="Arial MT"/>
              </a:rPr>
              <a:t>down </a:t>
            </a:r>
            <a:r>
              <a:rPr dirty="0" sz="1000">
                <a:latin typeface="Arial MT"/>
                <a:cs typeface="Arial MT"/>
              </a:rPr>
              <a:t>list of </a:t>
            </a:r>
            <a:r>
              <a:rPr dirty="0" sz="1000" spc="-5">
                <a:latin typeface="Arial MT"/>
                <a:cs typeface="Arial MT"/>
              </a:rPr>
              <a:t>second </a:t>
            </a:r>
            <a:r>
              <a:rPr dirty="0" sz="1000">
                <a:latin typeface="Arial MT"/>
                <a:cs typeface="Arial MT"/>
              </a:rPr>
              <a:t>entry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box and click on greater than. Type the value 10 in third entry box. Then Click on format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 and choose Bold from Font style. Open color drop down list and choose red </a:t>
            </a:r>
            <a:r>
              <a:rPr dirty="0" sz="1000" spc="-10">
                <a:latin typeface="Arial MT"/>
                <a:cs typeface="Arial MT"/>
              </a:rPr>
              <a:t>color. 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 Pattern tab and </a:t>
            </a:r>
            <a:r>
              <a:rPr dirty="0" sz="1000" spc="-5">
                <a:latin typeface="Arial MT"/>
                <a:cs typeface="Arial MT"/>
              </a:rPr>
              <a:t>choose </a:t>
            </a:r>
            <a:r>
              <a:rPr dirty="0" sz="1000">
                <a:latin typeface="Arial MT"/>
                <a:cs typeface="Arial MT"/>
              </a:rPr>
              <a:t>violet </a:t>
            </a:r>
            <a:r>
              <a:rPr dirty="0" sz="1000" spc="-5">
                <a:latin typeface="Arial MT"/>
                <a:cs typeface="Arial MT"/>
              </a:rPr>
              <a:t>color square (in third </a:t>
            </a:r>
            <a:r>
              <a:rPr dirty="0" sz="1000">
                <a:latin typeface="Arial MT"/>
                <a:cs typeface="Arial MT"/>
              </a:rPr>
              <a:t>row </a:t>
            </a:r>
            <a:r>
              <a:rPr dirty="0" sz="1000" spc="-5">
                <a:latin typeface="Arial MT"/>
                <a:cs typeface="Arial MT"/>
              </a:rPr>
              <a:t>and seventh column </a:t>
            </a:r>
            <a:r>
              <a:rPr dirty="0" sz="1000">
                <a:latin typeface="Arial MT"/>
                <a:cs typeface="Arial MT"/>
              </a:rPr>
              <a:t>of </a:t>
            </a:r>
            <a:r>
              <a:rPr dirty="0" sz="1000" spc="-5">
                <a:latin typeface="Arial MT"/>
                <a:cs typeface="Arial MT"/>
              </a:rPr>
              <a:t>color </a:t>
            </a:r>
            <a:r>
              <a:rPr dirty="0" sz="1000">
                <a:latin typeface="Arial MT"/>
                <a:cs typeface="Arial MT"/>
              </a:rPr>
              <a:t> palette). </a:t>
            </a:r>
            <a:r>
              <a:rPr dirty="0" sz="1000" spc="-5">
                <a:latin typeface="Arial MT"/>
                <a:cs typeface="Arial MT"/>
              </a:rPr>
              <a:t>Then click </a:t>
            </a:r>
            <a:r>
              <a:rPr dirty="0" sz="1000">
                <a:latin typeface="Arial MT"/>
                <a:cs typeface="Arial MT"/>
              </a:rPr>
              <a:t>OK to </a:t>
            </a:r>
            <a:r>
              <a:rPr dirty="0" sz="1000" spc="-5">
                <a:latin typeface="Arial MT"/>
                <a:cs typeface="Arial MT"/>
              </a:rPr>
              <a:t>close Format </a:t>
            </a:r>
            <a:r>
              <a:rPr dirty="0" sz="1000">
                <a:latin typeface="Arial MT"/>
                <a:cs typeface="Arial MT"/>
              </a:rPr>
              <a:t>cells box </a:t>
            </a:r>
            <a:r>
              <a:rPr dirty="0" sz="1000" spc="-5">
                <a:latin typeface="Arial MT"/>
                <a:cs typeface="Arial MT"/>
              </a:rPr>
              <a:t>and again click </a:t>
            </a:r>
            <a:r>
              <a:rPr dirty="0" sz="1000">
                <a:latin typeface="Arial MT"/>
                <a:cs typeface="Arial MT"/>
              </a:rPr>
              <a:t>ok to </a:t>
            </a:r>
            <a:r>
              <a:rPr dirty="0" sz="1000" spc="-5">
                <a:latin typeface="Arial MT"/>
                <a:cs typeface="Arial MT"/>
              </a:rPr>
              <a:t>close conditional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formatting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box.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Type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25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cell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E1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10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cell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E2.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effect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conditional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formatting.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1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5: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Apply</a:t>
            </a:r>
            <a:r>
              <a:rPr dirty="0" u="heavy" sz="1000" spc="-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Auto</a:t>
            </a:r>
            <a:r>
              <a:rPr dirty="0" u="heavy" sz="10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format</a:t>
            </a:r>
            <a:r>
              <a:rPr dirty="0" u="heavy" sz="10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715" indent="37465">
              <a:lnSpc>
                <a:spcPct val="95800"/>
              </a:lnSpc>
              <a:spcBef>
                <a:spcPts val="25"/>
              </a:spcBef>
            </a:pPr>
            <a:r>
              <a:rPr dirty="0" sz="1000" spc="-5">
                <a:latin typeface="Arial MT"/>
                <a:cs typeface="Arial MT"/>
              </a:rPr>
              <a:t>Open any spreadsheet which contains </a:t>
            </a:r>
            <a:r>
              <a:rPr dirty="0" sz="1000">
                <a:latin typeface="Arial MT"/>
                <a:cs typeface="Arial MT"/>
              </a:rPr>
              <a:t>some </a:t>
            </a:r>
            <a:r>
              <a:rPr dirty="0" sz="1000" spc="-5">
                <a:latin typeface="Arial MT"/>
                <a:cs typeface="Arial MT"/>
              </a:rPr>
              <a:t>data. Select </a:t>
            </a:r>
            <a:r>
              <a:rPr dirty="0" sz="1000">
                <a:latin typeface="Arial MT"/>
                <a:cs typeface="Arial MT"/>
              </a:rPr>
              <a:t>the data </a:t>
            </a:r>
            <a:r>
              <a:rPr dirty="0" sz="1000" spc="-5">
                <a:latin typeface="Arial MT"/>
                <a:cs typeface="Arial MT"/>
              </a:rPr>
              <a:t>in </a:t>
            </a:r>
            <a:r>
              <a:rPr dirty="0" sz="1000">
                <a:latin typeface="Arial MT"/>
                <a:cs typeface="Arial MT"/>
              </a:rPr>
              <a:t>worksheet and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>
                <a:latin typeface="Arial MT"/>
                <a:cs typeface="Arial MT"/>
              </a:rPr>
              <a:t> on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format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menu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menu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bar.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Choose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Auto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format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option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dialog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box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shown.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Scroll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 style </a:t>
            </a:r>
            <a:r>
              <a:rPr dirty="0" sz="1000" spc="-5">
                <a:latin typeface="Arial MT"/>
                <a:cs typeface="Arial MT"/>
              </a:rPr>
              <a:t>list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>
                <a:latin typeface="Arial MT"/>
                <a:cs typeface="Arial MT"/>
              </a:rPr>
              <a:t> on </a:t>
            </a:r>
            <a:r>
              <a:rPr dirty="0" sz="1000" spc="-5">
                <a:latin typeface="Arial MT"/>
                <a:cs typeface="Arial MT"/>
              </a:rPr>
              <a:t>colorful1 </a:t>
            </a:r>
            <a:r>
              <a:rPr dirty="0" sz="1000">
                <a:latin typeface="Arial MT"/>
                <a:cs typeface="Arial MT"/>
              </a:rPr>
              <a:t>style from the </a:t>
            </a:r>
            <a:r>
              <a:rPr dirty="0" sz="1000" spc="-5">
                <a:latin typeface="Arial MT"/>
                <a:cs typeface="Arial MT"/>
              </a:rPr>
              <a:t>list.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2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 OK button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see the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effect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auto format.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6: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Use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Format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Painter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Fill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color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ts val="1150"/>
              </a:lnSpc>
              <a:spcBef>
                <a:spcPts val="50"/>
              </a:spcBef>
            </a:pPr>
            <a:r>
              <a:rPr dirty="0" sz="1000">
                <a:latin typeface="Arial MT"/>
                <a:cs typeface="Arial MT"/>
              </a:rPr>
              <a:t>Open </a:t>
            </a:r>
            <a:r>
              <a:rPr dirty="0" sz="1000" spc="-5">
                <a:latin typeface="Arial MT"/>
                <a:cs typeface="Arial MT"/>
              </a:rPr>
              <a:t>any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spreadsheet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which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contains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like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A1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A4.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some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cells</a:t>
            </a:r>
            <a:r>
              <a:rPr dirty="0" sz="1000" spc="2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which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contain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data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bold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icon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italic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icon.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format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painter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icon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toolbar,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100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36" y="963688"/>
            <a:ext cx="5509260" cy="543115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469265" marR="5715">
              <a:lnSpc>
                <a:spcPts val="1150"/>
              </a:lnSpc>
              <a:spcBef>
                <a:spcPts val="180"/>
              </a:spcBef>
            </a:pPr>
            <a:r>
              <a:rPr dirty="0" sz="1000" spc="-5">
                <a:latin typeface="Arial MT"/>
                <a:cs typeface="Arial MT"/>
              </a:rPr>
              <a:t>shape </a:t>
            </a:r>
            <a:r>
              <a:rPr dirty="0" sz="1000">
                <a:latin typeface="Arial MT"/>
                <a:cs typeface="Arial MT"/>
              </a:rPr>
              <a:t>of this </a:t>
            </a:r>
            <a:r>
              <a:rPr dirty="0" sz="1000" spc="-5">
                <a:latin typeface="Arial MT"/>
                <a:cs typeface="Arial MT"/>
              </a:rPr>
              <a:t>icon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like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paint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brush.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Now select cells </a:t>
            </a:r>
            <a:r>
              <a:rPr dirty="0" sz="1000">
                <a:latin typeface="Arial MT"/>
                <a:cs typeface="Arial MT"/>
              </a:rPr>
              <a:t>C1 to C4 </a:t>
            </a:r>
            <a:r>
              <a:rPr dirty="0" sz="1000" spc="-5">
                <a:latin typeface="Arial MT"/>
                <a:cs typeface="Arial MT"/>
              </a:rPr>
              <a:t>which also</a:t>
            </a:r>
            <a:r>
              <a:rPr dirty="0" sz="1000" spc="2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contain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some data and see how format of cells A1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A5 is copied to cells C1 to C4.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07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7: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Hide</a:t>
            </a:r>
            <a:r>
              <a:rPr dirty="0" u="heavy" sz="10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columns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rows</a:t>
            </a:r>
            <a:r>
              <a:rPr dirty="0" u="heavy" sz="10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715">
              <a:lnSpc>
                <a:spcPct val="95800"/>
              </a:lnSpc>
              <a:spcBef>
                <a:spcPts val="20"/>
              </a:spcBef>
            </a:pPr>
            <a:r>
              <a:rPr dirty="0" sz="1000">
                <a:latin typeface="Arial MT"/>
                <a:cs typeface="Arial MT"/>
              </a:rPr>
              <a:t>In any </a:t>
            </a:r>
            <a:r>
              <a:rPr dirty="0" sz="1000" spc="-5">
                <a:latin typeface="Arial MT"/>
                <a:cs typeface="Arial MT"/>
              </a:rPr>
              <a:t>spreadsheet,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select column </a:t>
            </a:r>
            <a:r>
              <a:rPr dirty="0" sz="1000">
                <a:latin typeface="Arial MT"/>
                <a:cs typeface="Arial MT"/>
              </a:rPr>
              <a:t>E first click </a:t>
            </a:r>
            <a:r>
              <a:rPr dirty="0" sz="1000" spc="-5">
                <a:latin typeface="Arial MT"/>
                <a:cs typeface="Arial MT"/>
              </a:rPr>
              <a:t>on column </a:t>
            </a:r>
            <a:r>
              <a:rPr dirty="0" sz="1000">
                <a:latin typeface="Arial MT"/>
                <a:cs typeface="Arial MT"/>
              </a:rPr>
              <a:t>E </a:t>
            </a:r>
            <a:r>
              <a:rPr dirty="0" sz="1000" spc="-5">
                <a:latin typeface="Arial MT"/>
                <a:cs typeface="Arial MT"/>
              </a:rPr>
              <a:t>heading. </a:t>
            </a:r>
            <a:r>
              <a:rPr dirty="0" sz="1000">
                <a:latin typeface="Arial MT"/>
                <a:cs typeface="Arial MT"/>
              </a:rPr>
              <a:t>After </a:t>
            </a:r>
            <a:r>
              <a:rPr dirty="0" sz="1000" spc="-5">
                <a:latin typeface="Arial MT"/>
                <a:cs typeface="Arial MT"/>
              </a:rPr>
              <a:t>selecting, </a:t>
            </a:r>
            <a:r>
              <a:rPr dirty="0" sz="1000">
                <a:latin typeface="Arial MT"/>
                <a:cs typeface="Arial MT"/>
              </a:rPr>
              <a:t> right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5">
                <a:latin typeface="Arial MT"/>
                <a:cs typeface="Arial MT"/>
              </a:rPr>
              <a:t>column </a:t>
            </a:r>
            <a:r>
              <a:rPr dirty="0" sz="1000">
                <a:latin typeface="Arial MT"/>
                <a:cs typeface="Arial MT"/>
              </a:rPr>
              <a:t>E </a:t>
            </a:r>
            <a:r>
              <a:rPr dirty="0" sz="1000" spc="-5">
                <a:latin typeface="Arial MT"/>
                <a:cs typeface="Arial MT"/>
              </a:rPr>
              <a:t>heading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choose hide </a:t>
            </a:r>
            <a:r>
              <a:rPr dirty="0" sz="1000">
                <a:latin typeface="Arial MT"/>
                <a:cs typeface="Arial MT"/>
              </a:rPr>
              <a:t>from the </a:t>
            </a:r>
            <a:r>
              <a:rPr dirty="0" sz="1000" spc="-5">
                <a:latin typeface="Arial MT"/>
                <a:cs typeface="Arial MT"/>
              </a:rPr>
              <a:t>resulting </a:t>
            </a:r>
            <a:r>
              <a:rPr dirty="0" sz="1000">
                <a:latin typeface="Arial MT"/>
                <a:cs typeface="Arial MT"/>
              </a:rPr>
              <a:t>menu. </a:t>
            </a:r>
            <a:r>
              <a:rPr dirty="0" sz="1000" spc="-5">
                <a:latin typeface="Arial MT"/>
                <a:cs typeface="Arial MT"/>
              </a:rPr>
              <a:t>Now </a:t>
            </a:r>
            <a:r>
              <a:rPr dirty="0" sz="1000">
                <a:latin typeface="Arial MT"/>
                <a:cs typeface="Arial MT"/>
              </a:rPr>
              <a:t>select </a:t>
            </a:r>
            <a:r>
              <a:rPr dirty="0" sz="1000" spc="-5">
                <a:latin typeface="Arial MT"/>
                <a:cs typeface="Arial MT"/>
              </a:rPr>
              <a:t>row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4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>
                <a:latin typeface="Arial MT"/>
                <a:cs typeface="Arial MT"/>
              </a:rPr>
              <a:t> 5 </a:t>
            </a:r>
            <a:r>
              <a:rPr dirty="0" sz="1000" spc="-5">
                <a:latin typeface="Arial MT"/>
                <a:cs typeface="Arial MT"/>
              </a:rPr>
              <a:t>using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mouse. Open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menu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move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mouse pointer</a:t>
            </a:r>
            <a:r>
              <a:rPr dirty="0" sz="1000" spc="2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row option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 then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>
                <a:latin typeface="Arial MT"/>
                <a:cs typeface="Arial MT"/>
              </a:rPr>
              <a:t>on hide </a:t>
            </a:r>
            <a:r>
              <a:rPr dirty="0" sz="1000" spc="-5">
                <a:latin typeface="Arial MT"/>
                <a:cs typeface="Arial MT"/>
              </a:rPr>
              <a:t>option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submenu. </a:t>
            </a:r>
            <a:r>
              <a:rPr dirty="0" sz="1000">
                <a:latin typeface="Arial MT"/>
                <a:cs typeface="Arial MT"/>
              </a:rPr>
              <a:t>Now </a:t>
            </a:r>
            <a:r>
              <a:rPr dirty="0" sz="1000" spc="-5">
                <a:latin typeface="Arial MT"/>
                <a:cs typeface="Arial MT"/>
              </a:rPr>
              <a:t>column </a:t>
            </a:r>
            <a:r>
              <a:rPr dirty="0" sz="1000">
                <a:latin typeface="Arial MT"/>
                <a:cs typeface="Arial MT"/>
              </a:rPr>
              <a:t>E, row 4 and 5 are </a:t>
            </a:r>
            <a:r>
              <a:rPr dirty="0" sz="1000" spc="-5">
                <a:latin typeface="Arial MT"/>
                <a:cs typeface="Arial MT"/>
              </a:rPr>
              <a:t>hidden.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show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 </a:t>
            </a:r>
            <a:r>
              <a:rPr dirty="0" sz="1000">
                <a:latin typeface="Arial MT"/>
                <a:cs typeface="Arial MT"/>
              </a:rPr>
              <a:t>E, select </a:t>
            </a:r>
            <a:r>
              <a:rPr dirty="0" sz="1000" spc="-5">
                <a:latin typeface="Arial MT"/>
                <a:cs typeface="Arial MT"/>
              </a:rPr>
              <a:t>columns </a:t>
            </a:r>
            <a:r>
              <a:rPr dirty="0" sz="1000">
                <a:latin typeface="Arial MT"/>
                <a:cs typeface="Arial MT"/>
              </a:rPr>
              <a:t>D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F and right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5">
                <a:latin typeface="Arial MT"/>
                <a:cs typeface="Arial MT"/>
              </a:rPr>
              <a:t>selection. Choose unhide from </a:t>
            </a:r>
            <a:r>
              <a:rPr dirty="0" sz="1000">
                <a:latin typeface="Arial MT"/>
                <a:cs typeface="Arial MT"/>
              </a:rPr>
              <a:t> resulting </a:t>
            </a:r>
            <a:r>
              <a:rPr dirty="0" sz="1000" spc="-5">
                <a:latin typeface="Arial MT"/>
                <a:cs typeface="Arial MT"/>
              </a:rPr>
              <a:t>menu. </a:t>
            </a:r>
            <a:r>
              <a:rPr dirty="0" sz="1000">
                <a:latin typeface="Arial MT"/>
                <a:cs typeface="Arial MT"/>
              </a:rPr>
              <a:t>Similarly to </a:t>
            </a:r>
            <a:r>
              <a:rPr dirty="0" sz="1000" spc="-5">
                <a:latin typeface="Arial MT"/>
                <a:cs typeface="Arial MT"/>
              </a:rPr>
              <a:t>show </a:t>
            </a:r>
            <a:r>
              <a:rPr dirty="0" sz="1000">
                <a:latin typeface="Arial MT"/>
                <a:cs typeface="Arial MT"/>
              </a:rPr>
              <a:t>row 4 and 5, </a:t>
            </a:r>
            <a:r>
              <a:rPr dirty="0" sz="1000" spc="-5">
                <a:latin typeface="Arial MT"/>
                <a:cs typeface="Arial MT"/>
              </a:rPr>
              <a:t>select </a:t>
            </a:r>
            <a:r>
              <a:rPr dirty="0" sz="1000">
                <a:latin typeface="Arial MT"/>
                <a:cs typeface="Arial MT"/>
              </a:rPr>
              <a:t>row 3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6. Right click on </a:t>
            </a:r>
            <a:r>
              <a:rPr dirty="0" sz="1000" spc="-5">
                <a:latin typeface="Arial MT"/>
                <a:cs typeface="Arial MT"/>
              </a:rPr>
              <a:t>selection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choose unhide option.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8: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50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Freeze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columns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rows</a:t>
            </a:r>
            <a:r>
              <a:rPr dirty="0" u="heavy" sz="10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7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Open </a:t>
            </a:r>
            <a:r>
              <a:rPr dirty="0" sz="1000" spc="-5">
                <a:latin typeface="Arial MT"/>
                <a:cs typeface="Arial MT"/>
              </a:rPr>
              <a:t>any spreadsheet </a:t>
            </a:r>
            <a:r>
              <a:rPr dirty="0" sz="1000">
                <a:latin typeface="Arial MT"/>
                <a:cs typeface="Arial MT"/>
              </a:rPr>
              <a:t>and to freeze </a:t>
            </a:r>
            <a:r>
              <a:rPr dirty="0" sz="1000" spc="-5">
                <a:latin typeface="Arial MT"/>
                <a:cs typeface="Arial MT"/>
              </a:rPr>
              <a:t>column </a:t>
            </a:r>
            <a:r>
              <a:rPr dirty="0" sz="1000">
                <a:latin typeface="Arial MT"/>
                <a:cs typeface="Arial MT"/>
              </a:rPr>
              <a:t>A place cell </a:t>
            </a:r>
            <a:r>
              <a:rPr dirty="0" sz="1000" spc="-5">
                <a:latin typeface="Arial MT"/>
                <a:cs typeface="Arial MT"/>
              </a:rPr>
              <a:t>pointer </a:t>
            </a:r>
            <a:r>
              <a:rPr dirty="0" sz="1000">
                <a:latin typeface="Arial MT"/>
                <a:cs typeface="Arial MT"/>
              </a:rPr>
              <a:t>in cell B1. </a:t>
            </a:r>
            <a:r>
              <a:rPr dirty="0" sz="1000" spc="-5">
                <a:latin typeface="Arial MT"/>
                <a:cs typeface="Arial MT"/>
              </a:rPr>
              <a:t>Open window </a:t>
            </a:r>
            <a:r>
              <a:rPr dirty="0" sz="1000">
                <a:latin typeface="Arial MT"/>
                <a:cs typeface="Arial MT"/>
              </a:rPr>
              <a:t> menu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choose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freeze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panes.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Scroll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right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until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see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column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J.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Notice</a:t>
            </a:r>
            <a:r>
              <a:rPr dirty="0" sz="1000" spc="114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that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 can still see the column A. Then click unfreeze pane from window menu. To freeze </a:t>
            </a:r>
            <a:r>
              <a:rPr dirty="0" sz="1000">
                <a:latin typeface="Arial MT"/>
                <a:cs typeface="Arial MT"/>
              </a:rPr>
              <a:t> row 1, </a:t>
            </a:r>
            <a:r>
              <a:rPr dirty="0" sz="1000" spc="-5">
                <a:latin typeface="Arial MT"/>
                <a:cs typeface="Arial MT"/>
              </a:rPr>
              <a:t>place </a:t>
            </a:r>
            <a:r>
              <a:rPr dirty="0" sz="1000">
                <a:latin typeface="Arial MT"/>
                <a:cs typeface="Arial MT"/>
              </a:rPr>
              <a:t>cell </a:t>
            </a:r>
            <a:r>
              <a:rPr dirty="0" sz="1000" spc="-5">
                <a:latin typeface="Arial MT"/>
                <a:cs typeface="Arial MT"/>
              </a:rPr>
              <a:t>pointer in </a:t>
            </a:r>
            <a:r>
              <a:rPr dirty="0" sz="1000">
                <a:latin typeface="Arial MT"/>
                <a:cs typeface="Arial MT"/>
              </a:rPr>
              <a:t>cell A2 </a:t>
            </a:r>
            <a:r>
              <a:rPr dirty="0" sz="1000" spc="-1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choose freeze pane from window menu. </a:t>
            </a:r>
            <a:r>
              <a:rPr dirty="0" sz="1000">
                <a:latin typeface="Arial MT"/>
                <a:cs typeface="Arial MT"/>
              </a:rPr>
              <a:t>Scroll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downward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you can </a:t>
            </a:r>
            <a:r>
              <a:rPr dirty="0" sz="1000" spc="-5">
                <a:latin typeface="Arial MT"/>
                <a:cs typeface="Arial MT"/>
              </a:rPr>
              <a:t>still </a:t>
            </a:r>
            <a:r>
              <a:rPr dirty="0" sz="1000">
                <a:latin typeface="Arial MT"/>
                <a:cs typeface="Arial MT"/>
              </a:rPr>
              <a:t>see </a:t>
            </a:r>
            <a:r>
              <a:rPr dirty="0" sz="1000" spc="-5">
                <a:latin typeface="Arial MT"/>
                <a:cs typeface="Arial MT"/>
              </a:rPr>
              <a:t>row </a:t>
            </a:r>
            <a:r>
              <a:rPr dirty="0" sz="1000">
                <a:latin typeface="Arial MT"/>
                <a:cs typeface="Arial MT"/>
              </a:rPr>
              <a:t>1 </a:t>
            </a:r>
            <a:r>
              <a:rPr dirty="0" sz="1000" spc="-5">
                <a:latin typeface="Arial MT"/>
                <a:cs typeface="Arial MT"/>
              </a:rPr>
              <a:t>although you </a:t>
            </a:r>
            <a:r>
              <a:rPr dirty="0" sz="1000">
                <a:latin typeface="Arial MT"/>
                <a:cs typeface="Arial MT"/>
              </a:rPr>
              <a:t>are </a:t>
            </a:r>
            <a:r>
              <a:rPr dirty="0" sz="1000" spc="-5">
                <a:latin typeface="Arial MT"/>
                <a:cs typeface="Arial MT"/>
              </a:rPr>
              <a:t>in </a:t>
            </a:r>
            <a:r>
              <a:rPr dirty="0" sz="1000">
                <a:latin typeface="Arial MT"/>
                <a:cs typeface="Arial MT"/>
              </a:rPr>
              <a:t>row </a:t>
            </a:r>
            <a:r>
              <a:rPr dirty="0" sz="1000" spc="-5">
                <a:latin typeface="Arial MT"/>
                <a:cs typeface="Arial MT"/>
              </a:rPr>
              <a:t>30. </a:t>
            </a:r>
            <a:r>
              <a:rPr dirty="0" sz="1000">
                <a:latin typeface="Arial MT"/>
                <a:cs typeface="Arial MT"/>
              </a:rPr>
              <a:t>Now </a:t>
            </a:r>
            <a:r>
              <a:rPr dirty="0" sz="1000" spc="-5">
                <a:latin typeface="Arial MT"/>
                <a:cs typeface="Arial MT"/>
              </a:rPr>
              <a:t>select unfreeze </a:t>
            </a:r>
            <a:r>
              <a:rPr dirty="0" sz="1000">
                <a:latin typeface="Arial MT"/>
                <a:cs typeface="Arial MT"/>
              </a:rPr>
              <a:t> pane from </a:t>
            </a:r>
            <a:r>
              <a:rPr dirty="0" sz="1000" spc="-5">
                <a:latin typeface="Arial MT"/>
                <a:cs typeface="Arial MT"/>
              </a:rPr>
              <a:t>window menu. </a:t>
            </a:r>
            <a:r>
              <a:rPr dirty="0" sz="1000">
                <a:latin typeface="Arial MT"/>
                <a:cs typeface="Arial MT"/>
              </a:rPr>
              <a:t>Finally to </a:t>
            </a:r>
            <a:r>
              <a:rPr dirty="0" sz="1000" spc="-5">
                <a:latin typeface="Arial MT"/>
                <a:cs typeface="Arial MT"/>
              </a:rPr>
              <a:t>freeze row </a:t>
            </a:r>
            <a:r>
              <a:rPr dirty="0" sz="1000">
                <a:latin typeface="Arial MT"/>
                <a:cs typeface="Arial MT"/>
              </a:rPr>
              <a:t>1 </a:t>
            </a:r>
            <a:r>
              <a:rPr dirty="0" sz="1000" spc="-5">
                <a:latin typeface="Arial MT"/>
                <a:cs typeface="Arial MT"/>
              </a:rPr>
              <a:t>and column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place </a:t>
            </a:r>
            <a:r>
              <a:rPr dirty="0" sz="1000">
                <a:latin typeface="Arial MT"/>
                <a:cs typeface="Arial MT"/>
              </a:rPr>
              <a:t>cell </a:t>
            </a:r>
            <a:r>
              <a:rPr dirty="0" sz="1000" spc="-5">
                <a:latin typeface="Arial MT"/>
                <a:cs typeface="Arial MT"/>
              </a:rPr>
              <a:t>pointer </a:t>
            </a:r>
            <a:r>
              <a:rPr dirty="0" sz="1000">
                <a:latin typeface="Arial MT"/>
                <a:cs typeface="Arial MT"/>
              </a:rPr>
              <a:t>on cell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B2. </a:t>
            </a:r>
            <a:r>
              <a:rPr dirty="0" sz="1000" spc="-5">
                <a:latin typeface="Arial MT"/>
                <a:cs typeface="Arial MT"/>
              </a:rPr>
              <a:t>Choose freeze pane </a:t>
            </a:r>
            <a:r>
              <a:rPr dirty="0" sz="1000">
                <a:latin typeface="Arial MT"/>
                <a:cs typeface="Arial MT"/>
              </a:rPr>
              <a:t>from </a:t>
            </a:r>
            <a:r>
              <a:rPr dirty="0" sz="1000" spc="-5">
                <a:latin typeface="Arial MT"/>
                <a:cs typeface="Arial MT"/>
              </a:rPr>
              <a:t>window </a:t>
            </a:r>
            <a:r>
              <a:rPr dirty="0" sz="1000">
                <a:latin typeface="Arial MT"/>
                <a:cs typeface="Arial MT"/>
              </a:rPr>
              <a:t>menu </a:t>
            </a:r>
            <a:r>
              <a:rPr dirty="0" sz="1000" spc="-5">
                <a:latin typeface="Arial MT"/>
                <a:cs typeface="Arial MT"/>
              </a:rPr>
              <a:t>and notice </a:t>
            </a:r>
            <a:r>
              <a:rPr dirty="0" sz="1000">
                <a:latin typeface="Arial MT"/>
                <a:cs typeface="Arial MT"/>
              </a:rPr>
              <a:t>that </a:t>
            </a:r>
            <a:r>
              <a:rPr dirty="0" sz="1000" spc="-5">
                <a:latin typeface="Arial MT"/>
                <a:cs typeface="Arial MT"/>
              </a:rPr>
              <a:t>when </a:t>
            </a:r>
            <a:r>
              <a:rPr dirty="0" sz="1000">
                <a:latin typeface="Arial MT"/>
                <a:cs typeface="Arial MT"/>
              </a:rPr>
              <a:t>you scroll to right you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when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scroll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downward</a:t>
            </a:r>
            <a:r>
              <a:rPr dirty="0" sz="1000" spc="-5">
                <a:latin typeface="Arial MT"/>
                <a:cs typeface="Arial MT"/>
              </a:rPr>
              <a:t> you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see</a:t>
            </a:r>
            <a:r>
              <a:rPr dirty="0" sz="1000" spc="-5">
                <a:latin typeface="Arial MT"/>
                <a:cs typeface="Arial MT"/>
              </a:rPr>
              <a:t> row </a:t>
            </a:r>
            <a:r>
              <a:rPr dirty="0" sz="1000">
                <a:latin typeface="Arial MT"/>
                <a:cs typeface="Arial MT"/>
              </a:rPr>
              <a:t>1.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9: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Apply</a:t>
            </a:r>
            <a:r>
              <a:rPr dirty="0" u="heavy" sz="10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different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patterns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cells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8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In any </a:t>
            </a:r>
            <a:r>
              <a:rPr dirty="0" sz="1000" spc="-5">
                <a:latin typeface="Arial MT"/>
                <a:cs typeface="Arial MT"/>
              </a:rPr>
              <a:t>spreadsheet select </a:t>
            </a:r>
            <a:r>
              <a:rPr dirty="0" sz="1000">
                <a:latin typeface="Arial MT"/>
                <a:cs typeface="Arial MT"/>
              </a:rPr>
              <a:t>column A. </a:t>
            </a:r>
            <a:r>
              <a:rPr dirty="0" sz="1000" spc="-5">
                <a:latin typeface="Arial MT"/>
                <a:cs typeface="Arial MT"/>
              </a:rPr>
              <a:t>Open format menu and choose cells </a:t>
            </a:r>
            <a:r>
              <a:rPr dirty="0" sz="1000">
                <a:latin typeface="Arial MT"/>
                <a:cs typeface="Arial MT"/>
              </a:rPr>
              <a:t>option. Click on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Pattern tab </a:t>
            </a:r>
            <a:r>
              <a:rPr dirty="0" sz="1000" spc="-5">
                <a:latin typeface="Arial MT"/>
                <a:cs typeface="Arial MT"/>
              </a:rPr>
              <a:t>and open drop </a:t>
            </a:r>
            <a:r>
              <a:rPr dirty="0" sz="1000">
                <a:latin typeface="Arial MT"/>
                <a:cs typeface="Arial MT"/>
              </a:rPr>
              <a:t>down list of pattern </a:t>
            </a:r>
            <a:r>
              <a:rPr dirty="0" sz="1000" spc="-5">
                <a:latin typeface="Arial MT"/>
                <a:cs typeface="Arial MT"/>
              </a:rPr>
              <a:t>section. </a:t>
            </a:r>
            <a:r>
              <a:rPr dirty="0" sz="1000">
                <a:latin typeface="Arial MT"/>
                <a:cs typeface="Arial MT"/>
              </a:rPr>
              <a:t>Select any style and </a:t>
            </a:r>
            <a:r>
              <a:rPr dirty="0" sz="1000" spc="-5">
                <a:latin typeface="Arial MT"/>
                <a:cs typeface="Arial MT"/>
              </a:rPr>
              <a:t>choose </a:t>
            </a:r>
            <a:r>
              <a:rPr dirty="0" sz="1000">
                <a:latin typeface="Arial MT"/>
                <a:cs typeface="Arial MT"/>
              </a:rPr>
              <a:t>any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color </a:t>
            </a:r>
            <a:r>
              <a:rPr dirty="0" sz="1000">
                <a:latin typeface="Arial MT"/>
                <a:cs typeface="Arial MT"/>
              </a:rPr>
              <a:t>from </a:t>
            </a:r>
            <a:r>
              <a:rPr dirty="0" sz="1000" spc="-5">
                <a:latin typeface="Arial MT"/>
                <a:cs typeface="Arial MT"/>
              </a:rPr>
              <a:t>the window. Click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5">
                <a:latin typeface="Arial MT"/>
                <a:cs typeface="Arial MT"/>
              </a:rPr>
              <a:t>border </a:t>
            </a:r>
            <a:r>
              <a:rPr dirty="0" sz="1000">
                <a:latin typeface="Arial MT"/>
                <a:cs typeface="Arial MT"/>
              </a:rPr>
              <a:t>tab </a:t>
            </a:r>
            <a:r>
              <a:rPr dirty="0" sz="1000" spc="-5">
                <a:latin typeface="Arial MT"/>
                <a:cs typeface="Arial MT"/>
              </a:rPr>
              <a:t>and choose inside and </a:t>
            </a:r>
            <a:r>
              <a:rPr dirty="0" sz="1000">
                <a:latin typeface="Arial MT"/>
                <a:cs typeface="Arial MT"/>
              </a:rPr>
              <a:t>outline </a:t>
            </a:r>
            <a:r>
              <a:rPr dirty="0" sz="1000" spc="-5">
                <a:latin typeface="Arial MT"/>
                <a:cs typeface="Arial MT"/>
              </a:rPr>
              <a:t>options </a:t>
            </a:r>
            <a:r>
              <a:rPr dirty="0" sz="1000">
                <a:latin typeface="Arial MT"/>
                <a:cs typeface="Arial MT"/>
              </a:rPr>
              <a:t>from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Preset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section. Finally click on Ok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 and see the style of column A.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10: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Understanding</a:t>
            </a:r>
            <a:r>
              <a:rPr dirty="0" u="heavy" sz="1000" spc="27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text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formatting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800"/>
              </a:lnSpc>
              <a:spcBef>
                <a:spcPts val="20"/>
              </a:spcBef>
            </a:pPr>
            <a:r>
              <a:rPr dirty="0" sz="1000">
                <a:latin typeface="Arial MT"/>
                <a:cs typeface="Arial MT"/>
              </a:rPr>
              <a:t>In a </a:t>
            </a:r>
            <a:r>
              <a:rPr dirty="0" sz="1000" spc="-5">
                <a:latin typeface="Arial MT"/>
                <a:cs typeface="Arial MT"/>
              </a:rPr>
              <a:t>spreadsheet, select cells </a:t>
            </a:r>
            <a:r>
              <a:rPr dirty="0" sz="1000">
                <a:latin typeface="Arial MT"/>
                <a:cs typeface="Arial MT"/>
              </a:rPr>
              <a:t>C1 to C5. Open </a:t>
            </a:r>
            <a:r>
              <a:rPr dirty="0" sz="1000" spc="-5">
                <a:latin typeface="Arial MT"/>
                <a:cs typeface="Arial MT"/>
              </a:rPr>
              <a:t>format </a:t>
            </a:r>
            <a:r>
              <a:rPr dirty="0" sz="1000">
                <a:latin typeface="Arial MT"/>
                <a:cs typeface="Arial MT"/>
              </a:rPr>
              <a:t>menu </a:t>
            </a:r>
            <a:r>
              <a:rPr dirty="0" sz="1000" spc="-5">
                <a:latin typeface="Arial MT"/>
                <a:cs typeface="Arial MT"/>
              </a:rPr>
              <a:t>and choose </a:t>
            </a:r>
            <a:r>
              <a:rPr dirty="0" sz="1000">
                <a:latin typeface="Arial MT"/>
                <a:cs typeface="Arial MT"/>
              </a:rPr>
              <a:t>cells </a:t>
            </a:r>
            <a:r>
              <a:rPr dirty="0" sz="1000" spc="-5">
                <a:latin typeface="Arial MT"/>
                <a:cs typeface="Arial MT"/>
              </a:rPr>
              <a:t>option </a:t>
            </a:r>
            <a:r>
              <a:rPr dirty="0" sz="1000">
                <a:latin typeface="Arial MT"/>
                <a:cs typeface="Arial MT"/>
              </a:rPr>
              <a:t>From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Number tab chose Text from category section. Click on Ok button and type </a:t>
            </a:r>
            <a:r>
              <a:rPr dirty="0" sz="1000">
                <a:latin typeface="Arial MT"/>
                <a:cs typeface="Arial MT"/>
              </a:rPr>
              <a:t>1 </a:t>
            </a:r>
            <a:r>
              <a:rPr dirty="0" sz="1000" spc="-5">
                <a:latin typeface="Arial MT"/>
                <a:cs typeface="Arial MT"/>
              </a:rPr>
              <a:t>in cell A1. </a:t>
            </a:r>
            <a:r>
              <a:rPr dirty="0" sz="1000">
                <a:latin typeface="Arial MT"/>
                <a:cs typeface="Arial MT"/>
              </a:rPr>
              <a:t> Then type 2 in cell B1. </a:t>
            </a:r>
            <a:r>
              <a:rPr dirty="0" sz="1000" spc="-5">
                <a:latin typeface="Arial MT"/>
                <a:cs typeface="Arial MT"/>
              </a:rPr>
              <a:t>Finally </a:t>
            </a:r>
            <a:r>
              <a:rPr dirty="0" sz="1000">
                <a:latin typeface="Arial MT"/>
                <a:cs typeface="Arial MT"/>
              </a:rPr>
              <a:t>type =A1+B1 in cell C1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see the </a:t>
            </a:r>
            <a:r>
              <a:rPr dirty="0" sz="1000" spc="-5">
                <a:latin typeface="Arial MT"/>
                <a:cs typeface="Arial MT"/>
              </a:rPr>
              <a:t>result. Formula is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shown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entered due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text format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100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406" y="6127867"/>
            <a:ext cx="2380827" cy="197044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32540" y="962165"/>
            <a:ext cx="5485130" cy="815657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 marL="1433830" marR="1361440">
              <a:lnSpc>
                <a:spcPts val="1380"/>
              </a:lnSpc>
              <a:spcBef>
                <a:spcPts val="195"/>
              </a:spcBef>
            </a:pPr>
            <a:r>
              <a:rPr dirty="0" sz="1200" spc="-5">
                <a:latin typeface="Arial MT"/>
                <a:cs typeface="Arial MT"/>
              </a:rPr>
              <a:t>Computer Proficiency License </a:t>
            </a:r>
            <a:r>
              <a:rPr dirty="0" sz="1200" spc="-10">
                <a:latin typeface="Arial MT"/>
                <a:cs typeface="Arial MT"/>
              </a:rPr>
              <a:t>(CS-001)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Lecture </a:t>
            </a:r>
            <a:r>
              <a:rPr dirty="0" sz="1200" spc="-10">
                <a:latin typeface="Arial MT"/>
                <a:cs typeface="Arial MT"/>
              </a:rPr>
              <a:t>31</a:t>
            </a:r>
            <a:endParaRPr sz="1200">
              <a:latin typeface="Arial MT"/>
              <a:cs typeface="Arial MT"/>
            </a:endParaRPr>
          </a:p>
          <a:p>
            <a:pPr algn="ctr" marL="22225">
              <a:lnSpc>
                <a:spcPts val="1340"/>
              </a:lnSpc>
            </a:pPr>
            <a:r>
              <a:rPr dirty="0" sz="1200" spc="-5">
                <a:latin typeface="Arial MT"/>
                <a:cs typeface="Arial MT"/>
              </a:rPr>
              <a:t>Charts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and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Graphs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350">
              <a:latin typeface="Arial MT"/>
              <a:cs typeface="Arial MT"/>
            </a:endParaRPr>
          </a:p>
          <a:p>
            <a:pPr marL="182245" indent="-169545">
              <a:lnSpc>
                <a:spcPct val="100000"/>
              </a:lnSpc>
              <a:buAutoNum type="arabicPeriod"/>
              <a:tabLst>
                <a:tab pos="182245" algn="l"/>
              </a:tabLst>
            </a:pPr>
            <a:r>
              <a:rPr dirty="0" sz="1200" spc="-5" b="1">
                <a:latin typeface="Arial"/>
                <a:cs typeface="Arial"/>
              </a:rPr>
              <a:t>Objectives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objective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 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provide information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about: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What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different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types?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create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wizard?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add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title, legend,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label 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</a:t>
            </a:r>
            <a:r>
              <a:rPr dirty="0" sz="1000" spc="-10">
                <a:latin typeface="Arial MT"/>
                <a:cs typeface="Arial MT"/>
              </a:rPr>
              <a:t>chart?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type?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 to change background color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format </a:t>
            </a:r>
            <a:r>
              <a:rPr dirty="0" sz="1000">
                <a:latin typeface="Arial MT"/>
                <a:cs typeface="Arial MT"/>
              </a:rPr>
              <a:t>title, </a:t>
            </a:r>
            <a:r>
              <a:rPr dirty="0" sz="1000" spc="-5">
                <a:latin typeface="Arial MT"/>
                <a:cs typeface="Arial MT"/>
              </a:rPr>
              <a:t>legends,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data </a:t>
            </a:r>
            <a:r>
              <a:rPr dirty="0" sz="1000" spc="-5">
                <a:latin typeface="Arial MT"/>
                <a:cs typeface="Arial MT"/>
              </a:rPr>
              <a:t>labels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change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bar,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line,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pie </a:t>
            </a:r>
            <a:r>
              <a:rPr dirty="0" sz="1000">
                <a:latin typeface="Arial MT"/>
                <a:cs typeface="Arial MT"/>
              </a:rPr>
              <a:t>slice</a:t>
            </a:r>
            <a:r>
              <a:rPr dirty="0" sz="1000" spc="-5">
                <a:latin typeface="Arial MT"/>
                <a:cs typeface="Arial MT"/>
              </a:rPr>
              <a:t> colors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chart?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>
                <a:latin typeface="Arial MT"/>
                <a:cs typeface="Arial MT"/>
              </a:rPr>
              <a:t> to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duplicate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move </a:t>
            </a:r>
            <a:r>
              <a:rPr dirty="0" sz="1000" spc="-5">
                <a:latin typeface="Arial MT"/>
                <a:cs typeface="Arial MT"/>
              </a:rPr>
              <a:t>charts</a:t>
            </a:r>
            <a:r>
              <a:rPr dirty="0" sz="1000">
                <a:latin typeface="Arial MT"/>
                <a:cs typeface="Arial MT"/>
              </a:rPr>
              <a:t> within a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between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spreadsheet?</a:t>
            </a:r>
            <a:endParaRPr sz="10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Font typeface="Symbol"/>
              <a:buChar char=""/>
            </a:pPr>
            <a:endParaRPr sz="115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buAutoNum type="arabicPeriod" startAt="2"/>
              <a:tabLst>
                <a:tab pos="182880" algn="l"/>
              </a:tabLst>
            </a:pPr>
            <a:r>
              <a:rPr dirty="0" sz="1200" b="1">
                <a:latin typeface="Arial"/>
                <a:cs typeface="Arial"/>
              </a:rPr>
              <a:t>Understanding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chart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types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1180"/>
              </a:spcBef>
            </a:pPr>
            <a:r>
              <a:rPr dirty="0" sz="1000">
                <a:latin typeface="Arial MT"/>
                <a:cs typeface="Arial MT"/>
              </a:rPr>
              <a:t>Pictorial</a:t>
            </a:r>
            <a:r>
              <a:rPr dirty="0" sz="1000" spc="-5">
                <a:latin typeface="Arial MT"/>
                <a:cs typeface="Arial MT"/>
              </a:rPr>
              <a:t> representation</a:t>
            </a:r>
            <a:r>
              <a:rPr dirty="0" sz="1000">
                <a:latin typeface="Arial MT"/>
                <a:cs typeface="Arial MT"/>
              </a:rPr>
              <a:t> of data is called</a:t>
            </a:r>
            <a:r>
              <a:rPr dirty="0" sz="1000" spc="-5">
                <a:latin typeface="Arial MT"/>
                <a:cs typeface="Arial MT"/>
              </a:rPr>
              <a:t> graph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-5">
                <a:latin typeface="Arial MT"/>
                <a:cs typeface="Arial MT"/>
              </a:rPr>
              <a:t> chart.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Graphs</a:t>
            </a:r>
            <a:r>
              <a:rPr dirty="0" sz="1000">
                <a:latin typeface="Arial MT"/>
                <a:cs typeface="Arial MT"/>
              </a:rPr>
              <a:t> are</a:t>
            </a:r>
            <a:r>
              <a:rPr dirty="0" sz="1000" spc="-5">
                <a:latin typeface="Arial MT"/>
                <a:cs typeface="Arial MT"/>
              </a:rPr>
              <a:t> represented</a:t>
            </a:r>
            <a:r>
              <a:rPr dirty="0" sz="1000">
                <a:latin typeface="Arial MT"/>
                <a:cs typeface="Arial MT"/>
              </a:rPr>
              <a:t> by horizontal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vertical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axis,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showing constant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values thereof respectively.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dirty="0" sz="1000" spc="-5">
                <a:latin typeface="Arial MT"/>
                <a:cs typeface="Arial MT"/>
              </a:rPr>
              <a:t>Different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types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are: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 MT"/>
              <a:cs typeface="Arial MT"/>
            </a:endParaRPr>
          </a:p>
          <a:p>
            <a:pPr marL="12700" marR="34290">
              <a:lnSpc>
                <a:spcPts val="1150"/>
              </a:lnSpc>
            </a:pPr>
            <a:r>
              <a:rPr dirty="0" sz="1000" spc="-5">
                <a:latin typeface="Wingdings"/>
                <a:cs typeface="Wingdings"/>
              </a:rPr>
              <a:t></a:t>
            </a:r>
            <a:r>
              <a:rPr dirty="0" sz="1000" spc="-5" b="1">
                <a:latin typeface="Arial"/>
                <a:cs typeface="Arial"/>
              </a:rPr>
              <a:t>Column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chart: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 </a:t>
            </a:r>
            <a:r>
              <a:rPr dirty="0" sz="1000">
                <a:latin typeface="Arial MT"/>
                <a:cs typeface="Arial MT"/>
              </a:rPr>
              <a:t>chart</a:t>
            </a:r>
            <a:r>
              <a:rPr dirty="0" sz="1000" spc="-5">
                <a:latin typeface="Arial MT"/>
                <a:cs typeface="Arial MT"/>
              </a:rPr>
              <a:t> contains</a:t>
            </a:r>
            <a:r>
              <a:rPr dirty="0" sz="1000">
                <a:latin typeface="Arial MT"/>
                <a:cs typeface="Arial MT"/>
              </a:rPr>
              <a:t> vertical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columns </a:t>
            </a:r>
            <a:r>
              <a:rPr dirty="0" sz="1000">
                <a:latin typeface="Arial MT"/>
                <a:cs typeface="Arial MT"/>
              </a:rPr>
              <a:t>called </a:t>
            </a:r>
            <a:r>
              <a:rPr dirty="0" sz="1000" spc="-5">
                <a:latin typeface="Arial MT"/>
                <a:cs typeface="Arial MT"/>
              </a:rPr>
              <a:t>bars which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show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values</a:t>
            </a:r>
            <a:r>
              <a:rPr dirty="0" sz="1000">
                <a:latin typeface="Arial MT"/>
                <a:cs typeface="Arial MT"/>
              </a:rPr>
              <a:t> of item.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This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type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when </a:t>
            </a: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want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create chart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multiple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data</a:t>
            </a:r>
            <a:r>
              <a:rPr dirty="0" sz="1000" spc="-5">
                <a:latin typeface="Arial MT"/>
                <a:cs typeface="Arial MT"/>
              </a:rPr>
              <a:t> series.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0"/>
              </a:lnSpc>
            </a:pPr>
            <a:r>
              <a:rPr dirty="0" sz="1000" spc="-5">
                <a:latin typeface="Wingdings"/>
                <a:cs typeface="Wingdings"/>
              </a:rPr>
              <a:t></a:t>
            </a:r>
            <a:r>
              <a:rPr dirty="0" sz="1000" spc="-5" b="1">
                <a:latin typeface="Arial"/>
                <a:cs typeface="Arial"/>
              </a:rPr>
              <a:t>Bar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Chart: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5">
                <a:latin typeface="Arial MT"/>
                <a:cs typeface="Arial MT"/>
              </a:rPr>
              <a:t>Bar chart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represented horizontally.</a:t>
            </a:r>
            <a:endParaRPr sz="1000">
              <a:latin typeface="Arial MT"/>
              <a:cs typeface="Arial MT"/>
            </a:endParaRPr>
          </a:p>
          <a:p>
            <a:pPr marL="12700" marR="371475" indent="-635">
              <a:lnSpc>
                <a:spcPts val="1150"/>
              </a:lnSpc>
              <a:spcBef>
                <a:spcPts val="55"/>
              </a:spcBef>
            </a:pPr>
            <a:r>
              <a:rPr dirty="0" sz="1000" spc="-5">
                <a:latin typeface="Wingdings"/>
                <a:cs typeface="Wingdings"/>
              </a:rPr>
              <a:t></a:t>
            </a:r>
            <a:r>
              <a:rPr dirty="0" sz="1000" spc="-5" b="1">
                <a:latin typeface="Arial"/>
                <a:cs typeface="Arial"/>
              </a:rPr>
              <a:t>Line Chart: </a:t>
            </a:r>
            <a:r>
              <a:rPr dirty="0" sz="1000" spc="-5">
                <a:latin typeface="Arial MT"/>
                <a:cs typeface="Arial MT"/>
              </a:rPr>
              <a:t>In line chart, values are connected through lines and upward and downward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trends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 explained explicitly.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0"/>
              </a:lnSpc>
            </a:pPr>
            <a:r>
              <a:rPr dirty="0" sz="1000" spc="-5">
                <a:latin typeface="Wingdings"/>
                <a:cs typeface="Wingdings"/>
              </a:rPr>
              <a:t></a:t>
            </a:r>
            <a:r>
              <a:rPr dirty="0" sz="1000" spc="-5" b="1">
                <a:latin typeface="Arial"/>
                <a:cs typeface="Arial"/>
              </a:rPr>
              <a:t>Pie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Chart: </a:t>
            </a:r>
            <a:r>
              <a:rPr dirty="0" sz="1000" spc="-5">
                <a:latin typeface="Arial MT"/>
                <a:cs typeface="Arial MT"/>
              </a:rPr>
              <a:t>When</a:t>
            </a:r>
            <a:r>
              <a:rPr dirty="0" sz="1000">
                <a:latin typeface="Arial MT"/>
                <a:cs typeface="Arial MT"/>
              </a:rPr>
              <a:t> data is</a:t>
            </a:r>
            <a:r>
              <a:rPr dirty="0" sz="1000" spc="-5">
                <a:latin typeface="Arial MT"/>
                <a:cs typeface="Arial MT"/>
              </a:rPr>
              <a:t> subdivided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into</a:t>
            </a:r>
            <a:r>
              <a:rPr dirty="0" sz="1000">
                <a:latin typeface="Arial MT"/>
                <a:cs typeface="Arial MT"/>
              </a:rPr>
              <a:t> parts, it is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more </a:t>
            </a:r>
            <a:r>
              <a:rPr dirty="0" sz="1000" spc="-5">
                <a:latin typeface="Arial MT"/>
                <a:cs typeface="Arial MT"/>
              </a:rPr>
              <a:t>appropriately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shown </a:t>
            </a:r>
            <a:r>
              <a:rPr dirty="0" sz="1000">
                <a:latin typeface="Arial MT"/>
                <a:cs typeface="Arial MT"/>
              </a:rPr>
              <a:t>by pie </a:t>
            </a:r>
            <a:r>
              <a:rPr dirty="0" sz="1000" spc="-5">
                <a:latin typeface="Arial MT"/>
                <a:cs typeface="Arial MT"/>
              </a:rPr>
              <a:t>chart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which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circular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shape.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latin typeface="Wingdings"/>
                <a:cs typeface="Wingdings"/>
              </a:rPr>
              <a:t></a:t>
            </a:r>
            <a:r>
              <a:rPr dirty="0" sz="1000" spc="-5" b="1">
                <a:latin typeface="Arial"/>
                <a:cs typeface="Arial"/>
              </a:rPr>
              <a:t>XY Chart: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In XY chart </a:t>
            </a:r>
            <a:r>
              <a:rPr dirty="0" sz="1000" spc="-5">
                <a:latin typeface="Arial MT"/>
                <a:cs typeface="Arial MT"/>
              </a:rPr>
              <a:t>numeric vales</a:t>
            </a:r>
            <a:r>
              <a:rPr dirty="0" sz="1000">
                <a:latin typeface="Arial MT"/>
                <a:cs typeface="Arial MT"/>
              </a:rPr>
              <a:t> are </a:t>
            </a:r>
            <a:r>
              <a:rPr dirty="0" sz="1000" spc="-5">
                <a:latin typeface="Arial MT"/>
                <a:cs typeface="Arial MT"/>
              </a:rPr>
              <a:t>used</a:t>
            </a:r>
            <a:r>
              <a:rPr dirty="0" sz="1000">
                <a:latin typeface="Arial MT"/>
                <a:cs typeface="Arial MT"/>
              </a:rPr>
              <a:t> at </a:t>
            </a:r>
            <a:r>
              <a:rPr dirty="0" sz="1000" spc="-5">
                <a:latin typeface="Arial MT"/>
                <a:cs typeface="Arial MT"/>
              </a:rPr>
              <a:t>both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horizontal</a:t>
            </a:r>
            <a:r>
              <a:rPr dirty="0" sz="1000">
                <a:latin typeface="Arial MT"/>
                <a:cs typeface="Arial MT"/>
              </a:rPr>
              <a:t> and </a:t>
            </a:r>
            <a:r>
              <a:rPr dirty="0" sz="1000" spc="-5">
                <a:latin typeface="Arial MT"/>
                <a:cs typeface="Arial MT"/>
              </a:rPr>
              <a:t>vertical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sides.</a:t>
            </a:r>
            <a:endParaRPr sz="1000">
              <a:latin typeface="Arial MT"/>
              <a:cs typeface="Arial MT"/>
            </a:endParaRPr>
          </a:p>
          <a:p>
            <a:pPr marL="182245" indent="-170180">
              <a:lnSpc>
                <a:spcPct val="100000"/>
              </a:lnSpc>
              <a:spcBef>
                <a:spcPts val="1090"/>
              </a:spcBef>
              <a:buAutoNum type="arabicPeriod" startAt="3"/>
              <a:tabLst>
                <a:tab pos="182880" algn="l"/>
              </a:tabLst>
            </a:pPr>
            <a:r>
              <a:rPr dirty="0" sz="1200" spc="-5" b="1">
                <a:latin typeface="Arial"/>
                <a:cs typeface="Arial"/>
              </a:rPr>
              <a:t>Creating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simple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chart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  <a:spcBef>
                <a:spcPts val="1100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create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chart: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latin typeface="Arial MT"/>
                <a:cs typeface="Arial MT"/>
              </a:rPr>
              <a:t>Go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Insert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 MT"/>
              <a:cs typeface="Arial MT"/>
            </a:endParaRPr>
          </a:p>
          <a:p>
            <a:pPr marL="12700" marR="3010535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This chart wizard create chart in simple four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steps.</a:t>
            </a:r>
            <a:endParaRPr sz="1000">
              <a:latin typeface="Arial MT"/>
              <a:cs typeface="Arial MT"/>
            </a:endParaRPr>
          </a:p>
          <a:p>
            <a:pPr marL="153035" indent="-140970">
              <a:lnSpc>
                <a:spcPts val="1095"/>
              </a:lnSpc>
              <a:buAutoNum type="arabicPeriod"/>
              <a:tabLst>
                <a:tab pos="153670" algn="l"/>
              </a:tabLst>
            </a:pP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type</a:t>
            </a:r>
            <a:endParaRPr sz="1000">
              <a:latin typeface="Arial MT"/>
              <a:cs typeface="Arial MT"/>
            </a:endParaRPr>
          </a:p>
          <a:p>
            <a:pPr marL="153670" indent="-141605">
              <a:lnSpc>
                <a:spcPts val="1150"/>
              </a:lnSpc>
              <a:buAutoNum type="arabicPeriod"/>
              <a:tabLst>
                <a:tab pos="154305" algn="l"/>
              </a:tabLst>
            </a:pPr>
            <a:r>
              <a:rPr dirty="0" sz="1000">
                <a:latin typeface="Arial MT"/>
                <a:cs typeface="Arial MT"/>
              </a:rPr>
              <a:t>Define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range</a:t>
            </a:r>
            <a:endParaRPr sz="1000">
              <a:latin typeface="Arial MT"/>
              <a:cs typeface="Arial MT"/>
            </a:endParaRPr>
          </a:p>
          <a:p>
            <a:pPr marL="153670" indent="-141605">
              <a:lnSpc>
                <a:spcPts val="1150"/>
              </a:lnSpc>
              <a:buAutoNum type="arabicPeriod"/>
              <a:tabLst>
                <a:tab pos="154305" algn="l"/>
              </a:tabLst>
            </a:pPr>
            <a:r>
              <a:rPr dirty="0" sz="1000">
                <a:latin typeface="Arial MT"/>
                <a:cs typeface="Arial MT"/>
              </a:rPr>
              <a:t>Define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features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like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title,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legends</a:t>
            </a:r>
            <a:endParaRPr sz="1000">
              <a:latin typeface="Arial MT"/>
              <a:cs typeface="Arial MT"/>
            </a:endParaRPr>
          </a:p>
          <a:p>
            <a:pPr marL="153670" indent="-141605">
              <a:lnSpc>
                <a:spcPts val="1175"/>
              </a:lnSpc>
              <a:buAutoNum type="arabicPeriod"/>
              <a:tabLst>
                <a:tab pos="154305" algn="l"/>
              </a:tabLst>
            </a:pPr>
            <a:r>
              <a:rPr dirty="0" sz="1000">
                <a:latin typeface="Arial MT"/>
                <a:cs typeface="Arial MT"/>
              </a:rPr>
              <a:t>Define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location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spreadsheet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4.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Creating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pie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chart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create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pie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chart:</a:t>
            </a:r>
            <a:endParaRPr sz="1000">
              <a:latin typeface="Arial MT"/>
              <a:cs typeface="Arial MT"/>
            </a:endParaRPr>
          </a:p>
          <a:p>
            <a:pPr marL="125730" indent="-113664">
              <a:lnSpc>
                <a:spcPts val="1175"/>
              </a:lnSpc>
              <a:spcBef>
                <a:spcPts val="1095"/>
              </a:spcBef>
              <a:buSzPct val="90000"/>
              <a:buAutoNum type="arabicPlain"/>
              <a:tabLst>
                <a:tab pos="126364" algn="l"/>
              </a:tabLst>
            </a:pP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range</a:t>
            </a:r>
            <a:endParaRPr sz="1000">
              <a:latin typeface="Arial MT"/>
              <a:cs typeface="Arial MT"/>
            </a:endParaRPr>
          </a:p>
          <a:p>
            <a:pPr marL="126364" indent="-114300">
              <a:lnSpc>
                <a:spcPts val="1150"/>
              </a:lnSpc>
              <a:buSzPct val="90000"/>
              <a:buAutoNum type="arabicPlain"/>
              <a:tabLst>
                <a:tab pos="127000" algn="l"/>
              </a:tabLst>
            </a:pP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Insert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chart</a:t>
            </a:r>
            <a:endParaRPr sz="1000">
              <a:latin typeface="Arial MT"/>
              <a:cs typeface="Arial MT"/>
            </a:endParaRPr>
          </a:p>
          <a:p>
            <a:pPr marL="153035" indent="-140970">
              <a:lnSpc>
                <a:spcPts val="1150"/>
              </a:lnSpc>
              <a:buAutoNum type="arabicPeriod" startAt="3"/>
              <a:tabLst>
                <a:tab pos="153670" algn="l"/>
              </a:tabLst>
            </a:pP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type</a:t>
            </a:r>
            <a:endParaRPr sz="1000">
              <a:latin typeface="Arial MT"/>
              <a:cs typeface="Arial MT"/>
            </a:endParaRPr>
          </a:p>
          <a:p>
            <a:pPr marL="153670" indent="-141605">
              <a:lnSpc>
                <a:spcPts val="1175"/>
              </a:lnSpc>
              <a:buAutoNum type="arabicPeriod" startAt="3"/>
              <a:tabLst>
                <a:tab pos="154305" algn="l"/>
              </a:tabLst>
            </a:pPr>
            <a:r>
              <a:rPr dirty="0" sz="1000">
                <a:latin typeface="Arial MT"/>
                <a:cs typeface="Arial MT"/>
              </a:rPr>
              <a:t>Define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legends,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labels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etc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100</a:t>
            </a:fld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99853" y="2434426"/>
            <a:ext cx="1717222" cy="125170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32541" y="1109111"/>
            <a:ext cx="5372735" cy="7795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8590" indent="-136525">
              <a:lnSpc>
                <a:spcPct val="100000"/>
              </a:lnSpc>
              <a:spcBef>
                <a:spcPts val="100"/>
              </a:spcBef>
              <a:buSzPct val="91666"/>
              <a:buAutoNum type="arabicPlain" startAt="5"/>
              <a:tabLst>
                <a:tab pos="149225" algn="l"/>
              </a:tabLst>
            </a:pPr>
            <a:r>
              <a:rPr dirty="0" sz="1200" spc="-5" b="1">
                <a:latin typeface="Arial"/>
                <a:cs typeface="Arial"/>
              </a:rPr>
              <a:t>Change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the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chart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type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existing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chart</a:t>
            </a:r>
            <a:endParaRPr sz="1000">
              <a:latin typeface="Arial MT"/>
              <a:cs typeface="Arial MT"/>
            </a:endParaRPr>
          </a:p>
          <a:p>
            <a:pPr lvl="1" marL="582930" indent="-114300">
              <a:lnSpc>
                <a:spcPts val="1175"/>
              </a:lnSpc>
              <a:spcBef>
                <a:spcPts val="1095"/>
              </a:spcBef>
              <a:buSzPct val="90000"/>
              <a:buAutoNum type="arabicPlain"/>
              <a:tabLst>
                <a:tab pos="583565" algn="l"/>
              </a:tabLst>
            </a:pP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</a:t>
            </a:r>
            <a:endParaRPr sz="1000">
              <a:latin typeface="Arial MT"/>
              <a:cs typeface="Arial MT"/>
            </a:endParaRPr>
          </a:p>
          <a:p>
            <a:pPr lvl="1" marL="469265" marR="3467100">
              <a:lnSpc>
                <a:spcPts val="1150"/>
              </a:lnSpc>
              <a:spcBef>
                <a:spcPts val="55"/>
              </a:spcBef>
              <a:buSzPct val="90000"/>
              <a:buAutoNum type="arabicPlain"/>
              <a:tabLst>
                <a:tab pos="617855" algn="l"/>
              </a:tabLst>
            </a:pPr>
            <a:r>
              <a:rPr dirty="0" sz="1000" spc="-5">
                <a:latin typeface="Arial MT"/>
                <a:cs typeface="Arial MT"/>
              </a:rPr>
              <a:t>Right click </a:t>
            </a:r>
            <a:r>
              <a:rPr dirty="0" sz="1000">
                <a:latin typeface="Arial MT"/>
                <a:cs typeface="Arial MT"/>
              </a:rPr>
              <a:t>&lt; </a:t>
            </a:r>
            <a:r>
              <a:rPr dirty="0" sz="1000" spc="-5">
                <a:latin typeface="Arial MT"/>
                <a:cs typeface="Arial MT"/>
              </a:rPr>
              <a:t>chart type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3-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type</a:t>
            </a:r>
            <a:endParaRPr sz="10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Arial MT"/>
              <a:buAutoNum type="arabicPlain"/>
            </a:pPr>
            <a:endParaRPr sz="1100">
              <a:latin typeface="Arial MT"/>
              <a:cs typeface="Arial MT"/>
            </a:endParaRPr>
          </a:p>
          <a:p>
            <a:pPr marL="148590" indent="-136525">
              <a:lnSpc>
                <a:spcPct val="100000"/>
              </a:lnSpc>
              <a:buSzPct val="91666"/>
              <a:buAutoNum type="arabicPlain" startAt="6"/>
              <a:tabLst>
                <a:tab pos="149225" algn="l"/>
              </a:tabLst>
            </a:pPr>
            <a:r>
              <a:rPr dirty="0" sz="1200" spc="-5" b="1">
                <a:latin typeface="Arial"/>
                <a:cs typeface="Arial"/>
              </a:rPr>
              <a:t>Add/remove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chart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title,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legends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  <a:spcBef>
                <a:spcPts val="1095"/>
              </a:spcBef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title</a:t>
            </a:r>
            <a:endParaRPr sz="1000">
              <a:latin typeface="Arial MT"/>
              <a:cs typeface="Arial MT"/>
            </a:endParaRPr>
          </a:p>
          <a:p>
            <a:pPr marL="582930" indent="-114300">
              <a:lnSpc>
                <a:spcPts val="1150"/>
              </a:lnSpc>
              <a:buSzPct val="90000"/>
              <a:buAutoNum type="arabicPlain"/>
              <a:tabLst>
                <a:tab pos="583565" algn="l"/>
              </a:tabLst>
            </a:pP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</a:t>
            </a:r>
            <a:endParaRPr sz="1000">
              <a:latin typeface="Arial MT"/>
              <a:cs typeface="Arial MT"/>
            </a:endParaRPr>
          </a:p>
          <a:p>
            <a:pPr marL="617220" indent="-148590">
              <a:lnSpc>
                <a:spcPts val="1150"/>
              </a:lnSpc>
              <a:buSzPct val="90000"/>
              <a:buAutoNum type="arabicPlain"/>
              <a:tabLst>
                <a:tab pos="617855" algn="l"/>
              </a:tabLst>
            </a:pP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Chart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option</a:t>
            </a:r>
            <a:endParaRPr sz="1000">
              <a:latin typeface="Arial MT"/>
              <a:cs typeface="Arial MT"/>
            </a:endParaRPr>
          </a:p>
          <a:p>
            <a:pPr marL="12700" marR="2136140">
              <a:lnSpc>
                <a:spcPts val="1150"/>
              </a:lnSpc>
              <a:spcBef>
                <a:spcPts val="50"/>
              </a:spcBef>
            </a:pPr>
            <a:r>
              <a:rPr dirty="0" sz="1000">
                <a:latin typeface="Arial MT"/>
                <a:cs typeface="Arial MT"/>
              </a:rPr>
              <a:t>You can </a:t>
            </a:r>
            <a:r>
              <a:rPr dirty="0" sz="1000" spc="-5">
                <a:latin typeface="Arial MT"/>
                <a:cs typeface="Arial MT"/>
              </a:rPr>
              <a:t>change chart </a:t>
            </a:r>
            <a:r>
              <a:rPr dirty="0" sz="1000">
                <a:latin typeface="Arial MT"/>
                <a:cs typeface="Arial MT"/>
              </a:rPr>
              <a:t>title, axis, </a:t>
            </a:r>
            <a:r>
              <a:rPr dirty="0" sz="1000" spc="-5">
                <a:latin typeface="Arial MT"/>
                <a:cs typeface="Arial MT"/>
              </a:rPr>
              <a:t>legends,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labels </a:t>
            </a:r>
            <a:r>
              <a:rPr dirty="0" sz="1000">
                <a:latin typeface="Arial MT"/>
                <a:cs typeface="Arial MT"/>
              </a:rPr>
              <a:t>from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here.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Arial MT"/>
              <a:cs typeface="Arial MT"/>
            </a:endParaRPr>
          </a:p>
          <a:p>
            <a:pPr marL="148590" indent="-136525">
              <a:lnSpc>
                <a:spcPct val="100000"/>
              </a:lnSpc>
              <a:buSzPct val="91666"/>
              <a:buAutoNum type="arabicPlain" startAt="7"/>
              <a:tabLst>
                <a:tab pos="149225" algn="l"/>
              </a:tabLst>
            </a:pPr>
            <a:r>
              <a:rPr dirty="0" sz="1200" spc="-5" b="1">
                <a:latin typeface="Arial"/>
                <a:cs typeface="Arial"/>
              </a:rPr>
              <a:t>Change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background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color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in</a:t>
            </a:r>
            <a:r>
              <a:rPr dirty="0" sz="1200" spc="-10" b="1">
                <a:latin typeface="Arial"/>
                <a:cs typeface="Arial"/>
              </a:rPr>
              <a:t> chart</a:t>
            </a:r>
            <a:endParaRPr sz="1200">
              <a:latin typeface="Arial"/>
              <a:cs typeface="Arial"/>
            </a:endParaRPr>
          </a:p>
          <a:p>
            <a:pPr marL="240665" marR="3292475" indent="-228600">
              <a:lnSpc>
                <a:spcPts val="1150"/>
              </a:lnSpc>
              <a:spcBef>
                <a:spcPts val="1170"/>
              </a:spcBef>
            </a:pP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change background color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chart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1-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</a:t>
            </a:r>
            <a:endParaRPr sz="1000">
              <a:latin typeface="Arial MT"/>
              <a:cs typeface="Arial MT"/>
            </a:endParaRPr>
          </a:p>
          <a:p>
            <a:pPr marL="240665">
              <a:lnSpc>
                <a:spcPts val="1120"/>
              </a:lnSpc>
            </a:pPr>
            <a:r>
              <a:rPr dirty="0" sz="1000">
                <a:latin typeface="Arial MT"/>
                <a:cs typeface="Arial MT"/>
              </a:rPr>
              <a:t>2-  </a:t>
            </a:r>
            <a:r>
              <a:rPr dirty="0" sz="1000" spc="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5">
                <a:latin typeface="Arial MT"/>
                <a:cs typeface="Arial MT"/>
              </a:rPr>
              <a:t> Format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5">
                <a:latin typeface="Arial MT"/>
                <a:cs typeface="Arial MT"/>
              </a:rPr>
              <a:t> selected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 </a:t>
            </a:r>
            <a:r>
              <a:rPr dirty="0" sz="1000">
                <a:latin typeface="Arial MT"/>
                <a:cs typeface="Arial MT"/>
              </a:rPr>
              <a:t>area</a:t>
            </a:r>
            <a:endParaRPr sz="1000">
              <a:latin typeface="Arial MT"/>
              <a:cs typeface="Arial MT"/>
            </a:endParaRPr>
          </a:p>
          <a:p>
            <a:pPr marL="148590" indent="-136525">
              <a:lnSpc>
                <a:spcPct val="100000"/>
              </a:lnSpc>
              <a:spcBef>
                <a:spcPts val="1090"/>
              </a:spcBef>
              <a:buSzPct val="91666"/>
              <a:buAutoNum type="arabicPlain" startAt="8"/>
              <a:tabLst>
                <a:tab pos="149225" algn="l"/>
              </a:tabLst>
            </a:pPr>
            <a:r>
              <a:rPr dirty="0" sz="1200" b="1">
                <a:latin typeface="Arial"/>
                <a:cs typeface="Arial"/>
              </a:rPr>
              <a:t>Formatting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chart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1405"/>
              </a:spcBef>
            </a:pPr>
            <a:r>
              <a:rPr dirty="0" sz="1000">
                <a:latin typeface="Arial MT"/>
                <a:cs typeface="Arial MT"/>
              </a:rPr>
              <a:t>We can </a:t>
            </a:r>
            <a:r>
              <a:rPr dirty="0" sz="1000" spc="-5">
                <a:latin typeface="Arial MT"/>
                <a:cs typeface="Arial MT"/>
              </a:rPr>
              <a:t>change chart </a:t>
            </a:r>
            <a:r>
              <a:rPr dirty="0" sz="1000">
                <a:latin typeface="Arial MT"/>
                <a:cs typeface="Arial MT"/>
              </a:rPr>
              <a:t>data, labels </a:t>
            </a:r>
            <a:r>
              <a:rPr dirty="0" sz="1000" spc="-5">
                <a:latin typeface="Arial MT"/>
                <a:cs typeface="Arial MT"/>
              </a:rPr>
              <a:t>etc </a:t>
            </a:r>
            <a:r>
              <a:rPr dirty="0" sz="1000">
                <a:latin typeface="Arial MT"/>
                <a:cs typeface="Arial MT"/>
              </a:rPr>
              <a:t>after </a:t>
            </a:r>
            <a:r>
              <a:rPr dirty="0" sz="1000" spc="-5">
                <a:latin typeface="Arial MT"/>
                <a:cs typeface="Arial MT"/>
              </a:rPr>
              <a:t>making </a:t>
            </a:r>
            <a:r>
              <a:rPr dirty="0" sz="1000">
                <a:latin typeface="Arial MT"/>
                <a:cs typeface="Arial MT"/>
              </a:rPr>
              <a:t>the chart .We </a:t>
            </a:r>
            <a:r>
              <a:rPr dirty="0" sz="1000" spc="-5">
                <a:latin typeface="Arial MT"/>
                <a:cs typeface="Arial MT"/>
              </a:rPr>
              <a:t>can </a:t>
            </a:r>
            <a:r>
              <a:rPr dirty="0" sz="1000">
                <a:latin typeface="Arial MT"/>
                <a:cs typeface="Arial MT"/>
              </a:rPr>
              <a:t>format </a:t>
            </a:r>
            <a:r>
              <a:rPr dirty="0" sz="1000" spc="-5">
                <a:latin typeface="Arial MT"/>
                <a:cs typeface="Arial MT"/>
              </a:rPr>
              <a:t>chart </a:t>
            </a:r>
            <a:r>
              <a:rPr dirty="0" sz="1000">
                <a:latin typeface="Arial MT"/>
                <a:cs typeface="Arial MT"/>
              </a:rPr>
              <a:t>data </a:t>
            </a:r>
            <a:r>
              <a:rPr dirty="0" sz="1000" spc="-5">
                <a:latin typeface="Arial MT"/>
                <a:cs typeface="Arial MT"/>
              </a:rPr>
              <a:t>together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separately.</a:t>
            </a:r>
            <a:endParaRPr sz="1000">
              <a:latin typeface="Arial MT"/>
              <a:cs typeface="Arial MT"/>
            </a:endParaRPr>
          </a:p>
          <a:p>
            <a:pPr marL="12700" marR="4279900">
              <a:lnSpc>
                <a:spcPts val="2300"/>
              </a:lnSpc>
              <a:spcBef>
                <a:spcPts val="229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1-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885"/>
              </a:lnSpc>
            </a:pPr>
            <a:r>
              <a:rPr dirty="0" sz="1000">
                <a:latin typeface="Arial MT"/>
                <a:cs typeface="Arial MT"/>
              </a:rPr>
              <a:t>2-</a:t>
            </a:r>
            <a:r>
              <a:rPr dirty="0" sz="1000" spc="-5">
                <a:latin typeface="Arial MT"/>
                <a:cs typeface="Arial MT"/>
              </a:rPr>
              <a:t> Click on Format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selected chart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area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 open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dialogue box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 which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 can change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font, color,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style etc.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ts val="1415"/>
              </a:lnSpc>
            </a:pPr>
            <a:r>
              <a:rPr dirty="0" sz="1200" spc="-5" b="1">
                <a:latin typeface="Arial"/>
                <a:cs typeface="Arial"/>
              </a:rPr>
              <a:t>9-Change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pie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slices,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line,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bar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color</a:t>
            </a:r>
            <a:endParaRPr sz="1200">
              <a:latin typeface="Arial"/>
              <a:cs typeface="Arial"/>
            </a:endParaRPr>
          </a:p>
          <a:p>
            <a:pPr marL="12700" marR="55880">
              <a:lnSpc>
                <a:spcPts val="1150"/>
              </a:lnSpc>
              <a:spcBef>
                <a:spcPts val="55"/>
              </a:spcBef>
            </a:pPr>
            <a:r>
              <a:rPr dirty="0" sz="1000" spc="-5">
                <a:latin typeface="Arial MT"/>
                <a:cs typeface="Arial MT"/>
              </a:rPr>
              <a:t>Lines, </a:t>
            </a:r>
            <a:r>
              <a:rPr dirty="0" sz="1000">
                <a:latin typeface="Arial MT"/>
                <a:cs typeface="Arial MT"/>
              </a:rPr>
              <a:t>bars, </a:t>
            </a:r>
            <a:r>
              <a:rPr dirty="0" sz="1000" spc="-5">
                <a:latin typeface="Arial MT"/>
                <a:cs typeface="Arial MT"/>
              </a:rPr>
              <a:t>slices </a:t>
            </a:r>
            <a:r>
              <a:rPr dirty="0" sz="1000">
                <a:latin typeface="Arial MT"/>
                <a:cs typeface="Arial MT"/>
              </a:rPr>
              <a:t>used in the </a:t>
            </a:r>
            <a:r>
              <a:rPr dirty="0" sz="1000" spc="-5">
                <a:latin typeface="Arial MT"/>
                <a:cs typeface="Arial MT"/>
              </a:rPr>
              <a:t>chart </a:t>
            </a:r>
            <a:r>
              <a:rPr dirty="0" sz="1000">
                <a:latin typeface="Arial MT"/>
                <a:cs typeface="Arial MT"/>
              </a:rPr>
              <a:t>are called data </a:t>
            </a:r>
            <a:r>
              <a:rPr dirty="0" sz="1000" spc="-5">
                <a:latin typeface="Arial MT"/>
                <a:cs typeface="Arial MT"/>
              </a:rPr>
              <a:t>markers. </a:t>
            </a:r>
            <a:r>
              <a:rPr dirty="0" sz="1000">
                <a:latin typeface="Arial MT"/>
                <a:cs typeface="Arial MT"/>
              </a:rPr>
              <a:t>We </a:t>
            </a:r>
            <a:r>
              <a:rPr dirty="0" sz="1000" spc="-5">
                <a:latin typeface="Arial MT"/>
                <a:cs typeface="Arial MT"/>
              </a:rPr>
              <a:t>can </a:t>
            </a:r>
            <a:r>
              <a:rPr dirty="0" sz="1000">
                <a:latin typeface="Arial MT"/>
                <a:cs typeface="Arial MT"/>
              </a:rPr>
              <a:t>also </a:t>
            </a:r>
            <a:r>
              <a:rPr dirty="0" sz="1000" spc="-5">
                <a:latin typeface="Arial MT"/>
                <a:cs typeface="Arial MT"/>
              </a:rPr>
              <a:t>change color </a:t>
            </a:r>
            <a:r>
              <a:rPr dirty="0" sz="1000">
                <a:latin typeface="Arial MT"/>
                <a:cs typeface="Arial MT"/>
              </a:rPr>
              <a:t>of data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markers.</a:t>
            </a:r>
            <a:endParaRPr sz="1000">
              <a:latin typeface="Arial MT"/>
              <a:cs typeface="Arial MT"/>
            </a:endParaRPr>
          </a:p>
          <a:p>
            <a:pPr marL="12700" marR="3206750">
              <a:lnSpc>
                <a:spcPts val="2300"/>
              </a:lnSpc>
              <a:spcBef>
                <a:spcPts val="225"/>
              </a:spcBef>
            </a:pP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change color </a:t>
            </a:r>
            <a:r>
              <a:rPr dirty="0" sz="1000">
                <a:latin typeface="Arial MT"/>
                <a:cs typeface="Arial MT"/>
              </a:rPr>
              <a:t>of pie </a:t>
            </a:r>
            <a:r>
              <a:rPr dirty="0" sz="1000" spc="-5">
                <a:latin typeface="Arial MT"/>
                <a:cs typeface="Arial MT"/>
              </a:rPr>
              <a:t>chart slices </a:t>
            </a:r>
            <a:r>
              <a:rPr dirty="0" sz="1000">
                <a:latin typeface="Arial MT"/>
                <a:cs typeface="Arial MT"/>
              </a:rPr>
              <a:t>are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1-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 chart.</a:t>
            </a:r>
            <a:endParaRPr sz="1000">
              <a:latin typeface="Arial MT"/>
              <a:cs typeface="Arial MT"/>
            </a:endParaRPr>
          </a:p>
          <a:p>
            <a:pPr marL="126364" indent="-114300">
              <a:lnSpc>
                <a:spcPts val="860"/>
              </a:lnSpc>
              <a:buSzPct val="90000"/>
              <a:buAutoNum type="arabicPlain" startAt="2"/>
              <a:tabLst>
                <a:tab pos="127000" algn="l"/>
              </a:tabLst>
            </a:pPr>
            <a:r>
              <a:rPr dirty="0" sz="1000" spc="-5">
                <a:latin typeface="Arial MT"/>
                <a:cs typeface="Arial MT"/>
              </a:rPr>
              <a:t>Selec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pie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slice</a:t>
            </a:r>
            <a:endParaRPr sz="1000">
              <a:latin typeface="Arial MT"/>
              <a:cs typeface="Arial MT"/>
            </a:endParaRPr>
          </a:p>
          <a:p>
            <a:pPr marL="125730" indent="-113664">
              <a:lnSpc>
                <a:spcPts val="1175"/>
              </a:lnSpc>
              <a:buSzPct val="90000"/>
              <a:buAutoNum type="arabicPlain" startAt="2"/>
              <a:tabLst>
                <a:tab pos="126364" algn="l"/>
              </a:tabLst>
            </a:pP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right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point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Arial MT"/>
              <a:cs typeface="Arial MT"/>
            </a:endParaRPr>
          </a:p>
          <a:p>
            <a:pPr marL="12700" marR="2658745">
              <a:lnSpc>
                <a:spcPts val="1150"/>
              </a:lnSpc>
            </a:pPr>
            <a:r>
              <a:rPr dirty="0" sz="1000">
                <a:latin typeface="Arial MT"/>
                <a:cs typeface="Arial MT"/>
              </a:rPr>
              <a:t>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dialogue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will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you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choose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any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color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 pie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slices.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dirty="0" sz="1200" spc="-5" b="1">
                <a:latin typeface="Arial"/>
                <a:cs typeface="Arial"/>
              </a:rPr>
              <a:t>10-Move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chart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using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mouse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  <a:spcBef>
                <a:spcPts val="1100"/>
              </a:spcBef>
            </a:pP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move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worksheet.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latin typeface="Arial MT"/>
                <a:cs typeface="Arial MT"/>
              </a:rPr>
              <a:t>move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 using mouse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by using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cut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paste </a:t>
            </a:r>
            <a:r>
              <a:rPr dirty="0" sz="1000" spc="-10">
                <a:latin typeface="Arial MT"/>
                <a:cs typeface="Arial MT"/>
              </a:rPr>
              <a:t>option.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00406" y="6714889"/>
            <a:ext cx="2398339" cy="1969683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100</a:t>
            </a:fld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963688"/>
            <a:ext cx="5509895" cy="8185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move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using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mouse</a:t>
            </a:r>
            <a:endParaRPr sz="1000">
              <a:latin typeface="Arial MT"/>
              <a:cs typeface="Arial MT"/>
            </a:endParaRPr>
          </a:p>
          <a:p>
            <a:pPr marL="469265" indent="-229235">
              <a:lnSpc>
                <a:spcPts val="1175"/>
              </a:lnSpc>
              <a:spcBef>
                <a:spcPts val="1095"/>
              </a:spcBef>
              <a:buAutoNum type="arabicPlain"/>
              <a:tabLst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Select</a:t>
            </a:r>
            <a:r>
              <a:rPr dirty="0" sz="1000" spc="-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chart.</a:t>
            </a:r>
            <a:endParaRPr sz="1000">
              <a:latin typeface="Arial MT"/>
              <a:cs typeface="Arial MT"/>
            </a:endParaRPr>
          </a:p>
          <a:p>
            <a:pPr marL="240665" marR="81915">
              <a:lnSpc>
                <a:spcPts val="1150"/>
              </a:lnSpc>
              <a:spcBef>
                <a:spcPts val="55"/>
              </a:spcBef>
              <a:buAutoNum type="arabicPlain"/>
              <a:tabLst>
                <a:tab pos="470534" algn="l"/>
              </a:tabLst>
            </a:pPr>
            <a:r>
              <a:rPr dirty="0" sz="1000">
                <a:latin typeface="Arial MT"/>
                <a:cs typeface="Arial MT"/>
              </a:rPr>
              <a:t>Take </a:t>
            </a:r>
            <a:r>
              <a:rPr dirty="0" sz="1000" spc="-5">
                <a:latin typeface="Arial MT"/>
                <a:cs typeface="Arial MT"/>
              </a:rPr>
              <a:t>mouse </a:t>
            </a:r>
            <a:r>
              <a:rPr dirty="0" sz="1000">
                <a:latin typeface="Arial MT"/>
                <a:cs typeface="Arial MT"/>
              </a:rPr>
              <a:t>on the </a:t>
            </a:r>
            <a:r>
              <a:rPr dirty="0" sz="1000" spc="-5">
                <a:latin typeface="Arial MT"/>
                <a:cs typeface="Arial MT"/>
              </a:rPr>
              <a:t>chart and press </a:t>
            </a:r>
            <a:r>
              <a:rPr dirty="0" sz="1000">
                <a:latin typeface="Arial MT"/>
                <a:cs typeface="Arial MT"/>
              </a:rPr>
              <a:t>left button and by </a:t>
            </a:r>
            <a:r>
              <a:rPr dirty="0" sz="1000" spc="-5">
                <a:latin typeface="Arial MT"/>
                <a:cs typeface="Arial MT"/>
              </a:rPr>
              <a:t>dragging change location </a:t>
            </a:r>
            <a:r>
              <a:rPr dirty="0" sz="1000">
                <a:latin typeface="Arial MT"/>
                <a:cs typeface="Arial MT"/>
              </a:rPr>
              <a:t>of chart.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3-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Release mouse </a:t>
            </a:r>
            <a:r>
              <a:rPr dirty="0" sz="1000">
                <a:latin typeface="Arial MT"/>
                <a:cs typeface="Arial MT"/>
              </a:rPr>
              <a:t>button</a:t>
            </a:r>
            <a:r>
              <a:rPr dirty="0" sz="1000" spc="-5">
                <a:latin typeface="Arial MT"/>
                <a:cs typeface="Arial MT"/>
              </a:rPr>
              <a:t> on desired location.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b="1">
                <a:latin typeface="Arial"/>
                <a:cs typeface="Arial"/>
              </a:rPr>
              <a:t>11-move/copy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chart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using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cut/copy</a:t>
            </a:r>
            <a:endParaRPr sz="1200">
              <a:latin typeface="Arial"/>
              <a:cs typeface="Arial"/>
            </a:endParaRPr>
          </a:p>
          <a:p>
            <a:pPr marL="12700" marR="4705985">
              <a:lnSpc>
                <a:spcPct val="191300"/>
              </a:lnSpc>
              <a:spcBef>
                <a:spcPts val="229"/>
              </a:spcBef>
            </a:pPr>
            <a:r>
              <a:rPr dirty="0" sz="1000">
                <a:latin typeface="Arial MT"/>
                <a:cs typeface="Arial MT"/>
              </a:rPr>
              <a:t>To copy </a:t>
            </a:r>
            <a:r>
              <a:rPr dirty="0" sz="1000" spc="-5">
                <a:latin typeface="Arial MT"/>
                <a:cs typeface="Arial MT"/>
              </a:rPr>
              <a:t>chart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1-Select</a:t>
            </a:r>
            <a:r>
              <a:rPr dirty="0" sz="1000" spc="-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2-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Edit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Cut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Crl+X</a:t>
            </a:r>
            <a:endParaRPr sz="1000">
              <a:latin typeface="Arial MT"/>
              <a:cs typeface="Arial MT"/>
            </a:endParaRPr>
          </a:p>
          <a:p>
            <a:pPr marL="12700" marR="4650105">
              <a:lnSpc>
                <a:spcPts val="2300"/>
              </a:lnSpc>
              <a:spcBef>
                <a:spcPts val="254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paste</a:t>
            </a:r>
            <a:r>
              <a:rPr dirty="0" sz="1000" spc="-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1-Select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885"/>
              </a:lnSpc>
            </a:pPr>
            <a:r>
              <a:rPr dirty="0" sz="1000">
                <a:latin typeface="Arial MT"/>
                <a:cs typeface="Arial MT"/>
              </a:rPr>
              <a:t>2-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Edit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Paste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press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Crl+V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12-Resize/Delete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charts</a:t>
            </a:r>
            <a:endParaRPr sz="1200">
              <a:latin typeface="Arial"/>
              <a:cs typeface="Arial"/>
            </a:endParaRPr>
          </a:p>
          <a:p>
            <a:pPr marL="12700" marR="3099435">
              <a:lnSpc>
                <a:spcPts val="2520"/>
              </a:lnSpc>
              <a:spcBef>
                <a:spcPts val="80"/>
              </a:spcBef>
            </a:pPr>
            <a:r>
              <a:rPr dirty="0" sz="1000" spc="-5">
                <a:latin typeface="Arial MT"/>
                <a:cs typeface="Arial MT"/>
              </a:rPr>
              <a:t>After creating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chart we can also resize it.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resize chart</a:t>
            </a:r>
            <a:endParaRPr sz="1000">
              <a:latin typeface="Arial MT"/>
              <a:cs typeface="Arial MT"/>
            </a:endParaRPr>
          </a:p>
          <a:p>
            <a:pPr marL="126364" indent="-114300">
              <a:lnSpc>
                <a:spcPts val="825"/>
              </a:lnSpc>
              <a:buSzPct val="90000"/>
              <a:buAutoNum type="arabicPlain"/>
              <a:tabLst>
                <a:tab pos="127000" algn="l"/>
              </a:tabLst>
            </a:pP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</a:t>
            </a:r>
            <a:endParaRPr sz="1000">
              <a:latin typeface="Arial MT"/>
              <a:cs typeface="Arial MT"/>
            </a:endParaRPr>
          </a:p>
          <a:p>
            <a:pPr marL="126364" indent="-114300">
              <a:lnSpc>
                <a:spcPts val="1175"/>
              </a:lnSpc>
              <a:buSzPct val="90000"/>
              <a:buAutoNum type="arabicPlain"/>
              <a:tabLst>
                <a:tab pos="127000" algn="l"/>
              </a:tabLst>
            </a:pP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5">
                <a:latin typeface="Arial MT"/>
                <a:cs typeface="Arial MT"/>
              </a:rPr>
              <a:t> Selection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handles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resize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Arial MT"/>
              <a:cs typeface="Arial MT"/>
            </a:endParaRPr>
          </a:p>
          <a:p>
            <a:pPr marL="12700" marR="4636135">
              <a:lnSpc>
                <a:spcPct val="95700"/>
              </a:lnSpc>
            </a:pPr>
            <a:r>
              <a:rPr dirty="0" sz="1000" spc="-5">
                <a:latin typeface="Arial MT"/>
                <a:cs typeface="Arial MT"/>
              </a:rPr>
              <a:t>To delete chart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1-Select chart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2-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delete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233045" indent="-220979">
              <a:lnSpc>
                <a:spcPct val="100000"/>
              </a:lnSpc>
              <a:buSzPct val="91666"/>
              <a:buAutoNum type="arabicPlain" startAt="13"/>
              <a:tabLst>
                <a:tab pos="233679" algn="l"/>
              </a:tabLst>
            </a:pPr>
            <a:r>
              <a:rPr dirty="0" sz="1200" spc="-5" b="1">
                <a:latin typeface="Arial"/>
                <a:cs typeface="Arial"/>
              </a:rPr>
              <a:t>Summary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lesson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have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learnt: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What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different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types?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create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wizard?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add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title, legend,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label 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 </a:t>
            </a:r>
            <a:r>
              <a:rPr dirty="0" sz="1000" spc="-10">
                <a:latin typeface="Arial MT"/>
                <a:cs typeface="Arial MT"/>
              </a:rPr>
              <a:t>chart?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type?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 to change background color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format </a:t>
            </a:r>
            <a:r>
              <a:rPr dirty="0" sz="1000">
                <a:latin typeface="Arial MT"/>
                <a:cs typeface="Arial MT"/>
              </a:rPr>
              <a:t>title, </a:t>
            </a:r>
            <a:r>
              <a:rPr dirty="0" sz="1000" spc="-5">
                <a:latin typeface="Arial MT"/>
                <a:cs typeface="Arial MT"/>
              </a:rPr>
              <a:t>legends,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data </a:t>
            </a:r>
            <a:r>
              <a:rPr dirty="0" sz="1000" spc="-5">
                <a:latin typeface="Arial MT"/>
                <a:cs typeface="Arial MT"/>
              </a:rPr>
              <a:t>labels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change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bar,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line,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pie </a:t>
            </a:r>
            <a:r>
              <a:rPr dirty="0" sz="1000">
                <a:latin typeface="Arial MT"/>
                <a:cs typeface="Arial MT"/>
              </a:rPr>
              <a:t>slice</a:t>
            </a:r>
            <a:r>
              <a:rPr dirty="0" sz="1000" spc="-5">
                <a:latin typeface="Arial MT"/>
                <a:cs typeface="Arial MT"/>
              </a:rPr>
              <a:t> colors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5">
                <a:latin typeface="Arial MT"/>
                <a:cs typeface="Arial MT"/>
              </a:rPr>
              <a:t> chart?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>
                <a:latin typeface="Arial MT"/>
                <a:cs typeface="Arial MT"/>
              </a:rPr>
              <a:t> to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duplicate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move </a:t>
            </a:r>
            <a:r>
              <a:rPr dirty="0" sz="1000" spc="-5">
                <a:latin typeface="Arial MT"/>
                <a:cs typeface="Arial MT"/>
              </a:rPr>
              <a:t>charts</a:t>
            </a:r>
            <a:r>
              <a:rPr dirty="0" sz="1000">
                <a:latin typeface="Arial MT"/>
                <a:cs typeface="Arial MT"/>
              </a:rPr>
              <a:t> within a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between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spreadsheet?</a:t>
            </a:r>
            <a:endParaRPr sz="10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Font typeface="Symbol"/>
              <a:buChar char=""/>
            </a:pPr>
            <a:endParaRPr sz="1150">
              <a:latin typeface="Arial MT"/>
              <a:cs typeface="Arial MT"/>
            </a:endParaRPr>
          </a:p>
          <a:p>
            <a:pPr marL="274955" indent="-262890">
              <a:lnSpc>
                <a:spcPct val="100000"/>
              </a:lnSpc>
              <a:buSzPct val="91666"/>
              <a:buAutoNum type="arabicPlain" startAt="14"/>
              <a:tabLst>
                <a:tab pos="275590" algn="l"/>
              </a:tabLst>
            </a:pPr>
            <a:r>
              <a:rPr dirty="0" sz="1200" spc="-10" b="1">
                <a:latin typeface="Arial"/>
                <a:cs typeface="Arial"/>
              </a:rPr>
              <a:t>Exercise</a:t>
            </a:r>
            <a:endParaRPr sz="1200">
              <a:latin typeface="Arial"/>
              <a:cs typeface="Arial"/>
            </a:endParaRPr>
          </a:p>
          <a:p>
            <a:pPr algn="just" marL="12700" marR="6985">
              <a:lnSpc>
                <a:spcPts val="1150"/>
              </a:lnSpc>
              <a:spcBef>
                <a:spcPts val="1170"/>
              </a:spcBef>
            </a:pPr>
            <a:r>
              <a:rPr dirty="0" sz="1000">
                <a:latin typeface="Arial MT"/>
                <a:cs typeface="Arial MT"/>
              </a:rPr>
              <a:t>While </a:t>
            </a:r>
            <a:r>
              <a:rPr dirty="0" sz="1000" spc="-5">
                <a:latin typeface="Arial MT"/>
                <a:cs typeface="Arial MT"/>
              </a:rPr>
              <a:t>worksheet provides </a:t>
            </a:r>
            <a:r>
              <a:rPr dirty="0" sz="1000">
                <a:latin typeface="Arial MT"/>
                <a:cs typeface="Arial MT"/>
              </a:rPr>
              <a:t>an effective way to </a:t>
            </a:r>
            <a:r>
              <a:rPr dirty="0" sz="1000" spc="-5">
                <a:latin typeface="Arial MT"/>
                <a:cs typeface="Arial MT"/>
              </a:rPr>
              <a:t>organize information, charts </a:t>
            </a:r>
            <a:r>
              <a:rPr dirty="0" sz="1000">
                <a:latin typeface="Arial MT"/>
                <a:cs typeface="Arial MT"/>
              </a:rPr>
              <a:t>are the </a:t>
            </a:r>
            <a:r>
              <a:rPr dirty="0" sz="1000" spc="-5">
                <a:latin typeface="Arial MT"/>
                <a:cs typeface="Arial MT"/>
              </a:rPr>
              <a:t>best way to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display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numbers.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coming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exercise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review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your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spreadsheet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skills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create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different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types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chart, add different features and edit charts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07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1:</a:t>
            </a:r>
            <a:endParaRPr sz="1000">
              <a:latin typeface="Arial"/>
              <a:cs typeface="Arial"/>
            </a:endParaRPr>
          </a:p>
          <a:p>
            <a:pPr algn="just" marL="469265">
              <a:lnSpc>
                <a:spcPts val="1145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Create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3-D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Visual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bar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chart: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ts val="1150"/>
              </a:lnSpc>
              <a:spcBef>
                <a:spcPts val="50"/>
              </a:spcBef>
            </a:pPr>
            <a:r>
              <a:rPr dirty="0" sz="1000" spc="-5">
                <a:latin typeface="Arial MT"/>
                <a:cs typeface="Arial MT"/>
              </a:rPr>
              <a:t>Create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worksheet and enter some items in column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with </a:t>
            </a:r>
            <a:r>
              <a:rPr dirty="0" sz="1000" spc="-10">
                <a:latin typeface="Arial MT"/>
                <a:cs typeface="Arial MT"/>
              </a:rPr>
              <a:t>heading</a:t>
            </a:r>
            <a:r>
              <a:rPr dirty="0" sz="1000" spc="254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titles and </a:t>
            </a:r>
            <a:r>
              <a:rPr dirty="0" sz="1000" spc="-10">
                <a:latin typeface="Arial MT"/>
                <a:cs typeface="Arial MT"/>
              </a:rPr>
              <a:t>their </a:t>
            </a:r>
            <a:r>
              <a:rPr dirty="0" sz="1000" spc="-5">
                <a:latin typeface="Arial MT"/>
                <a:cs typeface="Arial MT"/>
              </a:rPr>
              <a:t> January expenses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column </a:t>
            </a:r>
            <a:r>
              <a:rPr dirty="0" sz="1000">
                <a:latin typeface="Arial MT"/>
                <a:cs typeface="Arial MT"/>
              </a:rPr>
              <a:t>B with </a:t>
            </a:r>
            <a:r>
              <a:rPr dirty="0" sz="1000" spc="-5">
                <a:latin typeface="Arial MT"/>
                <a:cs typeface="Arial MT"/>
              </a:rPr>
              <a:t>heading Jan expenses. </a:t>
            </a:r>
            <a:r>
              <a:rPr dirty="0" sz="1000">
                <a:latin typeface="Arial MT"/>
                <a:cs typeface="Arial MT"/>
              </a:rPr>
              <a:t>Select Jan </a:t>
            </a:r>
            <a:r>
              <a:rPr dirty="0" sz="1000" spc="-5">
                <a:latin typeface="Arial MT"/>
                <a:cs typeface="Arial MT"/>
              </a:rPr>
              <a:t>expenses </a:t>
            </a:r>
            <a:r>
              <a:rPr dirty="0" sz="1000">
                <a:latin typeface="Arial MT"/>
                <a:cs typeface="Arial MT"/>
              </a:rPr>
              <a:t>and title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columns.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insert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menu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chart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option.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Select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Bar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type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from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first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step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100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31" y="963688"/>
            <a:ext cx="5509260" cy="805751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469265" marR="5080">
              <a:lnSpc>
                <a:spcPct val="95700"/>
              </a:lnSpc>
              <a:spcBef>
                <a:spcPts val="150"/>
              </a:spcBef>
            </a:pPr>
            <a:r>
              <a:rPr dirty="0" sz="1000">
                <a:latin typeface="Arial MT"/>
                <a:cs typeface="Arial MT"/>
              </a:rPr>
              <a:t>then </a:t>
            </a:r>
            <a:r>
              <a:rPr dirty="0" sz="1000" spc="-5">
                <a:latin typeface="Arial MT"/>
                <a:cs typeface="Arial MT"/>
              </a:rPr>
              <a:t>select </a:t>
            </a:r>
            <a:r>
              <a:rPr dirty="0" sz="1000">
                <a:latin typeface="Arial MT"/>
                <a:cs typeface="Arial MT"/>
              </a:rPr>
              <a:t>3-D Visual </a:t>
            </a:r>
            <a:r>
              <a:rPr dirty="0" sz="1000" spc="-5">
                <a:latin typeface="Arial MT"/>
                <a:cs typeface="Arial MT"/>
              </a:rPr>
              <a:t>effect </a:t>
            </a:r>
            <a:r>
              <a:rPr dirty="0" sz="1000">
                <a:latin typeface="Arial MT"/>
                <a:cs typeface="Arial MT"/>
              </a:rPr>
              <a:t>from its </a:t>
            </a:r>
            <a:r>
              <a:rPr dirty="0" sz="1000" spc="-5">
                <a:latin typeface="Arial MT"/>
                <a:cs typeface="Arial MT"/>
              </a:rPr>
              <a:t>subtype. </a:t>
            </a:r>
            <a:r>
              <a:rPr dirty="0" sz="1000">
                <a:latin typeface="Arial MT"/>
                <a:cs typeface="Arial MT"/>
              </a:rPr>
              <a:t>Click </a:t>
            </a:r>
            <a:r>
              <a:rPr dirty="0" sz="1000" spc="-5">
                <a:latin typeface="Arial MT"/>
                <a:cs typeface="Arial MT"/>
              </a:rPr>
              <a:t>on </a:t>
            </a:r>
            <a:r>
              <a:rPr dirty="0" sz="1000">
                <a:latin typeface="Arial MT"/>
                <a:cs typeface="Arial MT"/>
              </a:rPr>
              <a:t>Next button and </a:t>
            </a:r>
            <a:r>
              <a:rPr dirty="0" sz="1000" spc="-5">
                <a:latin typeface="Arial MT"/>
                <a:cs typeface="Arial MT"/>
              </a:rPr>
              <a:t>choose </a:t>
            </a:r>
            <a:r>
              <a:rPr dirty="0" sz="1000">
                <a:latin typeface="Arial MT"/>
                <a:cs typeface="Arial MT"/>
              </a:rPr>
              <a:t>rows from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series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>
                <a:latin typeface="Arial MT"/>
                <a:cs typeface="Arial MT"/>
              </a:rPr>
              <a:t> section.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Follow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steps</a:t>
            </a:r>
            <a:r>
              <a:rPr dirty="0" sz="1000">
                <a:latin typeface="Arial MT"/>
                <a:cs typeface="Arial MT"/>
              </a:rPr>
              <a:t> of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wizard</a:t>
            </a:r>
            <a:r>
              <a:rPr dirty="0" sz="1000">
                <a:latin typeface="Arial MT"/>
                <a:cs typeface="Arial MT"/>
              </a:rPr>
              <a:t> and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place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</a:t>
            </a:r>
            <a:r>
              <a:rPr dirty="0" sz="1000">
                <a:latin typeface="Arial MT"/>
                <a:cs typeface="Arial MT"/>
              </a:rPr>
              <a:t> as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object</a:t>
            </a:r>
            <a:r>
              <a:rPr dirty="0" sz="1000">
                <a:latin typeface="Arial MT"/>
                <a:cs typeface="Arial MT"/>
              </a:rPr>
              <a:t> in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1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2: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Change</a:t>
            </a:r>
            <a:r>
              <a:rPr dirty="0" u="heavy" sz="10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Data</a:t>
            </a:r>
            <a:r>
              <a:rPr dirty="0" u="heavy" sz="10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series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715">
              <a:lnSpc>
                <a:spcPct val="957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In monthly </a:t>
            </a:r>
            <a:r>
              <a:rPr dirty="0" sz="1000" spc="-5">
                <a:latin typeface="Arial MT"/>
                <a:cs typeface="Arial MT"/>
              </a:rPr>
              <a:t>expenses spreadsheet add </a:t>
            </a: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column named Feb Expense and enter </a:t>
            </a:r>
            <a:r>
              <a:rPr dirty="0" sz="1000">
                <a:latin typeface="Arial MT"/>
                <a:cs typeface="Arial MT"/>
              </a:rPr>
              <a:t>some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values in it. </a:t>
            </a:r>
            <a:r>
              <a:rPr dirty="0" sz="1000" spc="-5">
                <a:latin typeface="Arial MT"/>
                <a:cs typeface="Arial MT"/>
              </a:rPr>
              <a:t>To change data series </a:t>
            </a:r>
            <a:r>
              <a:rPr dirty="0" sz="1000">
                <a:latin typeface="Arial MT"/>
                <a:cs typeface="Arial MT"/>
              </a:rPr>
              <a:t>from </a:t>
            </a:r>
            <a:r>
              <a:rPr dirty="0" sz="1000" spc="-5">
                <a:latin typeface="Arial MT"/>
                <a:cs typeface="Arial MT"/>
              </a:rPr>
              <a:t>January expense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February expense </a:t>
            </a:r>
            <a:r>
              <a:rPr dirty="0" sz="1000">
                <a:latin typeface="Arial MT"/>
                <a:cs typeface="Arial MT"/>
              </a:rPr>
              <a:t>right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>
                <a:latin typeface="Arial MT"/>
                <a:cs typeface="Arial MT"/>
              </a:rPr>
              <a:t> in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area.</a:t>
            </a:r>
            <a:r>
              <a:rPr dirty="0" sz="1000" spc="1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Choose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source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shortcut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menu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collapse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icon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at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right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end of data range box. Click on A1 cell and then </a:t>
            </a:r>
            <a:r>
              <a:rPr dirty="0" sz="1000" spc="-10">
                <a:latin typeface="Arial MT"/>
                <a:cs typeface="Arial MT"/>
              </a:rPr>
              <a:t>select </a:t>
            </a:r>
            <a:r>
              <a:rPr dirty="0" sz="1000" spc="-5">
                <a:latin typeface="Arial MT"/>
                <a:cs typeface="Arial MT"/>
              </a:rPr>
              <a:t>cells A1 to A6. Hold down control </a:t>
            </a:r>
            <a:r>
              <a:rPr dirty="0" sz="1000">
                <a:latin typeface="Arial MT"/>
                <a:cs typeface="Arial MT"/>
              </a:rPr>
              <a:t> key </a:t>
            </a:r>
            <a:r>
              <a:rPr dirty="0" sz="1000" spc="-5">
                <a:latin typeface="Arial MT"/>
                <a:cs typeface="Arial MT"/>
              </a:rPr>
              <a:t>and select cells </a:t>
            </a:r>
            <a:r>
              <a:rPr dirty="0" sz="1000">
                <a:latin typeface="Arial MT"/>
                <a:cs typeface="Arial MT"/>
              </a:rPr>
              <a:t>C1 to C6 </a:t>
            </a:r>
            <a:r>
              <a:rPr dirty="0" sz="1000" spc="-5">
                <a:latin typeface="Arial MT"/>
                <a:cs typeface="Arial MT"/>
              </a:rPr>
              <a:t>cells. Then click Expand </a:t>
            </a:r>
            <a:r>
              <a:rPr dirty="0" sz="1000">
                <a:latin typeface="Arial MT"/>
                <a:cs typeface="Arial MT"/>
              </a:rPr>
              <a:t>icon in </a:t>
            </a:r>
            <a:r>
              <a:rPr dirty="0" sz="1000" spc="-5">
                <a:latin typeface="Arial MT"/>
                <a:cs typeface="Arial MT"/>
              </a:rPr>
              <a:t>Source data-Data range </a:t>
            </a:r>
            <a:r>
              <a:rPr dirty="0" sz="1000">
                <a:latin typeface="Arial MT"/>
                <a:cs typeface="Arial MT"/>
              </a:rPr>
              <a:t> box.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Finally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5">
                <a:latin typeface="Arial MT"/>
                <a:cs typeface="Arial MT"/>
              </a:rPr>
              <a:t> on </a:t>
            </a:r>
            <a:r>
              <a:rPr dirty="0" sz="1000">
                <a:latin typeface="Arial MT"/>
                <a:cs typeface="Arial MT"/>
              </a:rPr>
              <a:t>OK</a:t>
            </a:r>
            <a:r>
              <a:rPr dirty="0" sz="1000" spc="-5">
                <a:latin typeface="Arial MT"/>
                <a:cs typeface="Arial MT"/>
              </a:rPr>
              <a:t> button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cart </a:t>
            </a:r>
            <a:r>
              <a:rPr dirty="0" sz="1000">
                <a:latin typeface="Arial MT"/>
                <a:cs typeface="Arial MT"/>
              </a:rPr>
              <a:t>with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new </a:t>
            </a:r>
            <a:r>
              <a:rPr dirty="0" sz="1000">
                <a:latin typeface="Arial MT"/>
                <a:cs typeface="Arial MT"/>
              </a:rPr>
              <a:t>data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series.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3: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50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Create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default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chart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7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Open </a:t>
            </a:r>
            <a:r>
              <a:rPr dirty="0" sz="1000" spc="-5">
                <a:latin typeface="Arial MT"/>
                <a:cs typeface="Arial MT"/>
              </a:rPr>
              <a:t>Monthly expenses worksheet and select cells </a:t>
            </a:r>
            <a:r>
              <a:rPr dirty="0" sz="1000">
                <a:latin typeface="Arial MT"/>
                <a:cs typeface="Arial MT"/>
              </a:rPr>
              <a:t>A1 to B6. Right click on </a:t>
            </a:r>
            <a:r>
              <a:rPr dirty="0" sz="1000" spc="-5">
                <a:latin typeface="Arial MT"/>
                <a:cs typeface="Arial MT"/>
              </a:rPr>
              <a:t>any </a:t>
            </a:r>
            <a:r>
              <a:rPr dirty="0" sz="1000">
                <a:latin typeface="Arial MT"/>
                <a:cs typeface="Arial MT"/>
              </a:rPr>
              <a:t>toolbar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if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tick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mark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not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shown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front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then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it.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Search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 </a:t>
            </a:r>
            <a:r>
              <a:rPr dirty="0" sz="1000">
                <a:latin typeface="Arial MT"/>
                <a:cs typeface="Arial MT"/>
              </a:rPr>
              <a:t> type icon </a:t>
            </a:r>
            <a:r>
              <a:rPr dirty="0" sz="1000" spc="-5">
                <a:latin typeface="Arial MT"/>
                <a:cs typeface="Arial MT"/>
              </a:rPr>
              <a:t>on chart toolbar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>
                <a:latin typeface="Arial MT"/>
                <a:cs typeface="Arial MT"/>
              </a:rPr>
              <a:t>on its </a:t>
            </a:r>
            <a:r>
              <a:rPr dirty="0" sz="1000" spc="-5">
                <a:latin typeface="Arial MT"/>
                <a:cs typeface="Arial MT"/>
              </a:rPr>
              <a:t>drop down </a:t>
            </a:r>
            <a:r>
              <a:rPr dirty="0" sz="1000">
                <a:latin typeface="Arial MT"/>
                <a:cs typeface="Arial MT"/>
              </a:rPr>
              <a:t>arrow. </a:t>
            </a:r>
            <a:r>
              <a:rPr dirty="0" sz="1000" spc="-5">
                <a:latin typeface="Arial MT"/>
                <a:cs typeface="Arial MT"/>
              </a:rPr>
              <a:t>Search for </a:t>
            </a:r>
            <a:r>
              <a:rPr dirty="0" sz="1000">
                <a:latin typeface="Arial MT"/>
                <a:cs typeface="Arial MT"/>
              </a:rPr>
              <a:t>line chart icon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which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start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fourth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line.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line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shown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screen;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drag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chart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so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that </a:t>
            </a:r>
            <a:r>
              <a:rPr dirty="0" sz="1000" spc="-2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5">
                <a:latin typeface="Arial MT"/>
                <a:cs typeface="Arial MT"/>
              </a:rPr>
              <a:t> centered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under worksheet </a:t>
            </a:r>
            <a:r>
              <a:rPr dirty="0" sz="1000">
                <a:latin typeface="Arial MT"/>
                <a:cs typeface="Arial MT"/>
              </a:rPr>
              <a:t>area.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1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4: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Apply</a:t>
            </a:r>
            <a:r>
              <a:rPr dirty="0" u="heavy" sz="10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Chart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Title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change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font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700"/>
              </a:lnSpc>
              <a:spcBef>
                <a:spcPts val="20"/>
              </a:spcBef>
            </a:pPr>
            <a:r>
              <a:rPr dirty="0" sz="1000">
                <a:latin typeface="Arial MT"/>
                <a:cs typeface="Arial MT"/>
              </a:rPr>
              <a:t>Open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monthly</a:t>
            </a:r>
            <a:r>
              <a:rPr dirty="0" sz="1000" spc="1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expenses</a:t>
            </a:r>
            <a:r>
              <a:rPr dirty="0" sz="1000" spc="1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with</a:t>
            </a:r>
            <a:r>
              <a:rPr dirty="0" sz="1000" spc="1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line</a:t>
            </a:r>
            <a:r>
              <a:rPr dirty="0" sz="1000" spc="1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1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it.</a:t>
            </a:r>
            <a:r>
              <a:rPr dirty="0" sz="1000" spc="1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1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add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titles</a:t>
            </a:r>
            <a:r>
              <a:rPr dirty="0" sz="1000" spc="1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1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</a:t>
            </a:r>
            <a:r>
              <a:rPr dirty="0" sz="1000" spc="1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right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 in </a:t>
            </a:r>
            <a:r>
              <a:rPr dirty="0" sz="1000" spc="-5">
                <a:latin typeface="Arial MT"/>
                <a:cs typeface="Arial MT"/>
              </a:rPr>
              <a:t>chart </a:t>
            </a:r>
            <a:r>
              <a:rPr dirty="0" sz="1000">
                <a:latin typeface="Arial MT"/>
                <a:cs typeface="Arial MT"/>
              </a:rPr>
              <a:t>area. Click </a:t>
            </a:r>
            <a:r>
              <a:rPr dirty="0" sz="1000" spc="-5">
                <a:latin typeface="Arial MT"/>
                <a:cs typeface="Arial MT"/>
              </a:rPr>
              <a:t>chart options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5">
                <a:latin typeface="Arial MT"/>
                <a:cs typeface="Arial MT"/>
              </a:rPr>
              <a:t>shortcut </a:t>
            </a:r>
            <a:r>
              <a:rPr dirty="0" sz="1000">
                <a:latin typeface="Arial MT"/>
                <a:cs typeface="Arial MT"/>
              </a:rPr>
              <a:t>menu. </a:t>
            </a:r>
            <a:r>
              <a:rPr dirty="0" sz="1000" spc="-5">
                <a:latin typeface="Arial MT"/>
                <a:cs typeface="Arial MT"/>
              </a:rPr>
              <a:t>Then </a:t>
            </a:r>
            <a:r>
              <a:rPr dirty="0" sz="1000">
                <a:latin typeface="Arial MT"/>
                <a:cs typeface="Arial MT"/>
              </a:rPr>
              <a:t>click titles </a:t>
            </a:r>
            <a:r>
              <a:rPr dirty="0" sz="1000" spc="-5">
                <a:latin typeface="Arial MT"/>
                <a:cs typeface="Arial MT"/>
              </a:rPr>
              <a:t>tab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add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headings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it. </a:t>
            </a:r>
            <a:r>
              <a:rPr dirty="0" sz="1000">
                <a:latin typeface="Arial MT"/>
                <a:cs typeface="Arial MT"/>
              </a:rPr>
              <a:t>Click </a:t>
            </a:r>
            <a:r>
              <a:rPr dirty="0" sz="1000" spc="-5">
                <a:latin typeface="Arial MT"/>
                <a:cs typeface="Arial MT"/>
              </a:rPr>
              <a:t>on </a:t>
            </a:r>
            <a:r>
              <a:rPr dirty="0" sz="1000">
                <a:latin typeface="Arial MT"/>
                <a:cs typeface="Arial MT"/>
              </a:rPr>
              <a:t>OK button. To format </a:t>
            </a:r>
            <a:r>
              <a:rPr dirty="0" sz="1000" spc="-5">
                <a:latin typeface="Arial MT"/>
                <a:cs typeface="Arial MT"/>
              </a:rPr>
              <a:t>these </a:t>
            </a:r>
            <a:r>
              <a:rPr dirty="0" sz="1000">
                <a:latin typeface="Arial MT"/>
                <a:cs typeface="Arial MT"/>
              </a:rPr>
              <a:t>titles, </a:t>
            </a:r>
            <a:r>
              <a:rPr dirty="0" sz="1000" spc="-5">
                <a:latin typeface="Arial MT"/>
                <a:cs typeface="Arial MT"/>
              </a:rPr>
              <a:t>again right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5">
                <a:latin typeface="Arial MT"/>
                <a:cs typeface="Arial MT"/>
              </a:rPr>
              <a:t>chart </a:t>
            </a:r>
            <a:r>
              <a:rPr dirty="0" sz="1000">
                <a:latin typeface="Arial MT"/>
                <a:cs typeface="Arial MT"/>
              </a:rPr>
              <a:t>area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choose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</a:t>
            </a:r>
            <a:r>
              <a:rPr dirty="0" sz="1000">
                <a:latin typeface="Arial MT"/>
                <a:cs typeface="Arial MT"/>
              </a:rPr>
              <a:t> area from </a:t>
            </a:r>
            <a:r>
              <a:rPr dirty="0" sz="1000" spc="-5">
                <a:latin typeface="Arial MT"/>
                <a:cs typeface="Arial MT"/>
              </a:rPr>
              <a:t>menu.</a:t>
            </a:r>
            <a:r>
              <a:rPr dirty="0" sz="1000">
                <a:latin typeface="Arial MT"/>
                <a:cs typeface="Arial MT"/>
              </a:rPr>
              <a:t> Select font tab from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>
                <a:latin typeface="Arial MT"/>
                <a:cs typeface="Arial MT"/>
              </a:rPr>
              <a:t> dialog </a:t>
            </a:r>
            <a:r>
              <a:rPr dirty="0" sz="1000" spc="-5">
                <a:latin typeface="Arial MT"/>
                <a:cs typeface="Arial MT"/>
              </a:rPr>
              <a:t>box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2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choose </a:t>
            </a:r>
            <a:r>
              <a:rPr dirty="0" sz="1000">
                <a:latin typeface="Arial MT"/>
                <a:cs typeface="Arial MT"/>
              </a:rPr>
              <a:t> Arial font. Set size to 11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click </a:t>
            </a:r>
            <a:r>
              <a:rPr dirty="0" sz="1000" spc="-5">
                <a:latin typeface="Arial MT"/>
                <a:cs typeface="Arial MT"/>
              </a:rPr>
              <a:t>on color </a:t>
            </a:r>
            <a:r>
              <a:rPr dirty="0" sz="1000">
                <a:latin typeface="Arial MT"/>
                <a:cs typeface="Arial MT"/>
              </a:rPr>
              <a:t>drop </a:t>
            </a:r>
            <a:r>
              <a:rPr dirty="0" sz="1000" spc="-5">
                <a:latin typeface="Arial MT"/>
                <a:cs typeface="Arial MT"/>
              </a:rPr>
              <a:t>down </a:t>
            </a:r>
            <a:r>
              <a:rPr dirty="0" sz="1000">
                <a:latin typeface="Arial MT"/>
                <a:cs typeface="Arial MT"/>
              </a:rPr>
              <a:t>list. Select green </a:t>
            </a:r>
            <a:r>
              <a:rPr dirty="0" sz="1000" spc="-5">
                <a:latin typeface="Arial MT"/>
                <a:cs typeface="Arial MT"/>
              </a:rPr>
              <a:t>color </a:t>
            </a:r>
            <a:r>
              <a:rPr dirty="0" sz="1000">
                <a:latin typeface="Arial MT"/>
                <a:cs typeface="Arial MT"/>
              </a:rPr>
              <a:t>and click </a:t>
            </a:r>
            <a:r>
              <a:rPr dirty="0" sz="1000" spc="-5">
                <a:latin typeface="Arial MT"/>
                <a:cs typeface="Arial MT"/>
              </a:rPr>
              <a:t>on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5: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50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Change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color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lines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Line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graph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080" indent="37465">
              <a:lnSpc>
                <a:spcPct val="957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While </a:t>
            </a:r>
            <a:r>
              <a:rPr dirty="0" sz="1000" spc="-5">
                <a:latin typeface="Arial MT"/>
                <a:cs typeface="Arial MT"/>
              </a:rPr>
              <a:t>monthly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expenses</a:t>
            </a:r>
            <a:r>
              <a:rPr dirty="0" sz="1000">
                <a:latin typeface="Arial MT"/>
                <a:cs typeface="Arial MT"/>
              </a:rPr>
              <a:t> still open with line </a:t>
            </a:r>
            <a:r>
              <a:rPr dirty="0" sz="1000" spc="-5">
                <a:latin typeface="Arial MT"/>
                <a:cs typeface="Arial MT"/>
              </a:rPr>
              <a:t>chart,</a:t>
            </a:r>
            <a:r>
              <a:rPr dirty="0" sz="1000">
                <a:latin typeface="Arial MT"/>
                <a:cs typeface="Arial MT"/>
              </a:rPr>
              <a:t> to </a:t>
            </a:r>
            <a:r>
              <a:rPr dirty="0" sz="1000" spc="-5">
                <a:latin typeface="Arial MT"/>
                <a:cs typeface="Arial MT"/>
              </a:rPr>
              <a:t>change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color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 each line in line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 </a:t>
            </a:r>
            <a:r>
              <a:rPr dirty="0" sz="1000">
                <a:latin typeface="Arial MT"/>
                <a:cs typeface="Arial MT"/>
              </a:rPr>
              <a:t>click on any </a:t>
            </a:r>
            <a:r>
              <a:rPr dirty="0" sz="1000" spc="-5">
                <a:latin typeface="Arial MT"/>
                <a:cs typeface="Arial MT"/>
              </a:rPr>
              <a:t>line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line </a:t>
            </a:r>
            <a:r>
              <a:rPr dirty="0" sz="1000">
                <a:latin typeface="Arial MT"/>
                <a:cs typeface="Arial MT"/>
              </a:rPr>
              <a:t>chart to </a:t>
            </a:r>
            <a:r>
              <a:rPr dirty="0" sz="1000" spc="-5">
                <a:latin typeface="Arial MT"/>
                <a:cs typeface="Arial MT"/>
              </a:rPr>
              <a:t>select </a:t>
            </a:r>
            <a:r>
              <a:rPr dirty="0" sz="1000">
                <a:latin typeface="Arial MT"/>
                <a:cs typeface="Arial MT"/>
              </a:rPr>
              <a:t>all </a:t>
            </a:r>
            <a:r>
              <a:rPr dirty="0" sz="1000" spc="-5">
                <a:latin typeface="Arial MT"/>
                <a:cs typeface="Arial MT"/>
              </a:rPr>
              <a:t>lines. </a:t>
            </a:r>
            <a:r>
              <a:rPr dirty="0" sz="1000">
                <a:latin typeface="Arial MT"/>
                <a:cs typeface="Arial MT"/>
              </a:rPr>
              <a:t>Then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>
                <a:latin typeface="Arial MT"/>
                <a:cs typeface="Arial MT"/>
              </a:rPr>
              <a:t>on the </a:t>
            </a:r>
            <a:r>
              <a:rPr dirty="0" sz="1000" spc="-5">
                <a:latin typeface="Arial MT"/>
                <a:cs typeface="Arial MT"/>
              </a:rPr>
              <a:t>desired line whose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color </a:t>
            </a:r>
            <a:r>
              <a:rPr dirty="0" sz="1000">
                <a:latin typeface="Arial MT"/>
                <a:cs typeface="Arial MT"/>
              </a:rPr>
              <a:t>you </a:t>
            </a:r>
            <a:r>
              <a:rPr dirty="0" sz="1000" spc="-5">
                <a:latin typeface="Arial MT"/>
                <a:cs typeface="Arial MT"/>
              </a:rPr>
              <a:t>want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change. </a:t>
            </a:r>
            <a:r>
              <a:rPr dirty="0" sz="1000">
                <a:latin typeface="Arial MT"/>
                <a:cs typeface="Arial MT"/>
              </a:rPr>
              <a:t>Right </a:t>
            </a:r>
            <a:r>
              <a:rPr dirty="0" sz="1000" spc="-5">
                <a:latin typeface="Arial MT"/>
                <a:cs typeface="Arial MT"/>
              </a:rPr>
              <a:t>click on selected line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choose </a:t>
            </a:r>
            <a:r>
              <a:rPr dirty="0" sz="1000">
                <a:latin typeface="Arial MT"/>
                <a:cs typeface="Arial MT"/>
              </a:rPr>
              <a:t>format data point </a:t>
            </a:r>
            <a:r>
              <a:rPr dirty="0" sz="1000" spc="-5">
                <a:latin typeface="Arial MT"/>
                <a:cs typeface="Arial MT"/>
              </a:rPr>
              <a:t>from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shortcut menu. </a:t>
            </a:r>
            <a:r>
              <a:rPr dirty="0" sz="1000">
                <a:latin typeface="Arial MT"/>
                <a:cs typeface="Arial MT"/>
              </a:rPr>
              <a:t>From </a:t>
            </a:r>
            <a:r>
              <a:rPr dirty="0" sz="1000" spc="-5">
                <a:latin typeface="Arial MT"/>
                <a:cs typeface="Arial MT"/>
              </a:rPr>
              <a:t>dialog </a:t>
            </a:r>
            <a:r>
              <a:rPr dirty="0" sz="1000">
                <a:latin typeface="Arial MT"/>
                <a:cs typeface="Arial MT"/>
              </a:rPr>
              <a:t>box open color drop </a:t>
            </a:r>
            <a:r>
              <a:rPr dirty="0" sz="1000" spc="-5">
                <a:latin typeface="Arial MT"/>
                <a:cs typeface="Arial MT"/>
              </a:rPr>
              <a:t>down </a:t>
            </a:r>
            <a:r>
              <a:rPr dirty="0" sz="1000">
                <a:latin typeface="Arial MT"/>
                <a:cs typeface="Arial MT"/>
              </a:rPr>
              <a:t>list of line section.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>
                <a:latin typeface="Arial MT"/>
                <a:cs typeface="Arial MT"/>
              </a:rPr>
              <a:t> on yellow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color. Then in Marker section, click on Background color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select </a:t>
            </a:r>
            <a:r>
              <a:rPr dirty="0" sz="1000">
                <a:latin typeface="Arial MT"/>
                <a:cs typeface="Arial MT"/>
              </a:rPr>
              <a:t>green color. Click on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Ok button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see </a:t>
            </a:r>
            <a:r>
              <a:rPr dirty="0" sz="1000" spc="-5">
                <a:latin typeface="Arial MT"/>
                <a:cs typeface="Arial MT"/>
              </a:rPr>
              <a:t>the effect.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change </a:t>
            </a:r>
            <a:r>
              <a:rPr dirty="0" sz="1000">
                <a:latin typeface="Arial MT"/>
                <a:cs typeface="Arial MT"/>
              </a:rPr>
              <a:t>weight of all </a:t>
            </a:r>
            <a:r>
              <a:rPr dirty="0" sz="1000" spc="-5">
                <a:latin typeface="Arial MT"/>
                <a:cs typeface="Arial MT"/>
              </a:rPr>
              <a:t>lines and color </a:t>
            </a:r>
            <a:r>
              <a:rPr dirty="0" sz="1000">
                <a:latin typeface="Arial MT"/>
                <a:cs typeface="Arial MT"/>
              </a:rPr>
              <a:t>of markers </a:t>
            </a:r>
            <a:r>
              <a:rPr dirty="0" sz="1000" spc="-5">
                <a:latin typeface="Arial MT"/>
                <a:cs typeface="Arial MT"/>
              </a:rPr>
              <a:t>click on </a:t>
            </a:r>
            <a:r>
              <a:rPr dirty="0" sz="1000">
                <a:latin typeface="Arial MT"/>
                <a:cs typeface="Arial MT"/>
              </a:rPr>
              <a:t> any</a:t>
            </a:r>
            <a:r>
              <a:rPr dirty="0" sz="1000" spc="2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line.</a:t>
            </a:r>
            <a:r>
              <a:rPr dirty="0" sz="1000" spc="2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Right</a:t>
            </a:r>
            <a:r>
              <a:rPr dirty="0" sz="1000" spc="2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2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229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choose</a:t>
            </a:r>
            <a:r>
              <a:rPr dirty="0" sz="1000" spc="2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Data</a:t>
            </a:r>
            <a:r>
              <a:rPr dirty="0" sz="1000" spc="2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series.</a:t>
            </a:r>
            <a:r>
              <a:rPr dirty="0" sz="1000" spc="2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2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drop</a:t>
            </a:r>
            <a:r>
              <a:rPr dirty="0" sz="1000" spc="2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down</a:t>
            </a:r>
            <a:r>
              <a:rPr dirty="0" sz="1000" spc="2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list</a:t>
            </a:r>
            <a:r>
              <a:rPr dirty="0" sz="1000" spc="2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2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weight</a:t>
            </a:r>
            <a:r>
              <a:rPr dirty="0" sz="1000" spc="2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2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line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section. Select desired </a:t>
            </a:r>
            <a:r>
              <a:rPr dirty="0" sz="1000">
                <a:latin typeface="Arial MT"/>
                <a:cs typeface="Arial MT"/>
              </a:rPr>
              <a:t>weight. Then click on </a:t>
            </a:r>
            <a:r>
              <a:rPr dirty="0" sz="1000" spc="-5">
                <a:latin typeface="Arial MT"/>
                <a:cs typeface="Arial MT"/>
              </a:rPr>
              <a:t>Background </a:t>
            </a:r>
            <a:r>
              <a:rPr dirty="0" sz="1000">
                <a:latin typeface="Arial MT"/>
                <a:cs typeface="Arial MT"/>
              </a:rPr>
              <a:t>color in </a:t>
            </a:r>
            <a:r>
              <a:rPr dirty="0" sz="1000" spc="-5">
                <a:latin typeface="Arial MT"/>
                <a:cs typeface="Arial MT"/>
              </a:rPr>
              <a:t>Marker </a:t>
            </a:r>
            <a:r>
              <a:rPr dirty="0" sz="1000">
                <a:latin typeface="Arial MT"/>
                <a:cs typeface="Arial MT"/>
              </a:rPr>
              <a:t>section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choose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any color. Finally click on Ok button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see the effect.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75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6: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Add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arrow</a:t>
            </a:r>
            <a:r>
              <a:rPr dirty="0" u="heavy" sz="1000" spc="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text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box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chart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800"/>
              </a:lnSpc>
              <a:spcBef>
                <a:spcPts val="20"/>
              </a:spcBef>
            </a:pPr>
            <a:r>
              <a:rPr dirty="0" sz="1000">
                <a:latin typeface="Arial MT"/>
                <a:cs typeface="Arial MT"/>
              </a:rPr>
              <a:t>Open </a:t>
            </a:r>
            <a:r>
              <a:rPr dirty="0" sz="1000" spc="-5">
                <a:latin typeface="Arial MT"/>
                <a:cs typeface="Arial MT"/>
              </a:rPr>
              <a:t>monthly expenses worksheet and </a:t>
            </a:r>
            <a:r>
              <a:rPr dirty="0" sz="1000">
                <a:latin typeface="Arial MT"/>
                <a:cs typeface="Arial MT"/>
              </a:rPr>
              <a:t>select </a:t>
            </a:r>
            <a:r>
              <a:rPr dirty="0" sz="1000" spc="-5">
                <a:latin typeface="Arial MT"/>
                <a:cs typeface="Arial MT"/>
              </a:rPr>
              <a:t>line chart </a:t>
            </a:r>
            <a:r>
              <a:rPr dirty="0" sz="1000">
                <a:latin typeface="Arial MT"/>
                <a:cs typeface="Arial MT"/>
              </a:rPr>
              <a:t>in it. Click </a:t>
            </a:r>
            <a:r>
              <a:rPr dirty="0" sz="1000" spc="-5">
                <a:latin typeface="Arial MT"/>
                <a:cs typeface="Arial MT"/>
              </a:rPr>
              <a:t>arrow </a:t>
            </a:r>
            <a:r>
              <a:rPr dirty="0" sz="1000">
                <a:latin typeface="Arial MT"/>
                <a:cs typeface="Arial MT"/>
              </a:rPr>
              <a:t>button on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drawing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toolbar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draw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line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front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third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data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marker</a:t>
            </a:r>
            <a:r>
              <a:rPr dirty="0" sz="1000" spc="1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by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dragging</a:t>
            </a:r>
            <a:r>
              <a:rPr dirty="0" sz="1000" spc="1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17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mouse.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When </a:t>
            </a:r>
            <a:r>
              <a:rPr dirty="0" sz="1000">
                <a:latin typeface="Arial MT"/>
                <a:cs typeface="Arial MT"/>
              </a:rPr>
              <a:t>you </a:t>
            </a:r>
            <a:r>
              <a:rPr dirty="0" sz="1000" spc="-5">
                <a:latin typeface="Arial MT"/>
                <a:cs typeface="Arial MT"/>
              </a:rPr>
              <a:t>release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mouse pointer an </a:t>
            </a:r>
            <a:r>
              <a:rPr dirty="0" sz="1000">
                <a:latin typeface="Arial MT"/>
                <a:cs typeface="Arial MT"/>
              </a:rPr>
              <a:t>arrow will </a:t>
            </a:r>
            <a:r>
              <a:rPr dirty="0" sz="1000" spc="-5">
                <a:latin typeface="Arial MT"/>
                <a:cs typeface="Arial MT"/>
              </a:rPr>
              <a:t>appear. Click </a:t>
            </a:r>
            <a:r>
              <a:rPr dirty="0" sz="1000">
                <a:latin typeface="Arial MT"/>
                <a:cs typeface="Arial MT"/>
              </a:rPr>
              <a:t>on text box button on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drawing</a:t>
            </a:r>
            <a:r>
              <a:rPr dirty="0" sz="1000" spc="1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toolbar.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1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under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base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1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arrow</a:t>
            </a:r>
            <a:r>
              <a:rPr dirty="0" sz="1000" spc="1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1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1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insert</a:t>
            </a:r>
            <a:r>
              <a:rPr dirty="0" sz="1000" spc="13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</a:t>
            </a:r>
            <a:r>
              <a:rPr dirty="0" sz="1000" spc="1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box.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Type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item </a:t>
            </a:r>
            <a:r>
              <a:rPr dirty="0" sz="1000">
                <a:latin typeface="Arial MT"/>
                <a:cs typeface="Arial MT"/>
              </a:rPr>
              <a:t> name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 select </a:t>
            </a:r>
            <a:r>
              <a:rPr dirty="0" sz="1000">
                <a:latin typeface="Arial MT"/>
                <a:cs typeface="Arial MT"/>
              </a:rPr>
              <a:t>it.</a:t>
            </a:r>
            <a:r>
              <a:rPr dirty="0" sz="1000" spc="-5">
                <a:latin typeface="Arial MT"/>
                <a:cs typeface="Arial MT"/>
              </a:rPr>
              <a:t> Change </a:t>
            </a:r>
            <a:r>
              <a:rPr dirty="0" sz="1000">
                <a:latin typeface="Arial MT"/>
                <a:cs typeface="Arial MT"/>
              </a:rPr>
              <a:t>its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font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size.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7: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Insert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Move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clip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Art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object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715">
              <a:lnSpc>
                <a:spcPts val="1150"/>
              </a:lnSpc>
              <a:spcBef>
                <a:spcPts val="50"/>
              </a:spcBef>
            </a:pPr>
            <a:r>
              <a:rPr dirty="0" sz="1000">
                <a:latin typeface="Arial MT"/>
                <a:cs typeface="Arial MT"/>
              </a:rPr>
              <a:t>With monthly expenses </a:t>
            </a:r>
            <a:r>
              <a:rPr dirty="0" sz="1000" spc="-5">
                <a:latin typeface="Arial MT"/>
                <a:cs typeface="Arial MT"/>
              </a:rPr>
              <a:t>spreadsheet still </a:t>
            </a:r>
            <a:r>
              <a:rPr dirty="0" sz="1000">
                <a:latin typeface="Arial MT"/>
                <a:cs typeface="Arial MT"/>
              </a:rPr>
              <a:t>open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chart </a:t>
            </a:r>
            <a:r>
              <a:rPr dirty="0" sz="1000" spc="-5">
                <a:latin typeface="Arial MT"/>
                <a:cs typeface="Arial MT"/>
              </a:rPr>
              <a:t>selected, </a:t>
            </a:r>
            <a:r>
              <a:rPr dirty="0" sz="1000">
                <a:latin typeface="Arial MT"/>
                <a:cs typeface="Arial MT"/>
              </a:rPr>
              <a:t>click the </a:t>
            </a:r>
            <a:r>
              <a:rPr dirty="0" sz="1000" spc="-5">
                <a:latin typeface="Arial MT"/>
                <a:cs typeface="Arial MT"/>
              </a:rPr>
              <a:t>insert </a:t>
            </a:r>
            <a:r>
              <a:rPr dirty="0" sz="1000">
                <a:latin typeface="Arial MT"/>
                <a:cs typeface="Arial MT"/>
              </a:rPr>
              <a:t>menu.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Point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Picture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ClipArt.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Select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any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picture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close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clipart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window.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100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589368" y="963688"/>
            <a:ext cx="5051425" cy="61595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5800"/>
              </a:lnSpc>
              <a:spcBef>
                <a:spcPts val="150"/>
              </a:spcBef>
            </a:pP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upper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right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selection</a:t>
            </a:r>
            <a:r>
              <a:rPr dirty="0" sz="1000">
                <a:latin typeface="Arial MT"/>
                <a:cs typeface="Arial MT"/>
              </a:rPr>
              <a:t> handle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>
                <a:latin typeface="Arial MT"/>
                <a:cs typeface="Arial MT"/>
              </a:rPr>
              <a:t> drag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lower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left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corner</a:t>
            </a:r>
            <a:r>
              <a:rPr dirty="0" sz="1000">
                <a:latin typeface="Arial MT"/>
                <a:cs typeface="Arial MT"/>
              </a:rPr>
              <a:t> until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image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approximately </a:t>
            </a:r>
            <a:r>
              <a:rPr dirty="0" sz="1000">
                <a:latin typeface="Arial MT"/>
                <a:cs typeface="Arial MT"/>
              </a:rPr>
              <a:t>one </a:t>
            </a:r>
            <a:r>
              <a:rPr dirty="0" sz="1000" spc="-5">
                <a:latin typeface="Arial MT"/>
                <a:cs typeface="Arial MT"/>
              </a:rPr>
              <a:t>inch wide. Click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object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drag </a:t>
            </a:r>
            <a:r>
              <a:rPr dirty="0" sz="1000">
                <a:latin typeface="Arial MT"/>
                <a:cs typeface="Arial MT"/>
              </a:rPr>
              <a:t>it </a:t>
            </a:r>
            <a:r>
              <a:rPr dirty="0" sz="1000" spc="-5">
                <a:latin typeface="Arial MT"/>
                <a:cs typeface="Arial MT"/>
              </a:rPr>
              <a:t>above the </a:t>
            </a:r>
            <a:r>
              <a:rPr dirty="0" sz="1000">
                <a:latin typeface="Arial MT"/>
                <a:cs typeface="Arial MT"/>
              </a:rPr>
              <a:t>left </a:t>
            </a:r>
            <a:r>
              <a:rPr dirty="0" sz="1000" spc="-5">
                <a:latin typeface="Arial MT"/>
                <a:cs typeface="Arial MT"/>
              </a:rPr>
              <a:t>side of </a:t>
            </a:r>
            <a:r>
              <a:rPr dirty="0" sz="1000">
                <a:latin typeface="Arial MT"/>
                <a:cs typeface="Arial MT"/>
              </a:rPr>
              <a:t>the text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box. Right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object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click </a:t>
            </a:r>
            <a:r>
              <a:rPr dirty="0" sz="1000">
                <a:latin typeface="Arial MT"/>
                <a:cs typeface="Arial MT"/>
              </a:rPr>
              <a:t>format </a:t>
            </a:r>
            <a:r>
              <a:rPr dirty="0" sz="1000" spc="-5">
                <a:latin typeface="Arial MT"/>
                <a:cs typeface="Arial MT"/>
              </a:rPr>
              <a:t>picture on shortcut </a:t>
            </a:r>
            <a:r>
              <a:rPr dirty="0" sz="1000">
                <a:latin typeface="Arial MT"/>
                <a:cs typeface="Arial MT"/>
              </a:rPr>
              <a:t>menu. Set different </a:t>
            </a:r>
            <a:r>
              <a:rPr dirty="0" sz="1000" spc="-5">
                <a:latin typeface="Arial MT"/>
                <a:cs typeface="Arial MT"/>
              </a:rPr>
              <a:t>options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format the picture.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100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2616" y="5637540"/>
            <a:ext cx="245163" cy="23450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28819" y="5908590"/>
            <a:ext cx="2179062" cy="171538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32541" y="962165"/>
            <a:ext cx="5508625" cy="801306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 marL="1433830" marR="1384300">
              <a:lnSpc>
                <a:spcPts val="1380"/>
              </a:lnSpc>
              <a:spcBef>
                <a:spcPts val="195"/>
              </a:spcBef>
            </a:pPr>
            <a:r>
              <a:rPr dirty="0" sz="1200" spc="-5">
                <a:latin typeface="Arial MT"/>
                <a:cs typeface="Arial MT"/>
              </a:rPr>
              <a:t>Computer Proficiency License </a:t>
            </a:r>
            <a:r>
              <a:rPr dirty="0" sz="1200" spc="-10">
                <a:latin typeface="Arial MT"/>
                <a:cs typeface="Arial MT"/>
              </a:rPr>
              <a:t>(CS-001)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Lecture </a:t>
            </a:r>
            <a:r>
              <a:rPr dirty="0" sz="1200" spc="-10">
                <a:latin typeface="Arial MT"/>
                <a:cs typeface="Arial MT"/>
              </a:rPr>
              <a:t>32</a:t>
            </a:r>
            <a:endParaRPr sz="1200">
              <a:latin typeface="Arial MT"/>
              <a:cs typeface="Arial MT"/>
            </a:endParaRPr>
          </a:p>
          <a:p>
            <a:pPr algn="ctr">
              <a:lnSpc>
                <a:spcPts val="1340"/>
              </a:lnSpc>
            </a:pPr>
            <a:r>
              <a:rPr dirty="0" sz="1200" spc="-5">
                <a:latin typeface="Arial MT"/>
                <a:cs typeface="Arial MT"/>
              </a:rPr>
              <a:t>Prepare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Outputs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150">
              <a:latin typeface="Arial MT"/>
              <a:cs typeface="Arial MT"/>
            </a:endParaRPr>
          </a:p>
          <a:p>
            <a:pPr marL="160655" indent="-148590">
              <a:lnSpc>
                <a:spcPct val="100000"/>
              </a:lnSpc>
              <a:buSzPct val="83333"/>
              <a:buAutoNum type="arabicPeriod"/>
              <a:tabLst>
                <a:tab pos="161290" algn="l"/>
              </a:tabLst>
            </a:pPr>
            <a:r>
              <a:rPr dirty="0" sz="1200" b="1">
                <a:latin typeface="Arial"/>
                <a:cs typeface="Arial"/>
              </a:rPr>
              <a:t>Objectives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The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objective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 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lecture 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provide information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about: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margin?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orientation?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add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header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footer?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add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number?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What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different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printing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options?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190500" indent="-178435">
              <a:lnSpc>
                <a:spcPct val="100000"/>
              </a:lnSpc>
              <a:buAutoNum type="arabicPlain" startAt="2"/>
              <a:tabLst>
                <a:tab pos="191135" algn="l"/>
              </a:tabLst>
            </a:pPr>
            <a:r>
              <a:rPr dirty="0" sz="1200" b="1">
                <a:latin typeface="Arial"/>
                <a:cs typeface="Arial"/>
              </a:rPr>
              <a:t>Worksheet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setup: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95700"/>
              </a:lnSpc>
              <a:spcBef>
                <a:spcPts val="1150"/>
              </a:spcBef>
            </a:pPr>
            <a:r>
              <a:rPr dirty="0" sz="1000" spc="-5">
                <a:latin typeface="Arial MT"/>
                <a:cs typeface="Arial MT"/>
              </a:rPr>
              <a:t>When </a:t>
            </a:r>
            <a:r>
              <a:rPr dirty="0" sz="1000">
                <a:latin typeface="Arial MT"/>
                <a:cs typeface="Arial MT"/>
              </a:rPr>
              <a:t>we </a:t>
            </a:r>
            <a:r>
              <a:rPr dirty="0" sz="1000" spc="-5">
                <a:latin typeface="Arial MT"/>
                <a:cs typeface="Arial MT"/>
              </a:rPr>
              <a:t>start working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>
                <a:latin typeface="Arial MT"/>
                <a:cs typeface="Arial MT"/>
              </a:rPr>
              <a:t> the </a:t>
            </a:r>
            <a:r>
              <a:rPr dirty="0" sz="1000" spc="-5">
                <a:latin typeface="Arial MT"/>
                <a:cs typeface="Arial MT"/>
              </a:rPr>
              <a:t>worksheet</a:t>
            </a:r>
            <a:r>
              <a:rPr dirty="0" sz="1000">
                <a:latin typeface="Arial MT"/>
                <a:cs typeface="Arial MT"/>
              </a:rPr>
              <a:t> we </a:t>
            </a:r>
            <a:r>
              <a:rPr dirty="0" sz="1000" spc="-5">
                <a:latin typeface="Arial MT"/>
                <a:cs typeface="Arial MT"/>
              </a:rPr>
              <a:t>take </a:t>
            </a:r>
            <a:r>
              <a:rPr dirty="0" sz="1000">
                <a:latin typeface="Arial MT"/>
                <a:cs typeface="Arial MT"/>
              </a:rPr>
              <a:t>care of </a:t>
            </a:r>
            <a:r>
              <a:rPr dirty="0" sz="1000" spc="-5">
                <a:latin typeface="Arial MT"/>
                <a:cs typeface="Arial MT"/>
              </a:rPr>
              <a:t>some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points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like page </a:t>
            </a:r>
            <a:r>
              <a:rPr dirty="0" sz="1000">
                <a:latin typeface="Arial MT"/>
                <a:cs typeface="Arial MT"/>
              </a:rPr>
              <a:t>size, page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margins, page orientation </a:t>
            </a:r>
            <a:r>
              <a:rPr dirty="0" sz="1000">
                <a:latin typeface="Arial MT"/>
                <a:cs typeface="Arial MT"/>
              </a:rPr>
              <a:t>etc. Letter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A4 are the </a:t>
            </a:r>
            <a:r>
              <a:rPr dirty="0" sz="1000" spc="-5">
                <a:latin typeface="Arial MT"/>
                <a:cs typeface="Arial MT"/>
              </a:rPr>
              <a:t>standard page </a:t>
            </a:r>
            <a:r>
              <a:rPr dirty="0" sz="1000">
                <a:latin typeface="Arial MT"/>
                <a:cs typeface="Arial MT"/>
              </a:rPr>
              <a:t>sizes. We can </a:t>
            </a:r>
            <a:r>
              <a:rPr dirty="0" sz="1000" spc="-5">
                <a:latin typeface="Arial MT"/>
                <a:cs typeface="Arial MT"/>
              </a:rPr>
              <a:t>choose page </a:t>
            </a:r>
            <a:r>
              <a:rPr dirty="0" sz="1000">
                <a:latin typeface="Arial MT"/>
                <a:cs typeface="Arial MT"/>
              </a:rPr>
              <a:t> size </a:t>
            </a:r>
            <a:r>
              <a:rPr dirty="0" sz="1000" spc="-5">
                <a:latin typeface="Arial MT"/>
                <a:cs typeface="Arial MT"/>
              </a:rPr>
              <a:t>according </a:t>
            </a:r>
            <a:r>
              <a:rPr dirty="0" sz="1000">
                <a:latin typeface="Arial MT"/>
                <a:cs typeface="Arial MT"/>
              </a:rPr>
              <a:t>to our </a:t>
            </a:r>
            <a:r>
              <a:rPr dirty="0" sz="1000" spc="-5">
                <a:latin typeface="Arial MT"/>
                <a:cs typeface="Arial MT"/>
              </a:rPr>
              <a:t>need. </a:t>
            </a:r>
            <a:r>
              <a:rPr dirty="0" sz="1000">
                <a:latin typeface="Arial MT"/>
                <a:cs typeface="Arial MT"/>
              </a:rPr>
              <a:t>When </a:t>
            </a:r>
            <a:r>
              <a:rPr dirty="0" sz="1000" spc="-5">
                <a:latin typeface="Arial MT"/>
                <a:cs typeface="Arial MT"/>
              </a:rPr>
              <a:t>working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page </a:t>
            </a:r>
            <a:r>
              <a:rPr dirty="0" sz="1000">
                <a:latin typeface="Arial MT"/>
                <a:cs typeface="Arial MT"/>
              </a:rPr>
              <a:t>we left some </a:t>
            </a:r>
            <a:r>
              <a:rPr dirty="0" sz="1000" spc="-5">
                <a:latin typeface="Arial MT"/>
                <a:cs typeface="Arial MT"/>
              </a:rPr>
              <a:t>blank space on </a:t>
            </a:r>
            <a:r>
              <a:rPr dirty="0" sz="1000">
                <a:latin typeface="Arial MT"/>
                <a:cs typeface="Arial MT"/>
              </a:rPr>
              <a:t>left and right side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These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</a:t>
            </a:r>
            <a:r>
              <a:rPr dirty="0" sz="1000">
                <a:latin typeface="Arial MT"/>
                <a:cs typeface="Arial MT"/>
              </a:rPr>
              <a:t> called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margins.</a:t>
            </a:r>
            <a:r>
              <a:rPr dirty="0" sz="1000">
                <a:latin typeface="Arial MT"/>
                <a:cs typeface="Arial MT"/>
              </a:rPr>
              <a:t> Margin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size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also</a:t>
            </a:r>
            <a:r>
              <a:rPr dirty="0" sz="1000">
                <a:latin typeface="Arial MT"/>
                <a:cs typeface="Arial MT"/>
              </a:rPr>
              <a:t> be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varying.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Page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orientation</a:t>
            </a:r>
            <a:r>
              <a:rPr dirty="0" sz="1000">
                <a:latin typeface="Arial MT"/>
                <a:cs typeface="Arial MT"/>
              </a:rPr>
              <a:t> can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also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be </a:t>
            </a:r>
            <a:r>
              <a:rPr dirty="0" sz="1000" spc="-5">
                <a:latin typeface="Arial MT"/>
                <a:cs typeface="Arial MT"/>
              </a:rPr>
              <a:t> changed.</a:t>
            </a:r>
            <a:r>
              <a:rPr dirty="0" sz="1000">
                <a:latin typeface="Arial MT"/>
                <a:cs typeface="Arial MT"/>
              </a:rPr>
              <a:t> Page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orientation</a:t>
            </a:r>
            <a:r>
              <a:rPr dirty="0" sz="1000">
                <a:latin typeface="Arial MT"/>
                <a:cs typeface="Arial MT"/>
              </a:rPr>
              <a:t> is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two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types: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landscape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portrait.</a:t>
            </a:r>
            <a:r>
              <a:rPr dirty="0" sz="1000">
                <a:latin typeface="Arial MT"/>
                <a:cs typeface="Arial MT"/>
              </a:rPr>
              <a:t> We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usually</a:t>
            </a:r>
            <a:r>
              <a:rPr dirty="0" sz="1000">
                <a:latin typeface="Arial MT"/>
                <a:cs typeface="Arial MT"/>
              </a:rPr>
              <a:t> use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portrait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orientation.</a:t>
            </a:r>
            <a:endParaRPr sz="1000">
              <a:latin typeface="Arial MT"/>
              <a:cs typeface="Arial MT"/>
            </a:endParaRPr>
          </a:p>
          <a:p>
            <a:pPr marL="189865" indent="-177800">
              <a:lnSpc>
                <a:spcPct val="100000"/>
              </a:lnSpc>
              <a:spcBef>
                <a:spcPts val="1090"/>
              </a:spcBef>
              <a:buAutoNum type="arabicPlain" startAt="3"/>
              <a:tabLst>
                <a:tab pos="190500" algn="l"/>
              </a:tabLst>
            </a:pPr>
            <a:r>
              <a:rPr dirty="0" sz="1200" spc="-5" b="1">
                <a:latin typeface="Arial"/>
                <a:cs typeface="Arial"/>
              </a:rPr>
              <a:t>Preview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worksheet:</a:t>
            </a:r>
            <a:endParaRPr sz="1200">
              <a:latin typeface="Arial"/>
              <a:cs typeface="Arial"/>
            </a:endParaRPr>
          </a:p>
          <a:p>
            <a:pPr marL="12700" marR="383540">
              <a:lnSpc>
                <a:spcPts val="1150"/>
              </a:lnSpc>
              <a:spcBef>
                <a:spcPts val="1175"/>
              </a:spcBef>
            </a:pPr>
            <a:r>
              <a:rPr dirty="0" sz="1000" spc="-5">
                <a:latin typeface="Arial MT"/>
                <a:cs typeface="Arial MT"/>
              </a:rPr>
              <a:t>Whenever </a:t>
            </a: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want to take</a:t>
            </a:r>
            <a:r>
              <a:rPr dirty="0" sz="1000" spc="-5">
                <a:latin typeface="Arial MT"/>
                <a:cs typeface="Arial MT"/>
              </a:rPr>
              <a:t> check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our</a:t>
            </a:r>
            <a:r>
              <a:rPr dirty="0" sz="1000" spc="-5">
                <a:latin typeface="Arial MT"/>
                <a:cs typeface="Arial MT"/>
              </a:rPr>
              <a:t> worksheet</a:t>
            </a:r>
            <a:r>
              <a:rPr dirty="0" sz="1000">
                <a:latin typeface="Arial MT"/>
                <a:cs typeface="Arial MT"/>
              </a:rPr>
              <a:t> we </a:t>
            </a:r>
            <a:r>
              <a:rPr dirty="0" sz="1000" spc="-5">
                <a:latin typeface="Arial MT"/>
                <a:cs typeface="Arial MT"/>
              </a:rPr>
              <a:t>use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preview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option.</a:t>
            </a:r>
            <a:r>
              <a:rPr dirty="0" sz="1000">
                <a:latin typeface="Arial MT"/>
                <a:cs typeface="Arial MT"/>
              </a:rPr>
              <a:t> By using </a:t>
            </a:r>
            <a:r>
              <a:rPr dirty="0" sz="1000" spc="-5">
                <a:latin typeface="Arial MT"/>
                <a:cs typeface="Arial MT"/>
              </a:rPr>
              <a:t>print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preview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-5">
                <a:latin typeface="Arial MT"/>
                <a:cs typeface="Arial MT"/>
              </a:rPr>
              <a:t> check how </a:t>
            </a:r>
            <a:r>
              <a:rPr dirty="0" sz="1000">
                <a:latin typeface="Arial MT"/>
                <a:cs typeface="Arial MT"/>
              </a:rPr>
              <a:t>it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shown</a:t>
            </a:r>
            <a:r>
              <a:rPr dirty="0" sz="1000" spc="-5">
                <a:latin typeface="Arial MT"/>
                <a:cs typeface="Arial MT"/>
              </a:rPr>
              <a:t> on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paper.</a:t>
            </a:r>
            <a:endParaRPr sz="1000">
              <a:latin typeface="Arial MT"/>
              <a:cs typeface="Arial MT"/>
            </a:endParaRPr>
          </a:p>
          <a:p>
            <a:pPr marL="12700" marR="2919095">
              <a:lnSpc>
                <a:spcPts val="1150"/>
              </a:lnSpc>
              <a:spcBef>
                <a:spcPts val="1150"/>
              </a:spcBef>
            </a:pP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preview worksheet </a:t>
            </a:r>
            <a:r>
              <a:rPr dirty="0" sz="1000">
                <a:latin typeface="Arial MT"/>
                <a:cs typeface="Arial MT"/>
              </a:rPr>
              <a:t>two </a:t>
            </a:r>
            <a:r>
              <a:rPr dirty="0" sz="1000" spc="-5">
                <a:latin typeface="Arial MT"/>
                <a:cs typeface="Arial MT"/>
              </a:rPr>
              <a:t>methods </a:t>
            </a:r>
            <a:r>
              <a:rPr dirty="0" sz="1000">
                <a:latin typeface="Arial MT"/>
                <a:cs typeface="Arial MT"/>
              </a:rPr>
              <a:t>are there: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1-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 on File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 </a:t>
            </a:r>
            <a:r>
              <a:rPr dirty="0" sz="1000" spc="-10">
                <a:latin typeface="Arial MT"/>
                <a:cs typeface="Arial MT"/>
              </a:rPr>
              <a:t>Preview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  <a:tabLst>
                <a:tab pos="920115" algn="l"/>
              </a:tabLst>
            </a:pPr>
            <a:r>
              <a:rPr dirty="0" sz="1000">
                <a:latin typeface="Arial MT"/>
                <a:cs typeface="Arial MT"/>
              </a:rPr>
              <a:t>2.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	</a:t>
            </a:r>
            <a:r>
              <a:rPr dirty="0" sz="1000" spc="-5">
                <a:latin typeface="Arial MT"/>
                <a:cs typeface="Arial MT"/>
              </a:rPr>
              <a:t>button.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190500" indent="-178435">
              <a:lnSpc>
                <a:spcPct val="100000"/>
              </a:lnSpc>
              <a:buAutoNum type="arabicPlain" startAt="4"/>
              <a:tabLst>
                <a:tab pos="191135" algn="l"/>
              </a:tabLst>
            </a:pPr>
            <a:r>
              <a:rPr dirty="0" sz="1200" b="1">
                <a:latin typeface="Arial"/>
                <a:cs typeface="Arial"/>
              </a:rPr>
              <a:t>Change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margins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and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Orientation: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margins:</a:t>
            </a:r>
            <a:endParaRPr sz="1000">
              <a:latin typeface="Arial MT"/>
              <a:cs typeface="Arial MT"/>
            </a:endParaRPr>
          </a:p>
          <a:p>
            <a:pPr lvl="1" marL="12700" marR="2933700" indent="227965">
              <a:lnSpc>
                <a:spcPct val="191300"/>
              </a:lnSpc>
              <a:buAutoNum type="arabicPlain"/>
              <a:tabLst>
                <a:tab pos="470534" algn="l"/>
              </a:tabLst>
            </a:pP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Page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Setup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Margins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set page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orientation:</a:t>
            </a:r>
            <a:endParaRPr sz="1000">
              <a:latin typeface="Arial MT"/>
              <a:cs typeface="Arial MT"/>
            </a:endParaRPr>
          </a:p>
          <a:p>
            <a:pPr lvl="1" marL="469900" indent="-229870">
              <a:lnSpc>
                <a:spcPct val="100000"/>
              </a:lnSpc>
              <a:spcBef>
                <a:spcPts val="1100"/>
              </a:spcBef>
              <a:buAutoNum type="arabicPlain"/>
              <a:tabLst>
                <a:tab pos="470534" algn="l"/>
              </a:tabLst>
            </a:pP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Page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Setup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Page</a:t>
            </a:r>
            <a:endParaRPr sz="10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Font typeface="Arial MT"/>
              <a:buAutoNum type="arabicPlain"/>
            </a:pPr>
            <a:endParaRPr sz="13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Arial MT"/>
              <a:buAutoNum type="arabicPlain"/>
            </a:pPr>
            <a:endParaRPr sz="1000">
              <a:latin typeface="Arial MT"/>
              <a:cs typeface="Arial MT"/>
            </a:endParaRPr>
          </a:p>
          <a:p>
            <a:pPr marL="190500" indent="-178435">
              <a:lnSpc>
                <a:spcPct val="100000"/>
              </a:lnSpc>
              <a:buAutoNum type="arabicPlain" startAt="5"/>
              <a:tabLst>
                <a:tab pos="191135" algn="l"/>
              </a:tabLst>
            </a:pPr>
            <a:r>
              <a:rPr dirty="0" sz="1200" spc="-5" b="1">
                <a:latin typeface="Arial"/>
                <a:cs typeface="Arial"/>
              </a:rPr>
              <a:t>Add/Remove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header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footer:</a:t>
            </a:r>
            <a:endParaRPr sz="1200">
              <a:latin typeface="Arial"/>
              <a:cs typeface="Arial"/>
            </a:endParaRPr>
          </a:p>
          <a:p>
            <a:pPr marL="12700" marR="2660015">
              <a:lnSpc>
                <a:spcPts val="1150"/>
              </a:lnSpc>
              <a:spcBef>
                <a:spcPts val="1180"/>
              </a:spcBef>
            </a:pPr>
            <a:r>
              <a:rPr dirty="0" sz="1000">
                <a:latin typeface="Arial MT"/>
                <a:cs typeface="Arial MT"/>
              </a:rPr>
              <a:t>A </a:t>
            </a:r>
            <a:r>
              <a:rPr dirty="0" sz="1000" spc="-5">
                <a:latin typeface="Arial MT"/>
                <a:cs typeface="Arial MT"/>
              </a:rPr>
              <a:t>feature with which same information is not typed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repeatedly called Header and Footer.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0"/>
              </a:lnSpc>
            </a:pPr>
            <a:r>
              <a:rPr dirty="0" sz="1000" spc="-5">
                <a:latin typeface="Arial MT"/>
                <a:cs typeface="Arial MT"/>
              </a:rPr>
              <a:t>Header: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Information 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top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of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every page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is </a:t>
            </a:r>
            <a:r>
              <a:rPr dirty="0" sz="1000" spc="-10">
                <a:latin typeface="Arial MT"/>
                <a:cs typeface="Arial MT"/>
              </a:rPr>
              <a:t>called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header.</a:t>
            </a:r>
            <a:endParaRPr sz="1000">
              <a:latin typeface="Arial MT"/>
              <a:cs typeface="Arial MT"/>
            </a:endParaRPr>
          </a:p>
          <a:p>
            <a:pPr marL="12700" marR="2526030">
              <a:lnSpc>
                <a:spcPts val="1150"/>
              </a:lnSpc>
              <a:spcBef>
                <a:spcPts val="50"/>
              </a:spcBef>
            </a:pPr>
            <a:r>
              <a:rPr dirty="0" sz="1000" spc="-5">
                <a:latin typeface="Arial MT"/>
                <a:cs typeface="Arial MT"/>
              </a:rPr>
              <a:t>Footer: information on bottom of every page is </a:t>
            </a:r>
            <a:r>
              <a:rPr dirty="0" sz="1000" spc="-10">
                <a:latin typeface="Arial MT"/>
                <a:cs typeface="Arial MT"/>
              </a:rPr>
              <a:t>called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footer.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28819" y="7897307"/>
            <a:ext cx="2110538" cy="164152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100</a:t>
            </a:fld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1993" y="3311531"/>
            <a:ext cx="2635888" cy="202678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32211" y="6324303"/>
            <a:ext cx="245163" cy="25734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32541" y="963688"/>
            <a:ext cx="5462270" cy="8078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add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header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footer: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View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Header</a:t>
            </a:r>
            <a:r>
              <a:rPr dirty="0" sz="1000" spc="-10">
                <a:latin typeface="Arial MT"/>
                <a:cs typeface="Arial MT"/>
              </a:rPr>
              <a:t> and </a:t>
            </a:r>
            <a:r>
              <a:rPr dirty="0" sz="1000">
                <a:latin typeface="Arial MT"/>
                <a:cs typeface="Arial MT"/>
              </a:rPr>
              <a:t>Footer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 marL="148590" indent="-136525">
              <a:lnSpc>
                <a:spcPct val="100000"/>
              </a:lnSpc>
              <a:spcBef>
                <a:spcPts val="980"/>
              </a:spcBef>
              <a:buSzPct val="91666"/>
              <a:buAutoNum type="arabicPlain" startAt="6"/>
              <a:tabLst>
                <a:tab pos="149225" algn="l"/>
              </a:tabLst>
            </a:pPr>
            <a:r>
              <a:rPr dirty="0" sz="1200" spc="-5" b="1">
                <a:latin typeface="Arial"/>
                <a:cs typeface="Arial"/>
              </a:rPr>
              <a:t>Type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data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in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header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footer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add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text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header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footer:</a:t>
            </a:r>
            <a:endParaRPr sz="1000">
              <a:latin typeface="Arial MT"/>
              <a:cs typeface="Arial MT"/>
            </a:endParaRPr>
          </a:p>
          <a:p>
            <a:pPr marL="12700" marR="1579880" indent="227965">
              <a:lnSpc>
                <a:spcPts val="2520"/>
              </a:lnSpc>
              <a:spcBef>
                <a:spcPts val="85"/>
              </a:spcBef>
            </a:pPr>
            <a:r>
              <a:rPr dirty="0" sz="1000">
                <a:latin typeface="Arial MT"/>
                <a:cs typeface="Arial MT"/>
              </a:rPr>
              <a:t>1-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5">
                <a:latin typeface="Arial MT"/>
                <a:cs typeface="Arial MT"/>
              </a:rPr>
              <a:t> View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5">
                <a:latin typeface="Arial MT"/>
                <a:cs typeface="Arial MT"/>
              </a:rPr>
              <a:t> Header </a:t>
            </a:r>
            <a:r>
              <a:rPr dirty="0" sz="1000" spc="-10">
                <a:latin typeface="Arial MT"/>
                <a:cs typeface="Arial MT"/>
              </a:rPr>
              <a:t>and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Footer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Custom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Header/Footer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dialogue box help you in entering data in left, right and center.</a:t>
            </a:r>
            <a:endParaRPr sz="1000">
              <a:latin typeface="Arial MT"/>
              <a:cs typeface="Arial MT"/>
            </a:endParaRPr>
          </a:p>
          <a:p>
            <a:pPr marL="148590" indent="-136525">
              <a:lnSpc>
                <a:spcPct val="100000"/>
              </a:lnSpc>
              <a:spcBef>
                <a:spcPts val="1019"/>
              </a:spcBef>
              <a:buSzPct val="91666"/>
              <a:buAutoNum type="arabicPlain" startAt="7"/>
              <a:tabLst>
                <a:tab pos="149225" algn="l"/>
              </a:tabLst>
            </a:pPr>
            <a:r>
              <a:rPr dirty="0" sz="1200" spc="-5" b="1">
                <a:latin typeface="Arial"/>
                <a:cs typeface="Arial"/>
              </a:rPr>
              <a:t>Turn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on/off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gridlines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in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printing:</a:t>
            </a:r>
            <a:endParaRPr sz="1200">
              <a:latin typeface="Arial"/>
              <a:cs typeface="Arial"/>
            </a:endParaRPr>
          </a:p>
          <a:p>
            <a:pPr marL="12700" marR="2946400">
              <a:lnSpc>
                <a:spcPct val="95800"/>
              </a:lnSpc>
              <a:spcBef>
                <a:spcPts val="1380"/>
              </a:spcBef>
            </a:pPr>
            <a:r>
              <a:rPr dirty="0" sz="1000" spc="-5">
                <a:latin typeface="Arial MT"/>
                <a:cs typeface="Arial MT"/>
              </a:rPr>
              <a:t>Horizontal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vertical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lines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 called gridlines. We have options to print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row </a:t>
            </a:r>
            <a:r>
              <a:rPr dirty="0" sz="1000" spc="-5">
                <a:latin typeface="Arial MT"/>
                <a:cs typeface="Arial MT"/>
              </a:rPr>
              <a:t>numbers, </a:t>
            </a:r>
            <a:r>
              <a:rPr dirty="0" sz="1000">
                <a:latin typeface="Arial MT"/>
                <a:cs typeface="Arial MT"/>
              </a:rPr>
              <a:t>column </a:t>
            </a:r>
            <a:r>
              <a:rPr dirty="0" sz="1000" spc="-5">
                <a:latin typeface="Arial MT"/>
                <a:cs typeface="Arial MT"/>
              </a:rPr>
              <a:t>headings and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gridlines.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use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gridlines: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Page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Setup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Sheet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dialogue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box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will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help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printing.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415"/>
              </a:lnSpc>
              <a:spcBef>
                <a:spcPts val="1090"/>
              </a:spcBef>
            </a:pPr>
            <a:r>
              <a:rPr dirty="0" sz="1200" b="1">
                <a:latin typeface="Arial"/>
                <a:cs typeface="Arial"/>
              </a:rPr>
              <a:t>8-Printing:</a:t>
            </a:r>
            <a:endParaRPr sz="1200">
              <a:latin typeface="Arial"/>
              <a:cs typeface="Arial"/>
            </a:endParaRPr>
          </a:p>
          <a:p>
            <a:pPr marL="12700" marR="3071495">
              <a:lnSpc>
                <a:spcPts val="1150"/>
              </a:lnSpc>
              <a:spcBef>
                <a:spcPts val="55"/>
              </a:spcBef>
            </a:pPr>
            <a:r>
              <a:rPr dirty="0" sz="1000">
                <a:latin typeface="Arial MT"/>
                <a:cs typeface="Arial MT"/>
              </a:rPr>
              <a:t>We can take print out of </a:t>
            </a:r>
            <a:r>
              <a:rPr dirty="0" sz="1000" spc="-5">
                <a:latin typeface="Arial MT"/>
                <a:cs typeface="Arial MT"/>
              </a:rPr>
              <a:t>our worksheets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prepared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spreadsheet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software.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090"/>
              </a:lnSpc>
            </a:pPr>
            <a:r>
              <a:rPr dirty="0" sz="1000" spc="-5">
                <a:latin typeface="Arial MT"/>
                <a:cs typeface="Arial MT"/>
              </a:rPr>
              <a:t>created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using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-5">
                <a:latin typeface="Arial MT"/>
                <a:cs typeface="Arial MT"/>
              </a:rPr>
              <a:t> software 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saved in computer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called softcopy and print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out of soft copy is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latin typeface="Arial MT"/>
                <a:cs typeface="Arial MT"/>
              </a:rPr>
              <a:t>called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hard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copy.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 MT"/>
              <a:cs typeface="Arial MT"/>
            </a:endParaRPr>
          </a:p>
          <a:p>
            <a:pPr marL="240665" marR="3373754" indent="-228600">
              <a:lnSpc>
                <a:spcPts val="1150"/>
              </a:lnSpc>
            </a:pPr>
            <a:r>
              <a:rPr dirty="0" sz="1000" spc="-5">
                <a:latin typeface="Arial MT"/>
                <a:cs typeface="Arial MT"/>
              </a:rPr>
              <a:t>Three methods </a:t>
            </a:r>
            <a:r>
              <a:rPr dirty="0" sz="1000">
                <a:latin typeface="Arial MT"/>
                <a:cs typeface="Arial MT"/>
              </a:rPr>
              <a:t>are there for </a:t>
            </a:r>
            <a:r>
              <a:rPr dirty="0" sz="1000" spc="-5">
                <a:latin typeface="Arial MT"/>
                <a:cs typeface="Arial MT"/>
              </a:rPr>
              <a:t>printing: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1-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Print</a:t>
            </a:r>
            <a:endParaRPr sz="1000">
              <a:latin typeface="Arial MT"/>
              <a:cs typeface="Arial MT"/>
            </a:endParaRPr>
          </a:p>
          <a:p>
            <a:pPr lvl="1" marL="469900" indent="-229870">
              <a:lnSpc>
                <a:spcPts val="1120"/>
              </a:lnSpc>
              <a:buAutoNum type="arabicPlain" startAt="2"/>
              <a:tabLst>
                <a:tab pos="470534" algn="l"/>
              </a:tabLst>
            </a:pPr>
            <a:r>
              <a:rPr dirty="0" sz="1000">
                <a:latin typeface="Arial MT"/>
                <a:cs typeface="Arial MT"/>
              </a:rPr>
              <a:t>Press</a:t>
            </a:r>
            <a:r>
              <a:rPr dirty="0" sz="1000" spc="-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Ctrl+P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030"/>
              </a:spcBef>
              <a:buAutoNum type="arabicPlain" startAt="2"/>
              <a:tabLst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Press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 MT"/>
              <a:cs typeface="Arial MT"/>
            </a:endParaRPr>
          </a:p>
          <a:p>
            <a:pPr marL="190500" indent="-178435">
              <a:lnSpc>
                <a:spcPct val="100000"/>
              </a:lnSpc>
              <a:buAutoNum type="arabicPlain" startAt="9"/>
              <a:tabLst>
                <a:tab pos="191135" algn="l"/>
              </a:tabLst>
            </a:pPr>
            <a:r>
              <a:rPr dirty="0" sz="1200" b="1">
                <a:latin typeface="Arial"/>
                <a:cs typeface="Arial"/>
              </a:rPr>
              <a:t>Print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charts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in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worksheet: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1405"/>
              </a:spcBef>
            </a:pPr>
            <a:r>
              <a:rPr dirty="0" sz="1000" spc="-5">
                <a:latin typeface="Arial MT"/>
                <a:cs typeface="Arial MT"/>
              </a:rPr>
              <a:t>We can take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 out of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with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 and without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data. If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 print worksheet without selecting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then data and chart both are </a:t>
            </a:r>
            <a:r>
              <a:rPr dirty="0" sz="1000" spc="-10">
                <a:latin typeface="Arial MT"/>
                <a:cs typeface="Arial MT"/>
              </a:rPr>
              <a:t>printed.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20"/>
              </a:lnSpc>
            </a:pP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can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take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out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only.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000" spc="-5">
                <a:latin typeface="Arial MT"/>
                <a:cs typeface="Arial MT"/>
              </a:rPr>
              <a:t>To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charts: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ts val="1175"/>
              </a:lnSpc>
              <a:spcBef>
                <a:spcPts val="1095"/>
              </a:spcBef>
              <a:buAutoNum type="arabicPlain"/>
              <a:tabLst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Select</a:t>
            </a:r>
            <a:r>
              <a:rPr dirty="0" sz="1000" spc="-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ts val="1175"/>
              </a:lnSpc>
              <a:buAutoNum type="arabicPlain"/>
              <a:tabLst>
                <a:tab pos="469900" algn="l"/>
              </a:tabLst>
            </a:pP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</a:t>
            </a:r>
            <a:endParaRPr sz="1000">
              <a:latin typeface="Arial MT"/>
              <a:cs typeface="Arial MT"/>
            </a:endParaRPr>
          </a:p>
          <a:p>
            <a:pPr marL="240665" marR="3905250" indent="-228600">
              <a:lnSpc>
                <a:spcPts val="2300"/>
              </a:lnSpc>
              <a:spcBef>
                <a:spcPts val="254"/>
              </a:spcBef>
            </a:pP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print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data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only: </a:t>
            </a:r>
            <a:r>
              <a:rPr dirty="0" sz="1000" spc="-2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1-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Select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</a:t>
            </a:r>
            <a:endParaRPr sz="1000">
              <a:latin typeface="Arial MT"/>
              <a:cs typeface="Arial MT"/>
            </a:endParaRPr>
          </a:p>
          <a:p>
            <a:pPr marL="240665">
              <a:lnSpc>
                <a:spcPts val="885"/>
              </a:lnSpc>
            </a:pPr>
            <a:r>
              <a:rPr dirty="0" sz="1000">
                <a:latin typeface="Arial MT"/>
                <a:cs typeface="Arial MT"/>
              </a:rPr>
              <a:t>2-  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Right</a:t>
            </a:r>
            <a:r>
              <a:rPr dirty="0" sz="1000" spc="-5">
                <a:latin typeface="Arial MT"/>
                <a:cs typeface="Arial MT"/>
              </a:rPr>
              <a:t> Click</a:t>
            </a:r>
            <a:r>
              <a:rPr dirty="0" sz="1000">
                <a:latin typeface="Arial MT"/>
                <a:cs typeface="Arial MT"/>
              </a:rPr>
              <a:t> &lt;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Format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chart</a:t>
            </a:r>
            <a:r>
              <a:rPr dirty="0" sz="1000">
                <a:latin typeface="Arial MT"/>
                <a:cs typeface="Arial MT"/>
              </a:rPr>
              <a:t> area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5">
                <a:latin typeface="Arial MT"/>
                <a:cs typeface="Arial MT"/>
              </a:rPr>
              <a:t> Properties </a:t>
            </a:r>
            <a:r>
              <a:rPr dirty="0" sz="1000">
                <a:latin typeface="Arial MT"/>
                <a:cs typeface="Arial MT"/>
              </a:rPr>
              <a:t>&lt;</a:t>
            </a:r>
            <a:r>
              <a:rPr dirty="0" sz="1000" spc="-5">
                <a:latin typeface="Arial MT"/>
                <a:cs typeface="Arial MT"/>
              </a:rPr>
              <a:t> Deselect</a:t>
            </a:r>
            <a:r>
              <a:rPr dirty="0" sz="1000">
                <a:latin typeface="Arial MT"/>
                <a:cs typeface="Arial MT"/>
              </a:rPr>
              <a:t> Print</a:t>
            </a:r>
            <a:r>
              <a:rPr dirty="0" sz="1000" spc="-5">
                <a:latin typeface="Arial MT"/>
                <a:cs typeface="Arial MT"/>
              </a:rPr>
              <a:t> object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100</a:t>
            </a:fld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541" y="436052"/>
            <a:ext cx="2439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Computer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Proficiency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License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(CS001)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94" y="436052"/>
            <a:ext cx="245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5235" y="689343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5235" y="9422345"/>
            <a:ext cx="5481955" cy="0"/>
          </a:xfrm>
          <a:custGeom>
            <a:avLst/>
            <a:gdLst/>
            <a:ahLst/>
            <a:cxnLst/>
            <a:rect l="l" t="t" r="r" b="b"/>
            <a:pathLst>
              <a:path w="5481955" h="0">
                <a:moveTo>
                  <a:pt x="0" y="0"/>
                </a:moveTo>
                <a:lnTo>
                  <a:pt x="5481916" y="0"/>
                </a:lnTo>
              </a:path>
            </a:pathLst>
          </a:custGeom>
          <a:ln w="9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2541" y="1109111"/>
            <a:ext cx="5509260" cy="7780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3045" indent="-220979">
              <a:lnSpc>
                <a:spcPct val="100000"/>
              </a:lnSpc>
              <a:spcBef>
                <a:spcPts val="100"/>
              </a:spcBef>
              <a:buSzPct val="91666"/>
              <a:buAutoNum type="arabicPlain" startAt="10"/>
              <a:tabLst>
                <a:tab pos="233679" algn="l"/>
              </a:tabLst>
            </a:pPr>
            <a:r>
              <a:rPr dirty="0" sz="1200" spc="-5" b="1">
                <a:latin typeface="Arial"/>
                <a:cs typeface="Arial"/>
              </a:rPr>
              <a:t>Summary: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this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lesson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have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learnt: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margin?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orientation?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add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header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footer?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How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add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number?</a:t>
            </a:r>
            <a:endParaRPr sz="1000">
              <a:latin typeface="Arial MT"/>
              <a:cs typeface="Arial MT"/>
            </a:endParaRPr>
          </a:p>
          <a:p>
            <a:pPr lvl="1" marL="469265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000" spc="-5">
                <a:latin typeface="Arial MT"/>
                <a:cs typeface="Arial MT"/>
              </a:rPr>
              <a:t>What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are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different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printing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options?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11-Exercise</a:t>
            </a:r>
            <a:endParaRPr sz="1200">
              <a:latin typeface="Arial"/>
              <a:cs typeface="Arial"/>
            </a:endParaRPr>
          </a:p>
          <a:p>
            <a:pPr algn="just" marL="12700" marR="5715">
              <a:lnSpc>
                <a:spcPts val="1150"/>
              </a:lnSpc>
              <a:spcBef>
                <a:spcPts val="1170"/>
              </a:spcBef>
            </a:pPr>
            <a:r>
              <a:rPr dirty="0" sz="1000">
                <a:latin typeface="Arial MT"/>
                <a:cs typeface="Arial MT"/>
              </a:rPr>
              <a:t>In the </a:t>
            </a:r>
            <a:r>
              <a:rPr dirty="0" sz="1000" spc="-5">
                <a:latin typeface="Arial MT"/>
                <a:cs typeface="Arial MT"/>
              </a:rPr>
              <a:t>coming exercise you </a:t>
            </a:r>
            <a:r>
              <a:rPr dirty="0" sz="1000">
                <a:latin typeface="Arial MT"/>
                <a:cs typeface="Arial MT"/>
              </a:rPr>
              <a:t>can </a:t>
            </a:r>
            <a:r>
              <a:rPr dirty="0" sz="1000" spc="-5">
                <a:latin typeface="Arial MT"/>
                <a:cs typeface="Arial MT"/>
              </a:rPr>
              <a:t>improve </a:t>
            </a:r>
            <a:r>
              <a:rPr dirty="0" sz="1000">
                <a:latin typeface="Arial MT"/>
                <a:cs typeface="Arial MT"/>
              </a:rPr>
              <a:t>the </a:t>
            </a:r>
            <a:r>
              <a:rPr dirty="0" sz="1000" spc="-5">
                <a:latin typeface="Arial MT"/>
                <a:cs typeface="Arial MT"/>
              </a:rPr>
              <a:t>appearance and usefulness </a:t>
            </a:r>
            <a:r>
              <a:rPr dirty="0" sz="1000">
                <a:latin typeface="Arial MT"/>
                <a:cs typeface="Arial MT"/>
              </a:rPr>
              <a:t>of your </a:t>
            </a:r>
            <a:r>
              <a:rPr dirty="0" sz="1000" spc="-5">
                <a:latin typeface="Arial MT"/>
                <a:cs typeface="Arial MT"/>
              </a:rPr>
              <a:t>printouts </a:t>
            </a:r>
            <a:r>
              <a:rPr dirty="0" sz="1000">
                <a:latin typeface="Arial MT"/>
                <a:cs typeface="Arial MT"/>
              </a:rPr>
              <a:t>by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changing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page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margin,</a:t>
            </a:r>
            <a:r>
              <a:rPr dirty="0" sz="1000" spc="1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specifying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target</a:t>
            </a:r>
            <a:r>
              <a:rPr dirty="0" sz="1000" spc="1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area,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adding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headers</a:t>
            </a:r>
            <a:r>
              <a:rPr dirty="0" sz="1000" spc="13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1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footers.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You</a:t>
            </a:r>
            <a:r>
              <a:rPr dirty="0" sz="1000" spc="1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will </a:t>
            </a:r>
            <a:r>
              <a:rPr dirty="0" sz="1000" spc="-27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also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learn </a:t>
            </a:r>
            <a:r>
              <a:rPr dirty="0" sz="1000" spc="-10">
                <a:latin typeface="Arial MT"/>
                <a:cs typeface="Arial MT"/>
              </a:rPr>
              <a:t>how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 take printout of your worksheets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075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1: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45"/>
              </a:lnSpc>
            </a:pP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Select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print</a:t>
            </a:r>
            <a:r>
              <a:rPr dirty="0" u="heavy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range</a:t>
            </a:r>
            <a:r>
              <a:rPr dirty="0" u="heavy" sz="10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715">
              <a:lnSpc>
                <a:spcPct val="95800"/>
              </a:lnSpc>
              <a:spcBef>
                <a:spcPts val="25"/>
              </a:spcBef>
            </a:pPr>
            <a:r>
              <a:rPr dirty="0" sz="1000" spc="-5">
                <a:latin typeface="Arial MT"/>
                <a:cs typeface="Arial MT"/>
              </a:rPr>
              <a:t>In monthly expenses worksheet, select range from A1 to B6. Open file menu and point to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print area </a:t>
            </a:r>
            <a:r>
              <a:rPr dirty="0" sz="1000" spc="-1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select click on Set Print Area on </a:t>
            </a:r>
            <a:r>
              <a:rPr dirty="0" sz="1000" spc="-10">
                <a:latin typeface="Arial MT"/>
                <a:cs typeface="Arial MT"/>
              </a:rPr>
              <a:t>submenu. </a:t>
            </a:r>
            <a:r>
              <a:rPr dirty="0" sz="1000" spc="-5">
                <a:latin typeface="Arial MT"/>
                <a:cs typeface="Arial MT"/>
              </a:rPr>
              <a:t>Click Print preview on toolbar to </a:t>
            </a:r>
            <a:r>
              <a:rPr dirty="0" sz="1000">
                <a:latin typeface="Arial MT"/>
                <a:cs typeface="Arial MT"/>
              </a:rPr>
              <a:t> view the </a:t>
            </a:r>
            <a:r>
              <a:rPr dirty="0" sz="1000" spc="-5">
                <a:latin typeface="Arial MT"/>
                <a:cs typeface="Arial MT"/>
              </a:rPr>
              <a:t>print range. Click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5">
                <a:latin typeface="Arial MT"/>
                <a:cs typeface="Arial MT"/>
              </a:rPr>
              <a:t>close </a:t>
            </a:r>
            <a:r>
              <a:rPr dirty="0" sz="1000">
                <a:latin typeface="Arial MT"/>
                <a:cs typeface="Arial MT"/>
              </a:rPr>
              <a:t>button </a:t>
            </a:r>
            <a:r>
              <a:rPr dirty="0" sz="1000" spc="-5">
                <a:latin typeface="Arial MT"/>
                <a:cs typeface="Arial MT"/>
              </a:rPr>
              <a:t>on print </a:t>
            </a:r>
            <a:r>
              <a:rPr dirty="0" sz="1000">
                <a:latin typeface="Arial MT"/>
                <a:cs typeface="Arial MT"/>
              </a:rPr>
              <a:t>preview </a:t>
            </a:r>
            <a:r>
              <a:rPr dirty="0" sz="1000" spc="-5">
                <a:latin typeface="Arial MT"/>
                <a:cs typeface="Arial MT"/>
              </a:rPr>
              <a:t>toolbar.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clear print range </a:t>
            </a:r>
            <a:r>
              <a:rPr dirty="0" sz="1000">
                <a:latin typeface="Arial MT"/>
                <a:cs typeface="Arial MT"/>
              </a:rPr>
              <a:t> open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file</a:t>
            </a:r>
            <a:r>
              <a:rPr dirty="0" sz="1000" spc="-5">
                <a:latin typeface="Arial MT"/>
                <a:cs typeface="Arial MT"/>
              </a:rPr>
              <a:t> menu. </a:t>
            </a:r>
            <a:r>
              <a:rPr dirty="0" sz="1000">
                <a:latin typeface="Arial MT"/>
                <a:cs typeface="Arial MT"/>
              </a:rPr>
              <a:t>Point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print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area</a:t>
            </a:r>
            <a:r>
              <a:rPr dirty="0" sz="1000" spc="-5">
                <a:latin typeface="Arial MT"/>
                <a:cs typeface="Arial MT"/>
              </a:rPr>
              <a:t> and click on Clear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Print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Area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submenu.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2: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50"/>
              </a:lnSpc>
            </a:pP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Insert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Remove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Page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breaks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700"/>
              </a:lnSpc>
              <a:spcBef>
                <a:spcPts val="25"/>
              </a:spcBef>
            </a:pPr>
            <a:r>
              <a:rPr dirty="0" sz="1000">
                <a:latin typeface="Arial MT"/>
                <a:cs typeface="Arial MT"/>
              </a:rPr>
              <a:t>With monthly </a:t>
            </a:r>
            <a:r>
              <a:rPr dirty="0" sz="1000" spc="-5">
                <a:latin typeface="Arial MT"/>
                <a:cs typeface="Arial MT"/>
              </a:rPr>
              <a:t>expenses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still</a:t>
            </a:r>
            <a:r>
              <a:rPr dirty="0" sz="1000">
                <a:latin typeface="Arial MT"/>
                <a:cs typeface="Arial MT"/>
              </a:rPr>
              <a:t> open, to </a:t>
            </a:r>
            <a:r>
              <a:rPr dirty="0" sz="1000" spc="-5">
                <a:latin typeface="Arial MT"/>
                <a:cs typeface="Arial MT"/>
              </a:rPr>
              <a:t>print</a:t>
            </a:r>
            <a:r>
              <a:rPr dirty="0" sz="1000">
                <a:latin typeface="Arial MT"/>
                <a:cs typeface="Arial MT"/>
              </a:rPr>
              <a:t> items </a:t>
            </a:r>
            <a:r>
              <a:rPr dirty="0" sz="1000" spc="-5">
                <a:latin typeface="Arial MT"/>
                <a:cs typeface="Arial MT"/>
              </a:rPr>
              <a:t>name</a:t>
            </a:r>
            <a:r>
              <a:rPr dirty="0" sz="1000">
                <a:latin typeface="Arial MT"/>
                <a:cs typeface="Arial MT"/>
              </a:rPr>
              <a:t> on </a:t>
            </a:r>
            <a:r>
              <a:rPr dirty="0" sz="1000" spc="-5">
                <a:latin typeface="Arial MT"/>
                <a:cs typeface="Arial MT"/>
              </a:rPr>
              <a:t>one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expenses</a:t>
            </a:r>
            <a:r>
              <a:rPr dirty="0" sz="1000" spc="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other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column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C.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Insert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menu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break.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9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dotted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line is shown after column A. Click on print preview icon and you will see the names of </a:t>
            </a:r>
            <a:r>
              <a:rPr dirty="0" sz="1000">
                <a:latin typeface="Arial MT"/>
                <a:cs typeface="Arial MT"/>
              </a:rPr>
              <a:t> items on </a:t>
            </a:r>
            <a:r>
              <a:rPr dirty="0" sz="1000" spc="-5">
                <a:latin typeface="Arial MT"/>
                <a:cs typeface="Arial MT"/>
              </a:rPr>
              <a:t>page </a:t>
            </a:r>
            <a:r>
              <a:rPr dirty="0" sz="1000">
                <a:latin typeface="Arial MT"/>
                <a:cs typeface="Arial MT"/>
              </a:rPr>
              <a:t>1. Click on Next button on </a:t>
            </a:r>
            <a:r>
              <a:rPr dirty="0" sz="1000" spc="-5">
                <a:latin typeface="Arial MT"/>
                <a:cs typeface="Arial MT"/>
              </a:rPr>
              <a:t>toolbar </a:t>
            </a:r>
            <a:r>
              <a:rPr dirty="0" sz="1000">
                <a:latin typeface="Arial MT"/>
                <a:cs typeface="Arial MT"/>
              </a:rPr>
              <a:t>to view the </a:t>
            </a:r>
            <a:r>
              <a:rPr dirty="0" sz="1000" spc="-5">
                <a:latin typeface="Arial MT"/>
                <a:cs typeface="Arial MT"/>
              </a:rPr>
              <a:t>next </a:t>
            </a:r>
            <a:r>
              <a:rPr dirty="0" sz="1000">
                <a:latin typeface="Arial MT"/>
                <a:cs typeface="Arial MT"/>
              </a:rPr>
              <a:t>page. You will </a:t>
            </a:r>
            <a:r>
              <a:rPr dirty="0" sz="1000" spc="-5">
                <a:latin typeface="Arial MT"/>
                <a:cs typeface="Arial MT"/>
              </a:rPr>
              <a:t>see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expenses </a:t>
            </a:r>
            <a:r>
              <a:rPr dirty="0" sz="1000">
                <a:latin typeface="Arial MT"/>
                <a:cs typeface="Arial MT"/>
              </a:rPr>
              <a:t>on the next </a:t>
            </a:r>
            <a:r>
              <a:rPr dirty="0" sz="1000" spc="-5">
                <a:latin typeface="Arial MT"/>
                <a:cs typeface="Arial MT"/>
              </a:rPr>
              <a:t>page. </a:t>
            </a:r>
            <a:r>
              <a:rPr dirty="0" sz="1000">
                <a:latin typeface="Arial MT"/>
                <a:cs typeface="Arial MT"/>
              </a:rPr>
              <a:t>Click </a:t>
            </a:r>
            <a:r>
              <a:rPr dirty="0" sz="1000" spc="-5">
                <a:latin typeface="Arial MT"/>
                <a:cs typeface="Arial MT"/>
              </a:rPr>
              <a:t>close </a:t>
            </a:r>
            <a:r>
              <a:rPr dirty="0" sz="1000">
                <a:latin typeface="Arial MT"/>
                <a:cs typeface="Arial MT"/>
              </a:rPr>
              <a:t>button on </a:t>
            </a:r>
            <a:r>
              <a:rPr dirty="0" sz="1000" spc="-5">
                <a:latin typeface="Arial MT"/>
                <a:cs typeface="Arial MT"/>
              </a:rPr>
              <a:t>toolbar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open Insert menu. Choose </a:t>
            </a:r>
            <a:r>
              <a:rPr dirty="0" sz="1000">
                <a:latin typeface="Arial MT"/>
                <a:cs typeface="Arial MT"/>
              </a:rPr>
              <a:t> Remove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 break </a:t>
            </a:r>
            <a:r>
              <a:rPr dirty="0" sz="1000">
                <a:latin typeface="Arial MT"/>
                <a:cs typeface="Arial MT"/>
              </a:rPr>
              <a:t>from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menu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clear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5">
                <a:latin typeface="Arial MT"/>
                <a:cs typeface="Arial MT"/>
              </a:rPr>
              <a:t> page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breaks.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0"/>
              </a:spcBef>
            </a:pPr>
            <a:r>
              <a:rPr dirty="0" sz="1000" b="1">
                <a:latin typeface="Arial"/>
                <a:cs typeface="Arial"/>
              </a:rPr>
              <a:t>Task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3: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50"/>
              </a:lnSpc>
            </a:pP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Setting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orientation,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Margins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and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center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worksheet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on a page :</a:t>
            </a:r>
            <a:endParaRPr sz="1000">
              <a:latin typeface="Arial"/>
              <a:cs typeface="Arial"/>
            </a:endParaRPr>
          </a:p>
          <a:p>
            <a:pPr algn="just" marL="469265" marR="5080">
              <a:lnSpc>
                <a:spcPct val="95700"/>
              </a:lnSpc>
              <a:spcBef>
                <a:spcPts val="25"/>
              </a:spcBef>
            </a:pPr>
            <a:r>
              <a:rPr dirty="0" sz="1000" spc="-5">
                <a:latin typeface="Arial MT"/>
                <a:cs typeface="Arial MT"/>
              </a:rPr>
              <a:t>In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monthly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expenses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worksheet,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file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menu</a:t>
            </a:r>
            <a:r>
              <a:rPr dirty="0" sz="1000" spc="1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page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setup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option.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on </a:t>
            </a:r>
            <a:r>
              <a:rPr dirty="0" sz="1000">
                <a:latin typeface="Arial MT"/>
                <a:cs typeface="Arial MT"/>
              </a:rPr>
              <a:t> page tab </a:t>
            </a:r>
            <a:r>
              <a:rPr dirty="0" sz="1000" spc="-5">
                <a:latin typeface="Arial MT"/>
                <a:cs typeface="Arial MT"/>
              </a:rPr>
              <a:t>and choose landscape from orientation section. </a:t>
            </a:r>
            <a:r>
              <a:rPr dirty="0" sz="1000">
                <a:latin typeface="Arial MT"/>
                <a:cs typeface="Arial MT"/>
              </a:rPr>
              <a:t>Set print </a:t>
            </a:r>
            <a:r>
              <a:rPr dirty="0" sz="1000" spc="-5">
                <a:latin typeface="Arial MT"/>
                <a:cs typeface="Arial MT"/>
              </a:rPr>
              <a:t>quality </a:t>
            </a:r>
            <a:r>
              <a:rPr dirty="0" sz="1000">
                <a:latin typeface="Arial MT"/>
                <a:cs typeface="Arial MT"/>
              </a:rPr>
              <a:t>to </a:t>
            </a:r>
            <a:r>
              <a:rPr dirty="0" sz="1000" spc="-5">
                <a:latin typeface="Arial MT"/>
                <a:cs typeface="Arial MT"/>
              </a:rPr>
              <a:t>highest </a:t>
            </a:r>
            <a:r>
              <a:rPr dirty="0" sz="1000">
                <a:latin typeface="Arial MT"/>
                <a:cs typeface="Arial MT"/>
              </a:rPr>
              <a:t> option. </a:t>
            </a:r>
            <a:r>
              <a:rPr dirty="0" sz="1000" spc="-5">
                <a:latin typeface="Arial MT"/>
                <a:cs typeface="Arial MT"/>
              </a:rPr>
              <a:t>Click Margin </a:t>
            </a:r>
            <a:r>
              <a:rPr dirty="0" sz="1000">
                <a:latin typeface="Arial MT"/>
                <a:cs typeface="Arial MT"/>
              </a:rPr>
              <a:t>tab </a:t>
            </a:r>
            <a:r>
              <a:rPr dirty="0" sz="1000" spc="-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set top </a:t>
            </a:r>
            <a:r>
              <a:rPr dirty="0" sz="1000" spc="-5">
                <a:latin typeface="Arial MT"/>
                <a:cs typeface="Arial MT"/>
              </a:rPr>
              <a:t>margin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-5">
                <a:latin typeface="Arial MT"/>
                <a:cs typeface="Arial MT"/>
              </a:rPr>
              <a:t>bottom margin </a:t>
            </a:r>
            <a:r>
              <a:rPr dirty="0" sz="1000">
                <a:latin typeface="Arial MT"/>
                <a:cs typeface="Arial MT"/>
              </a:rPr>
              <a:t>to 1.25. Click </a:t>
            </a:r>
            <a:r>
              <a:rPr dirty="0" sz="1000" spc="-5">
                <a:latin typeface="Arial MT"/>
                <a:cs typeface="Arial MT"/>
              </a:rPr>
              <a:t>horizontally </a:t>
            </a:r>
            <a:r>
              <a:rPr dirty="0" sz="1000">
                <a:latin typeface="Arial MT"/>
                <a:cs typeface="Arial MT"/>
              </a:rPr>
              <a:t> and vertically options in center on </a:t>
            </a:r>
            <a:r>
              <a:rPr dirty="0" sz="1000" spc="-5">
                <a:latin typeface="Arial MT"/>
                <a:cs typeface="Arial MT"/>
              </a:rPr>
              <a:t>page section </a:t>
            </a:r>
            <a:r>
              <a:rPr dirty="0" sz="1000">
                <a:latin typeface="Arial MT"/>
                <a:cs typeface="Arial MT"/>
              </a:rPr>
              <a:t>of page setup dialog </a:t>
            </a:r>
            <a:r>
              <a:rPr dirty="0" sz="1000" spc="-5">
                <a:latin typeface="Arial MT"/>
                <a:cs typeface="Arial MT"/>
              </a:rPr>
              <a:t>box. </a:t>
            </a:r>
            <a:r>
              <a:rPr dirty="0" sz="1000">
                <a:latin typeface="Arial MT"/>
                <a:cs typeface="Arial MT"/>
              </a:rPr>
              <a:t>Click </a:t>
            </a:r>
            <a:r>
              <a:rPr dirty="0" sz="1000" spc="-5">
                <a:latin typeface="Arial MT"/>
                <a:cs typeface="Arial MT"/>
              </a:rPr>
              <a:t>print 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preview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05"/>
              </a:spcBef>
            </a:pPr>
            <a:r>
              <a:rPr dirty="0" sz="1000" spc="-5" b="1">
                <a:latin typeface="Arial"/>
                <a:cs typeface="Arial"/>
              </a:rPr>
              <a:t>Task.4: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50"/>
              </a:lnSpc>
            </a:pP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Create</a:t>
            </a:r>
            <a:r>
              <a:rPr dirty="0" u="heavy" sz="1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header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footer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:</a:t>
            </a:r>
            <a:endParaRPr sz="1000">
              <a:latin typeface="Arial MT"/>
              <a:cs typeface="Arial MT"/>
            </a:endParaRPr>
          </a:p>
          <a:p>
            <a:pPr marL="469265" marR="10795">
              <a:lnSpc>
                <a:spcPct val="95700"/>
              </a:lnSpc>
              <a:spcBef>
                <a:spcPts val="25"/>
              </a:spcBef>
            </a:pP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monthly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expenses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Worksheet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select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sheet1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sheet</a:t>
            </a:r>
            <a:r>
              <a:rPr dirty="0" sz="1000" spc="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2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tabs.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Open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view </a:t>
            </a:r>
            <a:r>
              <a:rPr dirty="0" sz="1000">
                <a:latin typeface="Arial MT"/>
                <a:cs typeface="Arial MT"/>
              </a:rPr>
              <a:t> menu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and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choose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header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and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footer.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2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customer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header</a:t>
            </a:r>
            <a:r>
              <a:rPr dirty="0" sz="1000" spc="1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option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click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 center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section.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Click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sheet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icon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from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toolbar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which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is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third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last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icon on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toolbar.</a:t>
            </a:r>
            <a:r>
              <a:rPr dirty="0" sz="1000" spc="-5">
                <a:latin typeface="Arial MT"/>
                <a:cs typeface="Arial MT"/>
              </a:rPr>
              <a:t> Then </a:t>
            </a:r>
            <a:r>
              <a:rPr dirty="0" sz="1000">
                <a:latin typeface="Arial MT"/>
                <a:cs typeface="Arial MT"/>
              </a:rPr>
              <a:t>press</a:t>
            </a:r>
            <a:r>
              <a:rPr dirty="0" sz="1000" spc="-5">
                <a:latin typeface="Arial MT"/>
                <a:cs typeface="Arial MT"/>
              </a:rPr>
              <a:t> ok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button</a:t>
            </a:r>
            <a:r>
              <a:rPr dirty="0" sz="1000">
                <a:latin typeface="Arial MT"/>
                <a:cs typeface="Arial MT"/>
              </a:rPr>
              <a:t> and</a:t>
            </a:r>
            <a:r>
              <a:rPr dirty="0" sz="1000" spc="-5">
                <a:latin typeface="Arial MT"/>
                <a:cs typeface="Arial MT"/>
              </a:rPr>
              <a:t> then</a:t>
            </a:r>
            <a:r>
              <a:rPr dirty="0" sz="1000">
                <a:latin typeface="Arial MT"/>
                <a:cs typeface="Arial MT"/>
              </a:rPr>
              <a:t> click </a:t>
            </a:r>
            <a:r>
              <a:rPr dirty="0" sz="1000" spc="-5">
                <a:latin typeface="Arial MT"/>
                <a:cs typeface="Arial MT"/>
              </a:rPr>
              <a:t>on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customer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5">
                <a:latin typeface="Arial MT"/>
                <a:cs typeface="Arial MT"/>
              </a:rPr>
              <a:t>footer. Click</a:t>
            </a:r>
            <a:r>
              <a:rPr dirty="0" sz="1000">
                <a:latin typeface="Arial MT"/>
                <a:cs typeface="Arial MT"/>
              </a:rPr>
              <a:t> in</a:t>
            </a:r>
            <a:r>
              <a:rPr dirty="0" sz="1000" spc="-5">
                <a:latin typeface="Arial MT"/>
                <a:cs typeface="Arial MT"/>
              </a:rPr>
              <a:t> center </a:t>
            </a:r>
            <a:r>
              <a:rPr dirty="0" sz="1000">
                <a:latin typeface="Arial MT"/>
                <a:cs typeface="Arial MT"/>
              </a:rPr>
              <a:t>section.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Type page </a:t>
            </a:r>
            <a:r>
              <a:rPr dirty="0" sz="1000" spc="-10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click on # </a:t>
            </a:r>
            <a:r>
              <a:rPr dirty="0" sz="1000" spc="-5">
                <a:latin typeface="Arial MT"/>
                <a:cs typeface="Arial MT"/>
              </a:rPr>
              <a:t>icon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toolbar, </a:t>
            </a:r>
            <a:r>
              <a:rPr dirty="0" sz="1000">
                <a:latin typeface="Arial MT"/>
                <a:cs typeface="Arial MT"/>
              </a:rPr>
              <a:t>then type “of”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 click on plus </a:t>
            </a:r>
            <a:r>
              <a:rPr dirty="0" sz="1000" spc="-5">
                <a:latin typeface="Arial MT"/>
                <a:cs typeface="Arial MT"/>
              </a:rPr>
              <a:t>sign </a:t>
            </a:r>
            <a:r>
              <a:rPr dirty="0" sz="1000">
                <a:latin typeface="Arial MT"/>
                <a:cs typeface="Arial MT"/>
              </a:rPr>
              <a:t>in </a:t>
            </a:r>
            <a:r>
              <a:rPr dirty="0" sz="1000" spc="-5">
                <a:latin typeface="Arial MT"/>
                <a:cs typeface="Arial MT"/>
              </a:rPr>
              <a:t>toolbar. </a:t>
            </a:r>
            <a:r>
              <a:rPr dirty="0" sz="1000">
                <a:latin typeface="Arial MT"/>
                <a:cs typeface="Arial MT"/>
              </a:rPr>
              <a:t> Click </a:t>
            </a:r>
            <a:r>
              <a:rPr dirty="0" sz="1000" spc="-5">
                <a:latin typeface="Arial MT"/>
                <a:cs typeface="Arial MT"/>
              </a:rPr>
              <a:t>ok button </a:t>
            </a:r>
            <a:r>
              <a:rPr dirty="0" sz="1000">
                <a:latin typeface="Arial MT"/>
                <a:cs typeface="Arial MT"/>
              </a:rPr>
              <a:t>and then </a:t>
            </a:r>
            <a:r>
              <a:rPr dirty="0" sz="1000" spc="-5">
                <a:latin typeface="Arial MT"/>
                <a:cs typeface="Arial MT"/>
              </a:rPr>
              <a:t>click on </a:t>
            </a:r>
            <a:r>
              <a:rPr dirty="0" sz="1000">
                <a:latin typeface="Arial MT"/>
                <a:cs typeface="Arial MT"/>
              </a:rPr>
              <a:t>print </a:t>
            </a:r>
            <a:r>
              <a:rPr dirty="0" sz="1000" spc="-5">
                <a:latin typeface="Arial MT"/>
                <a:cs typeface="Arial MT"/>
              </a:rPr>
              <a:t>preview </a:t>
            </a:r>
            <a:r>
              <a:rPr dirty="0" sz="1000">
                <a:latin typeface="Arial MT"/>
                <a:cs typeface="Arial MT"/>
              </a:rPr>
              <a:t>button. Sheet1 is </a:t>
            </a:r>
            <a:r>
              <a:rPr dirty="0" sz="1000" spc="-5">
                <a:latin typeface="Arial MT"/>
                <a:cs typeface="Arial MT"/>
              </a:rPr>
              <a:t>shown on </a:t>
            </a:r>
            <a:r>
              <a:rPr dirty="0" sz="1000">
                <a:latin typeface="Arial MT"/>
                <a:cs typeface="Arial MT"/>
              </a:rPr>
              <a:t>top </a:t>
            </a:r>
            <a:r>
              <a:rPr dirty="0" sz="1000" spc="-5">
                <a:latin typeface="Arial MT"/>
                <a:cs typeface="Arial MT"/>
              </a:rPr>
              <a:t>and page </a:t>
            </a:r>
            <a:r>
              <a:rPr dirty="0" sz="1000">
                <a:latin typeface="Arial MT"/>
                <a:cs typeface="Arial MT"/>
              </a:rPr>
              <a:t>1 </a:t>
            </a:r>
            <a:r>
              <a:rPr dirty="0" sz="1000" spc="-2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at bottom, click </a:t>
            </a:r>
            <a:r>
              <a:rPr dirty="0" sz="1000" spc="-5">
                <a:latin typeface="Arial MT"/>
                <a:cs typeface="Arial MT"/>
              </a:rPr>
              <a:t>on </a:t>
            </a:r>
            <a:r>
              <a:rPr dirty="0" sz="1000">
                <a:latin typeface="Arial MT"/>
                <a:cs typeface="Arial MT"/>
              </a:rPr>
              <a:t>next </a:t>
            </a:r>
            <a:r>
              <a:rPr dirty="0" sz="1000" spc="-5">
                <a:latin typeface="Arial MT"/>
                <a:cs typeface="Arial MT"/>
              </a:rPr>
              <a:t>icon </a:t>
            </a:r>
            <a:r>
              <a:rPr dirty="0" sz="1000">
                <a:latin typeface="Arial MT"/>
                <a:cs typeface="Arial MT"/>
              </a:rPr>
              <a:t>on print </a:t>
            </a:r>
            <a:r>
              <a:rPr dirty="0" sz="1000" spc="-5">
                <a:latin typeface="Arial MT"/>
                <a:cs typeface="Arial MT"/>
              </a:rPr>
              <a:t>preview toolbar </a:t>
            </a:r>
            <a:r>
              <a:rPr dirty="0" sz="1000">
                <a:latin typeface="Arial MT"/>
                <a:cs typeface="Arial MT"/>
              </a:rPr>
              <a:t>and you will see </a:t>
            </a:r>
            <a:r>
              <a:rPr dirty="0" sz="1000" spc="-5">
                <a:latin typeface="Arial MT"/>
                <a:cs typeface="Arial MT"/>
              </a:rPr>
              <a:t>sheet2 </a:t>
            </a:r>
            <a:r>
              <a:rPr dirty="0" sz="1000">
                <a:latin typeface="Arial MT"/>
                <a:cs typeface="Arial MT"/>
              </a:rPr>
              <a:t>on top of 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page.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75"/>
              </a:lnSpc>
              <a:spcBef>
                <a:spcPts val="1110"/>
              </a:spcBef>
            </a:pPr>
            <a:r>
              <a:rPr dirty="0" sz="1000" spc="-5" b="1">
                <a:latin typeface="Arial"/>
                <a:cs typeface="Arial"/>
              </a:rPr>
              <a:t>Task.5:</a:t>
            </a:r>
            <a:endParaRPr sz="1000">
              <a:latin typeface="Arial"/>
              <a:cs typeface="Arial"/>
            </a:endParaRPr>
          </a:p>
          <a:p>
            <a:pPr marL="469265">
              <a:lnSpc>
                <a:spcPts val="1175"/>
              </a:lnSpc>
            </a:pP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Applying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printing formula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used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 Cells</a:t>
            </a:r>
            <a:r>
              <a:rPr dirty="0" u="heavy" sz="1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100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</a:t>
            </a:r>
            <a:r>
              <a:rPr dirty="0" spc="-30"/>
              <a:t> </a:t>
            </a:r>
            <a:r>
              <a:rPr dirty="0"/>
              <a:t>University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jzaheer</dc:creator>
  <dc:title>cpl_book.pdf</dc:title>
  <dcterms:created xsi:type="dcterms:W3CDTF">2021-04-19T11:07:49Z</dcterms:created>
  <dcterms:modified xsi:type="dcterms:W3CDTF">2021-04-19T11:07:49Z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2011-11-28T00:00:00Z</vt:filetime>
  </property>
  <property fmtid="{D5CDD505-2E9C-101B-9397-08002B2CF9AE}" pid="3" name="Creator">
    <vt:lpwstr>PScript5.dll Version 5.2</vt:lpwstr>
  </property>
  <property fmtid="{D5CDD505-2E9C-101B-9397-08002B2CF9AE}" pid="4" name="LastSaved">
    <vt:filetime>2021-04-19T00:00:00Z</vt:filetime>
  </property>
</Properties>
</file>