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Default Extension="png" ContentType="image/png"/>
  <Default Extension="jpg" ContentType="image/jpg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  <p:sldId id="424" r:id="rId174"/>
    <p:sldId id="425" r:id="rId175"/>
    <p:sldId id="426" r:id="rId176"/>
    <p:sldId id="427" r:id="rId177"/>
    <p:sldId id="428" r:id="rId178"/>
    <p:sldId id="429" r:id="rId179"/>
    <p:sldId id="430" r:id="rId180"/>
    <p:sldId id="431" r:id="rId181"/>
    <p:sldId id="432" r:id="rId182"/>
    <p:sldId id="433" r:id="rId183"/>
    <p:sldId id="434" r:id="rId184"/>
    <p:sldId id="435" r:id="rId185"/>
    <p:sldId id="436" r:id="rId186"/>
    <p:sldId id="437" r:id="rId187"/>
    <p:sldId id="438" r:id="rId188"/>
    <p:sldId id="439" r:id="rId189"/>
    <p:sldId id="440" r:id="rId190"/>
    <p:sldId id="441" r:id="rId191"/>
    <p:sldId id="442" r:id="rId192"/>
    <p:sldId id="443" r:id="rId193"/>
    <p:sldId id="444" r:id="rId194"/>
    <p:sldId id="445" r:id="rId195"/>
    <p:sldId id="446" r:id="rId196"/>
    <p:sldId id="447" r:id="rId197"/>
    <p:sldId id="448" r:id="rId198"/>
    <p:sldId id="449" r:id="rId199"/>
    <p:sldId id="450" r:id="rId200"/>
    <p:sldId id="451" r:id="rId201"/>
    <p:sldId id="452" r:id="rId202"/>
    <p:sldId id="453" r:id="rId203"/>
    <p:sldId id="454" r:id="rId204"/>
    <p:sldId id="455" r:id="rId205"/>
    <p:sldId id="456" r:id="rId206"/>
    <p:sldId id="457" r:id="rId207"/>
    <p:sldId id="458" r:id="rId208"/>
    <p:sldId id="459" r:id="rId209"/>
    <p:sldId id="460" r:id="rId210"/>
    <p:sldId id="461" r:id="rId211"/>
    <p:sldId id="462" r:id="rId212"/>
    <p:sldId id="463" r:id="rId213"/>
    <p:sldId id="464" r:id="rId214"/>
    <p:sldId id="465" r:id="rId215"/>
    <p:sldId id="466" r:id="rId216"/>
    <p:sldId id="467" r:id="rId217"/>
    <p:sldId id="468" r:id="rId218"/>
    <p:sldId id="469" r:id="rId219"/>
    <p:sldId id="470" r:id="rId220"/>
    <p:sldId id="471" r:id="rId221"/>
    <p:sldId id="472" r:id="rId222"/>
    <p:sldId id="473" r:id="rId223"/>
    <p:sldId id="474" r:id="rId224"/>
    <p:sldId id="475" r:id="rId225"/>
    <p:sldId id="476" r:id="rId226"/>
    <p:sldId id="477" r:id="rId227"/>
    <p:sldId id="478" r:id="rId228"/>
    <p:sldId id="479" r:id="rId229"/>
    <p:sldId id="480" r:id="rId230"/>
    <p:sldId id="481" r:id="rId231"/>
    <p:sldId id="482" r:id="rId232"/>
    <p:sldId id="483" r:id="rId233"/>
    <p:sldId id="484" r:id="rId234"/>
    <p:sldId id="485" r:id="rId235"/>
    <p:sldId id="486" r:id="rId236"/>
    <p:sldId id="487" r:id="rId237"/>
    <p:sldId id="488" r:id="rId238"/>
    <p:sldId id="489" r:id="rId239"/>
    <p:sldId id="490" r:id="rId240"/>
    <p:sldId id="491" r:id="rId241"/>
    <p:sldId id="492" r:id="rId242"/>
    <p:sldId id="493" r:id="rId243"/>
    <p:sldId id="494" r:id="rId244"/>
    <p:sldId id="495" r:id="rId245"/>
    <p:sldId id="496" r:id="rId246"/>
    <p:sldId id="497" r:id="rId247"/>
    <p:sldId id="498" r:id="rId248"/>
    <p:sldId id="499" r:id="rId249"/>
    <p:sldId id="500" r:id="rId250"/>
    <p:sldId id="501" r:id="rId251"/>
    <p:sldId id="502" r:id="rId252"/>
    <p:sldId id="503" r:id="rId253"/>
    <p:sldId id="504" r:id="rId254"/>
    <p:sldId id="505" r:id="rId255"/>
    <p:sldId id="506" r:id="rId256"/>
    <p:sldId id="507" r:id="rId257"/>
    <p:sldId id="508" r:id="rId258"/>
    <p:sldId id="509" r:id="rId259"/>
    <p:sldId id="510" r:id="rId260"/>
    <p:sldId id="511" r:id="rId261"/>
    <p:sldId id="512" r:id="rId262"/>
    <p:sldId id="513" r:id="rId263"/>
    <p:sldId id="514" r:id="rId264"/>
    <p:sldId id="515" r:id="rId265"/>
    <p:sldId id="516" r:id="rId266"/>
    <p:sldId id="517" r:id="rId267"/>
    <p:sldId id="518" r:id="rId268"/>
    <p:sldId id="519" r:id="rId269"/>
    <p:sldId id="520" r:id="rId270"/>
    <p:sldId id="521" r:id="rId271"/>
    <p:sldId id="522" r:id="rId272"/>
    <p:sldId id="523" r:id="rId273"/>
    <p:sldId id="524" r:id="rId274"/>
    <p:sldId id="525" r:id="rId275"/>
    <p:sldId id="526" r:id="rId276"/>
    <p:sldId id="527" r:id="rId277"/>
    <p:sldId id="528" r:id="rId278"/>
    <p:sldId id="529" r:id="rId279"/>
    <p:sldId id="530" r:id="rId280"/>
    <p:sldId id="531" r:id="rId281"/>
    <p:sldId id="532" r:id="rId282"/>
    <p:sldId id="533" r:id="rId283"/>
    <p:sldId id="534" r:id="rId284"/>
    <p:sldId id="535" r:id="rId285"/>
    <p:sldId id="536" r:id="rId286"/>
    <p:sldId id="537" r:id="rId287"/>
    <p:sldId id="538" r:id="rId288"/>
    <p:sldId id="539" r:id="rId289"/>
    <p:sldId id="540" r:id="rId290"/>
    <p:sldId id="541" r:id="rId291"/>
    <p:sldId id="542" r:id="rId292"/>
    <p:sldId id="543" r:id="rId293"/>
    <p:sldId id="544" r:id="rId294"/>
    <p:sldId id="545" r:id="rId295"/>
    <p:sldId id="546" r:id="rId296"/>
    <p:sldId id="547" r:id="rId297"/>
    <p:sldId id="548" r:id="rId298"/>
    <p:sldId id="549" r:id="rId299"/>
    <p:sldId id="550" r:id="rId300"/>
    <p:sldId id="551" r:id="rId301"/>
    <p:sldId id="552" r:id="rId302"/>
    <p:sldId id="553" r:id="rId303"/>
    <p:sldId id="554" r:id="rId304"/>
    <p:sldId id="555" r:id="rId305"/>
    <p:sldId id="556" r:id="rId306"/>
    <p:sldId id="557" r:id="rId307"/>
    <p:sldId id="558" r:id="rId308"/>
    <p:sldId id="559" r:id="rId309"/>
    <p:sldId id="560" r:id="rId310"/>
    <p:sldId id="561" r:id="rId311"/>
    <p:sldId id="562" r:id="rId312"/>
    <p:sldId id="563" r:id="rId313"/>
    <p:sldId id="564" r:id="rId314"/>
    <p:sldId id="565" r:id="rId315"/>
    <p:sldId id="566" r:id="rId316"/>
    <p:sldId id="567" r:id="rId317"/>
    <p:sldId id="568" r:id="rId318"/>
    <p:sldId id="569" r:id="rId319"/>
    <p:sldId id="570" r:id="rId320"/>
    <p:sldId id="571" r:id="rId321"/>
    <p:sldId id="572" r:id="rId322"/>
    <p:sldId id="573" r:id="rId323"/>
    <p:sldId id="574" r:id="rId324"/>
    <p:sldId id="575" r:id="rId325"/>
  </p:sldIdLst>
  <p:sldSz cx="7772400" cy="100584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slide" Target="slides/slide124.xml"/><Relationship Id="rId130" Type="http://schemas.openxmlformats.org/officeDocument/2006/relationships/slide" Target="slides/slide125.xml"/><Relationship Id="rId131" Type="http://schemas.openxmlformats.org/officeDocument/2006/relationships/slide" Target="slides/slide126.xml"/><Relationship Id="rId132" Type="http://schemas.openxmlformats.org/officeDocument/2006/relationships/slide" Target="slides/slide127.xml"/><Relationship Id="rId133" Type="http://schemas.openxmlformats.org/officeDocument/2006/relationships/slide" Target="slides/slide128.xml"/><Relationship Id="rId134" Type="http://schemas.openxmlformats.org/officeDocument/2006/relationships/slide" Target="slides/slide129.xml"/><Relationship Id="rId135" Type="http://schemas.openxmlformats.org/officeDocument/2006/relationships/slide" Target="slides/slide130.xml"/><Relationship Id="rId136" Type="http://schemas.openxmlformats.org/officeDocument/2006/relationships/slide" Target="slides/slide131.xml"/><Relationship Id="rId137" Type="http://schemas.openxmlformats.org/officeDocument/2006/relationships/slide" Target="slides/slide132.xml"/><Relationship Id="rId138" Type="http://schemas.openxmlformats.org/officeDocument/2006/relationships/slide" Target="slides/slide133.xml"/><Relationship Id="rId139" Type="http://schemas.openxmlformats.org/officeDocument/2006/relationships/slide" Target="slides/slide134.xml"/><Relationship Id="rId140" Type="http://schemas.openxmlformats.org/officeDocument/2006/relationships/slide" Target="slides/slide135.xml"/><Relationship Id="rId141" Type="http://schemas.openxmlformats.org/officeDocument/2006/relationships/slide" Target="slides/slide136.xml"/><Relationship Id="rId142" Type="http://schemas.openxmlformats.org/officeDocument/2006/relationships/slide" Target="slides/slide137.xml"/><Relationship Id="rId143" Type="http://schemas.openxmlformats.org/officeDocument/2006/relationships/slide" Target="slides/slide138.xml"/><Relationship Id="rId144" Type="http://schemas.openxmlformats.org/officeDocument/2006/relationships/slide" Target="slides/slide139.xml"/><Relationship Id="rId145" Type="http://schemas.openxmlformats.org/officeDocument/2006/relationships/slide" Target="slides/slide140.xml"/><Relationship Id="rId146" Type="http://schemas.openxmlformats.org/officeDocument/2006/relationships/slide" Target="slides/slide141.xml"/><Relationship Id="rId147" Type="http://schemas.openxmlformats.org/officeDocument/2006/relationships/slide" Target="slides/slide142.xml"/><Relationship Id="rId148" Type="http://schemas.openxmlformats.org/officeDocument/2006/relationships/slide" Target="slides/slide143.xml"/><Relationship Id="rId149" Type="http://schemas.openxmlformats.org/officeDocument/2006/relationships/slide" Target="slides/slide144.xml"/><Relationship Id="rId150" Type="http://schemas.openxmlformats.org/officeDocument/2006/relationships/slide" Target="slides/slide145.xml"/><Relationship Id="rId151" Type="http://schemas.openxmlformats.org/officeDocument/2006/relationships/slide" Target="slides/slide146.xml"/><Relationship Id="rId152" Type="http://schemas.openxmlformats.org/officeDocument/2006/relationships/slide" Target="slides/slide147.xml"/><Relationship Id="rId153" Type="http://schemas.openxmlformats.org/officeDocument/2006/relationships/slide" Target="slides/slide148.xml"/><Relationship Id="rId154" Type="http://schemas.openxmlformats.org/officeDocument/2006/relationships/slide" Target="slides/slide149.xml"/><Relationship Id="rId155" Type="http://schemas.openxmlformats.org/officeDocument/2006/relationships/slide" Target="slides/slide150.xml"/><Relationship Id="rId156" Type="http://schemas.openxmlformats.org/officeDocument/2006/relationships/slide" Target="slides/slide151.xml"/><Relationship Id="rId157" Type="http://schemas.openxmlformats.org/officeDocument/2006/relationships/slide" Target="slides/slide152.xml"/><Relationship Id="rId158" Type="http://schemas.openxmlformats.org/officeDocument/2006/relationships/slide" Target="slides/slide153.xml"/><Relationship Id="rId159" Type="http://schemas.openxmlformats.org/officeDocument/2006/relationships/slide" Target="slides/slide154.xml"/><Relationship Id="rId160" Type="http://schemas.openxmlformats.org/officeDocument/2006/relationships/slide" Target="slides/slide155.xml"/><Relationship Id="rId161" Type="http://schemas.openxmlformats.org/officeDocument/2006/relationships/slide" Target="slides/slide156.xml"/><Relationship Id="rId162" Type="http://schemas.openxmlformats.org/officeDocument/2006/relationships/slide" Target="slides/slide157.xml"/><Relationship Id="rId163" Type="http://schemas.openxmlformats.org/officeDocument/2006/relationships/slide" Target="slides/slide158.xml"/><Relationship Id="rId164" Type="http://schemas.openxmlformats.org/officeDocument/2006/relationships/slide" Target="slides/slide159.xml"/><Relationship Id="rId165" Type="http://schemas.openxmlformats.org/officeDocument/2006/relationships/slide" Target="slides/slide160.xml"/><Relationship Id="rId166" Type="http://schemas.openxmlformats.org/officeDocument/2006/relationships/slide" Target="slides/slide161.xml"/><Relationship Id="rId167" Type="http://schemas.openxmlformats.org/officeDocument/2006/relationships/slide" Target="slides/slide162.xml"/><Relationship Id="rId168" Type="http://schemas.openxmlformats.org/officeDocument/2006/relationships/slide" Target="slides/slide163.xml"/><Relationship Id="rId169" Type="http://schemas.openxmlformats.org/officeDocument/2006/relationships/slide" Target="slides/slide164.xml"/><Relationship Id="rId170" Type="http://schemas.openxmlformats.org/officeDocument/2006/relationships/slide" Target="slides/slide165.xml"/><Relationship Id="rId171" Type="http://schemas.openxmlformats.org/officeDocument/2006/relationships/slide" Target="slides/slide166.xml"/><Relationship Id="rId172" Type="http://schemas.openxmlformats.org/officeDocument/2006/relationships/slide" Target="slides/slide167.xml"/><Relationship Id="rId173" Type="http://schemas.openxmlformats.org/officeDocument/2006/relationships/slide" Target="slides/slide168.xml"/><Relationship Id="rId174" Type="http://schemas.openxmlformats.org/officeDocument/2006/relationships/slide" Target="slides/slide169.xml"/><Relationship Id="rId175" Type="http://schemas.openxmlformats.org/officeDocument/2006/relationships/slide" Target="slides/slide170.xml"/><Relationship Id="rId176" Type="http://schemas.openxmlformats.org/officeDocument/2006/relationships/slide" Target="slides/slide171.xml"/><Relationship Id="rId177" Type="http://schemas.openxmlformats.org/officeDocument/2006/relationships/slide" Target="slides/slide172.xml"/><Relationship Id="rId178" Type="http://schemas.openxmlformats.org/officeDocument/2006/relationships/slide" Target="slides/slide173.xml"/><Relationship Id="rId179" Type="http://schemas.openxmlformats.org/officeDocument/2006/relationships/slide" Target="slides/slide174.xml"/><Relationship Id="rId180" Type="http://schemas.openxmlformats.org/officeDocument/2006/relationships/slide" Target="slides/slide175.xml"/><Relationship Id="rId181" Type="http://schemas.openxmlformats.org/officeDocument/2006/relationships/slide" Target="slides/slide176.xml"/><Relationship Id="rId182" Type="http://schemas.openxmlformats.org/officeDocument/2006/relationships/slide" Target="slides/slide177.xml"/><Relationship Id="rId183" Type="http://schemas.openxmlformats.org/officeDocument/2006/relationships/slide" Target="slides/slide178.xml"/><Relationship Id="rId184" Type="http://schemas.openxmlformats.org/officeDocument/2006/relationships/slide" Target="slides/slide179.xml"/><Relationship Id="rId185" Type="http://schemas.openxmlformats.org/officeDocument/2006/relationships/slide" Target="slides/slide180.xml"/><Relationship Id="rId186" Type="http://schemas.openxmlformats.org/officeDocument/2006/relationships/slide" Target="slides/slide181.xml"/><Relationship Id="rId187" Type="http://schemas.openxmlformats.org/officeDocument/2006/relationships/slide" Target="slides/slide182.xml"/><Relationship Id="rId188" Type="http://schemas.openxmlformats.org/officeDocument/2006/relationships/slide" Target="slides/slide183.xml"/><Relationship Id="rId189" Type="http://schemas.openxmlformats.org/officeDocument/2006/relationships/slide" Target="slides/slide184.xml"/><Relationship Id="rId190" Type="http://schemas.openxmlformats.org/officeDocument/2006/relationships/slide" Target="slides/slide185.xml"/><Relationship Id="rId191" Type="http://schemas.openxmlformats.org/officeDocument/2006/relationships/slide" Target="slides/slide186.xml"/><Relationship Id="rId192" Type="http://schemas.openxmlformats.org/officeDocument/2006/relationships/slide" Target="slides/slide187.xml"/><Relationship Id="rId193" Type="http://schemas.openxmlformats.org/officeDocument/2006/relationships/slide" Target="slides/slide188.xml"/><Relationship Id="rId194" Type="http://schemas.openxmlformats.org/officeDocument/2006/relationships/slide" Target="slides/slide189.xml"/><Relationship Id="rId195" Type="http://schemas.openxmlformats.org/officeDocument/2006/relationships/slide" Target="slides/slide190.xml"/><Relationship Id="rId196" Type="http://schemas.openxmlformats.org/officeDocument/2006/relationships/slide" Target="slides/slide191.xml"/><Relationship Id="rId197" Type="http://schemas.openxmlformats.org/officeDocument/2006/relationships/slide" Target="slides/slide192.xml"/><Relationship Id="rId198" Type="http://schemas.openxmlformats.org/officeDocument/2006/relationships/slide" Target="slides/slide193.xml"/><Relationship Id="rId199" Type="http://schemas.openxmlformats.org/officeDocument/2006/relationships/slide" Target="slides/slide194.xml"/><Relationship Id="rId200" Type="http://schemas.openxmlformats.org/officeDocument/2006/relationships/slide" Target="slides/slide195.xml"/><Relationship Id="rId201" Type="http://schemas.openxmlformats.org/officeDocument/2006/relationships/slide" Target="slides/slide196.xml"/><Relationship Id="rId202" Type="http://schemas.openxmlformats.org/officeDocument/2006/relationships/slide" Target="slides/slide197.xml"/><Relationship Id="rId203" Type="http://schemas.openxmlformats.org/officeDocument/2006/relationships/slide" Target="slides/slide198.xml"/><Relationship Id="rId204" Type="http://schemas.openxmlformats.org/officeDocument/2006/relationships/slide" Target="slides/slide199.xml"/><Relationship Id="rId205" Type="http://schemas.openxmlformats.org/officeDocument/2006/relationships/slide" Target="slides/slide200.xml"/><Relationship Id="rId206" Type="http://schemas.openxmlformats.org/officeDocument/2006/relationships/slide" Target="slides/slide201.xml"/><Relationship Id="rId207" Type="http://schemas.openxmlformats.org/officeDocument/2006/relationships/slide" Target="slides/slide202.xml"/><Relationship Id="rId208" Type="http://schemas.openxmlformats.org/officeDocument/2006/relationships/slide" Target="slides/slide203.xml"/><Relationship Id="rId209" Type="http://schemas.openxmlformats.org/officeDocument/2006/relationships/slide" Target="slides/slide204.xml"/><Relationship Id="rId210" Type="http://schemas.openxmlformats.org/officeDocument/2006/relationships/slide" Target="slides/slide205.xml"/><Relationship Id="rId211" Type="http://schemas.openxmlformats.org/officeDocument/2006/relationships/slide" Target="slides/slide206.xml"/><Relationship Id="rId212" Type="http://schemas.openxmlformats.org/officeDocument/2006/relationships/slide" Target="slides/slide207.xml"/><Relationship Id="rId213" Type="http://schemas.openxmlformats.org/officeDocument/2006/relationships/slide" Target="slides/slide208.xml"/><Relationship Id="rId214" Type="http://schemas.openxmlformats.org/officeDocument/2006/relationships/slide" Target="slides/slide209.xml"/><Relationship Id="rId215" Type="http://schemas.openxmlformats.org/officeDocument/2006/relationships/slide" Target="slides/slide210.xml"/><Relationship Id="rId216" Type="http://schemas.openxmlformats.org/officeDocument/2006/relationships/slide" Target="slides/slide211.xml"/><Relationship Id="rId217" Type="http://schemas.openxmlformats.org/officeDocument/2006/relationships/slide" Target="slides/slide212.xml"/><Relationship Id="rId218" Type="http://schemas.openxmlformats.org/officeDocument/2006/relationships/slide" Target="slides/slide213.xml"/><Relationship Id="rId219" Type="http://schemas.openxmlformats.org/officeDocument/2006/relationships/slide" Target="slides/slide214.xml"/><Relationship Id="rId220" Type="http://schemas.openxmlformats.org/officeDocument/2006/relationships/slide" Target="slides/slide215.xml"/><Relationship Id="rId221" Type="http://schemas.openxmlformats.org/officeDocument/2006/relationships/slide" Target="slides/slide216.xml"/><Relationship Id="rId222" Type="http://schemas.openxmlformats.org/officeDocument/2006/relationships/slide" Target="slides/slide217.xml"/><Relationship Id="rId223" Type="http://schemas.openxmlformats.org/officeDocument/2006/relationships/slide" Target="slides/slide218.xml"/><Relationship Id="rId224" Type="http://schemas.openxmlformats.org/officeDocument/2006/relationships/slide" Target="slides/slide219.xml"/><Relationship Id="rId225" Type="http://schemas.openxmlformats.org/officeDocument/2006/relationships/slide" Target="slides/slide220.xml"/><Relationship Id="rId226" Type="http://schemas.openxmlformats.org/officeDocument/2006/relationships/slide" Target="slides/slide221.xml"/><Relationship Id="rId227" Type="http://schemas.openxmlformats.org/officeDocument/2006/relationships/slide" Target="slides/slide222.xml"/><Relationship Id="rId228" Type="http://schemas.openxmlformats.org/officeDocument/2006/relationships/slide" Target="slides/slide223.xml"/><Relationship Id="rId229" Type="http://schemas.openxmlformats.org/officeDocument/2006/relationships/slide" Target="slides/slide224.xml"/><Relationship Id="rId230" Type="http://schemas.openxmlformats.org/officeDocument/2006/relationships/slide" Target="slides/slide225.xml"/><Relationship Id="rId231" Type="http://schemas.openxmlformats.org/officeDocument/2006/relationships/slide" Target="slides/slide226.xml"/><Relationship Id="rId232" Type="http://schemas.openxmlformats.org/officeDocument/2006/relationships/slide" Target="slides/slide227.xml"/><Relationship Id="rId233" Type="http://schemas.openxmlformats.org/officeDocument/2006/relationships/slide" Target="slides/slide228.xml"/><Relationship Id="rId234" Type="http://schemas.openxmlformats.org/officeDocument/2006/relationships/slide" Target="slides/slide229.xml"/><Relationship Id="rId235" Type="http://schemas.openxmlformats.org/officeDocument/2006/relationships/slide" Target="slides/slide230.xml"/><Relationship Id="rId236" Type="http://schemas.openxmlformats.org/officeDocument/2006/relationships/slide" Target="slides/slide231.xml"/><Relationship Id="rId237" Type="http://schemas.openxmlformats.org/officeDocument/2006/relationships/slide" Target="slides/slide232.xml"/><Relationship Id="rId238" Type="http://schemas.openxmlformats.org/officeDocument/2006/relationships/slide" Target="slides/slide233.xml"/><Relationship Id="rId239" Type="http://schemas.openxmlformats.org/officeDocument/2006/relationships/slide" Target="slides/slide234.xml"/><Relationship Id="rId240" Type="http://schemas.openxmlformats.org/officeDocument/2006/relationships/slide" Target="slides/slide235.xml"/><Relationship Id="rId241" Type="http://schemas.openxmlformats.org/officeDocument/2006/relationships/slide" Target="slides/slide236.xml"/><Relationship Id="rId242" Type="http://schemas.openxmlformats.org/officeDocument/2006/relationships/slide" Target="slides/slide237.xml"/><Relationship Id="rId243" Type="http://schemas.openxmlformats.org/officeDocument/2006/relationships/slide" Target="slides/slide238.xml"/><Relationship Id="rId244" Type="http://schemas.openxmlformats.org/officeDocument/2006/relationships/slide" Target="slides/slide239.xml"/><Relationship Id="rId245" Type="http://schemas.openxmlformats.org/officeDocument/2006/relationships/slide" Target="slides/slide240.xml"/><Relationship Id="rId246" Type="http://schemas.openxmlformats.org/officeDocument/2006/relationships/slide" Target="slides/slide241.xml"/><Relationship Id="rId247" Type="http://schemas.openxmlformats.org/officeDocument/2006/relationships/slide" Target="slides/slide242.xml"/><Relationship Id="rId248" Type="http://schemas.openxmlformats.org/officeDocument/2006/relationships/slide" Target="slides/slide243.xml"/><Relationship Id="rId249" Type="http://schemas.openxmlformats.org/officeDocument/2006/relationships/slide" Target="slides/slide244.xml"/><Relationship Id="rId250" Type="http://schemas.openxmlformats.org/officeDocument/2006/relationships/slide" Target="slides/slide245.xml"/><Relationship Id="rId251" Type="http://schemas.openxmlformats.org/officeDocument/2006/relationships/slide" Target="slides/slide246.xml"/><Relationship Id="rId252" Type="http://schemas.openxmlformats.org/officeDocument/2006/relationships/slide" Target="slides/slide247.xml"/><Relationship Id="rId253" Type="http://schemas.openxmlformats.org/officeDocument/2006/relationships/slide" Target="slides/slide248.xml"/><Relationship Id="rId254" Type="http://schemas.openxmlformats.org/officeDocument/2006/relationships/slide" Target="slides/slide249.xml"/><Relationship Id="rId255" Type="http://schemas.openxmlformats.org/officeDocument/2006/relationships/slide" Target="slides/slide250.xml"/><Relationship Id="rId256" Type="http://schemas.openxmlformats.org/officeDocument/2006/relationships/slide" Target="slides/slide251.xml"/><Relationship Id="rId257" Type="http://schemas.openxmlformats.org/officeDocument/2006/relationships/slide" Target="slides/slide252.xml"/><Relationship Id="rId258" Type="http://schemas.openxmlformats.org/officeDocument/2006/relationships/slide" Target="slides/slide253.xml"/><Relationship Id="rId259" Type="http://schemas.openxmlformats.org/officeDocument/2006/relationships/slide" Target="slides/slide254.xml"/><Relationship Id="rId260" Type="http://schemas.openxmlformats.org/officeDocument/2006/relationships/slide" Target="slides/slide255.xml"/><Relationship Id="rId261" Type="http://schemas.openxmlformats.org/officeDocument/2006/relationships/slide" Target="slides/slide256.xml"/><Relationship Id="rId262" Type="http://schemas.openxmlformats.org/officeDocument/2006/relationships/slide" Target="slides/slide257.xml"/><Relationship Id="rId263" Type="http://schemas.openxmlformats.org/officeDocument/2006/relationships/slide" Target="slides/slide258.xml"/><Relationship Id="rId264" Type="http://schemas.openxmlformats.org/officeDocument/2006/relationships/slide" Target="slides/slide259.xml"/><Relationship Id="rId265" Type="http://schemas.openxmlformats.org/officeDocument/2006/relationships/slide" Target="slides/slide260.xml"/><Relationship Id="rId266" Type="http://schemas.openxmlformats.org/officeDocument/2006/relationships/slide" Target="slides/slide261.xml"/><Relationship Id="rId267" Type="http://schemas.openxmlformats.org/officeDocument/2006/relationships/slide" Target="slides/slide262.xml"/><Relationship Id="rId268" Type="http://schemas.openxmlformats.org/officeDocument/2006/relationships/slide" Target="slides/slide263.xml"/><Relationship Id="rId269" Type="http://schemas.openxmlformats.org/officeDocument/2006/relationships/slide" Target="slides/slide264.xml"/><Relationship Id="rId270" Type="http://schemas.openxmlformats.org/officeDocument/2006/relationships/slide" Target="slides/slide265.xml"/><Relationship Id="rId271" Type="http://schemas.openxmlformats.org/officeDocument/2006/relationships/slide" Target="slides/slide266.xml"/><Relationship Id="rId272" Type="http://schemas.openxmlformats.org/officeDocument/2006/relationships/slide" Target="slides/slide267.xml"/><Relationship Id="rId273" Type="http://schemas.openxmlformats.org/officeDocument/2006/relationships/slide" Target="slides/slide268.xml"/><Relationship Id="rId274" Type="http://schemas.openxmlformats.org/officeDocument/2006/relationships/slide" Target="slides/slide269.xml"/><Relationship Id="rId275" Type="http://schemas.openxmlformats.org/officeDocument/2006/relationships/slide" Target="slides/slide270.xml"/><Relationship Id="rId276" Type="http://schemas.openxmlformats.org/officeDocument/2006/relationships/slide" Target="slides/slide271.xml"/><Relationship Id="rId277" Type="http://schemas.openxmlformats.org/officeDocument/2006/relationships/slide" Target="slides/slide272.xml"/><Relationship Id="rId278" Type="http://schemas.openxmlformats.org/officeDocument/2006/relationships/slide" Target="slides/slide273.xml"/><Relationship Id="rId279" Type="http://schemas.openxmlformats.org/officeDocument/2006/relationships/slide" Target="slides/slide274.xml"/><Relationship Id="rId280" Type="http://schemas.openxmlformats.org/officeDocument/2006/relationships/slide" Target="slides/slide275.xml"/><Relationship Id="rId281" Type="http://schemas.openxmlformats.org/officeDocument/2006/relationships/slide" Target="slides/slide276.xml"/><Relationship Id="rId282" Type="http://schemas.openxmlformats.org/officeDocument/2006/relationships/slide" Target="slides/slide277.xml"/><Relationship Id="rId283" Type="http://schemas.openxmlformats.org/officeDocument/2006/relationships/slide" Target="slides/slide278.xml"/><Relationship Id="rId284" Type="http://schemas.openxmlformats.org/officeDocument/2006/relationships/slide" Target="slides/slide279.xml"/><Relationship Id="rId285" Type="http://schemas.openxmlformats.org/officeDocument/2006/relationships/slide" Target="slides/slide280.xml"/><Relationship Id="rId286" Type="http://schemas.openxmlformats.org/officeDocument/2006/relationships/slide" Target="slides/slide281.xml"/><Relationship Id="rId287" Type="http://schemas.openxmlformats.org/officeDocument/2006/relationships/slide" Target="slides/slide282.xml"/><Relationship Id="rId288" Type="http://schemas.openxmlformats.org/officeDocument/2006/relationships/slide" Target="slides/slide283.xml"/><Relationship Id="rId289" Type="http://schemas.openxmlformats.org/officeDocument/2006/relationships/slide" Target="slides/slide284.xml"/><Relationship Id="rId290" Type="http://schemas.openxmlformats.org/officeDocument/2006/relationships/slide" Target="slides/slide285.xml"/><Relationship Id="rId291" Type="http://schemas.openxmlformats.org/officeDocument/2006/relationships/slide" Target="slides/slide286.xml"/><Relationship Id="rId292" Type="http://schemas.openxmlformats.org/officeDocument/2006/relationships/slide" Target="slides/slide287.xml"/><Relationship Id="rId293" Type="http://schemas.openxmlformats.org/officeDocument/2006/relationships/slide" Target="slides/slide288.xml"/><Relationship Id="rId294" Type="http://schemas.openxmlformats.org/officeDocument/2006/relationships/slide" Target="slides/slide289.xml"/><Relationship Id="rId295" Type="http://schemas.openxmlformats.org/officeDocument/2006/relationships/slide" Target="slides/slide290.xml"/><Relationship Id="rId296" Type="http://schemas.openxmlformats.org/officeDocument/2006/relationships/slide" Target="slides/slide291.xml"/><Relationship Id="rId297" Type="http://schemas.openxmlformats.org/officeDocument/2006/relationships/slide" Target="slides/slide292.xml"/><Relationship Id="rId298" Type="http://schemas.openxmlformats.org/officeDocument/2006/relationships/slide" Target="slides/slide293.xml"/><Relationship Id="rId299" Type="http://schemas.openxmlformats.org/officeDocument/2006/relationships/slide" Target="slides/slide294.xml"/><Relationship Id="rId300" Type="http://schemas.openxmlformats.org/officeDocument/2006/relationships/slide" Target="slides/slide295.xml"/><Relationship Id="rId301" Type="http://schemas.openxmlformats.org/officeDocument/2006/relationships/slide" Target="slides/slide296.xml"/><Relationship Id="rId302" Type="http://schemas.openxmlformats.org/officeDocument/2006/relationships/slide" Target="slides/slide297.xml"/><Relationship Id="rId303" Type="http://schemas.openxmlformats.org/officeDocument/2006/relationships/slide" Target="slides/slide298.xml"/><Relationship Id="rId304" Type="http://schemas.openxmlformats.org/officeDocument/2006/relationships/slide" Target="slides/slide299.xml"/><Relationship Id="rId305" Type="http://schemas.openxmlformats.org/officeDocument/2006/relationships/slide" Target="slides/slide300.xml"/><Relationship Id="rId306" Type="http://schemas.openxmlformats.org/officeDocument/2006/relationships/slide" Target="slides/slide301.xml"/><Relationship Id="rId307" Type="http://schemas.openxmlformats.org/officeDocument/2006/relationships/slide" Target="slides/slide302.xml"/><Relationship Id="rId308" Type="http://schemas.openxmlformats.org/officeDocument/2006/relationships/slide" Target="slides/slide303.xml"/><Relationship Id="rId309" Type="http://schemas.openxmlformats.org/officeDocument/2006/relationships/slide" Target="slides/slide304.xml"/><Relationship Id="rId310" Type="http://schemas.openxmlformats.org/officeDocument/2006/relationships/slide" Target="slides/slide305.xml"/><Relationship Id="rId311" Type="http://schemas.openxmlformats.org/officeDocument/2006/relationships/slide" Target="slides/slide306.xml"/><Relationship Id="rId312" Type="http://schemas.openxmlformats.org/officeDocument/2006/relationships/slide" Target="slides/slide307.xml"/><Relationship Id="rId313" Type="http://schemas.openxmlformats.org/officeDocument/2006/relationships/slide" Target="slides/slide308.xml"/><Relationship Id="rId314" Type="http://schemas.openxmlformats.org/officeDocument/2006/relationships/slide" Target="slides/slide309.xml"/><Relationship Id="rId315" Type="http://schemas.openxmlformats.org/officeDocument/2006/relationships/slide" Target="slides/slide310.xml"/><Relationship Id="rId316" Type="http://schemas.openxmlformats.org/officeDocument/2006/relationships/slide" Target="slides/slide311.xml"/><Relationship Id="rId317" Type="http://schemas.openxmlformats.org/officeDocument/2006/relationships/slide" Target="slides/slide312.xml"/><Relationship Id="rId318" Type="http://schemas.openxmlformats.org/officeDocument/2006/relationships/slide" Target="slides/slide313.xml"/><Relationship Id="rId319" Type="http://schemas.openxmlformats.org/officeDocument/2006/relationships/slide" Target="slides/slide314.xml"/><Relationship Id="rId320" Type="http://schemas.openxmlformats.org/officeDocument/2006/relationships/slide" Target="slides/slide315.xml"/><Relationship Id="rId321" Type="http://schemas.openxmlformats.org/officeDocument/2006/relationships/slide" Target="slides/slide316.xml"/><Relationship Id="rId322" Type="http://schemas.openxmlformats.org/officeDocument/2006/relationships/slide" Target="slides/slide317.xml"/><Relationship Id="rId323" Type="http://schemas.openxmlformats.org/officeDocument/2006/relationships/slide" Target="slides/slide318.xml"/><Relationship Id="rId324" Type="http://schemas.openxmlformats.org/officeDocument/2006/relationships/slide" Target="slides/slide319.xml"/><Relationship Id="rId325" Type="http://schemas.openxmlformats.org/officeDocument/2006/relationships/slide" Target="slides/slide320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fld id="{81D60167-4931-47E6-BA6A-407CBD079E47}" type="slidenum">
              <a:rPr dirty="0" b="1">
                <a:latin typeface="Calibri"/>
                <a:cs typeface="Calibri"/>
              </a:rPr>
              <a:t>#</a:t>
            </a:fld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fld id="{81D60167-4931-47E6-BA6A-407CBD079E47}" type="slidenum">
              <a:rPr dirty="0" b="1">
                <a:latin typeface="Calibri"/>
                <a:cs typeface="Calibri"/>
              </a:rPr>
              <a:t>#</a:t>
            </a:fld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fld id="{81D60167-4931-47E6-BA6A-407CBD079E47}" type="slidenum">
              <a:rPr dirty="0" b="1">
                <a:latin typeface="Calibri"/>
                <a:cs typeface="Calibri"/>
              </a:rPr>
              <a:t>#</a:t>
            </a:fld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fld id="{81D60167-4931-47E6-BA6A-407CBD079E47}" type="slidenum">
              <a:rPr dirty="0" b="1">
                <a:latin typeface="Calibri"/>
                <a:cs typeface="Calibri"/>
              </a:rPr>
              <a:t>#</a:t>
            </a:fld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fld id="{81D60167-4931-47E6-BA6A-407CBD079E47}" type="slidenum">
              <a:rPr dirty="0" b="1">
                <a:latin typeface="Calibri"/>
                <a:cs typeface="Calibri"/>
              </a:rPr>
              <a:t>#</a:t>
            </a:fld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2004" y="956818"/>
            <a:ext cx="5968390" cy="741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02004" y="1825403"/>
            <a:ext cx="5968390" cy="3895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936741" y="9274250"/>
            <a:ext cx="974725" cy="1657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fld id="{81D60167-4931-47E6-BA6A-407CBD079E47}" type="slidenum">
              <a:rPr dirty="0" b="1">
                <a:latin typeface="Calibri"/>
                <a:cs typeface="Calibri"/>
              </a:rPr>
              <a:t>#</a:t>
            </a:fld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0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2.jpg"/><Relationship Id="rId3" Type="http://schemas.openxmlformats.org/officeDocument/2006/relationships/image" Target="../media/image101.jpg"/></Relationships>

</file>

<file path=ppt/slides/_rels/slide10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0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3.png"/></Relationships>

</file>

<file path=ppt/slides/_rels/slide10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4.jpg"/><Relationship Id="rId3" Type="http://schemas.openxmlformats.org/officeDocument/2006/relationships/image" Target="../media/image105.jpg"/></Relationships>

</file>

<file path=ppt/slides/_rels/slide10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/Relationships>

</file>

<file path=ppt/slides/_rels/slide10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
</file>

<file path=ppt/slides/_rels/slide10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0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4.png"/></Relationships>

</file>

<file path=ppt/slides/_rels/slide10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fasta.bioch.virginia.edu/fasta_docs/fasta35.shtml" TargetMode="External"/><Relationship Id="rId3" Type="http://schemas.openxmlformats.org/officeDocument/2006/relationships/image" Target="../media/image110.jpg"/><Relationship Id="rId4" Type="http://schemas.openxmlformats.org/officeDocument/2006/relationships/image" Target="../media/image111.jpg"/></Relationships>

</file>

<file path=ppt/slides/_rels/slide10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jpg"/><Relationship Id="rId3" Type="http://schemas.openxmlformats.org/officeDocument/2006/relationships/image" Target="../media/image113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4.jpg"/></Relationships>

</file>

<file path=ppt/slides/_rels/slide1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expasy.org/" TargetMode="External"/><Relationship Id="rId3" Type="http://schemas.openxmlformats.org/officeDocument/2006/relationships/image" Target="../media/image115.jpg"/></Relationships>

</file>

<file path=ppt/slides/_rels/slide1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6.png"/></Relationships>

</file>

<file path=ppt/slides/_rels/slide1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7.png"/></Relationships>

</file>

<file path=ppt/slides/_rels/slide1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8.png"/></Relationships>

</file>

<file path=ppt/slides/_rels/slide1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9.png"/></Relationships>

</file>

<file path=ppt/slides/_rels/slide1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0.png"/></Relationships>

</file>

<file path=ppt/slides/_rels/slide1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1.jpg"/><Relationship Id="rId3" Type="http://schemas.openxmlformats.org/officeDocument/2006/relationships/image" Target="../media/image122.jpg"/></Relationships>

</file>

<file path=ppt/slides/_rels/slide1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Relationship Id="rId3" Type="http://schemas.openxmlformats.org/officeDocument/2006/relationships/image" Target="../media/image123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4.jpg"/><Relationship Id="rId3" Type="http://schemas.openxmlformats.org/officeDocument/2006/relationships/image" Target="../media/image125.png"/></Relationships>

</file>

<file path=ppt/slides/_rels/slide1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6.png"/><Relationship Id="rId3" Type="http://schemas.openxmlformats.org/officeDocument/2006/relationships/image" Target="../media/image127.jpg"/></Relationships>

</file>

<file path=ppt/slides/_rels/slide1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ncbi.nlm.nih.gov/genbank/" TargetMode="External"/><Relationship Id="rId3" Type="http://schemas.openxmlformats.org/officeDocument/2006/relationships/image" Target="../media/image128.jpg"/></Relationships>

</file>

<file path=ppt/slides/_rels/slide1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asia.ensembl.org/index.html" TargetMode="External"/><Relationship Id="rId3" Type="http://schemas.openxmlformats.org/officeDocument/2006/relationships/image" Target="../media/image129.jpg"/></Relationships>

</file>

<file path=ppt/slides/_rels/slide1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27.xml"/><Relationship Id="rId3" Type="http://schemas.openxmlformats.org/officeDocument/2006/relationships/image" Target="../media/image130.jpg"/></Relationships>

</file>

<file path=ppt/slides/_rels/slide1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1.jpg"/></Relationships>

</file>

<file path=ppt/slides/_rels/slide1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127.xml"/></Relationships>

</file>

<file path=ppt/slides/_rels/slide1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2.jpg"/><Relationship Id="rId3" Type="http://schemas.openxmlformats.org/officeDocument/2006/relationships/image" Target="../media/image133.jpg"/></Relationships>

</file>

<file path=ppt/slides/_rels/slide1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4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everything.explained.today/Computational_phylogenetics/" TargetMode="External"/><Relationship Id="rId3" Type="http://schemas.openxmlformats.org/officeDocument/2006/relationships/hyperlink" Target="https://github.com/joey711/phyloseq/issues/597" TargetMode="External"/><Relationship Id="rId4" Type="http://schemas.openxmlformats.org/officeDocument/2006/relationships/image" Target="../media/image135.jpg"/><Relationship Id="rId5" Type="http://schemas.openxmlformats.org/officeDocument/2006/relationships/image" Target="../media/image136.png"/></Relationships>

</file>

<file path=ppt/slides/_rels/slide1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en.wikipedia.org/wiki/Hierarchical_clustering" TargetMode="External"/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/Relationships>

</file>

<file path=ppt/slides/_rels/slide1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0.jpg"/></Relationships>

</file>

<file path=ppt/slides/_rels/slide1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1.jpg"/><Relationship Id="rId3" Type="http://schemas.openxmlformats.org/officeDocument/2006/relationships/image" Target="../media/image142.jpg"/></Relationships>

</file>

<file path=ppt/slides/_rels/slide1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3.jpg"/></Relationships>

</file>

<file path=ppt/slides/_rels/slide1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4.jpg"/><Relationship Id="rId3" Type="http://schemas.openxmlformats.org/officeDocument/2006/relationships/image" Target="../media/image143.jpg"/></Relationships>

</file>

<file path=ppt/slides/_rels/slide1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5.jpg"/></Relationships>

</file>

<file path=ppt/slides/_rels/slide1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6.jpg"/></Relationships>

</file>

<file path=ppt/slides/_rels/slide1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7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8.jpg"/><Relationship Id="rId3" Type="http://schemas.openxmlformats.org/officeDocument/2006/relationships/image" Target="../media/image149.jpg"/></Relationships>

</file>

<file path=ppt/slides/_rels/slide1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0.jpg"/><Relationship Id="rId3" Type="http://schemas.openxmlformats.org/officeDocument/2006/relationships/image" Target="../media/image151.jpg"/><Relationship Id="rId4" Type="http://schemas.openxmlformats.org/officeDocument/2006/relationships/image" Target="../media/image141.jpg"/></Relationships>

</file>

<file path=ppt/slides/_rels/slide1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2.jpg"/></Relationships>

</file>

<file path=ppt/slides/_rels/slide1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2.jpg"/><Relationship Id="rId3" Type="http://schemas.openxmlformats.org/officeDocument/2006/relationships/image" Target="../media/image153.jpg"/></Relationships>

</file>

<file path=ppt/slides/_rels/slide1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4.jpg"/></Relationships>

</file>

<file path=ppt/slides/_rels/slide1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Relationship Id="rId3" Type="http://schemas.openxmlformats.org/officeDocument/2006/relationships/image" Target="../media/image156.png"/></Relationships>

</file>

<file path=ppt/slides/_rels/slide1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7.jpg"/></Relationships>

</file>

<file path=ppt/slides/_rels/slide1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8.png"/></Relationships>

</file>

<file path=ppt/slides/_rels/slide1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chemwiki.ucdavis.edu/Core/Physical_Chemistry/Thermodynamics/State_Functions/Free" TargetMode="External"/><Relationship Id="rId3" Type="http://schemas.openxmlformats.org/officeDocument/2006/relationships/image" Target="../media/image159.png"/><Relationship Id="rId4" Type="http://schemas.openxmlformats.org/officeDocument/2006/relationships/image" Target="../media/image160.jpg"/></Relationships>

</file>

<file path=ppt/slides/_rels/slide1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1.jpg"/><Relationship Id="rId3" Type="http://schemas.openxmlformats.org/officeDocument/2006/relationships/image" Target="../media/image162.jpg"/><Relationship Id="rId4" Type="http://schemas.openxmlformats.org/officeDocument/2006/relationships/image" Target="../media/image163.jpg"/></Relationships>

</file>

<file path=ppt/slides/_rels/slide1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4.png"/></Relationships>

</file>

<file path=ppt/slides/_rels/slide1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5.png"/><Relationship Id="rId3" Type="http://schemas.openxmlformats.org/officeDocument/2006/relationships/image" Target="../media/image166.png"/></Relationships>

</file>

<file path=ppt/slides/_rels/slide1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7.png"/><Relationship Id="rId3" Type="http://schemas.openxmlformats.org/officeDocument/2006/relationships/image" Target="../media/image168.png"/></Relationships>

</file>

<file path=ppt/slides/_rels/slide1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9.png"/><Relationship Id="rId3" Type="http://schemas.openxmlformats.org/officeDocument/2006/relationships/image" Target="../media/image170.jpg"/></Relationships>

</file>

<file path=ppt/slides/_rels/slide1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1.jpg"/><Relationship Id="rId3" Type="http://schemas.openxmlformats.org/officeDocument/2006/relationships/image" Target="../media/image172.jpg"/><Relationship Id="rId4" Type="http://schemas.openxmlformats.org/officeDocument/2006/relationships/image" Target="../media/image173.jpg"/></Relationships>

</file>

<file path=ppt/slides/_rels/slide1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4.png"/><Relationship Id="rId3" Type="http://schemas.openxmlformats.org/officeDocument/2006/relationships/image" Target="../media/image175.png"/></Relationships>

</file>

<file path=ppt/slides/_rels/slide1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6.jpg"/><Relationship Id="rId3" Type="http://schemas.openxmlformats.org/officeDocument/2006/relationships/image" Target="../media/image177.jpg"/></Relationships>

</file>

<file path=ppt/slides/_rels/slide1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slideshare.net/Oatsmith/13-nuclear-magnetic-resonance-spectroscopy-wade-7th" TargetMode="External"/><Relationship Id="rId3" Type="http://schemas.openxmlformats.org/officeDocument/2006/relationships/image" Target="../media/image178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9.jpg"/></Relationships>

</file>

<file path=ppt/slides/_rels/slide1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0.jpg"/><Relationship Id="rId3" Type="http://schemas.openxmlformats.org/officeDocument/2006/relationships/image" Target="../media/image181.jpg"/></Relationships>

</file>

<file path=ppt/slides/_rels/slide1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9.png"/><Relationship Id="rId3" Type="http://schemas.openxmlformats.org/officeDocument/2006/relationships/image" Target="../media/image182.jpg"/></Relationships>

</file>

<file path=ppt/slides/_rels/slide1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9.png"/><Relationship Id="rId3" Type="http://schemas.openxmlformats.org/officeDocument/2006/relationships/image" Target="../media/image183.png"/><Relationship Id="rId4" Type="http://schemas.openxmlformats.org/officeDocument/2006/relationships/image" Target="../media/image184.jpg"/></Relationships>

</file>

<file path=ppt/slides/_rels/slide1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5.jpg"/></Relationships>

</file>

<file path=ppt/slides/_rels/slide1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6.png"/><Relationship Id="rId3" Type="http://schemas.openxmlformats.org/officeDocument/2006/relationships/image" Target="../media/image187.png"/></Relationships>

</file>

<file path=ppt/slides/_rels/slide1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en.wikipedia.org/wiki/Computation" TargetMode="External"/><Relationship Id="rId3" Type="http://schemas.openxmlformats.org/officeDocument/2006/relationships/hyperlink" Target="https://en.wikipedia.org/wiki/Algorithm" TargetMode="External"/><Relationship Id="rId4" Type="http://schemas.openxmlformats.org/officeDocument/2006/relationships/hyperlink" Target="https://en.wikipedia.org/wiki/Random" TargetMode="External"/><Relationship Id="rId5" Type="http://schemas.openxmlformats.org/officeDocument/2006/relationships/hyperlink" Target="https://en.wikipedia.org/wiki/Physics" TargetMode="External"/><Relationship Id="rId6" Type="http://schemas.openxmlformats.org/officeDocument/2006/relationships/hyperlink" Target="https://en.wikipedia.org/wiki/Mathematics" TargetMode="External"/><Relationship Id="rId7" Type="http://schemas.openxmlformats.org/officeDocument/2006/relationships/image" Target="../media/image188.png"/></Relationships>

</file>

<file path=ppt/slides/_rels/slide1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9.png"/><Relationship Id="rId3" Type="http://schemas.openxmlformats.org/officeDocument/2006/relationships/image" Target="../media/image190.png"/><Relationship Id="rId4" Type="http://schemas.openxmlformats.org/officeDocument/2006/relationships/image" Target="../media/image191.png"/><Relationship Id="rId5" Type="http://schemas.openxmlformats.org/officeDocument/2006/relationships/image" Target="../media/image192.png"/></Relationships>

</file>

<file path=ppt/slides/_rels/slide1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ultrastudio.org/en/Nussinov_algorithm" TargetMode="External"/><Relationship Id="rId3" Type="http://schemas.openxmlformats.org/officeDocument/2006/relationships/image" Target="../media/image193.jpg"/></Relationships>

</file>

<file path=ppt/slides/_rels/slide1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4.png"/><Relationship Id="rId3" Type="http://schemas.openxmlformats.org/officeDocument/2006/relationships/image" Target="../media/image195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6.png"/></Relationships>

</file>

<file path=ppt/slides/_rels/slide17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7.png"/></Relationships>

</file>

<file path=ppt/slides/_rels/slide17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7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unafold.rna.albany.edu/?q=mfold" TargetMode="External"/><Relationship Id="rId3" Type="http://schemas.openxmlformats.org/officeDocument/2006/relationships/image" Target="../media/image198.jpg"/><Relationship Id="rId4" Type="http://schemas.openxmlformats.org/officeDocument/2006/relationships/image" Target="../media/image199.jpg"/></Relationships>

</file>

<file path=ppt/slides/_rels/slide17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0.jpg"/></Relationships>

</file>

<file path=ppt/slides/_rels/slide17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rnasoft.ca/strand/" TargetMode="External"/><Relationship Id="rId3" Type="http://schemas.openxmlformats.org/officeDocument/2006/relationships/hyperlink" Target="http://iimcb.genesilico.pl/rnabricks" TargetMode="External"/><Relationship Id="rId4" Type="http://schemas.openxmlformats.org/officeDocument/2006/relationships/image" Target="../media/image201.jpg"/><Relationship Id="rId5" Type="http://schemas.openxmlformats.org/officeDocument/2006/relationships/image" Target="../media/image202.jpg"/></Relationships>

</file>

<file path=ppt/slides/_rels/slide17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png"/><Relationship Id="rId4" Type="http://schemas.openxmlformats.org/officeDocument/2006/relationships/image" Target="../media/image203.jpg"/></Relationships>

</file>

<file path=ppt/slides/_rels/slide17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7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4.png"/><Relationship Id="rId3" Type="http://schemas.openxmlformats.org/officeDocument/2006/relationships/image" Target="../media/image205.jpg"/></Relationships>

</file>

<file path=ppt/slides/_rels/slide17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en.wikipedia.org/wiki/Open_reading_frame" TargetMode="External"/><Relationship Id="rId3" Type="http://schemas.openxmlformats.org/officeDocument/2006/relationships/image" Target="../media/image206.jpg"/><Relationship Id="rId4" Type="http://schemas.openxmlformats.org/officeDocument/2006/relationships/image" Target="../media/image207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/Relationships>

</file>

<file path=ppt/slides/_rels/slide18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8.png"/></Relationships>

</file>

<file path=ppt/slides/_rels/slide18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en.wikipedia.org/wiki/Edman_degradation" TargetMode="External"/><Relationship Id="rId3" Type="http://schemas.openxmlformats.org/officeDocument/2006/relationships/image" Target="../media/image209.png"/><Relationship Id="rId4" Type="http://schemas.openxmlformats.org/officeDocument/2006/relationships/image" Target="../media/image210.jpg"/><Relationship Id="rId5" Type="http://schemas.openxmlformats.org/officeDocument/2006/relationships/image" Target="../media/image211.jpg"/><Relationship Id="rId6" Type="http://schemas.openxmlformats.org/officeDocument/2006/relationships/image" Target="../media/image212.jpg"/></Relationships>

</file>

<file path=ppt/slides/_rels/slide18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3.jpg"/></Relationships>

</file>

<file path=ppt/slides/_rels/slide18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4.png"/><Relationship Id="rId3" Type="http://schemas.openxmlformats.org/officeDocument/2006/relationships/image" Target="../media/image215.jpg"/><Relationship Id="rId4" Type="http://schemas.openxmlformats.org/officeDocument/2006/relationships/image" Target="../media/image216.png"/></Relationships>

</file>

<file path=ppt/slides/_rels/slide18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8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7.jpg"/></Relationships>

</file>

<file path=ppt/slides/_rels/slide18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8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8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8.jpg"/><Relationship Id="rId3" Type="http://schemas.openxmlformats.org/officeDocument/2006/relationships/image" Target="../media/image219.jpg"/></Relationships>

</file>

<file path=ppt/slides/_rels/slide18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jpg"/></Relationships>

</file>

<file path=ppt/slides/_rels/slide19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0.png"/><Relationship Id="rId3" Type="http://schemas.openxmlformats.org/officeDocument/2006/relationships/image" Target="../media/image221.png"/><Relationship Id="rId4" Type="http://schemas.openxmlformats.org/officeDocument/2006/relationships/image" Target="../media/image222.png"/><Relationship Id="rId5" Type="http://schemas.openxmlformats.org/officeDocument/2006/relationships/image" Target="../media/image223.png"/><Relationship Id="rId6" Type="http://schemas.openxmlformats.org/officeDocument/2006/relationships/image" Target="../media/image224.png"/><Relationship Id="rId7" Type="http://schemas.openxmlformats.org/officeDocument/2006/relationships/image" Target="../media/image225.jpg"/><Relationship Id="rId8" Type="http://schemas.openxmlformats.org/officeDocument/2006/relationships/image" Target="../media/image226.png"/><Relationship Id="rId9" Type="http://schemas.openxmlformats.org/officeDocument/2006/relationships/image" Target="../media/image227.png"/><Relationship Id="rId10" Type="http://schemas.openxmlformats.org/officeDocument/2006/relationships/image" Target="../media/image228.jpg"/><Relationship Id="rId11" Type="http://schemas.openxmlformats.org/officeDocument/2006/relationships/image" Target="../media/image229.png"/><Relationship Id="rId12" Type="http://schemas.openxmlformats.org/officeDocument/2006/relationships/image" Target="../media/image230.png"/><Relationship Id="rId13" Type="http://schemas.openxmlformats.org/officeDocument/2006/relationships/image" Target="../media/image231.png"/><Relationship Id="rId14" Type="http://schemas.openxmlformats.org/officeDocument/2006/relationships/image" Target="../media/image232.png"/><Relationship Id="rId15" Type="http://schemas.openxmlformats.org/officeDocument/2006/relationships/image" Target="../media/image233.png"/><Relationship Id="rId16" Type="http://schemas.openxmlformats.org/officeDocument/2006/relationships/image" Target="../media/image234.png"/><Relationship Id="rId17" Type="http://schemas.openxmlformats.org/officeDocument/2006/relationships/image" Target="../media/image235.jpg"/><Relationship Id="rId18" Type="http://schemas.openxmlformats.org/officeDocument/2006/relationships/image" Target="../media/image236.jpg"/><Relationship Id="rId19" Type="http://schemas.openxmlformats.org/officeDocument/2006/relationships/image" Target="../media/image237.jpg"/><Relationship Id="rId20" Type="http://schemas.openxmlformats.org/officeDocument/2006/relationships/image" Target="../media/image238.jpg"/><Relationship Id="rId21" Type="http://schemas.openxmlformats.org/officeDocument/2006/relationships/image" Target="../media/image239.jpg"/><Relationship Id="rId22" Type="http://schemas.openxmlformats.org/officeDocument/2006/relationships/image" Target="../media/image240.png"/><Relationship Id="rId23" Type="http://schemas.openxmlformats.org/officeDocument/2006/relationships/image" Target="../media/image241.png"/><Relationship Id="rId24" Type="http://schemas.openxmlformats.org/officeDocument/2006/relationships/image" Target="../media/image242.png"/><Relationship Id="rId25" Type="http://schemas.openxmlformats.org/officeDocument/2006/relationships/image" Target="../media/image243.png"/><Relationship Id="rId26" Type="http://schemas.openxmlformats.org/officeDocument/2006/relationships/image" Target="../media/image244.png"/><Relationship Id="rId27" Type="http://schemas.openxmlformats.org/officeDocument/2006/relationships/image" Target="../media/image245.jpg"/><Relationship Id="rId28" Type="http://schemas.openxmlformats.org/officeDocument/2006/relationships/image" Target="../media/image246.png"/><Relationship Id="rId29" Type="http://schemas.openxmlformats.org/officeDocument/2006/relationships/image" Target="../media/image247.jpg"/><Relationship Id="rId30" Type="http://schemas.openxmlformats.org/officeDocument/2006/relationships/image" Target="../media/image248.png"/><Relationship Id="rId31" Type="http://schemas.openxmlformats.org/officeDocument/2006/relationships/image" Target="../media/image249.jpg"/><Relationship Id="rId32" Type="http://schemas.openxmlformats.org/officeDocument/2006/relationships/image" Target="../media/image250.png"/><Relationship Id="rId33" Type="http://schemas.openxmlformats.org/officeDocument/2006/relationships/image" Target="../media/image251.png"/><Relationship Id="rId34" Type="http://schemas.openxmlformats.org/officeDocument/2006/relationships/image" Target="../media/image252.png"/><Relationship Id="rId35" Type="http://schemas.openxmlformats.org/officeDocument/2006/relationships/image" Target="../media/image253.png"/><Relationship Id="rId36" Type="http://schemas.openxmlformats.org/officeDocument/2006/relationships/image" Target="../media/image254.jpg"/><Relationship Id="rId37" Type="http://schemas.openxmlformats.org/officeDocument/2006/relationships/image" Target="../media/image255.png"/><Relationship Id="rId38" Type="http://schemas.openxmlformats.org/officeDocument/2006/relationships/image" Target="../media/image256.png"/><Relationship Id="rId39" Type="http://schemas.openxmlformats.org/officeDocument/2006/relationships/image" Target="../media/image257.png"/><Relationship Id="rId40" Type="http://schemas.openxmlformats.org/officeDocument/2006/relationships/image" Target="../media/image258.png"/><Relationship Id="rId41" Type="http://schemas.openxmlformats.org/officeDocument/2006/relationships/image" Target="../media/image259.png"/><Relationship Id="rId42" Type="http://schemas.openxmlformats.org/officeDocument/2006/relationships/image" Target="../media/image260.png"/><Relationship Id="rId43" Type="http://schemas.openxmlformats.org/officeDocument/2006/relationships/image" Target="../media/image261.png"/><Relationship Id="rId44" Type="http://schemas.openxmlformats.org/officeDocument/2006/relationships/image" Target="../media/image262.png"/><Relationship Id="rId45" Type="http://schemas.openxmlformats.org/officeDocument/2006/relationships/image" Target="../media/image263.png"/><Relationship Id="rId46" Type="http://schemas.openxmlformats.org/officeDocument/2006/relationships/image" Target="../media/image264.jpg"/><Relationship Id="rId47" Type="http://schemas.openxmlformats.org/officeDocument/2006/relationships/image" Target="../media/image265.png"/><Relationship Id="rId48" Type="http://schemas.openxmlformats.org/officeDocument/2006/relationships/image" Target="../media/image266.png"/><Relationship Id="rId49" Type="http://schemas.openxmlformats.org/officeDocument/2006/relationships/image" Target="../media/image267.png"/><Relationship Id="rId50" Type="http://schemas.openxmlformats.org/officeDocument/2006/relationships/image" Target="../media/image268.png"/><Relationship Id="rId51" Type="http://schemas.openxmlformats.org/officeDocument/2006/relationships/image" Target="../media/image269.png"/></Relationships>

</file>

<file path=ppt/slides/_rels/slide19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0.png"/><Relationship Id="rId3" Type="http://schemas.openxmlformats.org/officeDocument/2006/relationships/image" Target="../media/image271.jpg"/><Relationship Id="rId4" Type="http://schemas.openxmlformats.org/officeDocument/2006/relationships/image" Target="../media/image272.jpg"/></Relationships>

</file>

<file path=ppt/slides/_rels/slide19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3.png"/></Relationships>

</file>

<file path=ppt/slides/_rels/slide19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eb.expasy.org/compute_pi/" TargetMode="External"/></Relationships>

</file>

<file path=ppt/slides/_rels/slide19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4.jpg"/></Relationships>

</file>

<file path=ppt/slides/_rels/slide19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5.jpg"/></Relationships>

</file>

<file path=ppt/slides/_rels/slide19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6.png"/></Relationships>

</file>

<file path=ppt/slides/_rels/slide19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7.jpg"/><Relationship Id="rId3" Type="http://schemas.openxmlformats.org/officeDocument/2006/relationships/image" Target="../media/image278.png"/><Relationship Id="rId4" Type="http://schemas.openxmlformats.org/officeDocument/2006/relationships/image" Target="../media/image279.jpg"/></Relationships>

</file>

<file path=ppt/slides/_rels/slide19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0.jpg"/></Relationships>

</file>

<file path=ppt/slides/_rels/slide19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1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9.xml"/><Relationship Id="rId3" Type="http://schemas.openxmlformats.org/officeDocument/2006/relationships/slide" Target="slide10.xml"/><Relationship Id="rId4" Type="http://schemas.openxmlformats.org/officeDocument/2006/relationships/slide" Target="slide11.xml"/><Relationship Id="rId5" Type="http://schemas.openxmlformats.org/officeDocument/2006/relationships/slide" Target="slide12.xml"/><Relationship Id="rId6" Type="http://schemas.openxmlformats.org/officeDocument/2006/relationships/slide" Target="slide13.xml"/><Relationship Id="rId7" Type="http://schemas.openxmlformats.org/officeDocument/2006/relationships/slide" Target="slide14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8.xml"/><Relationship Id="rId11" Type="http://schemas.openxmlformats.org/officeDocument/2006/relationships/slide" Target="slide20.xml"/><Relationship Id="rId12" Type="http://schemas.openxmlformats.org/officeDocument/2006/relationships/slide" Target="slide23.xml"/><Relationship Id="rId13" Type="http://schemas.openxmlformats.org/officeDocument/2006/relationships/slide" Target="slide26.xml"/><Relationship Id="rId14" Type="http://schemas.openxmlformats.org/officeDocument/2006/relationships/slide" Target="slide28.xml"/><Relationship Id="rId15" Type="http://schemas.openxmlformats.org/officeDocument/2006/relationships/slide" Target="slide29.xml"/><Relationship Id="rId16" Type="http://schemas.openxmlformats.org/officeDocument/2006/relationships/slide" Target="slide31.xml"/><Relationship Id="rId17" Type="http://schemas.openxmlformats.org/officeDocument/2006/relationships/slide" Target="slide33.xml"/><Relationship Id="rId18" Type="http://schemas.openxmlformats.org/officeDocument/2006/relationships/slide" Target="slide35.xml"/><Relationship Id="rId19" Type="http://schemas.openxmlformats.org/officeDocument/2006/relationships/slide" Target="slide36.xml"/><Relationship Id="rId20" Type="http://schemas.openxmlformats.org/officeDocument/2006/relationships/slide" Target="slide38.xml"/><Relationship Id="rId21" Type="http://schemas.openxmlformats.org/officeDocument/2006/relationships/slide" Target="slide40.xml"/><Relationship Id="rId22" Type="http://schemas.openxmlformats.org/officeDocument/2006/relationships/slide" Target="slide41.xml"/><Relationship Id="rId23" Type="http://schemas.openxmlformats.org/officeDocument/2006/relationships/slide" Target="slide42.xml"/><Relationship Id="rId24" Type="http://schemas.openxmlformats.org/officeDocument/2006/relationships/slide" Target="slide43.xml"/><Relationship Id="rId25" Type="http://schemas.openxmlformats.org/officeDocument/2006/relationships/slide" Target="slide44.xml"/><Relationship Id="rId26" Type="http://schemas.openxmlformats.org/officeDocument/2006/relationships/slide" Target="slide45.xml"/><Relationship Id="rId27" Type="http://schemas.openxmlformats.org/officeDocument/2006/relationships/slide" Target="slide47.xml"/><Relationship Id="rId28" Type="http://schemas.openxmlformats.org/officeDocument/2006/relationships/slide" Target="slide48.xml"/><Relationship Id="rId29" Type="http://schemas.openxmlformats.org/officeDocument/2006/relationships/slide" Target="slide49.xml"/><Relationship Id="rId30" Type="http://schemas.openxmlformats.org/officeDocument/2006/relationships/slide" Target="slide50.xml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20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2.png"/></Relationships>

</file>

<file path=ppt/slides/_rels/slide20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0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3.jpg"/><Relationship Id="rId3" Type="http://schemas.openxmlformats.org/officeDocument/2006/relationships/image" Target="../media/image284.jpg"/><Relationship Id="rId4" Type="http://schemas.openxmlformats.org/officeDocument/2006/relationships/image" Target="../media/image285.jpg"/></Relationships>

</file>

<file path=ppt/slides/_rels/slide20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6.jpg"/></Relationships>

</file>

<file path=ppt/slides/_rels/slide20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0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7.png"/></Relationships>

</file>

<file path=ppt/slides/_rels/slide20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8.jpg"/><Relationship Id="rId3" Type="http://schemas.openxmlformats.org/officeDocument/2006/relationships/image" Target="../media/image289.jpg"/></Relationships>

</file>

<file path=ppt/slides/_rels/slide20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0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0.png"/><Relationship Id="rId3" Type="http://schemas.openxmlformats.org/officeDocument/2006/relationships/image" Target="../media/image291.png"/></Relationships>

</file>

<file path=ppt/slides/_rels/slide20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2.jpg"/><Relationship Id="rId3" Type="http://schemas.openxmlformats.org/officeDocument/2006/relationships/image" Target="../media/image293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2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4.png"/><Relationship Id="rId3" Type="http://schemas.openxmlformats.org/officeDocument/2006/relationships/image" Target="../media/image295.png"/></Relationships>

</file>

<file path=ppt/slides/_rels/slide2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matrixscience.com/search_form_select.html" TargetMode="External"/><Relationship Id="rId3" Type="http://schemas.openxmlformats.org/officeDocument/2006/relationships/hyperlink" Target="http://www.matrixscience.com/help/data_file_help.html" TargetMode="External"/><Relationship Id="rId4" Type="http://schemas.openxmlformats.org/officeDocument/2006/relationships/image" Target="../media/image296.png"/><Relationship Id="rId5" Type="http://schemas.openxmlformats.org/officeDocument/2006/relationships/image" Target="../media/image297.png"/></Relationships>

</file>

<file path=ppt/slides/_rels/slide2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8.png"/><Relationship Id="rId3" Type="http://schemas.openxmlformats.org/officeDocument/2006/relationships/image" Target="../media/image299.png"/></Relationships>

</file>

<file path=ppt/slides/_rels/slide2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0.png"/></Relationships>

</file>

<file path=ppt/slides/_rels/slide2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1.jpg"/></Relationships>

</file>

<file path=ppt/slides/_rels/slide2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2.png"/><Relationship Id="rId3" Type="http://schemas.openxmlformats.org/officeDocument/2006/relationships/image" Target="../media/image303.png"/></Relationships>

</file>

<file path=ppt/slides/_rels/slide2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tools.proteomecenter.org/software.php" TargetMode="External"/><Relationship Id="rId3" Type="http://schemas.openxmlformats.org/officeDocument/2006/relationships/hyperlink" Target="http://www.matrixscience.com/search_form_select.html" TargetMode="External"/><Relationship Id="rId4" Type="http://schemas.openxmlformats.org/officeDocument/2006/relationships/image" Target="../media/image304.jpg"/><Relationship Id="rId5" Type="http://schemas.openxmlformats.org/officeDocument/2006/relationships/image" Target="../media/image305.jpg"/></Relationships>

</file>

<file path=ppt/slides/_rels/slide2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6.png"/><Relationship Id="rId3" Type="http://schemas.openxmlformats.org/officeDocument/2006/relationships/image" Target="../media/image307.png"/></Relationships>

</file>

<file path=ppt/slides/_rels/slide2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prosightptm.northwestern.edu/about_retriever.html" TargetMode="External"/><Relationship Id="rId3" Type="http://schemas.openxmlformats.org/officeDocument/2006/relationships/image" Target="../media/image308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.jpg"/></Relationships>

</file>

<file path=ppt/slides/_rels/slide2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prosightptm.northwestern.edu/about_retriever.html" TargetMode="External"/><Relationship Id="rId3" Type="http://schemas.openxmlformats.org/officeDocument/2006/relationships/image" Target="../media/image309.jpg"/><Relationship Id="rId4" Type="http://schemas.openxmlformats.org/officeDocument/2006/relationships/image" Target="../media/image310.jpg"/></Relationships>

</file>

<file path=ppt/slides/_rels/slide2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1.jpg"/></Relationships>

</file>

<file path=ppt/slides/_rels/slide2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2.png"/></Relationships>

</file>

<file path=ppt/slides/_rels/slide2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3.jpg"/><Relationship Id="rId3" Type="http://schemas.openxmlformats.org/officeDocument/2006/relationships/image" Target="../media/image314.jpg"/></Relationships>

</file>

<file path=ppt/slides/_rels/slide2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5.png"/></Relationships>

</file>

<file path=ppt/slides/_rels/slide2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6.png"/><Relationship Id="rId3" Type="http://schemas.openxmlformats.org/officeDocument/2006/relationships/image" Target="../media/image317.png"/></Relationships>

</file>

<file path=ppt/slides/_rels/slide2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318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2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

</file>

<file path=ppt/slides/_rels/slide2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Relationship Id="rId3" Type="http://schemas.openxmlformats.org/officeDocument/2006/relationships/image" Target="../media/image319.jpg"/><Relationship Id="rId4" Type="http://schemas.openxmlformats.org/officeDocument/2006/relationships/image" Target="../media/image320.jpg"/></Relationships>

</file>

<file path=ppt/slides/_rels/slide2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1.jpg"/><Relationship Id="rId3" Type="http://schemas.openxmlformats.org/officeDocument/2006/relationships/image" Target="../media/image322.jpg"/></Relationships>

</file>

<file path=ppt/slides/_rels/slide2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3.jpg"/><Relationship Id="rId3" Type="http://schemas.openxmlformats.org/officeDocument/2006/relationships/image" Target="../media/image324.jpg"/></Relationships>

</file>

<file path=ppt/slides/_rels/slide2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5.png"/><Relationship Id="rId3" Type="http://schemas.openxmlformats.org/officeDocument/2006/relationships/image" Target="../media/image326.jpg"/><Relationship Id="rId4" Type="http://schemas.openxmlformats.org/officeDocument/2006/relationships/image" Target="../media/image327.png"/></Relationships>

</file>

<file path=ppt/slides/_rels/slide2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8.png"/></Relationships>

</file>

<file path=ppt/slides/_rels/slide2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9.jpg"/><Relationship Id="rId3" Type="http://schemas.openxmlformats.org/officeDocument/2006/relationships/image" Target="../media/image330.jpg"/></Relationships>

</file>

<file path=ppt/slides/_rels/slide2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1.jpg"/><Relationship Id="rId3" Type="http://schemas.openxmlformats.org/officeDocument/2006/relationships/image" Target="../media/image332.jpg"/></Relationships>

</file>

<file path=ppt/slides/_rels/slide2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3.jpg"/></Relationships>

</file>

<file path=ppt/slides/_rels/slide2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
</file>

<file path=ppt/slides/_rels/slide2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4.jpg"/></Relationships>

</file>

<file path=ppt/slides/_rels/slide2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5.jpg"/></Relationships>

</file>

<file path=ppt/slides/_rels/slide2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en.wikipedia.org/wiki/Molecular_biology" TargetMode="External"/><Relationship Id="rId3" Type="http://schemas.openxmlformats.org/officeDocument/2006/relationships/hyperlink" Target="https://en.wikipedia.org/wiki/Protein_structure" TargetMode="External"/><Relationship Id="rId4" Type="http://schemas.openxmlformats.org/officeDocument/2006/relationships/hyperlink" Target="https://en.wikipedia.org/wiki/Amino_acid" TargetMode="External"/><Relationship Id="rId5" Type="http://schemas.openxmlformats.org/officeDocument/2006/relationships/hyperlink" Target="https://en.wikipedia.org/wiki/Primary_structure" TargetMode="External"/><Relationship Id="rId6" Type="http://schemas.openxmlformats.org/officeDocument/2006/relationships/image" Target="../media/image336.png"/></Relationships>

</file>

<file path=ppt/slides/_rels/slide2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7.png"/></Relationships>

</file>

<file path=ppt/slides/_rels/slide2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8.jpg"/><Relationship Id="rId3" Type="http://schemas.openxmlformats.org/officeDocument/2006/relationships/image" Target="../media/image339.jpg"/></Relationships>

</file>

<file path=ppt/slides/_rels/slide2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0.jpg"/></Relationships>

</file>

<file path=ppt/slides/_rels/slide2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1.jpg"/><Relationship Id="rId3" Type="http://schemas.openxmlformats.org/officeDocument/2006/relationships/image" Target="../media/image342.jpg"/></Relationships>

</file>

<file path=ppt/slides/_rels/slide2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3.jpg"/><Relationship Id="rId3" Type="http://schemas.openxmlformats.org/officeDocument/2006/relationships/image" Target="../media/image344.jpg"/></Relationships>

</file>

<file path=ppt/slides/_rels/slide2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5.jpg"/><Relationship Id="rId3" Type="http://schemas.openxmlformats.org/officeDocument/2006/relationships/image" Target="../media/image346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beautifulproteins.blogspot.com/" TargetMode="External"/><Relationship Id="rId3" Type="http://schemas.openxmlformats.org/officeDocument/2006/relationships/image" Target="../media/image347.jpg"/><Relationship Id="rId4" Type="http://schemas.openxmlformats.org/officeDocument/2006/relationships/image" Target="../media/image348.jpg"/></Relationships>

</file>

<file path=ppt/slides/_rels/slide2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9.jpg"/></Relationships>

</file>

<file path=ppt/slides/_rels/slide2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0.png"/></Relationships>

</file>

<file path=ppt/slides/_rels/slide2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1.jpg"/><Relationship Id="rId3" Type="http://schemas.openxmlformats.org/officeDocument/2006/relationships/image" Target="../media/image352.png"/></Relationships>

</file>

<file path=ppt/slides/_rels/slide2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5.jpg"/><Relationship Id="rId3" Type="http://schemas.openxmlformats.org/officeDocument/2006/relationships/image" Target="../media/image353.jpg"/></Relationships>

</file>

<file path=ppt/slides/_rels/slide2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4.jpg"/></Relationships>

</file>

<file path=ppt/slides/_rels/slide2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5.png"/></Relationships>

</file>

<file path=ppt/slides/_rels/slide2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6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
</file>

<file path=ppt/slides/_rels/slide2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7.png"/><Relationship Id="rId3" Type="http://schemas.openxmlformats.org/officeDocument/2006/relationships/image" Target="../media/image358.jpg"/></Relationships>

</file>

<file path=ppt/slides/_rels/slide2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9.png"/></Relationships>

</file>

<file path=ppt/slides/_rels/slide2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9.png"/></Relationships>

</file>

<file path=ppt/slides/_rels/slide2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0.jpg"/><Relationship Id="rId3" Type="http://schemas.openxmlformats.org/officeDocument/2006/relationships/image" Target="../media/image361.jpg"/></Relationships>

</file>

<file path=ppt/slides/_rels/slide2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2.png"/><Relationship Id="rId3" Type="http://schemas.openxmlformats.org/officeDocument/2006/relationships/image" Target="../media/image358.jpg"/><Relationship Id="rId4" Type="http://schemas.openxmlformats.org/officeDocument/2006/relationships/image" Target="../media/image363.jpg"/></Relationships>

</file>

<file path=ppt/slides/_rels/slide2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4.png"/><Relationship Id="rId3" Type="http://schemas.openxmlformats.org/officeDocument/2006/relationships/image" Target="../media/image365.jpg"/></Relationships>

</file>

<file path=ppt/slides/_rels/slide2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6.jpg"/></Relationships>

</file>

<file path=ppt/slides/_rels/slide2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7.jpg"/><Relationship Id="rId3" Type="http://schemas.openxmlformats.org/officeDocument/2006/relationships/image" Target="../media/image368.jpg"/></Relationships>

</file>

<file path=ppt/slides/_rels/slide2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9.jpg"/><Relationship Id="rId3" Type="http://schemas.openxmlformats.org/officeDocument/2006/relationships/image" Target="../media/image124.jpg"/><Relationship Id="rId4" Type="http://schemas.openxmlformats.org/officeDocument/2006/relationships/image" Target="../media/image370.png"/></Relationships>

</file>

<file path=ppt/slides/_rels/slide2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5.png"/><Relationship Id="rId3" Type="http://schemas.openxmlformats.org/officeDocument/2006/relationships/image" Target="../media/image127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1.jpg"/></Relationships>

</file>

<file path=ppt/slides/_rels/slide27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2.jpg"/><Relationship Id="rId3" Type="http://schemas.openxmlformats.org/officeDocument/2006/relationships/image" Target="../media/image373.png"/></Relationships>

</file>

<file path=ppt/slides/_rels/slide27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4.png"/><Relationship Id="rId3" Type="http://schemas.openxmlformats.org/officeDocument/2006/relationships/image" Target="../media/image375.jpg"/></Relationships>

</file>

<file path=ppt/slides/_rels/slide27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danforthcenter.org/smith/MolView/Over/overview.html" TargetMode="External"/><Relationship Id="rId3" Type="http://schemas.openxmlformats.org/officeDocument/2006/relationships/image" Target="../media/image376.jpg"/><Relationship Id="rId4" Type="http://schemas.openxmlformats.org/officeDocument/2006/relationships/image" Target="../media/image377.jpg"/></Relationships>

</file>

<file path=ppt/slides/_rels/slide27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danforthcenter.org/smith/MolView/Over/overview.html" TargetMode="External"/><Relationship Id="rId3" Type="http://schemas.openxmlformats.org/officeDocument/2006/relationships/image" Target="../media/image378.png"/><Relationship Id="rId4" Type="http://schemas.openxmlformats.org/officeDocument/2006/relationships/image" Target="../media/image379.png"/><Relationship Id="rId5" Type="http://schemas.openxmlformats.org/officeDocument/2006/relationships/image" Target="../media/image380.jpg"/></Relationships>

</file>

<file path=ppt/slides/_rels/slide27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folding.stanford.edu/home/the-science/" TargetMode="External"/></Relationships>

</file>

<file path=ppt/slides/_rels/slide27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ucdavis.edu/" TargetMode="External"/><Relationship Id="rId3" Type="http://schemas.openxmlformats.org/officeDocument/2006/relationships/image" Target="../media/image381.png"/><Relationship Id="rId4" Type="http://schemas.openxmlformats.org/officeDocument/2006/relationships/image" Target="../media/image382.jpg"/></Relationships>

</file>

<file path=ppt/slides/_rels/slide27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7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3.jpg"/></Relationships>

</file>

<file path=ppt/slides/_rels/slide27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4.jpg"/><Relationship Id="rId3" Type="http://schemas.openxmlformats.org/officeDocument/2006/relationships/image" Target="../media/image385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8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6.jpg"/><Relationship Id="rId3" Type="http://schemas.openxmlformats.org/officeDocument/2006/relationships/image" Target="../media/image387.jpg"/></Relationships>

</file>

<file path=ppt/slides/_rels/slide28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8.png"/><Relationship Id="rId3" Type="http://schemas.openxmlformats.org/officeDocument/2006/relationships/image" Target="../media/image389.jpg"/></Relationships>

</file>

<file path=ppt/slides/_rels/slide28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0.jpg"/><Relationship Id="rId3" Type="http://schemas.openxmlformats.org/officeDocument/2006/relationships/image" Target="../media/image391.jpg"/><Relationship Id="rId4" Type="http://schemas.openxmlformats.org/officeDocument/2006/relationships/image" Target="../media/image392.jpg"/></Relationships>

</file>

<file path=ppt/slides/_rels/slide28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3.png"/><Relationship Id="rId3" Type="http://schemas.openxmlformats.org/officeDocument/2006/relationships/image" Target="../media/image394.png"/><Relationship Id="rId4" Type="http://schemas.openxmlformats.org/officeDocument/2006/relationships/image" Target="../media/image395.png"/></Relationships>

</file>

<file path=ppt/slides/_rels/slide28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en.wikipedia.org/wiki/Beta_barrel" TargetMode="External"/><Relationship Id="rId3" Type="http://schemas.openxmlformats.org/officeDocument/2006/relationships/image" Target="../media/image396.jpg"/></Relationships>

</file>

<file path=ppt/slides/_rels/slide28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7.png"/><Relationship Id="rId3" Type="http://schemas.openxmlformats.org/officeDocument/2006/relationships/image" Target="../media/image398.jpg"/><Relationship Id="rId4" Type="http://schemas.openxmlformats.org/officeDocument/2006/relationships/image" Target="../media/image392.jpg"/></Relationships>

</file>

<file path=ppt/slides/_rels/slide28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9.png"/><Relationship Id="rId3" Type="http://schemas.openxmlformats.org/officeDocument/2006/relationships/image" Target="../media/image400.jpg"/><Relationship Id="rId4" Type="http://schemas.openxmlformats.org/officeDocument/2006/relationships/image" Target="../media/image401.jpg"/></Relationships>

</file>

<file path=ppt/slides/_rels/slide28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8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4.jpg"/><Relationship Id="rId3" Type="http://schemas.openxmlformats.org/officeDocument/2006/relationships/image" Target="../media/image402.png"/></Relationships>

</file>

<file path=ppt/slides/_rels/slide28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
</file>

<file path=ppt/slides/_rels/slide29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3.png"/></Relationships>

</file>

<file path=ppt/slides/_rels/slide29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4.jpg"/></Relationships>

</file>

<file path=ppt/slides/_rels/slide29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5.jpg"/></Relationships>

</file>

<file path=ppt/slides/_rels/slide29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9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6.png"/><Relationship Id="rId3" Type="http://schemas.openxmlformats.org/officeDocument/2006/relationships/image" Target="../media/image407.png"/></Relationships>

</file>

<file path=ppt/slides/_rels/slide29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8.png"/><Relationship Id="rId3" Type="http://schemas.openxmlformats.org/officeDocument/2006/relationships/image" Target="../media/image409.png"/></Relationships>

</file>

<file path=ppt/slides/_rels/slide29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0.jpg"/><Relationship Id="rId3" Type="http://schemas.openxmlformats.org/officeDocument/2006/relationships/image" Target="../media/image411.jpg"/></Relationships>

</file>

<file path=ppt/slides/_rels/slide29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9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scop.mrc-lmb.cam.ac.uk/scop/" TargetMode="External"/><Relationship Id="rId3" Type="http://schemas.openxmlformats.org/officeDocument/2006/relationships/image" Target="../media/image412.jpg"/><Relationship Id="rId4" Type="http://schemas.openxmlformats.org/officeDocument/2006/relationships/image" Target="../media/image413.png"/></Relationships>

</file>

<file path=ppt/slides/_rels/slide29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scop.mrc-lmb.cam.ac.uk/scop/count.html" TargetMode="External"/><Relationship Id="rId3" Type="http://schemas.openxmlformats.org/officeDocument/2006/relationships/image" Target="../media/image414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51.xml"/><Relationship Id="rId3" Type="http://schemas.openxmlformats.org/officeDocument/2006/relationships/slide" Target="slide52.xml"/><Relationship Id="rId4" Type="http://schemas.openxmlformats.org/officeDocument/2006/relationships/slide" Target="slide53.xml"/><Relationship Id="rId5" Type="http://schemas.openxmlformats.org/officeDocument/2006/relationships/slide" Target="slide54.xml"/><Relationship Id="rId6" Type="http://schemas.openxmlformats.org/officeDocument/2006/relationships/slide" Target="slide55.xml"/><Relationship Id="rId7" Type="http://schemas.openxmlformats.org/officeDocument/2006/relationships/slide" Target="slide56.xml"/><Relationship Id="rId8" Type="http://schemas.openxmlformats.org/officeDocument/2006/relationships/slide" Target="slide58.xml"/><Relationship Id="rId9" Type="http://schemas.openxmlformats.org/officeDocument/2006/relationships/slide" Target="slide60.xml"/><Relationship Id="rId10" Type="http://schemas.openxmlformats.org/officeDocument/2006/relationships/slide" Target="slide61.xml"/><Relationship Id="rId11" Type="http://schemas.openxmlformats.org/officeDocument/2006/relationships/slide" Target="slide63.xml"/><Relationship Id="rId12" Type="http://schemas.openxmlformats.org/officeDocument/2006/relationships/slide" Target="slide64.xml"/><Relationship Id="rId13" Type="http://schemas.openxmlformats.org/officeDocument/2006/relationships/slide" Target="slide65.xml"/><Relationship Id="rId14" Type="http://schemas.openxmlformats.org/officeDocument/2006/relationships/slide" Target="slide66.xml"/><Relationship Id="rId15" Type="http://schemas.openxmlformats.org/officeDocument/2006/relationships/slide" Target="slide67.xml"/><Relationship Id="rId16" Type="http://schemas.openxmlformats.org/officeDocument/2006/relationships/slide" Target="slide68.xml"/><Relationship Id="rId17" Type="http://schemas.openxmlformats.org/officeDocument/2006/relationships/slide" Target="slide69.xml"/><Relationship Id="rId18" Type="http://schemas.openxmlformats.org/officeDocument/2006/relationships/slide" Target="slide70.xml"/><Relationship Id="rId19" Type="http://schemas.openxmlformats.org/officeDocument/2006/relationships/slide" Target="slide71.xml"/><Relationship Id="rId20" Type="http://schemas.openxmlformats.org/officeDocument/2006/relationships/slide" Target="slide72.xml"/><Relationship Id="rId21" Type="http://schemas.openxmlformats.org/officeDocument/2006/relationships/slide" Target="slide73.xml"/><Relationship Id="rId22" Type="http://schemas.openxmlformats.org/officeDocument/2006/relationships/slide" Target="slide74.xml"/><Relationship Id="rId23" Type="http://schemas.openxmlformats.org/officeDocument/2006/relationships/slide" Target="slide75.xml"/><Relationship Id="rId24" Type="http://schemas.openxmlformats.org/officeDocument/2006/relationships/slide" Target="slide77.xml"/><Relationship Id="rId25" Type="http://schemas.openxmlformats.org/officeDocument/2006/relationships/slide" Target="slide78.xml"/><Relationship Id="rId26" Type="http://schemas.openxmlformats.org/officeDocument/2006/relationships/slide" Target="slide79.xml"/><Relationship Id="rId27" Type="http://schemas.openxmlformats.org/officeDocument/2006/relationships/slide" Target="slide80.xml"/><Relationship Id="rId28" Type="http://schemas.openxmlformats.org/officeDocument/2006/relationships/slide" Target="slide82.xml"/><Relationship Id="rId29" Type="http://schemas.openxmlformats.org/officeDocument/2006/relationships/slide" Target="slide84.xml"/><Relationship Id="rId30" Type="http://schemas.openxmlformats.org/officeDocument/2006/relationships/slide" Target="slide87.xml"/><Relationship Id="rId31" Type="http://schemas.openxmlformats.org/officeDocument/2006/relationships/slide" Target="slide89.xml"/><Relationship Id="rId32" Type="http://schemas.openxmlformats.org/officeDocument/2006/relationships/slide" Target="slide91.xml"/><Relationship Id="rId33" Type="http://schemas.openxmlformats.org/officeDocument/2006/relationships/slide" Target="slide93.xml"/><Relationship Id="rId34" Type="http://schemas.openxmlformats.org/officeDocument/2006/relationships/slide" Target="slide94.xml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0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0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danforthcenter.org/smith/MolView/Over/overview.html" TargetMode="External"/><Relationship Id="rId3" Type="http://schemas.openxmlformats.org/officeDocument/2006/relationships/image" Target="../media/image358.jpg"/><Relationship Id="rId4" Type="http://schemas.openxmlformats.org/officeDocument/2006/relationships/image" Target="../media/image415.jpg"/></Relationships>

</file>

<file path=ppt/slides/_rels/slide30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danforthcenter.org/smith/MolView/Over/overview.html" TargetMode="External"/><Relationship Id="rId3" Type="http://schemas.openxmlformats.org/officeDocument/2006/relationships/image" Target="../media/image416.jpg"/></Relationships>

</file>

<file path=ppt/slides/_rels/slide30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7.jpg"/><Relationship Id="rId3" Type="http://schemas.openxmlformats.org/officeDocument/2006/relationships/image" Target="../media/image418.jpg"/><Relationship Id="rId4" Type="http://schemas.openxmlformats.org/officeDocument/2006/relationships/image" Target="../media/image419.jpg"/></Relationships>

</file>

<file path=ppt/slides/_rels/slide30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0.jpg"/><Relationship Id="rId3" Type="http://schemas.openxmlformats.org/officeDocument/2006/relationships/image" Target="../media/image421.png"/><Relationship Id="rId4" Type="http://schemas.openxmlformats.org/officeDocument/2006/relationships/image" Target="../media/image422.jpg"/></Relationships>

</file>

<file path=ppt/slides/_rels/slide30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3.png"/></Relationships>

</file>

<file path=ppt/slides/_rels/slide30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0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4.png"/></Relationships>

</file>

<file path=ppt/slides/_rels/slide30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5.png"/><Relationship Id="rId3" Type="http://schemas.openxmlformats.org/officeDocument/2006/relationships/image" Target="../media/image426.png"/></Relationships>

</file>

<file path=ppt/slides/_rels/slide30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7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Relationship Id="rId3" Type="http://schemas.openxmlformats.org/officeDocument/2006/relationships/image" Target="../media/image24.png"/><Relationship Id="rId4" Type="http://schemas.openxmlformats.org/officeDocument/2006/relationships/image" Target="../media/image25.jpg"/></Relationships>

</file>

<file path=ppt/slides/_rels/slide3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8.jpg"/></Relationships>

</file>

<file path=ppt/slides/_rels/slide3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9.jpg"/></Relationships>

</file>

<file path=ppt/slides/_rels/slide3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fasta.bioch.virginia.edu/fasta_www/chofas.htm" TargetMode="External"/><Relationship Id="rId3" Type="http://schemas.openxmlformats.org/officeDocument/2006/relationships/image" Target="../media/image430.jpg"/><Relationship Id="rId4" Type="http://schemas.openxmlformats.org/officeDocument/2006/relationships/image" Target="../media/image431.png"/></Relationships>

</file>

<file path=ppt/slides/_rels/slide3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2.png"/></Relationships>

</file>

<file path=ppt/slides/_rels/slide3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3.png"/><Relationship Id="rId3" Type="http://schemas.openxmlformats.org/officeDocument/2006/relationships/image" Target="../media/image434.png"/></Relationships>

</file>

<file path=ppt/slides/_rels/slide3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3.png"/><Relationship Id="rId3" Type="http://schemas.openxmlformats.org/officeDocument/2006/relationships/image" Target="../media/image434.png"/></Relationships>

</file>

<file path=ppt/slides/_rels/slide3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5.png"/></Relationships>

</file>

<file path=ppt/slides/_rels/slide3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Relationship Id="rId3" Type="http://schemas.openxmlformats.org/officeDocument/2006/relationships/image" Target="../media/image27.pn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ncbi.nlm.nih.gov/genbank" TargetMode="External"/><Relationship Id="rId3" Type="http://schemas.openxmlformats.org/officeDocument/2006/relationships/image" Target="../media/image28.png"/><Relationship Id="rId4" Type="http://schemas.openxmlformats.org/officeDocument/2006/relationships/image" Target="../media/image29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uniprot.org/" TargetMode="External"/><Relationship Id="rId3" Type="http://schemas.openxmlformats.org/officeDocument/2006/relationships/image" Target="../media/image32.jpg"/><Relationship Id="rId4" Type="http://schemas.openxmlformats.org/officeDocument/2006/relationships/image" Target="../media/image33.jp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95.xml"/><Relationship Id="rId3" Type="http://schemas.openxmlformats.org/officeDocument/2006/relationships/slide" Target="slide99.xml"/><Relationship Id="rId4" Type="http://schemas.openxmlformats.org/officeDocument/2006/relationships/slide" Target="slide102.xml"/><Relationship Id="rId5" Type="http://schemas.openxmlformats.org/officeDocument/2006/relationships/slide" Target="slide104.xml"/><Relationship Id="rId6" Type="http://schemas.openxmlformats.org/officeDocument/2006/relationships/slide" Target="slide106.xml"/><Relationship Id="rId7" Type="http://schemas.openxmlformats.org/officeDocument/2006/relationships/slide" Target="slide107.xml"/><Relationship Id="rId8" Type="http://schemas.openxmlformats.org/officeDocument/2006/relationships/slide" Target="slide111.xml"/><Relationship Id="rId9" Type="http://schemas.openxmlformats.org/officeDocument/2006/relationships/slide" Target="slide112.xml"/><Relationship Id="rId10" Type="http://schemas.openxmlformats.org/officeDocument/2006/relationships/slide" Target="slide118.xml"/><Relationship Id="rId11" Type="http://schemas.openxmlformats.org/officeDocument/2006/relationships/slide" Target="slide120.xml"/><Relationship Id="rId12" Type="http://schemas.openxmlformats.org/officeDocument/2006/relationships/slide" Target="slide122.xml"/><Relationship Id="rId13" Type="http://schemas.openxmlformats.org/officeDocument/2006/relationships/slide" Target="slide123.xml"/><Relationship Id="rId14" Type="http://schemas.openxmlformats.org/officeDocument/2006/relationships/slide" Target="slide124.xml"/><Relationship Id="rId15" Type="http://schemas.openxmlformats.org/officeDocument/2006/relationships/slide" Target="slide125.xml"/><Relationship Id="rId16" Type="http://schemas.openxmlformats.org/officeDocument/2006/relationships/slide" Target="slide127.xml"/><Relationship Id="rId17" Type="http://schemas.openxmlformats.org/officeDocument/2006/relationships/slide" Target="slide128.xml"/><Relationship Id="rId18" Type="http://schemas.openxmlformats.org/officeDocument/2006/relationships/slide" Target="slide130.xml"/><Relationship Id="rId19" Type="http://schemas.openxmlformats.org/officeDocument/2006/relationships/slide" Target="slide131.xml"/><Relationship Id="rId20" Type="http://schemas.openxmlformats.org/officeDocument/2006/relationships/slide" Target="slide132.xml"/><Relationship Id="rId21" Type="http://schemas.openxmlformats.org/officeDocument/2006/relationships/slide" Target="slide134.xml"/><Relationship Id="rId22" Type="http://schemas.openxmlformats.org/officeDocument/2006/relationships/slide" Target="slide136.xml"/><Relationship Id="rId23" Type="http://schemas.openxmlformats.org/officeDocument/2006/relationships/slide" Target="slide139.xml"/><Relationship Id="rId24" Type="http://schemas.openxmlformats.org/officeDocument/2006/relationships/slide" Target="slide141.xml"/><Relationship Id="rId25" Type="http://schemas.openxmlformats.org/officeDocument/2006/relationships/slide" Target="slide143.xml"/><Relationship Id="rId26" Type="http://schemas.openxmlformats.org/officeDocument/2006/relationships/slide" Target="slide145.xml"/><Relationship Id="rId27" Type="http://schemas.openxmlformats.org/officeDocument/2006/relationships/slide" Target="slide146.xml"/><Relationship Id="rId28" Type="http://schemas.openxmlformats.org/officeDocument/2006/relationships/slide" Target="slide148.xml"/><Relationship Id="rId29" Type="http://schemas.openxmlformats.org/officeDocument/2006/relationships/slide" Target="slide150.xml"/><Relationship Id="rId30" Type="http://schemas.openxmlformats.org/officeDocument/2006/relationships/slide" Target="slide151.xml"/><Relationship Id="rId31" Type="http://schemas.openxmlformats.org/officeDocument/2006/relationships/slide" Target="slide152.xml"/><Relationship Id="rId32" Type="http://schemas.openxmlformats.org/officeDocument/2006/relationships/slide" Target="slide154.xml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icr.org/article/common-dna-sequences-evidence-evolution/" TargetMode="External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icr.org/article/common-dna-sequences-evidence-evolution/" TargetMode="External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ebi.ac.uk/Tools/psa/" TargetMode="External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37.jp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Relationship Id="rId3" Type="http://schemas.openxmlformats.org/officeDocument/2006/relationships/image" Target="../media/image39.jpg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155.xml"/><Relationship Id="rId3" Type="http://schemas.openxmlformats.org/officeDocument/2006/relationships/slide" Target="slide156.xml"/><Relationship Id="rId4" Type="http://schemas.openxmlformats.org/officeDocument/2006/relationships/slide" Target="slide157.xml"/><Relationship Id="rId5" Type="http://schemas.openxmlformats.org/officeDocument/2006/relationships/slide" Target="slide158.xml"/><Relationship Id="rId6" Type="http://schemas.openxmlformats.org/officeDocument/2006/relationships/slide" Target="slide159.xml"/><Relationship Id="rId7" Type="http://schemas.openxmlformats.org/officeDocument/2006/relationships/slide" Target="slide160.xml"/><Relationship Id="rId8" Type="http://schemas.openxmlformats.org/officeDocument/2006/relationships/slide" Target="slide161.xml"/><Relationship Id="rId9" Type="http://schemas.openxmlformats.org/officeDocument/2006/relationships/slide" Target="slide162.xml"/><Relationship Id="rId10" Type="http://schemas.openxmlformats.org/officeDocument/2006/relationships/slide" Target="slide163.xml"/><Relationship Id="rId11" Type="http://schemas.openxmlformats.org/officeDocument/2006/relationships/slide" Target="slide164.xml"/><Relationship Id="rId12" Type="http://schemas.openxmlformats.org/officeDocument/2006/relationships/slide" Target="slide166.xml"/><Relationship Id="rId13" Type="http://schemas.openxmlformats.org/officeDocument/2006/relationships/slide" Target="slide168.xml"/><Relationship Id="rId14" Type="http://schemas.openxmlformats.org/officeDocument/2006/relationships/slide" Target="slide169.xml"/><Relationship Id="rId15" Type="http://schemas.openxmlformats.org/officeDocument/2006/relationships/slide" Target="slide170.xml"/><Relationship Id="rId16" Type="http://schemas.openxmlformats.org/officeDocument/2006/relationships/slide" Target="slide171.xml"/><Relationship Id="rId17" Type="http://schemas.openxmlformats.org/officeDocument/2006/relationships/slide" Target="slide172.xml"/><Relationship Id="rId18" Type="http://schemas.openxmlformats.org/officeDocument/2006/relationships/slide" Target="slide173.xml"/><Relationship Id="rId19" Type="http://schemas.openxmlformats.org/officeDocument/2006/relationships/slide" Target="slide175.xml"/><Relationship Id="rId20" Type="http://schemas.openxmlformats.org/officeDocument/2006/relationships/slide" Target="slide176.xml"/><Relationship Id="rId21" Type="http://schemas.openxmlformats.org/officeDocument/2006/relationships/slide" Target="slide178.xml"/><Relationship Id="rId22" Type="http://schemas.openxmlformats.org/officeDocument/2006/relationships/slide" Target="slide179.xml"/><Relationship Id="rId23" Type="http://schemas.openxmlformats.org/officeDocument/2006/relationships/slide" Target="slide180.xml"/><Relationship Id="rId24" Type="http://schemas.openxmlformats.org/officeDocument/2006/relationships/slide" Target="slide181.xml"/><Relationship Id="rId25" Type="http://schemas.openxmlformats.org/officeDocument/2006/relationships/slide" Target="slide183.xml"/><Relationship Id="rId26" Type="http://schemas.openxmlformats.org/officeDocument/2006/relationships/slide" Target="slide185.xml"/><Relationship Id="rId27" Type="http://schemas.openxmlformats.org/officeDocument/2006/relationships/slide" Target="slide186.xml"/><Relationship Id="rId28" Type="http://schemas.openxmlformats.org/officeDocument/2006/relationships/slide" Target="slide187.xml"/><Relationship Id="rId29" Type="http://schemas.openxmlformats.org/officeDocument/2006/relationships/slide" Target="slide188.xml"/><Relationship Id="rId30" Type="http://schemas.openxmlformats.org/officeDocument/2006/relationships/slide" Target="slide189.xml"/><Relationship Id="rId31" Type="http://schemas.openxmlformats.org/officeDocument/2006/relationships/slide" Target="slide190.xml"/><Relationship Id="rId32" Type="http://schemas.openxmlformats.org/officeDocument/2006/relationships/slide" Target="slide191.xml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ibm.com/developerworks/library/j-seqalign/" TargetMode="External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en.wikipedia.org/wiki/Needleman%E2%80%93Wunsch_algorithm" TargetMode="External"/><Relationship Id="rId3" Type="http://schemas.openxmlformats.org/officeDocument/2006/relationships/image" Target="../media/image44.png"/><Relationship Id="rId4" Type="http://schemas.openxmlformats.org/officeDocument/2006/relationships/image" Target="../media/image45.jpg"/></Relationships>
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g"/></Relationships>
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/Relationships>
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g"/><Relationship Id="rId3" Type="http://schemas.openxmlformats.org/officeDocument/2006/relationships/image" Target="../media/image50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192.xml"/><Relationship Id="rId3" Type="http://schemas.openxmlformats.org/officeDocument/2006/relationships/slide" Target="slide193.xml"/><Relationship Id="rId4" Type="http://schemas.openxmlformats.org/officeDocument/2006/relationships/slide" Target="slide194.xml"/><Relationship Id="rId5" Type="http://schemas.openxmlformats.org/officeDocument/2006/relationships/slide" Target="slide195.xml"/><Relationship Id="rId6" Type="http://schemas.openxmlformats.org/officeDocument/2006/relationships/slide" Target="slide196.xml"/><Relationship Id="rId7" Type="http://schemas.openxmlformats.org/officeDocument/2006/relationships/slide" Target="slide197.xml"/><Relationship Id="rId8" Type="http://schemas.openxmlformats.org/officeDocument/2006/relationships/slide" Target="slide199.xml"/><Relationship Id="rId9" Type="http://schemas.openxmlformats.org/officeDocument/2006/relationships/slide" Target="slide200.xml"/><Relationship Id="rId10" Type="http://schemas.openxmlformats.org/officeDocument/2006/relationships/slide" Target="slide201.xml"/><Relationship Id="rId11" Type="http://schemas.openxmlformats.org/officeDocument/2006/relationships/slide" Target="slide202.xml"/><Relationship Id="rId12" Type="http://schemas.openxmlformats.org/officeDocument/2006/relationships/slide" Target="slide203.xml"/><Relationship Id="rId13" Type="http://schemas.openxmlformats.org/officeDocument/2006/relationships/slide" Target="slide204.xml"/><Relationship Id="rId14" Type="http://schemas.openxmlformats.org/officeDocument/2006/relationships/slide" Target="slide205.xml"/><Relationship Id="rId15" Type="http://schemas.openxmlformats.org/officeDocument/2006/relationships/slide" Target="slide206.xml"/><Relationship Id="rId16" Type="http://schemas.openxmlformats.org/officeDocument/2006/relationships/slide" Target="slide207.xml"/><Relationship Id="rId17" Type="http://schemas.openxmlformats.org/officeDocument/2006/relationships/slide" Target="slide208.xml"/><Relationship Id="rId18" Type="http://schemas.openxmlformats.org/officeDocument/2006/relationships/slide" Target="slide210.xml"/><Relationship Id="rId19" Type="http://schemas.openxmlformats.org/officeDocument/2006/relationships/slide" Target="slide211.xml"/><Relationship Id="rId20" Type="http://schemas.openxmlformats.org/officeDocument/2006/relationships/slide" Target="slide214.xml"/><Relationship Id="rId21" Type="http://schemas.openxmlformats.org/officeDocument/2006/relationships/slide" Target="slide217.xml"/><Relationship Id="rId22" Type="http://schemas.openxmlformats.org/officeDocument/2006/relationships/slide" Target="slide219.xml"/><Relationship Id="rId23" Type="http://schemas.openxmlformats.org/officeDocument/2006/relationships/slide" Target="slide222.xml"/><Relationship Id="rId24" Type="http://schemas.openxmlformats.org/officeDocument/2006/relationships/slide" Target="slide224.xml"/><Relationship Id="rId25" Type="http://schemas.openxmlformats.org/officeDocument/2006/relationships/slide" Target="slide225.xml"/><Relationship Id="rId26" Type="http://schemas.openxmlformats.org/officeDocument/2006/relationships/slide" Target="slide226.xml"/><Relationship Id="rId27" Type="http://schemas.openxmlformats.org/officeDocument/2006/relationships/slide" Target="slide227.xml"/><Relationship Id="rId28" Type="http://schemas.openxmlformats.org/officeDocument/2006/relationships/slide" Target="slide228.xml"/><Relationship Id="rId29" Type="http://schemas.openxmlformats.org/officeDocument/2006/relationships/slide" Target="slide229.xml"/><Relationship Id="rId30" Type="http://schemas.openxmlformats.org/officeDocument/2006/relationships/slide" Target="slide231.xml"/><Relationship Id="rId31" Type="http://schemas.openxmlformats.org/officeDocument/2006/relationships/slide" Target="slide233.xml"/><Relationship Id="rId32" Type="http://schemas.openxmlformats.org/officeDocument/2006/relationships/slide" Target="slide234.xml"/><Relationship Id="rId33" Type="http://schemas.openxmlformats.org/officeDocument/2006/relationships/slide" Target="slide236.xml"/></Relationships>

</file>

<file path=ppt/slides/_rels/slide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jpg"/></Relationships>

</file>

<file path=ppt/slides/_rels/slide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jpg"/></Relationships>

</file>

<file path=ppt/slides/_rels/slide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jpg"/></Relationships>

</file>

<file path=ppt/slides/_rels/slide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jpg"/></Relationships>

</file>

<file path=ppt/slides/_rels/slide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jpg"/></Relationships>

</file>

<file path=ppt/slides/_rels/slide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png"/><Relationship Id="rId3" Type="http://schemas.openxmlformats.org/officeDocument/2006/relationships/image" Target="../media/image57.jpg"/></Relationships>

</file>

<file path=ppt/slides/_rels/slide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jpg"/><Relationship Id="rId3" Type="http://schemas.openxmlformats.org/officeDocument/2006/relationships/image" Target="../media/image59.png"/></Relationships>

</file>

<file path=ppt/slides/_rels/slide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jpg"/></Relationships>

</file>

<file path=ppt/slides/_rels/slide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237.xml"/><Relationship Id="rId3" Type="http://schemas.openxmlformats.org/officeDocument/2006/relationships/slide" Target="slide239.xml"/><Relationship Id="rId4" Type="http://schemas.openxmlformats.org/officeDocument/2006/relationships/slide" Target="slide240.xml"/><Relationship Id="rId5" Type="http://schemas.openxmlformats.org/officeDocument/2006/relationships/slide" Target="slide241.xml"/><Relationship Id="rId6" Type="http://schemas.openxmlformats.org/officeDocument/2006/relationships/slide" Target="slide242.xml"/><Relationship Id="rId7" Type="http://schemas.openxmlformats.org/officeDocument/2006/relationships/slide" Target="slide243.xml"/><Relationship Id="rId8" Type="http://schemas.openxmlformats.org/officeDocument/2006/relationships/slide" Target="slide244.xml"/><Relationship Id="rId9" Type="http://schemas.openxmlformats.org/officeDocument/2006/relationships/slide" Target="slide245.xml"/><Relationship Id="rId10" Type="http://schemas.openxmlformats.org/officeDocument/2006/relationships/slide" Target="slide247.xml"/><Relationship Id="rId11" Type="http://schemas.openxmlformats.org/officeDocument/2006/relationships/slide" Target="slide249.xml"/><Relationship Id="rId12" Type="http://schemas.openxmlformats.org/officeDocument/2006/relationships/slide" Target="slide251.xml"/><Relationship Id="rId13" Type="http://schemas.openxmlformats.org/officeDocument/2006/relationships/slide" Target="slide252.xml"/><Relationship Id="rId14" Type="http://schemas.openxmlformats.org/officeDocument/2006/relationships/slide" Target="slide254.xml"/><Relationship Id="rId15" Type="http://schemas.openxmlformats.org/officeDocument/2006/relationships/slide" Target="slide256.xml"/><Relationship Id="rId16" Type="http://schemas.openxmlformats.org/officeDocument/2006/relationships/slide" Target="slide258.xml"/><Relationship Id="rId17" Type="http://schemas.openxmlformats.org/officeDocument/2006/relationships/slide" Target="slide259.xml"/><Relationship Id="rId18" Type="http://schemas.openxmlformats.org/officeDocument/2006/relationships/slide" Target="slide260.xml"/><Relationship Id="rId19" Type="http://schemas.openxmlformats.org/officeDocument/2006/relationships/slide" Target="slide262.xml"/><Relationship Id="rId20" Type="http://schemas.openxmlformats.org/officeDocument/2006/relationships/slide" Target="slide264.xml"/><Relationship Id="rId21" Type="http://schemas.openxmlformats.org/officeDocument/2006/relationships/slide" Target="slide265.xml"/><Relationship Id="rId22" Type="http://schemas.openxmlformats.org/officeDocument/2006/relationships/slide" Target="slide266.xml"/><Relationship Id="rId23" Type="http://schemas.openxmlformats.org/officeDocument/2006/relationships/slide" Target="slide267.xml"/><Relationship Id="rId24" Type="http://schemas.openxmlformats.org/officeDocument/2006/relationships/slide" Target="slide270.xml"/><Relationship Id="rId25" Type="http://schemas.openxmlformats.org/officeDocument/2006/relationships/slide" Target="slide271.xml"/><Relationship Id="rId26" Type="http://schemas.openxmlformats.org/officeDocument/2006/relationships/slide" Target="slide273.xml"/><Relationship Id="rId27" Type="http://schemas.openxmlformats.org/officeDocument/2006/relationships/slide" Target="slide275.xml"/><Relationship Id="rId28" Type="http://schemas.openxmlformats.org/officeDocument/2006/relationships/slide" Target="slide276.xml"/><Relationship Id="rId29" Type="http://schemas.openxmlformats.org/officeDocument/2006/relationships/slide" Target="slide277.xml"/><Relationship Id="rId30" Type="http://schemas.openxmlformats.org/officeDocument/2006/relationships/slide" Target="slide278.xml"/><Relationship Id="rId31" Type="http://schemas.openxmlformats.org/officeDocument/2006/relationships/slide" Target="slide280.xml"/><Relationship Id="rId32" Type="http://schemas.openxmlformats.org/officeDocument/2006/relationships/slide" Target="slide281.xml"/><Relationship Id="rId33" Type="http://schemas.openxmlformats.org/officeDocument/2006/relationships/slide" Target="slide283.xml"/><Relationship Id="rId34" Type="http://schemas.openxmlformats.org/officeDocument/2006/relationships/slide" Target="slide284.xml"/></Relationships>

</file>

<file path=ppt/slides/_rels/slide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jpg"/></Relationships>

</file>

<file path=ppt/slides/_rels/slide7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jpg"/></Relationships>

</file>

<file path=ppt/slides/_rels/slide7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jpg"/></Relationships>

</file>

<file path=ppt/slides/_rels/slide7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jpg"/></Relationships>

</file>

<file path=ppt/slides/_rels/slide7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jpg"/><Relationship Id="rId3" Type="http://schemas.openxmlformats.org/officeDocument/2006/relationships/image" Target="../media/image67.jpg"/></Relationships>

</file>

<file path=ppt/slides/_rels/slide7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png"/><Relationship Id="rId3" Type="http://schemas.openxmlformats.org/officeDocument/2006/relationships/image" Target="../media/image69.jpg"/><Relationship Id="rId4" Type="http://schemas.openxmlformats.org/officeDocument/2006/relationships/image" Target="../media/image70.jpg"/></Relationships>

</file>

<file path=ppt/slides/_rels/slide7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jpg"/></Relationships>

</file>

<file path=ppt/slides/_rels/slide7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jpg"/><Relationship Id="rId3" Type="http://schemas.openxmlformats.org/officeDocument/2006/relationships/image" Target="../media/image73.jpg"/></Relationships>

</file>

<file path=ppt/slides/_rels/slide7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286.xml"/><Relationship Id="rId3" Type="http://schemas.openxmlformats.org/officeDocument/2006/relationships/slide" Target="slide288.xml"/><Relationship Id="rId4" Type="http://schemas.openxmlformats.org/officeDocument/2006/relationships/slide" Target="slide290.xml"/><Relationship Id="rId5" Type="http://schemas.openxmlformats.org/officeDocument/2006/relationships/slide" Target="slide291.xml"/><Relationship Id="rId6" Type="http://schemas.openxmlformats.org/officeDocument/2006/relationships/slide" Target="slide293.xml"/><Relationship Id="rId7" Type="http://schemas.openxmlformats.org/officeDocument/2006/relationships/slide" Target="slide294.xml"/><Relationship Id="rId8" Type="http://schemas.openxmlformats.org/officeDocument/2006/relationships/slide" Target="slide296.xml"/><Relationship Id="rId9" Type="http://schemas.openxmlformats.org/officeDocument/2006/relationships/slide" Target="slide298.xml"/><Relationship Id="rId10" Type="http://schemas.openxmlformats.org/officeDocument/2006/relationships/slide" Target="slide300.xml"/><Relationship Id="rId11" Type="http://schemas.openxmlformats.org/officeDocument/2006/relationships/slide" Target="slide301.xml"/><Relationship Id="rId12" Type="http://schemas.openxmlformats.org/officeDocument/2006/relationships/slide" Target="slide302.xml"/><Relationship Id="rId13" Type="http://schemas.openxmlformats.org/officeDocument/2006/relationships/slide" Target="slide303.xml"/><Relationship Id="rId14" Type="http://schemas.openxmlformats.org/officeDocument/2006/relationships/slide" Target="slide304.xml"/><Relationship Id="rId15" Type="http://schemas.openxmlformats.org/officeDocument/2006/relationships/slide" Target="slide306.xml"/><Relationship Id="rId16" Type="http://schemas.openxmlformats.org/officeDocument/2006/relationships/slide" Target="slide307.xml"/><Relationship Id="rId17" Type="http://schemas.openxmlformats.org/officeDocument/2006/relationships/slide" Target="slide308.xml"/><Relationship Id="rId18" Type="http://schemas.openxmlformats.org/officeDocument/2006/relationships/slide" Target="slide309.xml"/><Relationship Id="rId19" Type="http://schemas.openxmlformats.org/officeDocument/2006/relationships/slide" Target="slide310.xml"/><Relationship Id="rId20" Type="http://schemas.openxmlformats.org/officeDocument/2006/relationships/slide" Target="slide311.xml"/><Relationship Id="rId21" Type="http://schemas.openxmlformats.org/officeDocument/2006/relationships/slide" Target="slide312.xml"/><Relationship Id="rId22" Type="http://schemas.openxmlformats.org/officeDocument/2006/relationships/slide" Target="slide313.xml"/><Relationship Id="rId23" Type="http://schemas.openxmlformats.org/officeDocument/2006/relationships/slide" Target="slide315.xml"/><Relationship Id="rId24" Type="http://schemas.openxmlformats.org/officeDocument/2006/relationships/slide" Target="slide316.xml"/><Relationship Id="rId25" Type="http://schemas.openxmlformats.org/officeDocument/2006/relationships/slide" Target="slide319.xml"/><Relationship Id="rId26" Type="http://schemas.openxmlformats.org/officeDocument/2006/relationships/slide" Target="slide320.xml"/></Relationships>

</file>

<file path=ppt/slides/_rels/slide8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png"/></Relationships>

</file>

<file path=ppt/slides/_rels/slide8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ebi.ac.uk/Tools/msa/clustalo/" TargetMode="External"/><Relationship Id="rId3" Type="http://schemas.openxmlformats.org/officeDocument/2006/relationships/image" Target="../media/image75.png"/><Relationship Id="rId4" Type="http://schemas.openxmlformats.org/officeDocument/2006/relationships/image" Target="../media/image76.jpg"/></Relationships>

</file>

<file path=ppt/slides/_rels/slide8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/Relationships>

</file>

<file path=ppt/slides/_rels/slide8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8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png"/></Relationships>

</file>

<file path=ppt/slides/_rels/slide8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
</file>

<file path=ppt/slides/_rels/slide8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.jpg"/></Relationships>

</file>

<file path=ppt/slides/_rels/slide8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genome.jp/tools/clustalw" TargetMode="External"/><Relationship Id="rId3" Type="http://schemas.openxmlformats.org/officeDocument/2006/relationships/image" Target="../media/image84.png"/></Relationships>

</file>

<file path=ppt/slides/_rels/slide8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jpg"/><Relationship Id="rId3" Type="http://schemas.openxmlformats.org/officeDocument/2006/relationships/image" Target="../media/image86.jpg"/></Relationships>

</file>

<file path=ppt/slides/_rels/slide8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blast.ncbi.nlm.nih.gov/Blast.cgi" TargetMode="External"/><Relationship Id="rId3" Type="http://schemas.openxmlformats.org/officeDocument/2006/relationships/image" Target="../media/image87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8.png"/><Relationship Id="rId3" Type="http://schemas.openxmlformats.org/officeDocument/2006/relationships/image" Target="../media/image89.jpg"/></Relationships>

</file>

<file path=ppt/slides/_rels/slide9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blast.ncbi.nlm.nih.gov/Blast.cgi" TargetMode="External"/><Relationship Id="rId3" Type="http://schemas.openxmlformats.org/officeDocument/2006/relationships/image" Target="../media/image90.jpg"/></Relationships>

</file>

<file path=ppt/slides/_rels/slide9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jpg"/><Relationship Id="rId3" Type="http://schemas.openxmlformats.org/officeDocument/2006/relationships/image" Target="../media/image92.png"/></Relationships>

</file>

<file path=ppt/slides/_rels/slide9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3.png"/></Relationships>

</file>

<file path=ppt/slides/_rels/slide9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9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4.png"/><Relationship Id="rId3" Type="http://schemas.openxmlformats.org/officeDocument/2006/relationships/image" Target="../media/image88.png"/></Relationships>

</file>

<file path=ppt/slides/_rels/slide9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5.jpg"/><Relationship Id="rId3" Type="http://schemas.openxmlformats.org/officeDocument/2006/relationships/image" Target="../media/image96.png"/></Relationships>

</file>

<file path=ppt/slides/_rels/slide9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7.png"/><Relationship Id="rId3" Type="http://schemas.openxmlformats.org/officeDocument/2006/relationships/image" Target="../media/image98.jpg"/></Relationships>

</file>

<file path=ppt/slides/_rels/slide9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9.png"/></Relationships>

</file>

<file path=ppt/slides/_rels/slide9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ebi.ac.uk/Tools/sss/fasta/" TargetMode="External"/><Relationship Id="rId3" Type="http://schemas.openxmlformats.org/officeDocument/2006/relationships/image" Target="../media/image100.png"/><Relationship Id="rId4" Type="http://schemas.openxmlformats.org/officeDocument/2006/relationships/image" Target="../media/image101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58314" y="3509289"/>
            <a:ext cx="3256279" cy="9645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46100" marR="5080" indent="-534035">
              <a:lnSpc>
                <a:spcPct val="140000"/>
              </a:lnSpc>
              <a:spcBef>
                <a:spcPts val="100"/>
              </a:spcBef>
            </a:pPr>
            <a:r>
              <a:rPr dirty="0" sz="2200" spc="-5">
                <a:latin typeface="Calibri"/>
                <a:cs typeface="Calibri"/>
              </a:rPr>
              <a:t>AN INTRODUCTORY COURSE </a:t>
            </a:r>
            <a:r>
              <a:rPr dirty="0" sz="2200" spc="-484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BIOINFORMATICS-I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33242" y="5524880"/>
            <a:ext cx="2105025" cy="12306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STUDENT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HANDOUT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00">
              <a:latin typeface="Calibri"/>
              <a:cs typeface="Calibri"/>
            </a:endParaRPr>
          </a:p>
          <a:p>
            <a:pPr algn="ctr" marL="1905">
              <a:lnSpc>
                <a:spcPct val="100000"/>
              </a:lnSpc>
              <a:spcBef>
                <a:spcPts val="5"/>
              </a:spcBef>
            </a:pPr>
            <a:r>
              <a:rPr dirty="0" sz="2200" spc="-5">
                <a:latin typeface="Calibri"/>
                <a:cs typeface="Calibri"/>
              </a:rPr>
              <a:t>2016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30779" y="7338441"/>
            <a:ext cx="1910714" cy="510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VER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1.0.0.0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35"/>
              </a:spcBef>
            </a:pPr>
            <a:r>
              <a:rPr dirty="0" sz="1200" spc="-5">
                <a:latin typeface="Calibri"/>
                <a:cs typeface="Calibri"/>
              </a:rPr>
              <a:t>LAST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REVISED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2,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2016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2175" cy="743330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01815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01: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Introduction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 spc="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Bioinformatics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002: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INTRODUCTION TO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BIOINFORMATICS</a:t>
            </a:r>
            <a:endParaRPr sz="1300">
              <a:latin typeface="Calibri Light"/>
              <a:cs typeface="Calibri Light"/>
            </a:endParaRPr>
          </a:p>
          <a:p>
            <a:pPr marL="469265" indent="-228600">
              <a:lnSpc>
                <a:spcPct val="100000"/>
              </a:lnSpc>
              <a:spcBef>
                <a:spcPts val="21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MOTIVATION</a:t>
            </a:r>
            <a:endParaRPr sz="1200">
              <a:latin typeface="Calibri"/>
              <a:cs typeface="Calibri"/>
            </a:endParaRPr>
          </a:p>
          <a:p>
            <a:pPr algn="just" marL="241300">
              <a:lnSpc>
                <a:spcPct val="100000"/>
              </a:lnSpc>
              <a:spcBef>
                <a:spcPts val="935"/>
              </a:spcBef>
            </a:pPr>
            <a:r>
              <a:rPr dirty="0" sz="1200" spc="-5">
                <a:latin typeface="Calibri"/>
                <a:cs typeface="Calibri"/>
              </a:rPr>
              <a:t>Bioinformatics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becoming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popular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science </a:t>
            </a:r>
            <a:r>
              <a:rPr dirty="0" sz="1200" spc="-5">
                <a:latin typeface="Calibri"/>
                <a:cs typeface="Calibri"/>
              </a:rPr>
              <a:t>due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several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reasons.</a:t>
            </a:r>
            <a:endParaRPr sz="1200">
              <a:latin typeface="Calibri"/>
              <a:cs typeface="Calibri"/>
            </a:endParaRPr>
          </a:p>
          <a:p>
            <a:pPr marL="469265" marR="5715" indent="-228600">
              <a:lnSpc>
                <a:spcPct val="110000"/>
              </a:lnSpc>
              <a:spcBef>
                <a:spcPts val="80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It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an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</a:t>
            </a:r>
            <a:r>
              <a:rPr dirty="0" sz="1200" spc="-5" b="1">
                <a:latin typeface="Calibri"/>
                <a:cs typeface="Calibri"/>
              </a:rPr>
              <a:t>nterdisciplinary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field</a:t>
            </a:r>
            <a:r>
              <a:rPr dirty="0" sz="1200" spc="30" b="1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 it </a:t>
            </a:r>
            <a:r>
              <a:rPr dirty="0" sz="1200" spc="-5">
                <a:latin typeface="Calibri"/>
                <a:cs typeface="Calibri"/>
              </a:rPr>
              <a:t>covers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biological digital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including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human,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plants,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animals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microorganisms.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Although</a:t>
            </a:r>
            <a:r>
              <a:rPr dirty="0" sz="1200">
                <a:latin typeface="Calibri"/>
                <a:cs typeface="Calibri"/>
              </a:rPr>
              <a:t> it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a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new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field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but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rapidly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developing field</a:t>
            </a:r>
            <a:r>
              <a:rPr dirty="0" sz="1200" spc="-5"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It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demands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very </a:t>
            </a:r>
            <a:r>
              <a:rPr dirty="0" sz="1200" spc="-5" b="1">
                <a:latin typeface="Calibri"/>
                <a:cs typeface="Calibri"/>
              </a:rPr>
              <a:t>low</a:t>
            </a:r>
            <a:r>
              <a:rPr dirty="0" sz="1200" spc="10" b="1">
                <a:latin typeface="Calibri"/>
                <a:cs typeface="Calibri"/>
              </a:rPr>
              <a:t> </a:t>
            </a:r>
            <a:r>
              <a:rPr dirty="0" sz="1200" spc="-10" b="1">
                <a:latin typeface="Calibri"/>
                <a:cs typeface="Calibri"/>
              </a:rPr>
              <a:t>cost</a:t>
            </a:r>
            <a:r>
              <a:rPr dirty="0" sz="1200" spc="15" b="1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infrastructure</a:t>
            </a:r>
            <a:r>
              <a:rPr dirty="0" sz="1200">
                <a:latin typeface="Calibri"/>
                <a:cs typeface="Calibri"/>
              </a:rPr>
              <a:t> 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hardly</a:t>
            </a:r>
            <a:r>
              <a:rPr dirty="0" sz="1200">
                <a:latin typeface="Calibri"/>
                <a:cs typeface="Calibri"/>
              </a:rPr>
              <a:t> any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lab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equipment.</a:t>
            </a:r>
            <a:endParaRPr sz="1200">
              <a:latin typeface="Calibri"/>
              <a:cs typeface="Calibri"/>
            </a:endParaRPr>
          </a:p>
          <a:p>
            <a:pPr marL="469265" marR="12065" indent="-228600">
              <a:lnSpc>
                <a:spcPct val="110000"/>
              </a:lnSpc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18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bioinformatics</a:t>
            </a:r>
            <a:r>
              <a:rPr dirty="0" sz="1200" spc="17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</a:t>
            </a:r>
            <a:r>
              <a:rPr dirty="0" sz="1200" spc="18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concerns</a:t>
            </a:r>
            <a:r>
              <a:rPr dirty="0" sz="1200" spc="17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18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wide</a:t>
            </a:r>
            <a:r>
              <a:rPr dirty="0" sz="1200" spc="17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range</a:t>
            </a:r>
            <a:r>
              <a:rPr dirty="0" sz="1200" spc="17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9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species</a:t>
            </a:r>
            <a:r>
              <a:rPr dirty="0" sz="1200" spc="18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such</a:t>
            </a:r>
            <a:r>
              <a:rPr dirty="0" sz="1200" spc="18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17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humans,</a:t>
            </a:r>
            <a:r>
              <a:rPr dirty="0" sz="1200" spc="18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plants</a:t>
            </a:r>
            <a:r>
              <a:rPr dirty="0" sz="1200" spc="17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micro-organisms,</a:t>
            </a:r>
            <a:r>
              <a:rPr dirty="0" sz="1200">
                <a:latin typeface="Calibri"/>
                <a:cs typeface="Calibri"/>
              </a:rPr>
              <a:t> it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presents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plenty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of</a:t>
            </a:r>
            <a:r>
              <a:rPr dirty="0" sz="1200" spc="1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opportunities</a:t>
            </a:r>
            <a:r>
              <a:rPr dirty="0" sz="1200" spc="15" b="1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scientific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discovery.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b="1">
                <a:latin typeface="Calibri"/>
                <a:cs typeface="Calibri"/>
              </a:rPr>
              <a:t>SCOPE</a:t>
            </a:r>
            <a:r>
              <a:rPr dirty="0" sz="1200" spc="-2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OF</a:t>
            </a:r>
            <a:r>
              <a:rPr dirty="0" sz="1200" spc="-2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BIOINFORMATICS</a:t>
            </a:r>
            <a:endParaRPr sz="1200">
              <a:latin typeface="Calibri"/>
              <a:cs typeface="Calibri"/>
            </a:endParaRPr>
          </a:p>
          <a:p>
            <a:pPr algn="just" marL="241300" marR="6985">
              <a:lnSpc>
                <a:spcPct val="109600"/>
              </a:lnSpc>
              <a:spcBef>
                <a:spcPts val="810"/>
              </a:spcBef>
            </a:pPr>
            <a:r>
              <a:rPr dirty="0" sz="1200" spc="-5">
                <a:latin typeface="Calibri"/>
                <a:cs typeface="Calibri"/>
              </a:rPr>
              <a:t>Bioinformatics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primarily</a:t>
            </a:r>
            <a:r>
              <a:rPr dirty="0" sz="1200">
                <a:latin typeface="Calibri"/>
                <a:cs typeface="Calibri"/>
              </a:rPr>
              <a:t> deals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digitalized</a:t>
            </a:r>
            <a:r>
              <a:rPr dirty="0" sz="1200">
                <a:latin typeface="Calibri"/>
                <a:cs typeface="Calibri"/>
              </a:rPr>
              <a:t> biological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</a:t>
            </a:r>
            <a:r>
              <a:rPr dirty="0" sz="1200">
                <a:latin typeface="Calibri"/>
                <a:cs typeface="Calibri"/>
              </a:rPr>
              <a:t> 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well</a:t>
            </a:r>
            <a:r>
              <a:rPr dirty="0" sz="1200" spc="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27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reported from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biology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experiments. Computational</a:t>
            </a:r>
            <a:r>
              <a:rPr dirty="0" sz="1200" spc="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methods, </a:t>
            </a:r>
            <a:r>
              <a:rPr dirty="0" sz="1200">
                <a:latin typeface="Calibri"/>
                <a:cs typeface="Calibri"/>
              </a:rPr>
              <a:t>data </a:t>
            </a:r>
            <a:r>
              <a:rPr dirty="0" sz="1200" spc="-5">
                <a:latin typeface="Calibri"/>
                <a:cs typeface="Calibri"/>
              </a:rPr>
              <a:t>processing techniques </a:t>
            </a:r>
            <a:r>
              <a:rPr dirty="0" sz="1200">
                <a:latin typeface="Calibri"/>
                <a:cs typeface="Calibri"/>
              </a:rPr>
              <a:t> 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employed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addressing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following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issues:</a:t>
            </a:r>
            <a:endParaRPr sz="1200">
              <a:latin typeface="Calibri"/>
              <a:cs typeface="Calibri"/>
            </a:endParaRPr>
          </a:p>
          <a:p>
            <a:pPr marL="498475" indent="-229235">
              <a:lnSpc>
                <a:spcPct val="100000"/>
              </a:lnSpc>
              <a:spcBef>
                <a:spcPts val="944"/>
              </a:spcBef>
              <a:buFont typeface="Wingdings"/>
              <a:buChar char=""/>
              <a:tabLst>
                <a:tab pos="499109" algn="l"/>
              </a:tabLst>
            </a:pPr>
            <a:r>
              <a:rPr dirty="0" sz="1200">
                <a:latin typeface="Calibri"/>
                <a:cs typeface="Calibri"/>
              </a:rPr>
              <a:t>Storage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</a:t>
            </a:r>
            <a:endParaRPr sz="1200">
              <a:latin typeface="Calibri"/>
              <a:cs typeface="Calibri"/>
            </a:endParaRPr>
          </a:p>
          <a:p>
            <a:pPr marL="498475" indent="-229235">
              <a:lnSpc>
                <a:spcPct val="100000"/>
              </a:lnSpc>
              <a:spcBef>
                <a:spcPts val="135"/>
              </a:spcBef>
              <a:buFont typeface="Wingdings"/>
              <a:buChar char=""/>
              <a:tabLst>
                <a:tab pos="499109" algn="l"/>
              </a:tabLst>
            </a:pPr>
            <a:r>
              <a:rPr dirty="0" sz="1200" spc="-5">
                <a:latin typeface="Calibri"/>
                <a:cs typeface="Calibri"/>
              </a:rPr>
              <a:t>Organization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</a:t>
            </a:r>
            <a:endParaRPr sz="1200">
              <a:latin typeface="Calibri"/>
              <a:cs typeface="Calibri"/>
            </a:endParaRPr>
          </a:p>
          <a:p>
            <a:pPr marL="498475" indent="-229235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499109" algn="l"/>
              </a:tabLst>
            </a:pPr>
            <a:r>
              <a:rPr dirty="0" sz="1200">
                <a:latin typeface="Calibri"/>
                <a:cs typeface="Calibri"/>
              </a:rPr>
              <a:t>Analysis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many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experiments</a:t>
            </a:r>
            <a:endParaRPr sz="1200">
              <a:latin typeface="Calibri"/>
              <a:cs typeface="Calibri"/>
            </a:endParaRPr>
          </a:p>
          <a:p>
            <a:pPr marL="498475" indent="-229235">
              <a:lnSpc>
                <a:spcPct val="100000"/>
              </a:lnSpc>
              <a:spcBef>
                <a:spcPts val="145"/>
              </a:spcBef>
              <a:buSzPct val="91666"/>
              <a:buFont typeface="Wingdings"/>
              <a:buChar char=""/>
              <a:tabLst>
                <a:tab pos="499109" algn="l"/>
              </a:tabLst>
            </a:pP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representation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biological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3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ACTIVITIES</a:t>
            </a:r>
            <a:endParaRPr sz="1200">
              <a:latin typeface="Calibri"/>
              <a:cs typeface="Calibri"/>
            </a:endParaRPr>
          </a:p>
          <a:p>
            <a:pPr algn="just" marL="241300">
              <a:lnSpc>
                <a:spcPct val="100000"/>
              </a:lnSpc>
              <a:spcBef>
                <a:spcPts val="950"/>
              </a:spcBef>
            </a:pPr>
            <a:r>
              <a:rPr dirty="0" sz="1100">
                <a:latin typeface="Calibri"/>
                <a:cs typeface="Calibri"/>
              </a:rPr>
              <a:t>In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modern</a:t>
            </a:r>
            <a:r>
              <a:rPr dirty="0" sz="1200">
                <a:latin typeface="Calibri"/>
                <a:cs typeface="Calibri"/>
              </a:rPr>
              <a:t> biological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sciences,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bioinformatics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activities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such</a:t>
            </a:r>
            <a:r>
              <a:rPr dirty="0" sz="1200">
                <a:latin typeface="Calibri"/>
                <a:cs typeface="Calibri"/>
              </a:rPr>
              <a:t> as: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Developing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organizing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collected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experiments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Writing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software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tools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 analysis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Data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processing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 determine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role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underlying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biomolecules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Statistical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evaluation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data</a:t>
            </a:r>
            <a:r>
              <a:rPr dirty="0" sz="1200" spc="-5">
                <a:latin typeface="Calibri"/>
                <a:cs typeface="Calibri"/>
              </a:rPr>
              <a:t> using methods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such</a:t>
            </a:r>
            <a:r>
              <a:rPr dirty="0" sz="1200">
                <a:latin typeface="Calibri"/>
                <a:cs typeface="Calibri"/>
              </a:rPr>
              <a:t> 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t-test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ANOVA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Data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visualization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meaningful presentation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biological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CONCLUSION</a:t>
            </a:r>
            <a:endParaRPr sz="1200">
              <a:latin typeface="Calibri"/>
              <a:cs typeface="Calibri"/>
            </a:endParaRPr>
          </a:p>
          <a:p>
            <a:pPr algn="just" marL="241300" marR="5080">
              <a:lnSpc>
                <a:spcPct val="109700"/>
              </a:lnSpc>
              <a:spcBef>
                <a:spcPts val="810"/>
              </a:spcBef>
            </a:pP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Pakistan,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field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biology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undergoing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rapid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change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due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onset</a:t>
            </a:r>
            <a:r>
              <a:rPr dirty="0" sz="1200">
                <a:latin typeface="Calibri"/>
                <a:cs typeface="Calibri"/>
              </a:rPr>
              <a:t> of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bioinformatics.</a:t>
            </a:r>
            <a:r>
              <a:rPr dirty="0" sz="1200">
                <a:latin typeface="Calibri"/>
                <a:cs typeface="Calibri"/>
              </a:rPr>
              <a:t> New </a:t>
            </a:r>
            <a:r>
              <a:rPr dirty="0" sz="1200" spc="-5">
                <a:latin typeface="Calibri"/>
                <a:cs typeface="Calibri"/>
              </a:rPr>
              <a:t>research</a:t>
            </a:r>
            <a:r>
              <a:rPr dirty="0" sz="1200">
                <a:latin typeface="Calibri"/>
                <a:cs typeface="Calibri"/>
              </a:rPr>
              <a:t> 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educational </a:t>
            </a:r>
            <a:r>
              <a:rPr dirty="0" sz="1200">
                <a:latin typeface="Calibri"/>
                <a:cs typeface="Calibri"/>
              </a:rPr>
              <a:t>programs 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constructed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>
                <a:latin typeface="Calibri"/>
                <a:cs typeface="Calibri"/>
              </a:rPr>
              <a:t> is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opening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new </a:t>
            </a:r>
            <a:r>
              <a:rPr dirty="0" sz="1200" spc="-5">
                <a:latin typeface="Calibri"/>
                <a:cs typeface="Calibri"/>
              </a:rPr>
              <a:t>door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opportunities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our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future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generations.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2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6875" y="914400"/>
            <a:ext cx="4438015" cy="28765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5500" y="4763008"/>
            <a:ext cx="4580890" cy="281114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11555" y="4023486"/>
            <a:ext cx="138557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0.30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Nucleotide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FASTA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0512" y="7983473"/>
            <a:ext cx="12242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0.31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Protein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FASTA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92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93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94079"/>
            <a:ext cx="5758815" cy="30562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054: INTRODUCTION TO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FASTA-II</a:t>
            </a:r>
            <a:endParaRPr sz="13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1400">
              <a:latin typeface="Calibri Light"/>
              <a:cs typeface="Calibri Light"/>
            </a:endParaRPr>
          </a:p>
          <a:p>
            <a:pPr marL="12700" marR="128270">
              <a:lnSpc>
                <a:spcPct val="110000"/>
              </a:lnSpc>
            </a:pPr>
            <a:r>
              <a:rPr dirty="0" sz="1200" spc="-5">
                <a:latin typeface="Calibri"/>
                <a:cs typeface="Calibri"/>
              </a:rPr>
              <a:t>FASTA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– </a:t>
            </a:r>
            <a:r>
              <a:rPr dirty="0" sz="1200" spc="-5">
                <a:latin typeface="Calibri"/>
                <a:cs typeface="Calibri"/>
              </a:rPr>
              <a:t>Fast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Algorithm.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Classical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global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local</a:t>
            </a:r>
            <a:r>
              <a:rPr dirty="0" sz="1200" spc="-5">
                <a:latin typeface="Calibri"/>
                <a:cs typeface="Calibri"/>
              </a:rPr>
              <a:t> alignment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algorithms </a:t>
            </a:r>
            <a:r>
              <a:rPr dirty="0" sz="1200">
                <a:latin typeface="Calibri"/>
                <a:cs typeface="Calibri"/>
              </a:rPr>
              <a:t>are time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consuming.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FASTA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achieves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short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lengths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exact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matches.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01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400" spc="-5" b="1">
                <a:latin typeface="Calibri"/>
                <a:cs typeface="Calibri"/>
              </a:rPr>
              <a:t>USES</a:t>
            </a:r>
            <a:r>
              <a:rPr dirty="0" sz="1400" spc="-3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OF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FASTA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Symbol"/>
              <a:buChar char=""/>
            </a:pPr>
            <a:endParaRPr sz="1300">
              <a:latin typeface="Calibri"/>
              <a:cs typeface="Calibri"/>
            </a:endParaRPr>
          </a:p>
          <a:p>
            <a:pPr marL="12700" marR="95250">
              <a:lnSpc>
                <a:spcPct val="110000"/>
              </a:lnSpc>
              <a:spcBef>
                <a:spcPts val="5"/>
              </a:spcBef>
            </a:pPr>
            <a:r>
              <a:rPr dirty="0" sz="1200" spc="-5">
                <a:latin typeface="Calibri"/>
                <a:cs typeface="Calibri"/>
              </a:rPr>
              <a:t>FASTA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relies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aligning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subsequences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absolute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identity.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Input 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FASTA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search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be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FASTA,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EMBL,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GenBank,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PIR, NBRF, </a:t>
            </a:r>
            <a:r>
              <a:rPr dirty="0" sz="1200" spc="-5">
                <a:latin typeface="Calibri"/>
                <a:cs typeface="Calibri"/>
              </a:rPr>
              <a:t>PHYLIP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UniProt formats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01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400" spc="-5" b="1">
                <a:latin typeface="Calibri"/>
                <a:cs typeface="Calibri"/>
              </a:rPr>
              <a:t>OUTPUT</a:t>
            </a:r>
            <a:r>
              <a:rPr dirty="0" sz="1400" spc="-3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OF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BLAST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5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5"/>
              </a:spcBef>
            </a:pPr>
            <a:r>
              <a:rPr dirty="0" sz="1200">
                <a:latin typeface="Calibri"/>
                <a:cs typeface="Calibri"/>
              </a:rPr>
              <a:t>Results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output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visual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format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along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functional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prediction.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Makes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table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lists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 </a:t>
            </a:r>
            <a:r>
              <a:rPr dirty="0" sz="1200">
                <a:latin typeface="Calibri"/>
                <a:cs typeface="Calibri"/>
              </a:rPr>
              <a:t>hits</a:t>
            </a:r>
            <a:r>
              <a:rPr dirty="0" sz="1200" spc="-5">
                <a:latin typeface="Calibri"/>
                <a:cs typeface="Calibri"/>
              </a:rPr>
              <a:t> found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along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scores.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Users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click</a:t>
            </a:r>
            <a:r>
              <a:rPr dirty="0" sz="1200">
                <a:latin typeface="Calibri"/>
                <a:cs typeface="Calibri"/>
              </a:rPr>
              <a:t> 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 reported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look </a:t>
            </a:r>
            <a:r>
              <a:rPr dirty="0" sz="1200">
                <a:latin typeface="Calibri"/>
                <a:cs typeface="Calibri"/>
              </a:rPr>
              <a:t>at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details.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8301990"/>
            <a:ext cx="1720214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0.32 Input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to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FASTA: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Gene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IDs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1025" y="4081513"/>
            <a:ext cx="5926974" cy="412294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94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730622"/>
            <a:ext cx="21113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0.33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Input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to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FASTA: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Protein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Sequence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8925255"/>
            <a:ext cx="14662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0.34 Results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from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FASTA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1885" y="981761"/>
            <a:ext cx="5936114" cy="365246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5015852"/>
            <a:ext cx="5943600" cy="381127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95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94079"/>
            <a:ext cx="5875020" cy="14643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2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055:</a:t>
            </a:r>
            <a:r>
              <a:rPr dirty="0" sz="1300" spc="-3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FASTA</a:t>
            </a:r>
            <a:r>
              <a:rPr dirty="0" sz="1300" spc="-3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ALGORITHM</a:t>
            </a:r>
            <a:endParaRPr sz="13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1300">
              <a:latin typeface="Calibri Light"/>
              <a:cs typeface="Calibri Light"/>
            </a:endParaRPr>
          </a:p>
          <a:p>
            <a:pPr marL="12700" marR="5080">
              <a:lnSpc>
                <a:spcPct val="110000"/>
              </a:lnSpc>
              <a:spcBef>
                <a:spcPts val="1060"/>
              </a:spcBef>
            </a:pPr>
            <a:r>
              <a:rPr dirty="0" sz="1200" spc="-5">
                <a:latin typeface="Calibri"/>
                <a:cs typeface="Calibri"/>
              </a:rPr>
              <a:t>FASTA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search sequence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identify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unknown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 by</a:t>
            </a:r>
            <a:r>
              <a:rPr dirty="0" sz="1200">
                <a:latin typeface="Calibri"/>
                <a:cs typeface="Calibri"/>
              </a:rPr>
              <a:t> comparing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them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known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>
                <a:latin typeface="Calibri"/>
                <a:cs typeface="Calibri"/>
              </a:rPr>
              <a:t> databases. </a:t>
            </a:r>
            <a:r>
              <a:rPr dirty="0" sz="1200" spc="-5">
                <a:latin typeface="Calibri"/>
                <a:cs typeface="Calibri"/>
              </a:rPr>
              <a:t>This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help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obtain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</a:t>
            </a:r>
            <a:r>
              <a:rPr dirty="0" sz="1200">
                <a:latin typeface="Calibri"/>
                <a:cs typeface="Calibri"/>
              </a:rPr>
              <a:t> on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parent organism,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function 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evolutionary</a:t>
            </a:r>
            <a:r>
              <a:rPr dirty="0" sz="1200">
                <a:latin typeface="Calibri"/>
                <a:cs typeface="Calibri"/>
              </a:rPr>
              <a:t> history.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 spc="-5">
                <a:latin typeface="Calibri"/>
                <a:cs typeface="Calibri"/>
              </a:rPr>
              <a:t>STEP1: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Local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regions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identity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 found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004942"/>
            <a:ext cx="3900804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STEP2: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Rescore the</a:t>
            </a:r>
            <a:r>
              <a:rPr dirty="0" sz="1200">
                <a:latin typeface="Calibri"/>
                <a:cs typeface="Calibri"/>
              </a:rPr>
              <a:t> local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regions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PAM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BLOSUM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matrix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8862771"/>
            <a:ext cx="33286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STEP3: Eliminate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short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diagonals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below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cutoff score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87199" y="2882320"/>
            <a:ext cx="3611956" cy="195697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56030" y="5764221"/>
            <a:ext cx="2997311" cy="2009623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96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721734"/>
            <a:ext cx="5756910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STEP4: Create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gapped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alignment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narrow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segment 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then </a:t>
            </a:r>
            <a:r>
              <a:rPr dirty="0" sz="1200">
                <a:latin typeface="Calibri"/>
                <a:cs typeface="Calibri"/>
              </a:rPr>
              <a:t>perform </a:t>
            </a:r>
            <a:r>
              <a:rPr dirty="0" sz="1200" spc="-5">
                <a:latin typeface="Calibri"/>
                <a:cs typeface="Calibri"/>
              </a:rPr>
              <a:t>Smith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Watermann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alignment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35780" y="1315631"/>
            <a:ext cx="2612304" cy="214633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09775" y="4624578"/>
            <a:ext cx="3495675" cy="2828925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97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94079"/>
            <a:ext cx="5814060" cy="44488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056: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TYPES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 FASTA</a:t>
            </a:r>
            <a:endParaRPr sz="13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13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>
                <a:latin typeface="Calibri"/>
                <a:cs typeface="Calibri"/>
              </a:rPr>
              <a:t>There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six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types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</a:t>
            </a:r>
            <a:r>
              <a:rPr dirty="0" sz="1200" spc="-10">
                <a:latin typeface="Calibri"/>
                <a:cs typeface="Calibri"/>
              </a:rPr>
              <a:t>FASTS: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00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100" spc="-5" b="1">
                <a:latin typeface="Calibri"/>
                <a:cs typeface="Calibri"/>
              </a:rPr>
              <a:t>fasts35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200" spc="-5">
                <a:latin typeface="Calibri"/>
                <a:cs typeface="Calibri"/>
              </a:rPr>
              <a:t>Compare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unordered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peptides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01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100" spc="-5" b="1">
                <a:latin typeface="Calibri"/>
                <a:cs typeface="Calibri"/>
              </a:rPr>
              <a:t>fastm35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1200" spc="-5">
                <a:latin typeface="Calibri"/>
                <a:cs typeface="Calibri"/>
              </a:rPr>
              <a:t>Compare ordered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short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DNA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sequences)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(DNA)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01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100" spc="-5" b="1">
                <a:latin typeface="Calibri"/>
                <a:cs typeface="Calibri"/>
              </a:rPr>
              <a:t>Fasta35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200" spc="-5">
                <a:latin typeface="Calibri"/>
                <a:cs typeface="Calibri"/>
              </a:rPr>
              <a:t>Scan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>
                <a:latin typeface="Calibri"/>
                <a:cs typeface="Calibri"/>
              </a:rPr>
              <a:t> 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library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similar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00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100" b="1">
                <a:latin typeface="Calibri"/>
                <a:cs typeface="Calibri"/>
              </a:rPr>
              <a:t>Fastx35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200" spc="-5">
                <a:latin typeface="Calibri"/>
                <a:cs typeface="Calibri"/>
              </a:rPr>
              <a:t>Compare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translated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(6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ORFs)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 database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00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100" spc="-5" b="1">
                <a:latin typeface="Calibri"/>
                <a:cs typeface="Calibri"/>
              </a:rPr>
              <a:t>tfastx35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200" spc="-5">
                <a:latin typeface="Calibri"/>
                <a:cs typeface="Calibri"/>
              </a:rPr>
              <a:t>Compare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DNA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 database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(6 </a:t>
            </a:r>
            <a:r>
              <a:rPr dirty="0" sz="1200" spc="-10">
                <a:latin typeface="Calibri"/>
                <a:cs typeface="Calibri"/>
              </a:rPr>
              <a:t>ORFs)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00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100" spc="-5" b="1">
                <a:latin typeface="Calibri"/>
                <a:cs typeface="Calibri"/>
              </a:rPr>
              <a:t>fasty35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200" spc="-5">
                <a:latin typeface="Calibri"/>
                <a:cs typeface="Calibri"/>
              </a:rPr>
              <a:t>Compare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DNA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sequence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(6ORFs)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</a:pPr>
            <a:r>
              <a:rPr dirty="0" sz="1200" spc="-5">
                <a:latin typeface="Calibri"/>
                <a:cs typeface="Calibri"/>
              </a:rPr>
              <a:t>FASTA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performs quick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biological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Several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types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FASTA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exist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assist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DNA/RNA/Protein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 each other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98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94079"/>
            <a:ext cx="5949950" cy="9613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057: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SUMMERY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FASTA</a:t>
            </a:r>
            <a:endParaRPr sz="13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1300">
              <a:latin typeface="Calibri Light"/>
              <a:cs typeface="Calibri Light"/>
            </a:endParaRPr>
          </a:p>
          <a:p>
            <a:pPr marL="12700" marR="5080">
              <a:lnSpc>
                <a:spcPct val="110000"/>
              </a:lnSpc>
              <a:spcBef>
                <a:spcPts val="1060"/>
              </a:spcBef>
            </a:pPr>
            <a:r>
              <a:rPr dirty="0" sz="1200" spc="-5">
                <a:latin typeface="Calibri"/>
                <a:cs typeface="Calibri"/>
              </a:rPr>
              <a:t>FASTA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briskly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perform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 search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if</a:t>
            </a:r>
            <a:r>
              <a:rPr dirty="0" sz="1200" spc="-5">
                <a:latin typeface="Calibri"/>
                <a:cs typeface="Calibri"/>
              </a:rPr>
              <a:t> given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query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sequence.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Multiple</a:t>
            </a:r>
            <a:r>
              <a:rPr dirty="0" sz="1200">
                <a:latin typeface="Calibri"/>
                <a:cs typeface="Calibri"/>
              </a:rPr>
              <a:t> types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FASTA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exist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 </a:t>
            </a:r>
            <a:r>
              <a:rPr dirty="0" sz="1200">
                <a:latin typeface="Calibri"/>
                <a:cs typeface="Calibri"/>
              </a:rPr>
              <a:t>assist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aligning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DNA/RNA/Protein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4841875"/>
            <a:ext cx="20605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0.35 Step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1: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Obtain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query sequence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2307335"/>
            <a:ext cx="5943600" cy="2383071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99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86582" y="4972939"/>
            <a:ext cx="199771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0.36 Step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2: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Choose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type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FASTA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8536685"/>
            <a:ext cx="3326129" cy="4578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0.37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Type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FASTA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u="sng" sz="1100" spc="-5" b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http://fasta.bioch.virginia.edu/fasta_docs/fasta35.shtml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914400"/>
            <a:ext cx="5943600" cy="40359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4400" y="5257800"/>
            <a:ext cx="5943600" cy="3172333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100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48482" y="4744339"/>
            <a:ext cx="20751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0.38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Step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3: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Setup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Search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Parameters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8276082"/>
            <a:ext cx="20732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0.39 Step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4: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Tabulated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Search Results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0468" y="957844"/>
            <a:ext cx="5874084" cy="376228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0853" y="5048565"/>
            <a:ext cx="5937146" cy="313074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101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905" cy="44030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01815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01: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Introduction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 spc="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Bioinformatics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003: INTRODUCTION TO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BIOINFORMATICS</a:t>
            </a:r>
            <a:endParaRPr sz="1300">
              <a:latin typeface="Calibri Light"/>
              <a:cs typeface="Calibri Light"/>
            </a:endParaRPr>
          </a:p>
          <a:p>
            <a:pPr marL="241300" indent="-228600">
              <a:lnSpc>
                <a:spcPct val="100000"/>
              </a:lnSpc>
              <a:spcBef>
                <a:spcPts val="21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dirty="0" sz="1200" b="1">
                <a:latin typeface="Calibri"/>
                <a:cs typeface="Calibri"/>
              </a:rPr>
              <a:t>NEED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FOR</a:t>
            </a:r>
            <a:r>
              <a:rPr dirty="0" sz="1200" spc="-2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BIOINFORMATICS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–I</a:t>
            </a:r>
            <a:endParaRPr sz="1200">
              <a:latin typeface="Calibri"/>
              <a:cs typeface="Calibri"/>
            </a:endParaRPr>
          </a:p>
          <a:p>
            <a:pPr algn="just" marL="12700" marR="5080">
              <a:lnSpc>
                <a:spcPct val="110000"/>
              </a:lnSpc>
              <a:spcBef>
                <a:spcPts val="790"/>
              </a:spcBef>
            </a:pPr>
            <a:r>
              <a:rPr dirty="0" sz="1200">
                <a:latin typeface="Calibri"/>
                <a:cs typeface="Calibri"/>
              </a:rPr>
              <a:t>If </a:t>
            </a:r>
            <a:r>
              <a:rPr dirty="0" sz="1200" spc="-5">
                <a:latin typeface="Calibri"/>
                <a:cs typeface="Calibri"/>
              </a:rPr>
              <a:t>we </a:t>
            </a:r>
            <a:r>
              <a:rPr dirty="0" sz="1200">
                <a:latin typeface="Calibri"/>
                <a:cs typeface="Calibri"/>
              </a:rPr>
              <a:t>look at the pace of </a:t>
            </a:r>
            <a:r>
              <a:rPr dirty="0" sz="1200" spc="-5">
                <a:latin typeface="Calibri"/>
                <a:cs typeface="Calibri"/>
              </a:rPr>
              <a:t>development </a:t>
            </a:r>
            <a:r>
              <a:rPr dirty="0" sz="1200" spc="-10">
                <a:latin typeface="Calibri"/>
                <a:cs typeface="Calibri"/>
              </a:rPr>
              <a:t>in </a:t>
            </a: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area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bioinformatics </a:t>
            </a:r>
            <a:r>
              <a:rPr dirty="0" sz="1200" spc="5">
                <a:latin typeface="Calibri"/>
                <a:cs typeface="Calibri"/>
              </a:rPr>
              <a:t>then </a:t>
            </a:r>
            <a:r>
              <a:rPr dirty="0" sz="1200" spc="-5">
                <a:latin typeface="Calibri"/>
                <a:cs typeface="Calibri"/>
              </a:rPr>
              <a:t>we can easily observe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>
                <a:latin typeface="Calibri"/>
                <a:cs typeface="Calibri"/>
              </a:rPr>
              <a:t> from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year’s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2000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2015,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online</a:t>
            </a:r>
            <a:r>
              <a:rPr dirty="0" sz="1200">
                <a:latin typeface="Calibri"/>
                <a:cs typeface="Calibri"/>
              </a:rPr>
              <a:t> tools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processing</a:t>
            </a:r>
            <a:r>
              <a:rPr dirty="0" sz="1200">
                <a:latin typeface="Calibri"/>
                <a:cs typeface="Calibri"/>
              </a:rPr>
              <a:t> genomics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proteomics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</a:t>
            </a:r>
            <a:r>
              <a:rPr dirty="0" sz="1200">
                <a:latin typeface="Calibri"/>
                <a:cs typeface="Calibri"/>
              </a:rPr>
              <a:t> 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rapidly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increasing.</a:t>
            </a:r>
            <a:r>
              <a:rPr dirty="0" sz="1200">
                <a:latin typeface="Calibri"/>
                <a:cs typeface="Calibri"/>
              </a:rPr>
              <a:t> This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just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reflection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bioinformatics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modern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day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biology.</a:t>
            </a:r>
            <a:endParaRPr sz="1200">
              <a:latin typeface="Calibri"/>
              <a:cs typeface="Calibri"/>
            </a:endParaRPr>
          </a:p>
          <a:p>
            <a:pPr algn="just" marL="12700" marR="5715">
              <a:lnSpc>
                <a:spcPct val="109800"/>
              </a:lnSpc>
              <a:spcBef>
                <a:spcPts val="795"/>
              </a:spcBef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field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Bioinformatics</a:t>
            </a:r>
            <a:r>
              <a:rPr dirty="0" sz="1200">
                <a:latin typeface="Calibri"/>
                <a:cs typeface="Calibri"/>
              </a:rPr>
              <a:t> 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Computational</a:t>
            </a:r>
            <a:r>
              <a:rPr dirty="0" sz="1200">
                <a:latin typeface="Calibri"/>
                <a:cs typeface="Calibri"/>
              </a:rPr>
              <a:t> Biology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characterized</a:t>
            </a:r>
            <a:r>
              <a:rPr dirty="0" sz="1200">
                <a:latin typeface="Calibri"/>
                <a:cs typeface="Calibri"/>
              </a:rPr>
              <a:t> 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highly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diverse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confluence of traditional </a:t>
            </a:r>
            <a:r>
              <a:rPr dirty="0" sz="1200">
                <a:latin typeface="Calibri"/>
                <a:cs typeface="Calibri"/>
              </a:rPr>
              <a:t>academic </a:t>
            </a:r>
            <a:r>
              <a:rPr dirty="0" sz="1200" spc="-5">
                <a:latin typeface="Calibri"/>
                <a:cs typeface="Calibri"/>
              </a:rPr>
              <a:t>disciplines. Informatics and Bio-science </a:t>
            </a:r>
            <a:r>
              <a:rPr dirty="0" sz="1200">
                <a:latin typeface="Calibri"/>
                <a:cs typeface="Calibri"/>
              </a:rPr>
              <a:t>are the </a:t>
            </a:r>
            <a:r>
              <a:rPr dirty="0" sz="1200" spc="-5">
                <a:latin typeface="Calibri"/>
                <a:cs typeface="Calibri"/>
              </a:rPr>
              <a:t>umbrella </a:t>
            </a:r>
            <a:r>
              <a:rPr dirty="0" sz="1200">
                <a:latin typeface="Calibri"/>
                <a:cs typeface="Calibri"/>
              </a:rPr>
              <a:t> terms </a:t>
            </a:r>
            <a:r>
              <a:rPr dirty="0" sz="1200" spc="-5">
                <a:latin typeface="Calibri"/>
                <a:cs typeface="Calibri"/>
              </a:rPr>
              <a:t>given </a:t>
            </a:r>
            <a:r>
              <a:rPr dirty="0" sz="1200">
                <a:latin typeface="Calibri"/>
                <a:cs typeface="Calibri"/>
              </a:rPr>
              <a:t>to a </a:t>
            </a:r>
            <a:r>
              <a:rPr dirty="0" sz="1200" spc="-10">
                <a:latin typeface="Calibri"/>
                <a:cs typeface="Calibri"/>
              </a:rPr>
              <a:t>set </a:t>
            </a:r>
            <a:r>
              <a:rPr dirty="0" sz="1200">
                <a:latin typeface="Calibri"/>
                <a:cs typeface="Calibri"/>
              </a:rPr>
              <a:t>of allied </a:t>
            </a:r>
            <a:r>
              <a:rPr dirty="0" sz="1200" spc="-5">
                <a:latin typeface="Calibri"/>
                <a:cs typeface="Calibri"/>
              </a:rPr>
              <a:t>disciplines which make </a:t>
            </a:r>
            <a:r>
              <a:rPr dirty="0" sz="1200">
                <a:latin typeface="Calibri"/>
                <a:cs typeface="Calibri"/>
              </a:rPr>
              <a:t>up </a:t>
            </a:r>
            <a:r>
              <a:rPr dirty="0" sz="1200" spc="-5">
                <a:latin typeface="Calibri"/>
                <a:cs typeface="Calibri"/>
              </a:rPr>
              <a:t>the field, but </a:t>
            </a:r>
            <a:r>
              <a:rPr dirty="0" sz="1200">
                <a:latin typeface="Calibri"/>
                <a:cs typeface="Calibri"/>
              </a:rPr>
              <a:t>a much larger </a:t>
            </a:r>
            <a:r>
              <a:rPr dirty="0" sz="1200" spc="-5">
                <a:latin typeface="Calibri"/>
                <a:cs typeface="Calibri"/>
              </a:rPr>
              <a:t>array of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traditional </a:t>
            </a:r>
            <a:r>
              <a:rPr dirty="0" sz="1200">
                <a:latin typeface="Calibri"/>
                <a:cs typeface="Calibri"/>
              </a:rPr>
              <a:t>areas </a:t>
            </a:r>
            <a:r>
              <a:rPr dirty="0" sz="1200" spc="-5">
                <a:latin typeface="Calibri"/>
                <a:cs typeface="Calibri"/>
              </a:rPr>
              <a:t>contribute to the set </a:t>
            </a:r>
            <a:r>
              <a:rPr dirty="0" sz="1200">
                <a:latin typeface="Calibri"/>
                <a:cs typeface="Calibri"/>
              </a:rPr>
              <a:t>of tools </a:t>
            </a:r>
            <a:r>
              <a:rPr dirty="0" sz="1200" spc="-5">
                <a:latin typeface="Calibri"/>
                <a:cs typeface="Calibri"/>
              </a:rPr>
              <a:t>needed </a:t>
            </a:r>
            <a:r>
              <a:rPr dirty="0" sz="1200">
                <a:latin typeface="Calibri"/>
                <a:cs typeface="Calibri"/>
              </a:rPr>
              <a:t>by </a:t>
            </a:r>
            <a:r>
              <a:rPr dirty="0" sz="1200" spc="-5">
                <a:latin typeface="Calibri"/>
                <a:cs typeface="Calibri"/>
              </a:rPr>
              <a:t>individuals training </a:t>
            </a:r>
            <a:r>
              <a:rPr dirty="0" sz="1200">
                <a:latin typeface="Calibri"/>
                <a:cs typeface="Calibri"/>
              </a:rPr>
              <a:t>for this </a:t>
            </a:r>
            <a:r>
              <a:rPr dirty="0" sz="1200" spc="-5">
                <a:latin typeface="Calibri"/>
                <a:cs typeface="Calibri"/>
              </a:rPr>
              <a:t>new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expanding interdisciplinary </a:t>
            </a:r>
            <a:r>
              <a:rPr dirty="0" sz="1200">
                <a:latin typeface="Calibri"/>
                <a:cs typeface="Calibri"/>
              </a:rPr>
              <a:t>field. </a:t>
            </a:r>
            <a:r>
              <a:rPr dirty="0" sz="1200" spc="-5">
                <a:latin typeface="Calibri"/>
                <a:cs typeface="Calibri"/>
              </a:rPr>
              <a:t>Biomedical Engineering, Electrical and Computer Engineering,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Computer Science, Applied Mathematics, Genetics, Biology, </a:t>
            </a:r>
            <a:r>
              <a:rPr dirty="0" sz="1200">
                <a:latin typeface="Calibri"/>
                <a:cs typeface="Calibri"/>
              </a:rPr>
              <a:t>Anatomy </a:t>
            </a:r>
            <a:r>
              <a:rPr dirty="0" sz="1200" spc="-5">
                <a:latin typeface="Calibri"/>
                <a:cs typeface="Calibri"/>
              </a:rPr>
              <a:t>and Cell Biology, Micro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Biology,</a:t>
            </a:r>
            <a:r>
              <a:rPr dirty="0" sz="1200">
                <a:latin typeface="Calibri"/>
                <a:cs typeface="Calibri"/>
              </a:rPr>
              <a:t> and</a:t>
            </a:r>
            <a:r>
              <a:rPr dirty="0" sz="1200" spc="-5">
                <a:latin typeface="Calibri"/>
                <a:cs typeface="Calibri"/>
              </a:rPr>
              <a:t> Biostatistics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principal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allied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disciplines.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5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dirty="0" sz="1200" spc="-5" b="1">
                <a:latin typeface="Calibri"/>
                <a:cs typeface="Calibri"/>
              </a:rPr>
              <a:t>CONCLUSION</a:t>
            </a:r>
            <a:endParaRPr sz="1200">
              <a:latin typeface="Calibri"/>
              <a:cs typeface="Calibri"/>
            </a:endParaRPr>
          </a:p>
          <a:p>
            <a:pPr algn="just" marL="12700" marR="6350">
              <a:lnSpc>
                <a:spcPct val="110000"/>
              </a:lnSpc>
              <a:spcBef>
                <a:spcPts val="800"/>
              </a:spcBef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need</a:t>
            </a:r>
            <a:r>
              <a:rPr dirty="0" sz="1200">
                <a:latin typeface="Calibri"/>
                <a:cs typeface="Calibri"/>
              </a:rPr>
              <a:t> 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bioinformatics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rapid</a:t>
            </a:r>
            <a:r>
              <a:rPr dirty="0" sz="1200">
                <a:latin typeface="Calibri"/>
                <a:cs typeface="Calibri"/>
              </a:rPr>
              <a:t> rise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biological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rapidly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increasing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 becoming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available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online,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free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any</a:t>
            </a:r>
            <a:r>
              <a:rPr dirty="0" sz="1200">
                <a:latin typeface="Calibri"/>
                <a:cs typeface="Calibri"/>
              </a:rPr>
              <a:t> cost.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3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974463"/>
            <a:ext cx="128016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0.40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Tabulated</a:t>
            </a:r>
            <a:r>
              <a:rPr dirty="0" sz="900" spc="-2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data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914400"/>
            <a:ext cx="5943600" cy="395732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102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2426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058: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BIOLOGICAL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DATABASE</a:t>
            </a:r>
            <a:r>
              <a:rPr dirty="0" sz="1300" spc="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AND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ONLINE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TOOLS</a:t>
            </a:r>
            <a:endParaRPr sz="13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1300">
              <a:latin typeface="Calibri Light"/>
              <a:cs typeface="Calibri Light"/>
            </a:endParaRPr>
          </a:p>
          <a:p>
            <a:pPr marL="12700" marR="588010">
              <a:lnSpc>
                <a:spcPct val="110000"/>
              </a:lnSpc>
              <a:spcBef>
                <a:spcPts val="1060"/>
              </a:spcBef>
            </a:pPr>
            <a:r>
              <a:rPr dirty="0" sz="1200">
                <a:latin typeface="Calibri"/>
                <a:cs typeface="Calibri"/>
              </a:rPr>
              <a:t>All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molecular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RNA,</a:t>
            </a:r>
            <a:r>
              <a:rPr dirty="0" sz="1200" spc="-5">
                <a:latin typeface="Calibri"/>
                <a:cs typeface="Calibri"/>
              </a:rPr>
              <a:t> DNA,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 </a:t>
            </a:r>
            <a:r>
              <a:rPr dirty="0" sz="1200">
                <a:latin typeface="Calibri"/>
                <a:cs typeface="Calibri"/>
              </a:rPr>
              <a:t>have </a:t>
            </a:r>
            <a:r>
              <a:rPr dirty="0" sz="1200" spc="-5">
                <a:latin typeface="Calibri"/>
                <a:cs typeface="Calibri"/>
              </a:rPr>
              <a:t>need 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stored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retrieved.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obtained </a:t>
            </a:r>
            <a:r>
              <a:rPr dirty="0" sz="1200">
                <a:latin typeface="Calibri"/>
                <a:cs typeface="Calibri"/>
              </a:rPr>
              <a:t>from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genome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sequencing</a:t>
            </a:r>
            <a:r>
              <a:rPr dirty="0" sz="1200">
                <a:latin typeface="Calibri"/>
                <a:cs typeface="Calibri"/>
              </a:rPr>
              <a:t> and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 </a:t>
            </a:r>
            <a:r>
              <a:rPr dirty="0" sz="1200" spc="-5">
                <a:latin typeface="Calibri"/>
                <a:cs typeface="Calibri"/>
              </a:rPr>
              <a:t>spectrometry</a:t>
            </a:r>
            <a:endParaRPr sz="1200">
              <a:latin typeface="Calibri"/>
              <a:cs typeface="Calibri"/>
            </a:endParaRPr>
          </a:p>
          <a:p>
            <a:pPr marL="12700" marR="469900">
              <a:lnSpc>
                <a:spcPct val="110000"/>
              </a:lnSpc>
              <a:spcBef>
                <a:spcPts val="790"/>
              </a:spcBef>
            </a:pPr>
            <a:r>
              <a:rPr dirty="0" sz="1200" spc="-5">
                <a:latin typeface="Calibri"/>
                <a:cs typeface="Calibri"/>
              </a:rPr>
              <a:t>Structures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obtained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X-Ray </a:t>
            </a:r>
            <a:r>
              <a:rPr dirty="0" sz="1200" spc="-5">
                <a:latin typeface="Calibri"/>
                <a:cs typeface="Calibri"/>
              </a:rPr>
              <a:t>Crystallography,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Atomic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Force</a:t>
            </a:r>
            <a:r>
              <a:rPr dirty="0" sz="1200" spc="-5">
                <a:latin typeface="Calibri"/>
                <a:cs typeface="Calibri"/>
              </a:rPr>
              <a:t> Microscopy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&amp;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Nuclear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Magnetic Resonance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Spectroscopy.</a:t>
            </a:r>
            <a:endParaRPr sz="1200">
              <a:latin typeface="Calibri"/>
              <a:cs typeface="Calibri"/>
            </a:endParaRPr>
          </a:p>
          <a:p>
            <a:pPr marL="12700" marR="20320">
              <a:lnSpc>
                <a:spcPct val="110000"/>
              </a:lnSpc>
              <a:spcBef>
                <a:spcPts val="790"/>
              </a:spcBef>
            </a:pPr>
            <a:r>
              <a:rPr dirty="0" sz="1200">
                <a:latin typeface="Calibri"/>
                <a:cs typeface="Calibri"/>
              </a:rPr>
              <a:t>Vast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amounts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such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exists.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Moreover,</a:t>
            </a:r>
            <a:r>
              <a:rPr dirty="0" sz="1200">
                <a:latin typeface="Calibri"/>
                <a:cs typeface="Calibri"/>
              </a:rPr>
              <a:t> this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data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rapidly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accumulating.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Online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Databases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formed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store and share </a:t>
            </a:r>
            <a:r>
              <a:rPr dirty="0" sz="1200">
                <a:latin typeface="Calibri"/>
                <a:cs typeface="Calibri"/>
              </a:rPr>
              <a:t>this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30604" y="3301111"/>
            <a:ext cx="4614545" cy="11671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40665" indent="-228600">
              <a:lnSpc>
                <a:spcPct val="100000"/>
              </a:lnSpc>
              <a:spcBef>
                <a:spcPts val="95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dirty="0" sz="1600" spc="-10" b="1">
                <a:latin typeface="Calibri"/>
                <a:cs typeface="Calibri"/>
              </a:rPr>
              <a:t>OBJECTIVE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00">
              <a:latin typeface="Calibri"/>
              <a:cs typeface="Calibri"/>
            </a:endParaRPr>
          </a:p>
          <a:p>
            <a:pPr marL="240665" indent="-22860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241300" algn="l"/>
              </a:tabLst>
            </a:pPr>
            <a:r>
              <a:rPr dirty="0" sz="1200" spc="-5">
                <a:latin typeface="Calibri"/>
                <a:cs typeface="Calibri"/>
              </a:rPr>
              <a:t>Make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biological </a:t>
            </a:r>
            <a:r>
              <a:rPr dirty="0" sz="1200">
                <a:latin typeface="Calibri"/>
                <a:cs typeface="Calibri"/>
              </a:rPr>
              <a:t>data</a:t>
            </a:r>
            <a:r>
              <a:rPr dirty="0" sz="1200" spc="-5">
                <a:latin typeface="Calibri"/>
                <a:cs typeface="Calibri"/>
              </a:rPr>
              <a:t> available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scientists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computer-readable</a:t>
            </a:r>
            <a:r>
              <a:rPr dirty="0" sz="1200">
                <a:latin typeface="Calibri"/>
                <a:cs typeface="Calibri"/>
              </a:rPr>
              <a:t> form</a:t>
            </a:r>
            <a:endParaRPr sz="1200">
              <a:latin typeface="Calibri"/>
              <a:cs typeface="Calibri"/>
            </a:endParaRPr>
          </a:p>
          <a:p>
            <a:pPr marL="240665" indent="-228600">
              <a:lnSpc>
                <a:spcPct val="100000"/>
              </a:lnSpc>
              <a:spcBef>
                <a:spcPts val="20"/>
              </a:spcBef>
              <a:buFont typeface="Wingdings"/>
              <a:buChar char=""/>
              <a:tabLst>
                <a:tab pos="241300" algn="l"/>
              </a:tabLst>
            </a:pP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handling,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sharing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analysis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the </a:t>
            </a:r>
            <a:r>
              <a:rPr dirty="0" sz="1200">
                <a:latin typeface="Calibri"/>
                <a:cs typeface="Calibri"/>
              </a:rPr>
              <a:t>data</a:t>
            </a:r>
            <a:endParaRPr sz="1200">
              <a:latin typeface="Calibri"/>
              <a:cs typeface="Calibri"/>
            </a:endParaRPr>
          </a:p>
          <a:p>
            <a:pPr marL="240665" indent="-228600">
              <a:lnSpc>
                <a:spcPct val="100000"/>
              </a:lnSpc>
              <a:spcBef>
                <a:spcPts val="25"/>
              </a:spcBef>
              <a:buFont typeface="Wingdings"/>
              <a:buChar char=""/>
              <a:tabLst>
                <a:tab pos="241300" algn="l"/>
              </a:tabLst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best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5">
                <a:latin typeface="Calibri"/>
                <a:cs typeface="Calibri"/>
              </a:rPr>
              <a:t>keep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this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data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web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014086"/>
            <a:ext cx="5615940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Several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molecular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databases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exist.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These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available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online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web. </a:t>
            </a:r>
            <a:r>
              <a:rPr dirty="0" sz="1200">
                <a:latin typeface="Calibri"/>
                <a:cs typeface="Calibri"/>
              </a:rPr>
              <a:t>Users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>
                <a:latin typeface="Calibri"/>
                <a:cs typeface="Calibri"/>
              </a:rPr>
              <a:t>freely </a:t>
            </a:r>
            <a:r>
              <a:rPr dirty="0" sz="1200" spc="-5">
                <a:latin typeface="Calibri"/>
                <a:cs typeface="Calibri"/>
              </a:rPr>
              <a:t>access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download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such </a:t>
            </a:r>
            <a:r>
              <a:rPr dirty="0" sz="1200">
                <a:latin typeface="Calibri"/>
                <a:cs typeface="Calibri"/>
              </a:rPr>
              <a:t>data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103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94079"/>
            <a:ext cx="5967730" cy="14643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4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059:</a:t>
            </a:r>
            <a:r>
              <a:rPr dirty="0" sz="1300" spc="-6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EXPASY</a:t>
            </a:r>
            <a:endParaRPr sz="13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1300">
              <a:latin typeface="Calibri Light"/>
              <a:cs typeface="Calibri Light"/>
            </a:endParaRPr>
          </a:p>
          <a:p>
            <a:pPr marL="12700" marR="5080">
              <a:lnSpc>
                <a:spcPct val="110000"/>
              </a:lnSpc>
              <a:spcBef>
                <a:spcPts val="1060"/>
              </a:spcBef>
            </a:pPr>
            <a:r>
              <a:rPr dirty="0" sz="1200">
                <a:latin typeface="Calibri"/>
                <a:cs typeface="Calibri"/>
              </a:rPr>
              <a:t>It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developed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Swiss Bioinformatics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Institute (SIB).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Website</a:t>
            </a:r>
            <a:r>
              <a:rPr dirty="0" sz="1200">
                <a:latin typeface="Calibri"/>
                <a:cs typeface="Calibri"/>
              </a:rPr>
              <a:t> provides</a:t>
            </a:r>
            <a:r>
              <a:rPr dirty="0" sz="1200" spc="-5">
                <a:latin typeface="Calibri"/>
                <a:cs typeface="Calibri"/>
              </a:rPr>
              <a:t> access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tools </a:t>
            </a:r>
            <a:r>
              <a:rPr dirty="0" sz="1200" spc="-5">
                <a:latin typeface="Calibri"/>
                <a:cs typeface="Calibri"/>
              </a:rPr>
              <a:t>Proteomics,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genomics,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phylogeny,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systems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biology,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population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genetics,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transcriptomics </a:t>
            </a:r>
            <a:r>
              <a:rPr dirty="0" sz="1200">
                <a:latin typeface="Calibri"/>
                <a:cs typeface="Calibri"/>
              </a:rPr>
              <a:t> etc.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can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searched.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u="sng" sz="1200" spc="-5" b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http://www.expasy.org/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2473960"/>
            <a:ext cx="5943600" cy="392811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104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207634"/>
            <a:ext cx="10147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0.41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flowchart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2230" y="953548"/>
            <a:ext cx="5935769" cy="409492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105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470016"/>
            <a:ext cx="16808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0.42 prosite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scanning 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section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0834" y="914400"/>
            <a:ext cx="5897165" cy="445770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106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221351"/>
            <a:ext cx="15328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0.43 peptide mass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finding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0834" y="914400"/>
            <a:ext cx="5897165" cy="420497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107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030851"/>
            <a:ext cx="21577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0.44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for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local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use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of protein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sequencing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1921" y="991879"/>
            <a:ext cx="5632354" cy="393953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108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073522"/>
            <a:ext cx="19037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0.45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potential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protein finding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tool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1965" y="1058724"/>
            <a:ext cx="5886034" cy="391840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109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94079"/>
            <a:ext cx="4028440" cy="7607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060:</a:t>
            </a:r>
            <a:r>
              <a:rPr dirty="0" sz="1300" spc="-2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UNIPROT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AND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SWISSPROT</a:t>
            </a:r>
            <a:endParaRPr sz="13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13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 spc="-5">
                <a:latin typeface="Calibri"/>
                <a:cs typeface="Calibri"/>
              </a:rPr>
              <a:t>Both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UniProt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SwissProt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online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</a:t>
            </a:r>
            <a:r>
              <a:rPr dirty="0" sz="1200">
                <a:latin typeface="Calibri"/>
                <a:cs typeface="Calibri"/>
              </a:rPr>
              <a:t> 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4194175"/>
            <a:ext cx="22790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0.46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gene,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protein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or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chemical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can be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find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770126"/>
            <a:ext cx="5943600" cy="23272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4479035"/>
            <a:ext cx="5943600" cy="2195829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110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515995"/>
            <a:ext cx="18738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0.47 online database for proteins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4066159"/>
            <a:ext cx="3467735" cy="141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Swiss-Prot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contains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human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curated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</a:t>
            </a:r>
            <a:endParaRPr sz="1200">
              <a:latin typeface="Calibri"/>
              <a:cs typeface="Calibri"/>
            </a:endParaRPr>
          </a:p>
          <a:p>
            <a:pPr marL="962025" indent="-264795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962025" algn="l"/>
                <a:tab pos="962660" algn="l"/>
              </a:tabLst>
            </a:pPr>
            <a:r>
              <a:rPr dirty="0" sz="1200" spc="-5">
                <a:latin typeface="Calibri"/>
                <a:cs typeface="Calibri"/>
              </a:rPr>
              <a:t>Accession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unique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identifier</a:t>
            </a:r>
            <a:endParaRPr sz="1200">
              <a:latin typeface="Calibri"/>
              <a:cs typeface="Calibri"/>
            </a:endParaRPr>
          </a:p>
          <a:p>
            <a:pPr marL="962025" indent="-264795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962025" algn="l"/>
                <a:tab pos="962660" algn="l"/>
              </a:tabLst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4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endParaRPr sz="1200">
              <a:latin typeface="Calibri"/>
              <a:cs typeface="Calibri"/>
            </a:endParaRPr>
          </a:p>
          <a:p>
            <a:pPr marL="962025" indent="-264795">
              <a:lnSpc>
                <a:spcPct val="100000"/>
              </a:lnSpc>
              <a:spcBef>
                <a:spcPts val="950"/>
              </a:spcBef>
              <a:buFont typeface="Wingdings"/>
              <a:buChar char=""/>
              <a:tabLst>
                <a:tab pos="962025" algn="l"/>
                <a:tab pos="962660" algn="l"/>
              </a:tabLst>
            </a:pPr>
            <a:r>
              <a:rPr dirty="0" sz="1200" spc="-5">
                <a:latin typeface="Calibri"/>
                <a:cs typeface="Calibri"/>
              </a:rPr>
              <a:t>Molecular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</a:t>
            </a:r>
            <a:endParaRPr sz="1200">
              <a:latin typeface="Calibri"/>
              <a:cs typeface="Calibri"/>
            </a:endParaRPr>
          </a:p>
          <a:p>
            <a:pPr marL="962025" indent="-264795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962025" algn="l"/>
                <a:tab pos="962660" algn="l"/>
              </a:tabLst>
            </a:pPr>
            <a:r>
              <a:rPr dirty="0" sz="1200" spc="-5">
                <a:latin typeface="Calibri"/>
                <a:cs typeface="Calibri"/>
              </a:rPr>
              <a:t>Observed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predicted modifications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8321802"/>
            <a:ext cx="5935980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>
                <a:latin typeface="Calibri"/>
                <a:cs typeface="Calibri"/>
              </a:rPr>
              <a:t> from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various </a:t>
            </a:r>
            <a:r>
              <a:rPr dirty="0" sz="1200" spc="-5">
                <a:latin typeface="Calibri"/>
                <a:cs typeface="Calibri"/>
              </a:rPr>
              <a:t>species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organisms</a:t>
            </a:r>
            <a:r>
              <a:rPr dirty="0" sz="1200">
                <a:latin typeface="Calibri"/>
                <a:cs typeface="Calibri"/>
              </a:rPr>
              <a:t> can be</a:t>
            </a:r>
            <a:r>
              <a:rPr dirty="0" sz="1200" spc="-5">
                <a:latin typeface="Calibri"/>
                <a:cs typeface="Calibri"/>
              </a:rPr>
              <a:t> found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uniprot.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SwissProt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manually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annotated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version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UniProt </a:t>
            </a:r>
            <a:r>
              <a:rPr dirty="0" sz="1200">
                <a:latin typeface="Calibri"/>
                <a:cs typeface="Calibri"/>
              </a:rPr>
              <a:t>Database.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8775" y="914400"/>
            <a:ext cx="4511675" cy="250507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85408" y="5882524"/>
            <a:ext cx="3401202" cy="1664673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111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67151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01815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01: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Introduction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 spc="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Bioinformatics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004: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NEED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FOR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BIOINFORMATICS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–II</a:t>
            </a:r>
            <a:endParaRPr sz="1300">
              <a:latin typeface="Calibri Light"/>
              <a:cs typeface="Calibri Light"/>
            </a:endParaRPr>
          </a:p>
          <a:p>
            <a:pPr algn="just" marL="12700" marR="5080">
              <a:lnSpc>
                <a:spcPct val="109700"/>
              </a:lnSpc>
              <a:spcBef>
                <a:spcPts val="10"/>
              </a:spcBef>
            </a:pPr>
            <a:r>
              <a:rPr dirty="0" sz="1200">
                <a:latin typeface="Calibri"/>
                <a:cs typeface="Calibri"/>
              </a:rPr>
              <a:t>If</a:t>
            </a:r>
            <a:r>
              <a:rPr dirty="0" sz="1200" spc="6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6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observe</a:t>
            </a:r>
            <a:r>
              <a:rPr dirty="0" sz="1200" spc="6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6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growth</a:t>
            </a:r>
            <a:r>
              <a:rPr dirty="0" sz="1200" spc="6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6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gene</a:t>
            </a:r>
            <a:r>
              <a:rPr dirty="0" sz="1200" spc="6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bank</a:t>
            </a:r>
            <a:r>
              <a:rPr dirty="0" sz="1200" spc="5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than</a:t>
            </a:r>
            <a:r>
              <a:rPr dirty="0" sz="1200" spc="6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7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1982</a:t>
            </a:r>
            <a:r>
              <a:rPr dirty="0" sz="1200" spc="6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</a:t>
            </a:r>
            <a:r>
              <a:rPr dirty="0" sz="1200" spc="10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comprised</a:t>
            </a:r>
            <a:r>
              <a:rPr dirty="0" sz="1200" spc="7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</a:t>
            </a:r>
            <a:r>
              <a:rPr dirty="0" sz="1200" spc="6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billion</a:t>
            </a:r>
            <a:r>
              <a:rPr dirty="0" sz="1200" spc="6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base</a:t>
            </a:r>
            <a:r>
              <a:rPr dirty="0" sz="1200" spc="6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pairs</a:t>
            </a:r>
            <a:r>
              <a:rPr dirty="0" sz="1200" spc="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but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 year </a:t>
            </a:r>
            <a:r>
              <a:rPr dirty="0" sz="1200" spc="-5">
                <a:latin typeface="Calibri"/>
                <a:cs typeface="Calibri"/>
              </a:rPr>
              <a:t>2002 </a:t>
            </a:r>
            <a:r>
              <a:rPr dirty="0" sz="1200" spc="-10">
                <a:latin typeface="Calibri"/>
                <a:cs typeface="Calibri"/>
              </a:rPr>
              <a:t>it </a:t>
            </a:r>
            <a:r>
              <a:rPr dirty="0" sz="1200">
                <a:latin typeface="Calibri"/>
                <a:cs typeface="Calibri"/>
              </a:rPr>
              <a:t>had risen to 56 </a:t>
            </a:r>
            <a:r>
              <a:rPr dirty="0" sz="1200" spc="-5">
                <a:latin typeface="Calibri"/>
                <a:cs typeface="Calibri"/>
              </a:rPr>
              <a:t>billion </a:t>
            </a:r>
            <a:r>
              <a:rPr dirty="0" sz="1200">
                <a:latin typeface="Calibri"/>
                <a:cs typeface="Calibri"/>
              </a:rPr>
              <a:t>base </a:t>
            </a:r>
            <a:r>
              <a:rPr dirty="0" sz="1200" spc="-5">
                <a:latin typeface="Calibri"/>
                <a:cs typeface="Calibri"/>
              </a:rPr>
              <a:t>pairs. </a:t>
            </a:r>
            <a:r>
              <a:rPr dirty="0" sz="1200">
                <a:latin typeface="Calibri"/>
                <a:cs typeface="Calibri"/>
              </a:rPr>
              <a:t>With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>
                <a:latin typeface="Calibri"/>
                <a:cs typeface="Calibri"/>
              </a:rPr>
              <a:t>data in </a:t>
            </a:r>
            <a:r>
              <a:rPr dirty="0" sz="1200" spc="-5">
                <a:latin typeface="Calibri"/>
                <a:cs typeface="Calibri"/>
              </a:rPr>
              <a:t>our hands, </a:t>
            </a:r>
            <a:r>
              <a:rPr dirty="0" sz="1200">
                <a:latin typeface="Calibri"/>
                <a:cs typeface="Calibri"/>
              </a:rPr>
              <a:t>there is an </a:t>
            </a:r>
            <a:r>
              <a:rPr dirty="0" sz="1200" spc="-5">
                <a:latin typeface="Calibri"/>
                <a:cs typeface="Calibri"/>
              </a:rPr>
              <a:t>urgent </a:t>
            </a:r>
            <a:r>
              <a:rPr dirty="0" sz="1200">
                <a:latin typeface="Calibri"/>
                <a:cs typeface="Calibri"/>
              </a:rPr>
              <a:t> need to </a:t>
            </a:r>
            <a:r>
              <a:rPr dirty="0" sz="1200" spc="-5">
                <a:latin typeface="Calibri"/>
                <a:cs typeface="Calibri"/>
              </a:rPr>
              <a:t>interpret this data. For instance, analysis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this data can help </a:t>
            </a:r>
            <a:r>
              <a:rPr dirty="0" sz="1200">
                <a:latin typeface="Calibri"/>
                <a:cs typeface="Calibri"/>
              </a:rPr>
              <a:t>us in </a:t>
            </a:r>
            <a:r>
              <a:rPr dirty="0" sz="1200" spc="-5">
                <a:latin typeface="Calibri"/>
                <a:cs typeface="Calibri"/>
              </a:rPr>
              <a:t>developing </a:t>
            </a:r>
            <a:r>
              <a:rPr dirty="0" sz="1200" spc="-10">
                <a:latin typeface="Calibri"/>
                <a:cs typeface="Calibri"/>
              </a:rPr>
              <a:t>an </a:t>
            </a:r>
            <a:r>
              <a:rPr dirty="0" sz="1200" spc="-5">
                <a:latin typeface="Calibri"/>
                <a:cs typeface="Calibri"/>
              </a:rPr>
              <a:t> understanding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5">
                <a:latin typeface="Calibri"/>
                <a:cs typeface="Calibri"/>
              </a:rPr>
              <a:t> phylogenetic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“tree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life”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consist of: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Bacteria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Archaea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Eucarya</a:t>
            </a:r>
            <a:endParaRPr sz="1200">
              <a:latin typeface="Calibri"/>
              <a:cs typeface="Calibri"/>
            </a:endParaRPr>
          </a:p>
          <a:p>
            <a:pPr algn="just" marL="12700" marR="5080">
              <a:lnSpc>
                <a:spcPct val="110000"/>
              </a:lnSpc>
              <a:spcBef>
                <a:spcPts val="790"/>
              </a:spcBef>
            </a:pPr>
            <a:r>
              <a:rPr dirty="0" sz="1200" spc="-5">
                <a:latin typeface="Calibri"/>
                <a:cs typeface="Calibri"/>
              </a:rPr>
              <a:t>Towards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exploring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possible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benefits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bioinformatics,</a:t>
            </a:r>
            <a:r>
              <a:rPr dirty="0" sz="1200">
                <a:latin typeface="Calibri"/>
                <a:cs typeface="Calibri"/>
              </a:rPr>
              <a:t> one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needs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answer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following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question:</a:t>
            </a:r>
            <a:endParaRPr sz="12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00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dirty="0" sz="1200" b="1">
                <a:latin typeface="Calibri"/>
                <a:cs typeface="Calibri"/>
              </a:rPr>
              <a:t>WHAT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IS </a:t>
            </a:r>
            <a:r>
              <a:rPr dirty="0" sz="1200" spc="-5" b="1">
                <a:latin typeface="Calibri"/>
                <a:cs typeface="Calibri"/>
              </a:rPr>
              <a:t>IT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THAT</a:t>
            </a:r>
            <a:r>
              <a:rPr dirty="0" sz="1200" spc="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BIOINFORMATICS</a:t>
            </a:r>
            <a:r>
              <a:rPr dirty="0" sz="1200" spc="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CAN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10" b="1">
                <a:latin typeface="Calibri"/>
                <a:cs typeface="Calibri"/>
              </a:rPr>
              <a:t>DELEIVER?</a:t>
            </a:r>
            <a:endParaRPr sz="12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  <a:spcBef>
                <a:spcPts val="944"/>
              </a:spcBef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simple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answer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bioinformatics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is:</a:t>
            </a:r>
            <a:endParaRPr sz="1200">
              <a:latin typeface="Calibri"/>
              <a:cs typeface="Calibri"/>
            </a:endParaRPr>
          </a:p>
          <a:p>
            <a:pPr lvl="1" marL="469265" marR="5080" indent="-228600">
              <a:lnSpc>
                <a:spcPct val="110000"/>
              </a:lnSpc>
              <a:spcBef>
                <a:spcPts val="79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Provide</a:t>
            </a:r>
            <a:r>
              <a:rPr dirty="0" sz="1200" spc="2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2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better</a:t>
            </a:r>
            <a:r>
              <a:rPr dirty="0" sz="1200" spc="2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understanding</a:t>
            </a:r>
            <a:r>
              <a:rPr dirty="0" sz="1200" spc="24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24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life,</a:t>
            </a:r>
            <a:r>
              <a:rPr dirty="0" sz="1200" spc="2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evolution,</a:t>
            </a:r>
            <a:r>
              <a:rPr dirty="0" sz="1200" spc="2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molecular</a:t>
            </a:r>
            <a:r>
              <a:rPr dirty="0" sz="1200" spc="2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mechanisms</a:t>
            </a:r>
            <a:r>
              <a:rPr dirty="0" sz="1200" spc="2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2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well</a:t>
            </a:r>
            <a:r>
              <a:rPr dirty="0" sz="1200" spc="2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disease.</a:t>
            </a:r>
            <a:endParaRPr sz="1200">
              <a:latin typeface="Calibri"/>
              <a:cs typeface="Calibri"/>
            </a:endParaRPr>
          </a:p>
          <a:p>
            <a:pPr lvl="1" marL="469265" marR="5080" indent="-228600">
              <a:lnSpc>
                <a:spcPct val="110000"/>
              </a:lnSpc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Moreover,</a:t>
            </a:r>
            <a:r>
              <a:rPr dirty="0" sz="1200" spc="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204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make</a:t>
            </a:r>
            <a:r>
              <a:rPr dirty="0" sz="1200" spc="20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better</a:t>
            </a:r>
            <a:r>
              <a:rPr dirty="0" sz="1200" spc="19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drugs</a:t>
            </a:r>
            <a:r>
              <a:rPr dirty="0" sz="1200" spc="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19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9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availability</a:t>
            </a:r>
            <a:r>
              <a:rPr dirty="0" sz="1200" spc="19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204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an</a:t>
            </a:r>
            <a:r>
              <a:rPr dirty="0" sz="1200" spc="19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enhanced</a:t>
            </a:r>
            <a:r>
              <a:rPr dirty="0" sz="1200" spc="2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molecular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understanding of disease.</a:t>
            </a:r>
            <a:endParaRPr sz="12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Font typeface="Wingdings"/>
              <a:buChar char=""/>
            </a:pPr>
            <a:endParaRPr sz="145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dirty="0" sz="1200" spc="-5" b="1">
                <a:latin typeface="Calibri"/>
                <a:cs typeface="Calibri"/>
              </a:rPr>
              <a:t>POSSIBLE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CONTRIBUTIONS</a:t>
            </a:r>
            <a:endParaRPr sz="1200">
              <a:latin typeface="Calibri"/>
              <a:cs typeface="Calibri"/>
            </a:endParaRPr>
          </a:p>
          <a:p>
            <a:pPr lvl="1" marL="469265" indent="-228600">
              <a:lnSpc>
                <a:spcPct val="100000"/>
              </a:lnSpc>
              <a:spcBef>
                <a:spcPts val="1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It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organize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large</a:t>
            </a:r>
            <a:r>
              <a:rPr dirty="0" sz="1200" spc="-5">
                <a:latin typeface="Calibri"/>
                <a:cs typeface="Calibri"/>
              </a:rPr>
              <a:t> datasets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 </a:t>
            </a:r>
            <a:r>
              <a:rPr dirty="0" sz="1200">
                <a:latin typeface="Calibri"/>
                <a:cs typeface="Calibri"/>
              </a:rPr>
              <a:t>new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experiments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instruments</a:t>
            </a:r>
            <a:endParaRPr sz="1200">
              <a:latin typeface="Calibri"/>
              <a:cs typeface="Calibri"/>
            </a:endParaRPr>
          </a:p>
          <a:p>
            <a:pPr lvl="1"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Bioinformatics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store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process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this data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well.</a:t>
            </a:r>
            <a:endParaRPr sz="1200">
              <a:latin typeface="Calibri"/>
              <a:cs typeface="Calibri"/>
            </a:endParaRPr>
          </a:p>
          <a:p>
            <a:pPr lvl="1"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It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provide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insights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meanings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our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research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results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-5">
                <a:latin typeface="Calibri"/>
                <a:cs typeface="Calibri"/>
              </a:rPr>
              <a:t>findings.</a:t>
            </a:r>
            <a:endParaRPr sz="1200">
              <a:latin typeface="Calibri"/>
              <a:cs typeface="Calibri"/>
            </a:endParaRPr>
          </a:p>
          <a:p>
            <a:pPr lvl="1" marL="469265" indent="-228600">
              <a:lnSpc>
                <a:spcPct val="100000"/>
              </a:lnSpc>
              <a:spcBef>
                <a:spcPts val="13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Overall,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help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better </a:t>
            </a:r>
            <a:r>
              <a:rPr dirty="0" sz="1200" spc="-5">
                <a:latin typeface="Calibri"/>
                <a:cs typeface="Calibri"/>
              </a:rPr>
              <a:t>understand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paradoxes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defining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>
                <a:latin typeface="Calibri"/>
                <a:cs typeface="Calibri"/>
              </a:rPr>
              <a:t>life</a:t>
            </a:r>
            <a:r>
              <a:rPr dirty="0" sz="1200" spc="-5">
                <a:latin typeface="Calibri"/>
                <a:cs typeface="Calibri"/>
              </a:rPr>
              <a:t> forms.</a:t>
            </a:r>
            <a:endParaRPr sz="12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buFont typeface="Wingdings"/>
              <a:buChar char=""/>
            </a:pPr>
            <a:endParaRPr sz="14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Font typeface="Wingdings"/>
              <a:buChar char=""/>
            </a:pPr>
            <a:endParaRPr sz="12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SzPct val="91666"/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dirty="0" sz="1200" spc="-5" b="1">
                <a:latin typeface="Calibri"/>
                <a:cs typeface="Calibri"/>
              </a:rPr>
              <a:t>CONCLUSION</a:t>
            </a:r>
            <a:endParaRPr sz="1200">
              <a:latin typeface="Calibri"/>
              <a:cs typeface="Calibri"/>
            </a:endParaRPr>
          </a:p>
          <a:p>
            <a:pPr algn="just" marL="12700" marR="5080">
              <a:lnSpc>
                <a:spcPct val="109600"/>
              </a:lnSpc>
              <a:spcBef>
                <a:spcPts val="810"/>
              </a:spcBef>
            </a:pPr>
            <a:r>
              <a:rPr dirty="0" sz="1200" spc="-5">
                <a:latin typeface="Calibri"/>
                <a:cs typeface="Calibri"/>
              </a:rPr>
              <a:t>From </a:t>
            </a:r>
            <a:r>
              <a:rPr dirty="0" sz="1200">
                <a:latin typeface="Calibri"/>
                <a:cs typeface="Calibri"/>
              </a:rPr>
              <a:t>gene </a:t>
            </a:r>
            <a:r>
              <a:rPr dirty="0" sz="1200" spc="-5">
                <a:latin typeface="Calibri"/>
                <a:cs typeface="Calibri"/>
              </a:rPr>
              <a:t>sequencing to protein </a:t>
            </a:r>
            <a:r>
              <a:rPr dirty="0" sz="1200">
                <a:latin typeface="Calibri"/>
                <a:cs typeface="Calibri"/>
              </a:rPr>
              <a:t>sequencing, </a:t>
            </a:r>
            <a:r>
              <a:rPr dirty="0" sz="1200" spc="-5">
                <a:latin typeface="Calibri"/>
                <a:cs typeface="Calibri"/>
              </a:rPr>
              <a:t>bioinformatics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providing </a:t>
            </a:r>
            <a:r>
              <a:rPr dirty="0" sz="1200">
                <a:latin typeface="Calibri"/>
                <a:cs typeface="Calibri"/>
              </a:rPr>
              <a:t>us </a:t>
            </a:r>
            <a:r>
              <a:rPr dirty="0" sz="1200" spc="-5">
                <a:latin typeface="Calibri"/>
                <a:cs typeface="Calibri"/>
              </a:rPr>
              <a:t>with </a:t>
            </a:r>
            <a:r>
              <a:rPr dirty="0" sz="1200" spc="-10">
                <a:latin typeface="Calibri"/>
                <a:cs typeface="Calibri"/>
              </a:rPr>
              <a:t>an </a:t>
            </a:r>
            <a:r>
              <a:rPr dirty="0" sz="1200" spc="-5">
                <a:latin typeface="Calibri"/>
                <a:cs typeface="Calibri"/>
              </a:rPr>
              <a:t>improved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understanding of </a:t>
            </a: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genes, proteins, protein interaction and signaling pathways </a:t>
            </a:r>
            <a:r>
              <a:rPr dirty="0" sz="1200">
                <a:latin typeface="Calibri"/>
                <a:cs typeface="Calibri"/>
              </a:rPr>
              <a:t>involved </a:t>
            </a:r>
            <a:r>
              <a:rPr dirty="0" sz="1200" spc="-1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biological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functioning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disease.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4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94079"/>
            <a:ext cx="5715000" cy="9613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061:</a:t>
            </a:r>
            <a:r>
              <a:rPr dirty="0" sz="1300" spc="-2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PROTEIN DATA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BANK</a:t>
            </a:r>
            <a:endParaRPr sz="13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1300">
              <a:latin typeface="Calibri Light"/>
              <a:cs typeface="Calibri Light"/>
            </a:endParaRPr>
          </a:p>
          <a:p>
            <a:pPr marL="12700" marR="5080">
              <a:lnSpc>
                <a:spcPct val="110000"/>
              </a:lnSpc>
              <a:spcBef>
                <a:spcPts val="1060"/>
              </a:spcBef>
            </a:pPr>
            <a:r>
              <a:rPr dirty="0" sz="1200" spc="-5">
                <a:latin typeface="Calibri"/>
                <a:cs typeface="Calibri"/>
              </a:rPr>
              <a:t>Protein Data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Bank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>
                <a:latin typeface="Calibri"/>
                <a:cs typeface="Calibri"/>
              </a:rPr>
              <a:t> premier</a:t>
            </a:r>
            <a:r>
              <a:rPr dirty="0" sz="1200" spc="-5">
                <a:latin typeface="Calibri"/>
                <a:cs typeface="Calibri"/>
              </a:rPr>
              <a:t> resource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structures.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5">
                <a:latin typeface="Calibri"/>
                <a:cs typeface="Calibri"/>
              </a:rPr>
              <a:t> been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determined using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experimental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techniques. It’s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Open</a:t>
            </a:r>
            <a:r>
              <a:rPr dirty="0" sz="1200">
                <a:latin typeface="Calibri"/>
                <a:cs typeface="Calibri"/>
              </a:rPr>
              <a:t> &amp;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Free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158866"/>
            <a:ext cx="13995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0.48 protein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data bank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7978902"/>
            <a:ext cx="16579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0.49 P0CG47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-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UBB_HUMAN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95475" y="2278794"/>
            <a:ext cx="3980815" cy="27477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9071" y="5462884"/>
            <a:ext cx="4114311" cy="2418481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112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755263"/>
            <a:ext cx="16579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0.50 P0CG47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-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UBB_HUMAN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704582"/>
            <a:ext cx="13195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0.51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searched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results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8234933"/>
            <a:ext cx="5838825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Protein Data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Bank </a:t>
            </a:r>
            <a:r>
              <a:rPr dirty="0" sz="1200" spc="-5">
                <a:latin typeface="Calibri"/>
                <a:cs typeface="Calibri"/>
              </a:rPr>
              <a:t>provides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Cartesian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coordinates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structure.  </a:t>
            </a:r>
            <a:r>
              <a:rPr dirty="0" sz="1200" spc="-5">
                <a:latin typeface="Calibri"/>
                <a:cs typeface="Calibri"/>
              </a:rPr>
              <a:t>Over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50,000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structures</a:t>
            </a:r>
            <a:r>
              <a:rPr dirty="0" sz="1200">
                <a:latin typeface="Calibri"/>
                <a:cs typeface="Calibri"/>
              </a:rPr>
              <a:t> 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reported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present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7800" y="4039234"/>
            <a:ext cx="4876800" cy="356742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326332" y="957165"/>
            <a:ext cx="5162550" cy="2700655"/>
            <a:chOff x="1326332" y="957165"/>
            <a:chExt cx="5162550" cy="270065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6332" y="957165"/>
              <a:ext cx="5162501" cy="270030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410200" y="1057274"/>
              <a:ext cx="657225" cy="180975"/>
            </a:xfrm>
            <a:custGeom>
              <a:avLst/>
              <a:gdLst/>
              <a:ahLst/>
              <a:cxnLst/>
              <a:rect l="l" t="t" r="r" b="b"/>
              <a:pathLst>
                <a:path w="657225" h="180975">
                  <a:moveTo>
                    <a:pt x="0" y="180975"/>
                  </a:moveTo>
                  <a:lnTo>
                    <a:pt x="657225" y="180975"/>
                  </a:lnTo>
                  <a:lnTo>
                    <a:pt x="657225" y="0"/>
                  </a:lnTo>
                  <a:lnTo>
                    <a:pt x="0" y="0"/>
                  </a:lnTo>
                  <a:lnTo>
                    <a:pt x="0" y="180975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113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29997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062: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REVIEW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OF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 SEQUENCE ALIGNMENT</a:t>
            </a:r>
            <a:endParaRPr sz="13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1300">
              <a:latin typeface="Calibri Light"/>
              <a:cs typeface="Calibri Light"/>
            </a:endParaRPr>
          </a:p>
          <a:p>
            <a:pPr marL="12700" marR="447675">
              <a:lnSpc>
                <a:spcPct val="110000"/>
              </a:lnSpc>
              <a:spcBef>
                <a:spcPts val="1060"/>
              </a:spcBef>
            </a:pP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 next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generation sequencing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whole genome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obtain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genetic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information.</a:t>
            </a:r>
            <a:r>
              <a:rPr dirty="0" sz="1200">
                <a:latin typeface="Calibri"/>
                <a:cs typeface="Calibri"/>
              </a:rPr>
              <a:t> For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</a:t>
            </a:r>
            <a:r>
              <a:rPr dirty="0" sz="1200" spc="-5">
                <a:latin typeface="Calibri"/>
                <a:cs typeface="Calibri"/>
              </a:rPr>
              <a:t> Spectrometry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Edman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Degradation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400" b="1">
                <a:latin typeface="Calibri"/>
                <a:cs typeface="Calibri"/>
              </a:rPr>
              <a:t>STORAGE:</a:t>
            </a:r>
            <a:endParaRPr sz="14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55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stored digitally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 spc="-5">
                <a:latin typeface="Calibri"/>
                <a:cs typeface="Calibri"/>
              </a:rPr>
              <a:t>Databases are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designed to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store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data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55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 spc="-5">
                <a:latin typeface="Calibri"/>
                <a:cs typeface="Calibri"/>
              </a:rPr>
              <a:t>Several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databases</a:t>
            </a:r>
            <a:r>
              <a:rPr dirty="0" sz="1200">
                <a:latin typeface="Calibri"/>
                <a:cs typeface="Calibri"/>
              </a:rPr>
              <a:t> exist </a:t>
            </a:r>
            <a:r>
              <a:rPr dirty="0" sz="1200" spc="-5">
                <a:latin typeface="Calibri"/>
                <a:cs typeface="Calibri"/>
              </a:rPr>
              <a:t>depending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>
                <a:latin typeface="Calibri"/>
                <a:cs typeface="Calibri"/>
              </a:rPr>
              <a:t>type of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>
                <a:latin typeface="Calibri"/>
                <a:cs typeface="Calibri"/>
              </a:rPr>
              <a:t> data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896995"/>
            <a:ext cx="4337050" cy="2980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latin typeface="Calibri"/>
                <a:cs typeface="Calibri"/>
              </a:rPr>
              <a:t>SHARING</a:t>
            </a:r>
            <a:r>
              <a:rPr dirty="0" sz="1400" spc="-3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AND</a:t>
            </a:r>
            <a:r>
              <a:rPr dirty="0" sz="1400" spc="-2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ACCESS:</a:t>
            </a:r>
            <a:endParaRPr sz="14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65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 shared </a:t>
            </a:r>
            <a:r>
              <a:rPr dirty="0" sz="1200">
                <a:latin typeface="Calibri"/>
                <a:cs typeface="Calibri"/>
              </a:rPr>
              <a:t>via </a:t>
            </a:r>
            <a:r>
              <a:rPr dirty="0" sz="1200" spc="-5">
                <a:latin typeface="Calibri"/>
                <a:cs typeface="Calibri"/>
              </a:rPr>
              <a:t>online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websites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 spc="-5">
                <a:latin typeface="Calibri"/>
                <a:cs typeface="Calibri"/>
              </a:rPr>
              <a:t>Access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5">
                <a:latin typeface="Calibri"/>
                <a:cs typeface="Calibri"/>
              </a:rPr>
              <a:t>several such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websites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free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50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>
                <a:latin typeface="Calibri"/>
                <a:cs typeface="Calibri"/>
              </a:rPr>
              <a:t>Data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5">
                <a:latin typeface="Calibri"/>
                <a:cs typeface="Calibri"/>
              </a:rPr>
              <a:t> downloaded </a:t>
            </a:r>
            <a:r>
              <a:rPr dirty="0" sz="1200">
                <a:latin typeface="Calibri"/>
                <a:cs typeface="Calibri"/>
              </a:rPr>
              <a:t>or </a:t>
            </a:r>
            <a:r>
              <a:rPr dirty="0" sz="1200" spc="-5">
                <a:latin typeface="Calibri"/>
                <a:cs typeface="Calibri"/>
              </a:rPr>
              <a:t>searched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these website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Wingdings"/>
              <a:buChar char=""/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Wingdings"/>
              <a:buChar char=""/>
            </a:pP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400" b="1">
                <a:latin typeface="Calibri"/>
                <a:cs typeface="Calibri"/>
              </a:rPr>
              <a:t>USAGE</a:t>
            </a:r>
            <a:r>
              <a:rPr dirty="0" sz="1400" spc="-2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OF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DATA: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data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used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obtain: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 spc="-5">
                <a:latin typeface="Calibri"/>
                <a:cs typeface="Calibri"/>
              </a:rPr>
              <a:t>Similarity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50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 spc="-5">
                <a:latin typeface="Calibri"/>
                <a:cs typeface="Calibri"/>
              </a:rPr>
              <a:t>Evolutionary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History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>
                <a:latin typeface="Calibri"/>
                <a:cs typeface="Calibri"/>
              </a:rPr>
              <a:t>Predict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function of molecules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114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94079"/>
            <a:ext cx="5940425" cy="13627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3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063:</a:t>
            </a:r>
            <a:r>
              <a:rPr dirty="0" sz="1300" spc="-4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GENBANK</a:t>
            </a:r>
            <a:endParaRPr sz="13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13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Calibri Light"/>
              <a:cs typeface="Calibri Light"/>
            </a:endParaRPr>
          </a:p>
          <a:p>
            <a:pPr marL="469265" indent="-22860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Developed</a:t>
            </a:r>
            <a:r>
              <a:rPr dirty="0" sz="1200">
                <a:latin typeface="Calibri"/>
                <a:cs typeface="Calibri"/>
              </a:rPr>
              <a:t> by </a:t>
            </a:r>
            <a:r>
              <a:rPr dirty="0" sz="1200" spc="-5">
                <a:latin typeface="Calibri"/>
                <a:cs typeface="Calibri"/>
              </a:rPr>
              <a:t>Swiss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Bioinformatics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Institute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(SIB)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Website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provides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access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tools</a:t>
            </a:r>
            <a:endParaRPr sz="1200">
              <a:latin typeface="Calibri"/>
              <a:cs typeface="Calibri"/>
            </a:endParaRPr>
          </a:p>
          <a:p>
            <a:pPr marL="469265" marR="5080" indent="-228600">
              <a:lnSpc>
                <a:spcPct val="109200"/>
              </a:lnSpc>
              <a:spcBef>
                <a:spcPts val="1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Proteomics,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genomics,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phylogeny,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systems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biology,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population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genetics,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transcriptomics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etc.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841872"/>
            <a:ext cx="24110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0.52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u="sng" sz="900" spc="-5" i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http://www.ncbi.nlm.nih.gov/genbank/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6372225"/>
            <a:ext cx="5618480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Several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molecular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databases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exist.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These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available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online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web. </a:t>
            </a:r>
            <a:r>
              <a:rPr dirty="0" sz="1200" spc="-5">
                <a:latin typeface="Calibri"/>
                <a:cs typeface="Calibri"/>
              </a:rPr>
              <a:t>Users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>
                <a:latin typeface="Calibri"/>
                <a:cs typeface="Calibri"/>
              </a:rPr>
              <a:t>freely </a:t>
            </a:r>
            <a:r>
              <a:rPr dirty="0" sz="1200" spc="-5">
                <a:latin typeface="Calibri"/>
                <a:cs typeface="Calibri"/>
              </a:rPr>
              <a:t>access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download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such </a:t>
            </a:r>
            <a:r>
              <a:rPr dirty="0" sz="1200">
                <a:latin typeface="Calibri"/>
                <a:cs typeface="Calibri"/>
              </a:rPr>
              <a:t>data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2657982"/>
            <a:ext cx="5943600" cy="3079115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115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15881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064:</a:t>
            </a:r>
            <a:r>
              <a:rPr dirty="0" sz="1300" spc="-3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ENSEMBLE</a:t>
            </a:r>
            <a:endParaRPr sz="1300">
              <a:latin typeface="Calibri Light"/>
              <a:cs typeface="Calibri Light"/>
            </a:endParaRPr>
          </a:p>
          <a:p>
            <a:pPr marL="12700" marR="159385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As </a:t>
            </a:r>
            <a:r>
              <a:rPr dirty="0" sz="1200" spc="-5">
                <a:latin typeface="Calibri"/>
                <a:cs typeface="Calibri"/>
              </a:rPr>
              <a:t>human brain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limited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remember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store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time</a:t>
            </a:r>
            <a:r>
              <a:rPr dirty="0" sz="1200" spc="-5">
                <a:latin typeface="Calibri"/>
                <a:cs typeface="Calibri"/>
              </a:rPr>
              <a:t> that’s</a:t>
            </a:r>
            <a:r>
              <a:rPr dirty="0" sz="1200">
                <a:latin typeface="Calibri"/>
                <a:cs typeface="Calibri"/>
              </a:rPr>
              <a:t> why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online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storage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Molecular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information.</a:t>
            </a:r>
            <a:endParaRPr sz="1200">
              <a:latin typeface="Calibri"/>
              <a:cs typeface="Calibri"/>
            </a:endParaRPr>
          </a:p>
          <a:p>
            <a:pPr marL="12700" marR="434340">
              <a:lnSpc>
                <a:spcPct val="110000"/>
              </a:lnSpc>
              <a:spcBef>
                <a:spcPts val="805"/>
              </a:spcBef>
            </a:pPr>
            <a:r>
              <a:rPr dirty="0" sz="1200" spc="-5">
                <a:latin typeface="Calibri"/>
                <a:cs typeface="Calibri"/>
              </a:rPr>
              <a:t>ESEMBLE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genome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search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engine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used 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search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genome of </a:t>
            </a:r>
            <a:r>
              <a:rPr dirty="0" sz="1200">
                <a:latin typeface="Calibri"/>
                <a:cs typeface="Calibri"/>
              </a:rPr>
              <a:t>every </a:t>
            </a:r>
            <a:r>
              <a:rPr dirty="0" sz="1200" spc="-5">
                <a:latin typeface="Calibri"/>
                <a:cs typeface="Calibri"/>
              </a:rPr>
              <a:t>recorded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species.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193919"/>
            <a:ext cx="1663064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900" spc="-5" i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http://asia.ensembl.org/index.htm</a:t>
            </a:r>
            <a:r>
              <a:rPr dirty="0" sz="900" spc="-5" i="1">
                <a:solidFill>
                  <a:srgbClr val="0462C1"/>
                </a:solidFill>
                <a:latin typeface="Calibri"/>
                <a:cs typeface="Calibri"/>
                <a:hlinkClick r:id="rId2"/>
              </a:rPr>
              <a:t>l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2138172"/>
            <a:ext cx="5943600" cy="295846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116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80940" y="435356"/>
            <a:ext cx="239077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03: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Molecular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Evolution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2004" y="956818"/>
            <a:ext cx="426529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Chapter</a:t>
            </a:r>
            <a:r>
              <a:rPr dirty="0" spc="-65"/>
              <a:t> </a:t>
            </a:r>
            <a:r>
              <a:rPr dirty="0"/>
              <a:t>3</a:t>
            </a:r>
            <a:r>
              <a:rPr dirty="0" spc="-20"/>
              <a:t> </a:t>
            </a:r>
            <a:r>
              <a:rPr dirty="0"/>
              <a:t>-</a:t>
            </a:r>
            <a:r>
              <a:rPr dirty="0" spc="-20"/>
              <a:t> </a:t>
            </a:r>
            <a:r>
              <a:rPr dirty="0"/>
              <a:t>Molecular</a:t>
            </a:r>
            <a:r>
              <a:rPr dirty="0" spc="-70"/>
              <a:t> </a:t>
            </a:r>
            <a:r>
              <a:rPr dirty="0"/>
              <a:t>Evolution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02004" y="1480599"/>
            <a:ext cx="5971540" cy="2051685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240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001: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Molecular Evolution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&amp; Phylogeny</a:t>
            </a:r>
            <a:endParaRPr sz="1300">
              <a:latin typeface="Calibri Light"/>
              <a:cs typeface="Calibri Light"/>
            </a:endParaRPr>
          </a:p>
          <a:p>
            <a:pPr algn="just" marL="12700" marR="5080">
              <a:lnSpc>
                <a:spcPts val="1580"/>
              </a:lnSpc>
              <a:spcBef>
                <a:spcPts val="75"/>
              </a:spcBef>
            </a:pP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Molecular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evolution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is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the process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of change in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the sequence composition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of cellular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molecules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such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as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DNA,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RNA,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and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proteins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across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generations.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The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field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of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molecular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evolution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uses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principles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of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evolutionary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biology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and population genetics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to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explain patterns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in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these changes.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Genes </a:t>
            </a:r>
            <a:r>
              <a:rPr dirty="0" sz="1200" spc="-5">
                <a:latin typeface="Calibri"/>
                <a:cs typeface="Calibri"/>
              </a:rPr>
              <a:t>and Proteins</a:t>
            </a:r>
            <a:r>
              <a:rPr dirty="0" sz="1200">
                <a:latin typeface="Calibri"/>
                <a:cs typeface="Calibri"/>
              </a:rPr>
              <a:t> are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modified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process.</a:t>
            </a:r>
            <a:endParaRPr sz="1200">
              <a:latin typeface="Calibri"/>
              <a:cs typeface="Calibri"/>
            </a:endParaRPr>
          </a:p>
          <a:p>
            <a:pPr algn="just" marL="12700" marR="6985">
              <a:lnSpc>
                <a:spcPct val="109600"/>
              </a:lnSpc>
              <a:spcBef>
                <a:spcPts val="735"/>
              </a:spcBef>
            </a:pPr>
            <a:r>
              <a:rPr dirty="0" sz="1200">
                <a:latin typeface="Calibri"/>
                <a:cs typeface="Calibri"/>
              </a:rPr>
              <a:t>All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molecules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an</a:t>
            </a:r>
            <a:r>
              <a:rPr dirty="0" sz="1200" spc="-5">
                <a:latin typeface="Calibri"/>
                <a:cs typeface="Calibri"/>
              </a:rPr>
              <a:t> evolutionary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history.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Phylogenetics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26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science</a:t>
            </a:r>
            <a:r>
              <a:rPr dirty="0" sz="1200" spc="26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27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studying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evolutionary relationships. Phylogenetics </a:t>
            </a:r>
            <a:r>
              <a:rPr dirty="0" sz="1200">
                <a:latin typeface="Calibri"/>
                <a:cs typeface="Calibri"/>
              </a:rPr>
              <a:t>has </a:t>
            </a:r>
            <a:r>
              <a:rPr dirty="0" sz="1200" spc="-10">
                <a:latin typeface="Calibri"/>
                <a:cs typeface="Calibri"/>
              </a:rPr>
              <a:t>led </a:t>
            </a:r>
            <a:r>
              <a:rPr dirty="0" sz="1200">
                <a:latin typeface="Calibri"/>
                <a:cs typeface="Calibri"/>
              </a:rPr>
              <a:t>to the creation </a:t>
            </a:r>
            <a:r>
              <a:rPr dirty="0" sz="1200" spc="-5">
                <a:latin typeface="Calibri"/>
                <a:cs typeface="Calibri"/>
              </a:rPr>
              <a:t>of relationship </a:t>
            </a:r>
            <a:r>
              <a:rPr dirty="0" sz="1200">
                <a:latin typeface="Calibri"/>
                <a:cs typeface="Calibri"/>
              </a:rPr>
              <a:t>trees </a:t>
            </a:r>
            <a:r>
              <a:rPr dirty="0" sz="1200" spc="-5">
                <a:latin typeface="Calibri"/>
                <a:cs typeface="Calibri"/>
              </a:rPr>
              <a:t>between </a:t>
            </a:r>
            <a:r>
              <a:rPr dirty="0" sz="1200">
                <a:latin typeface="Calibri"/>
                <a:cs typeface="Calibri"/>
              </a:rPr>
              <a:t> various</a:t>
            </a:r>
            <a:r>
              <a:rPr dirty="0" sz="1200" spc="-5">
                <a:latin typeface="Calibri"/>
                <a:cs typeface="Calibri"/>
              </a:rPr>
              <a:t> species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Bacteria,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Archaea,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Eukaryota.</a:t>
            </a:r>
            <a:endParaRPr sz="12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  <a:spcBef>
                <a:spcPts val="950"/>
              </a:spcBef>
            </a:pPr>
            <a:r>
              <a:rPr dirty="0" sz="1200" spc="-5">
                <a:latin typeface="Calibri"/>
                <a:cs typeface="Calibri"/>
              </a:rPr>
              <a:t>(</a:t>
            </a:r>
            <a:r>
              <a:rPr dirty="0" sz="1200" spc="-5">
                <a:latin typeface="Calibri"/>
                <a:cs typeface="Calibri"/>
                <a:hlinkClick r:id="rId2" action="ppaction://hlinksldjump"/>
              </a:rPr>
              <a:t>Page and Holmes</a:t>
            </a:r>
            <a:r>
              <a:rPr dirty="0" sz="1200" spc="-20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200">
                <a:latin typeface="Calibri"/>
                <a:cs typeface="Calibri"/>
                <a:hlinkClick r:id="rId2" action="ppaction://hlinksldjump"/>
              </a:rPr>
              <a:t>2009</a:t>
            </a:r>
            <a:r>
              <a:rPr dirty="0" sz="1200">
                <a:latin typeface="Calibri"/>
                <a:cs typeface="Calibri"/>
              </a:rPr>
              <a:t>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7370444"/>
            <a:ext cx="13188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0.1 Phylogenetic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tree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4465" y="3973771"/>
            <a:ext cx="4991140" cy="3149648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117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80940" y="435356"/>
            <a:ext cx="239077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03: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Molecular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Evolution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1228089"/>
            <a:ext cx="5026660" cy="14522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latin typeface="Calibri"/>
                <a:cs typeface="Calibri"/>
              </a:rPr>
              <a:t>Types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of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Phylogenetic</a:t>
            </a:r>
            <a:r>
              <a:rPr dirty="0" sz="1400" spc="-1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Trees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dirty="0" sz="1200" spc="-5" b="1">
                <a:latin typeface="Calibri"/>
                <a:cs typeface="Calibri"/>
              </a:rPr>
              <a:t>Scaled</a:t>
            </a:r>
            <a:r>
              <a:rPr dirty="0" sz="1200" spc="-2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Trees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35"/>
              </a:spcBef>
              <a:buFont typeface="Arial MT"/>
              <a:buChar char="•"/>
              <a:tabLst>
                <a:tab pos="926465" algn="l"/>
                <a:tab pos="927100" algn="l"/>
              </a:tabLst>
            </a:pPr>
            <a:r>
              <a:rPr dirty="0" sz="1200" spc="-5">
                <a:latin typeface="Calibri"/>
                <a:cs typeface="Calibri"/>
              </a:rPr>
              <a:t>Branch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lengths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equal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magnitude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change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nodes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 spc="-5" b="1">
                <a:latin typeface="Calibri"/>
                <a:cs typeface="Calibri"/>
              </a:rPr>
              <a:t>Unscaled</a:t>
            </a:r>
            <a:r>
              <a:rPr dirty="0" sz="1200" spc="-2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Trees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35"/>
              </a:spcBef>
              <a:buFont typeface="Arial MT"/>
              <a:buChar char="•"/>
              <a:tabLst>
                <a:tab pos="926465" algn="l"/>
                <a:tab pos="927100" algn="l"/>
              </a:tabLst>
            </a:pPr>
            <a:r>
              <a:rPr dirty="0" sz="1200" spc="-5">
                <a:latin typeface="Calibri"/>
                <a:cs typeface="Calibri"/>
              </a:rPr>
              <a:t>Only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representing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relationship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 sequences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6264021"/>
            <a:ext cx="19056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0.2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phylogenetic tree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interference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6814184"/>
            <a:ext cx="5838190" cy="7448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latin typeface="Calibri"/>
                <a:cs typeface="Calibri"/>
              </a:rPr>
              <a:t>Conclusion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815"/>
              </a:spcBef>
            </a:pPr>
            <a:r>
              <a:rPr dirty="0" sz="1200" spc="-5">
                <a:latin typeface="Calibri"/>
                <a:cs typeface="Calibri"/>
              </a:rPr>
              <a:t>Phylogenetics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study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extracting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evolutionary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relationships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species.</a:t>
            </a:r>
            <a:r>
              <a:rPr dirty="0" sz="1200" spc="-5">
                <a:latin typeface="Calibri"/>
                <a:cs typeface="Calibri"/>
              </a:rPr>
              <a:t> Sequence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 </a:t>
            </a:r>
            <a:r>
              <a:rPr dirty="0" sz="1200">
                <a:latin typeface="Calibri"/>
                <a:cs typeface="Calibri"/>
              </a:rPr>
              <a:t>from</a:t>
            </a:r>
            <a:r>
              <a:rPr dirty="0" sz="1200" spc="-5">
                <a:latin typeface="Calibri"/>
                <a:cs typeface="Calibri"/>
              </a:rPr>
              <a:t> each species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used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measure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difference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species.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8257793"/>
            <a:ext cx="583565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Calibri"/>
                <a:cs typeface="Calibri"/>
              </a:rPr>
              <a:t>Page,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R.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D.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 E.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C.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Holmes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(2009).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u="sng" sz="110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Molecular</a:t>
            </a:r>
            <a:r>
              <a:rPr dirty="0" u="sng" sz="1100" spc="-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evolution:</a:t>
            </a:r>
            <a:r>
              <a:rPr dirty="0" u="sng" sz="1100" spc="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10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 </a:t>
            </a:r>
            <a:r>
              <a:rPr dirty="0" u="sng" sz="1100" spc="-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phylogenetic approach</a:t>
            </a:r>
            <a:r>
              <a:rPr dirty="0" sz="1100" spc="-5">
                <a:latin typeface="Calibri"/>
                <a:cs typeface="Calibri"/>
              </a:rPr>
              <a:t>,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John </a:t>
            </a:r>
            <a:r>
              <a:rPr dirty="0" sz="1100" spc="-5">
                <a:latin typeface="Calibri"/>
                <a:cs typeface="Calibri"/>
              </a:rPr>
              <a:t>Wiley</a:t>
            </a:r>
            <a:r>
              <a:rPr dirty="0" sz="1100">
                <a:latin typeface="Calibri"/>
                <a:cs typeface="Calibri"/>
              </a:rPr>
              <a:t> &amp;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Sons.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03504" y="2802897"/>
            <a:ext cx="3170613" cy="3295963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118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80940" y="435356"/>
            <a:ext cx="239077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03: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Molecular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Evolution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1209205"/>
            <a:ext cx="5876925" cy="4335145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002: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Evolution of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Sequences</a:t>
            </a:r>
            <a:endParaRPr sz="1300">
              <a:latin typeface="Calibri Light"/>
              <a:cs typeface="Calibri Light"/>
            </a:endParaRPr>
          </a:p>
          <a:p>
            <a:pPr marL="12700" marR="248920">
              <a:lnSpc>
                <a:spcPct val="110000"/>
              </a:lnSpc>
              <a:spcBef>
                <a:spcPts val="5"/>
              </a:spcBef>
            </a:pPr>
            <a:r>
              <a:rPr dirty="0" sz="1200">
                <a:latin typeface="Calibri"/>
                <a:cs typeface="Calibri"/>
              </a:rPr>
              <a:t>DNA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acts</a:t>
            </a:r>
            <a:r>
              <a:rPr dirty="0" sz="1200">
                <a:latin typeface="Calibri"/>
                <a:cs typeface="Calibri"/>
              </a:rPr>
              <a:t> as </a:t>
            </a:r>
            <a:r>
              <a:rPr dirty="0" sz="1200" spc="-5">
                <a:latin typeface="Calibri"/>
                <a:cs typeface="Calibri"/>
              </a:rPr>
              <a:t>cellular memory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unit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translated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product </a:t>
            </a:r>
            <a:r>
              <a:rPr dirty="0" sz="1200">
                <a:latin typeface="Calibri"/>
                <a:cs typeface="Calibri"/>
              </a:rPr>
              <a:t>of DNA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coded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evaluation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very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important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survive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different</a:t>
            </a:r>
            <a:r>
              <a:rPr dirty="0" sz="1200">
                <a:latin typeface="Calibri"/>
                <a:cs typeface="Calibri"/>
              </a:rPr>
              <a:t> type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environments.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There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some methods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brings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change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evolution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organism.</a:t>
            </a:r>
            <a:r>
              <a:rPr dirty="0" sz="1200" spc="4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(</a:t>
            </a:r>
            <a:r>
              <a:rPr dirty="0" sz="1200">
                <a:latin typeface="Calibri"/>
                <a:cs typeface="Calibri"/>
                <a:hlinkClick r:id="rId2" action="ppaction://hlinksldjump"/>
              </a:rPr>
              <a:t>Kluger</a:t>
            </a:r>
            <a:r>
              <a:rPr dirty="0" sz="1200" spc="-5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200">
                <a:latin typeface="Calibri"/>
                <a:cs typeface="Calibri"/>
                <a:hlinkClick r:id="rId2" action="ppaction://hlinksldjump"/>
              </a:rPr>
              <a:t>2015</a:t>
            </a:r>
            <a:r>
              <a:rPr dirty="0" sz="1200">
                <a:latin typeface="Calibri"/>
                <a:cs typeface="Calibri"/>
              </a:rPr>
              <a:t>)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400" b="1">
                <a:latin typeface="Calibri"/>
                <a:cs typeface="Calibri"/>
              </a:rPr>
              <a:t>Method</a:t>
            </a:r>
            <a:r>
              <a:rPr dirty="0" sz="1400" spc="-4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of</a:t>
            </a:r>
            <a:r>
              <a:rPr dirty="0" sz="1400" spc="-5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Change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dirty="0" sz="1200">
                <a:latin typeface="Calibri"/>
                <a:cs typeface="Calibri"/>
              </a:rPr>
              <a:t>DNA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gets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modified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by: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4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Mutation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&amp;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Substitution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Insertion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Deletion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sz="1400" spc="-5" b="1">
                <a:latin typeface="Calibri"/>
                <a:cs typeface="Calibri"/>
              </a:rPr>
              <a:t>Discussion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9900"/>
              </a:lnSpc>
              <a:spcBef>
                <a:spcPts val="815"/>
              </a:spcBef>
            </a:pPr>
            <a:r>
              <a:rPr dirty="0" sz="1200" spc="-5">
                <a:latin typeface="Calibri"/>
                <a:cs typeface="Calibri"/>
              </a:rPr>
              <a:t>Over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time,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species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evolve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adapt 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their </a:t>
            </a:r>
            <a:r>
              <a:rPr dirty="0" sz="1200">
                <a:latin typeface="Calibri"/>
                <a:cs typeface="Calibri"/>
              </a:rPr>
              <a:t>circumstances. </a:t>
            </a:r>
            <a:r>
              <a:rPr dirty="0" sz="1200" spc="-5">
                <a:latin typeface="Calibri"/>
                <a:cs typeface="Calibri"/>
              </a:rPr>
              <a:t>Since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environment and </a:t>
            </a:r>
            <a:r>
              <a:rPr dirty="0" sz="1200">
                <a:latin typeface="Calibri"/>
                <a:cs typeface="Calibri"/>
              </a:rPr>
              <a:t> circumstances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may</a:t>
            </a:r>
            <a:r>
              <a:rPr dirty="0" sz="1200">
                <a:latin typeface="Calibri"/>
                <a:cs typeface="Calibri"/>
              </a:rPr>
              <a:t> be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species, </a:t>
            </a:r>
            <a:r>
              <a:rPr dirty="0" sz="1200">
                <a:latin typeface="Calibri"/>
                <a:cs typeface="Calibri"/>
              </a:rPr>
              <a:t>they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evolve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uniquely.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Unique evolutionary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pressures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encountered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cell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5">
                <a:latin typeface="Calibri"/>
                <a:cs typeface="Calibri"/>
              </a:rPr>
              <a:t> struggle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life.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However,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which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 </a:t>
            </a:r>
            <a:r>
              <a:rPr dirty="0" sz="1200">
                <a:latin typeface="Calibri"/>
                <a:cs typeface="Calibri"/>
              </a:rPr>
              <a:t> they </a:t>
            </a:r>
            <a:r>
              <a:rPr dirty="0" sz="1200" spc="-5">
                <a:latin typeface="Calibri"/>
                <a:cs typeface="Calibri"/>
              </a:rPr>
              <a:t>are presented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cells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also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unique.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Combinations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evolutionary</a:t>
            </a:r>
            <a:r>
              <a:rPr dirty="0" sz="1200">
                <a:latin typeface="Calibri"/>
                <a:cs typeface="Calibri"/>
              </a:rPr>
              <a:t> factors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involve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evolution.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evolutionary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events and </a:t>
            </a:r>
            <a:r>
              <a:rPr dirty="0" sz="1200">
                <a:latin typeface="Calibri"/>
                <a:cs typeface="Calibri"/>
              </a:rPr>
              <a:t>their </a:t>
            </a:r>
            <a:r>
              <a:rPr dirty="0" sz="1200" spc="-5">
                <a:latin typeface="Calibri"/>
                <a:cs typeface="Calibri"/>
              </a:rPr>
              <a:t>combination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impart relationships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These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relationships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explored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>
                <a:latin typeface="Calibri"/>
                <a:cs typeface="Calibri"/>
              </a:rPr>
              <a:t> Phylogenetics </a:t>
            </a:r>
            <a:r>
              <a:rPr dirty="0" sz="1200" spc="-5">
                <a:latin typeface="Calibri"/>
                <a:cs typeface="Calibri"/>
              </a:rPr>
              <a:t>.Several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algorithms </a:t>
            </a:r>
            <a:r>
              <a:rPr dirty="0" sz="1200">
                <a:latin typeface="Calibri"/>
                <a:cs typeface="Calibri"/>
              </a:rPr>
              <a:t>exist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finding such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relationships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6544436"/>
            <a:ext cx="5835650" cy="63754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>
                <a:latin typeface="Calibri"/>
                <a:cs typeface="Calibri"/>
              </a:rPr>
              <a:t>Kluger,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M.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J. </a:t>
            </a:r>
            <a:r>
              <a:rPr dirty="0" sz="1100" spc="-5">
                <a:latin typeface="Calibri"/>
                <a:cs typeface="Calibri"/>
              </a:rPr>
              <a:t>(2015).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u="sng" sz="1100" spc="-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Fever: </a:t>
            </a:r>
            <a:r>
              <a:rPr dirty="0" u="sng" sz="110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its</a:t>
            </a:r>
            <a:r>
              <a:rPr dirty="0" u="sng" sz="1100" spc="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100" spc="-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biology,</a:t>
            </a:r>
            <a:r>
              <a:rPr dirty="0" u="sng" sz="1100" spc="-1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100" spc="-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evolution,</a:t>
            </a:r>
            <a:r>
              <a:rPr dirty="0" u="sng" sz="1100" spc="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10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and function</a:t>
            </a:r>
            <a:r>
              <a:rPr dirty="0" sz="1100">
                <a:latin typeface="Calibri"/>
                <a:cs typeface="Calibri"/>
              </a:rPr>
              <a:t>,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Princeton </a:t>
            </a:r>
            <a:r>
              <a:rPr dirty="0" sz="1100" spc="-5">
                <a:latin typeface="Calibri"/>
                <a:cs typeface="Calibri"/>
              </a:rPr>
              <a:t>University</a:t>
            </a:r>
            <a:r>
              <a:rPr dirty="0" sz="1100">
                <a:latin typeface="Calibri"/>
                <a:cs typeface="Calibri"/>
              </a:rPr>
              <a:t> Press.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100">
                <a:latin typeface="Calibri"/>
                <a:cs typeface="Calibri"/>
              </a:rPr>
              <a:t>Page,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R.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D.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E. </a:t>
            </a:r>
            <a:r>
              <a:rPr dirty="0" sz="1100" spc="-5">
                <a:latin typeface="Calibri"/>
                <a:cs typeface="Calibri"/>
              </a:rPr>
              <a:t>C.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Holmes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(2009).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u="sng" sz="110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Molecular</a:t>
            </a:r>
            <a:r>
              <a:rPr dirty="0" u="sng" sz="1100" spc="-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evolution:</a:t>
            </a:r>
            <a:r>
              <a:rPr dirty="0" u="sng" sz="1100" spc="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10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 </a:t>
            </a:r>
            <a:r>
              <a:rPr dirty="0" u="sng" sz="1100" spc="-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phylogenetic</a:t>
            </a:r>
            <a:r>
              <a:rPr dirty="0" u="sng" sz="1100" spc="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100" spc="-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approach</a:t>
            </a:r>
            <a:r>
              <a:rPr dirty="0" sz="1100" spc="-5">
                <a:latin typeface="Calibri"/>
                <a:cs typeface="Calibri"/>
              </a:rPr>
              <a:t>,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John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Wiley </a:t>
            </a:r>
            <a:r>
              <a:rPr dirty="0" sz="1100">
                <a:latin typeface="Calibri"/>
                <a:cs typeface="Calibri"/>
              </a:rPr>
              <a:t>&amp;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Sons.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119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80940" y="435356"/>
            <a:ext cx="239077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03: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Molecular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Evolution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1175677"/>
            <a:ext cx="5614035" cy="847725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003: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Concepts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and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Terminologies</a:t>
            </a:r>
            <a:r>
              <a:rPr dirty="0" sz="1300" spc="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-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</a:t>
            </a:r>
            <a:endParaRPr sz="1300">
              <a:latin typeface="Calibri Light"/>
              <a:cs typeface="Calibri Light"/>
            </a:endParaRPr>
          </a:p>
          <a:p>
            <a:pPr marL="12700" marR="5080">
              <a:lnSpc>
                <a:spcPct val="110000"/>
              </a:lnSpc>
              <a:spcBef>
                <a:spcPts val="5"/>
              </a:spcBef>
            </a:pP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understand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concept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-5">
                <a:latin typeface="Calibri"/>
                <a:cs typeface="Calibri"/>
              </a:rPr>
              <a:t> evolution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>
                <a:latin typeface="Calibri"/>
                <a:cs typeface="Calibri"/>
              </a:rPr>
              <a:t> follow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some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rules.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Phylogenetics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involves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processing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</a:t>
            </a:r>
            <a:r>
              <a:rPr dirty="0" sz="1200">
                <a:latin typeface="Calibri"/>
                <a:cs typeface="Calibri"/>
              </a:rPr>
              <a:t> from</a:t>
            </a:r>
            <a:r>
              <a:rPr dirty="0" sz="1200" spc="-5">
                <a:latin typeface="Calibri"/>
                <a:cs typeface="Calibri"/>
              </a:rPr>
              <a:t> different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species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evolutionary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relationships.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Output from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such studies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include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Phylogenetic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Trees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4866259"/>
            <a:ext cx="5948680" cy="6419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3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phylogenetic tree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from ancestor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to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evolution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</a:pPr>
            <a:r>
              <a:rPr dirty="0" sz="1100">
                <a:latin typeface="Calibri"/>
                <a:cs typeface="Calibri"/>
              </a:rPr>
              <a:t>In above </a:t>
            </a:r>
            <a:r>
              <a:rPr dirty="0" sz="1100" spc="-5">
                <a:latin typeface="Calibri"/>
                <a:cs typeface="Calibri"/>
              </a:rPr>
              <a:t>figure </a:t>
            </a:r>
            <a:r>
              <a:rPr dirty="0" sz="1100">
                <a:latin typeface="Calibri"/>
                <a:cs typeface="Calibri"/>
              </a:rPr>
              <a:t>the </a:t>
            </a:r>
            <a:r>
              <a:rPr dirty="0" sz="1100" spc="-5">
                <a:latin typeface="Calibri"/>
                <a:cs typeface="Calibri"/>
              </a:rPr>
              <a:t>point </a:t>
            </a:r>
            <a:r>
              <a:rPr dirty="0" sz="1100">
                <a:latin typeface="Calibri"/>
                <a:cs typeface="Calibri"/>
              </a:rPr>
              <a:t>A </a:t>
            </a:r>
            <a:r>
              <a:rPr dirty="0" sz="1100" spc="-5">
                <a:latin typeface="Calibri"/>
                <a:cs typeface="Calibri"/>
              </a:rPr>
              <a:t>stands </a:t>
            </a:r>
            <a:r>
              <a:rPr dirty="0" sz="1100">
                <a:latin typeface="Calibri"/>
                <a:cs typeface="Calibri"/>
              </a:rPr>
              <a:t>for ancestor and </a:t>
            </a:r>
            <a:r>
              <a:rPr dirty="0" sz="1100" spc="-5">
                <a:latin typeface="Calibri"/>
                <a:cs typeface="Calibri"/>
              </a:rPr>
              <a:t>with </a:t>
            </a:r>
            <a:r>
              <a:rPr dirty="0" sz="1100">
                <a:latin typeface="Calibri"/>
                <a:cs typeface="Calibri"/>
              </a:rPr>
              <a:t>the passage of </a:t>
            </a:r>
            <a:r>
              <a:rPr dirty="0" sz="1100" spc="-5">
                <a:latin typeface="Calibri"/>
                <a:cs typeface="Calibri"/>
              </a:rPr>
              <a:t>time </a:t>
            </a:r>
            <a:r>
              <a:rPr dirty="0" sz="1100">
                <a:latin typeface="Calibri"/>
                <a:cs typeface="Calibri"/>
              </a:rPr>
              <a:t>the </a:t>
            </a:r>
            <a:r>
              <a:rPr dirty="0" sz="1100" spc="-5">
                <a:latin typeface="Calibri"/>
                <a:cs typeface="Calibri"/>
              </a:rPr>
              <a:t>evolution </a:t>
            </a:r>
            <a:r>
              <a:rPr dirty="0" sz="1100">
                <a:latin typeface="Calibri"/>
                <a:cs typeface="Calibri"/>
              </a:rPr>
              <a:t>occurred with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genome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organisms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changed.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7489317"/>
            <a:ext cx="1743075" cy="4578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4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layout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trees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100" spc="-5">
                <a:latin typeface="Calibri"/>
                <a:cs typeface="Calibri"/>
              </a:rPr>
              <a:t>All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trees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have same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meanings.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2688" y="2184792"/>
            <a:ext cx="4014460" cy="240352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2117" y="5736858"/>
            <a:ext cx="5660916" cy="1507552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120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80940" y="435356"/>
            <a:ext cx="239077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03: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Molecular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Evolution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840481"/>
            <a:ext cx="5883275" cy="15119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5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rooted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tree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50">
              <a:latin typeface="Calibri"/>
              <a:cs typeface="Calibri"/>
            </a:endParaRPr>
          </a:p>
          <a:p>
            <a:pPr marL="12700" marR="32384">
              <a:lnSpc>
                <a:spcPct val="110200"/>
              </a:lnSpc>
            </a:pPr>
            <a:r>
              <a:rPr dirty="0" sz="1200">
                <a:latin typeface="Calibri"/>
                <a:cs typeface="Calibri"/>
              </a:rPr>
              <a:t>Root </a:t>
            </a:r>
            <a:r>
              <a:rPr dirty="0" sz="1200" spc="-5">
                <a:latin typeface="Calibri"/>
                <a:cs typeface="Calibri"/>
              </a:rPr>
              <a:t>node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ancestor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all</a:t>
            </a:r>
            <a:r>
              <a:rPr dirty="0" sz="1200" spc="-5">
                <a:latin typeface="Calibri"/>
                <a:cs typeface="Calibri"/>
              </a:rPr>
              <a:t> other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nodes.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direction</a:t>
            </a:r>
            <a:r>
              <a:rPr dirty="0" sz="1200">
                <a:latin typeface="Calibri"/>
                <a:cs typeface="Calibri"/>
              </a:rPr>
              <a:t> of </a:t>
            </a:r>
            <a:r>
              <a:rPr dirty="0" sz="1200" spc="-5">
                <a:latin typeface="Calibri"/>
                <a:cs typeface="Calibri"/>
              </a:rPr>
              <a:t>evolution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ancestor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the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terminal nodes.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dirty="0" sz="1400" spc="-5" b="1">
                <a:latin typeface="Calibri"/>
                <a:cs typeface="Calibri"/>
              </a:rPr>
              <a:t>Conclusion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810"/>
              </a:spcBef>
            </a:pPr>
            <a:r>
              <a:rPr dirty="0" sz="1200" spc="-5">
                <a:latin typeface="Calibri"/>
                <a:cs typeface="Calibri"/>
              </a:rPr>
              <a:t>Phylogenetics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specifies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evolutionary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relationship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trees.</a:t>
            </a:r>
            <a:r>
              <a:rPr dirty="0" sz="1200" spc="-5">
                <a:latin typeface="Calibri"/>
                <a:cs typeface="Calibri"/>
              </a:rPr>
              <a:t> Trees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rooted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unrooted.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Rooted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trees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show temporal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evolutionary </a:t>
            </a:r>
            <a:r>
              <a:rPr dirty="0" sz="1200">
                <a:latin typeface="Calibri"/>
                <a:cs typeface="Calibri"/>
              </a:rPr>
              <a:t>direction.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5456" y="969342"/>
            <a:ext cx="2780394" cy="156978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121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905" cy="84575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01815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01: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Introduction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 spc="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Bioinformatics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005: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APPLICATIONS OF BIOINFORMATICS</a:t>
            </a:r>
            <a:r>
              <a:rPr dirty="0" sz="1300" spc="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– I</a:t>
            </a:r>
            <a:endParaRPr sz="1300">
              <a:latin typeface="Calibri Light"/>
              <a:cs typeface="Calibri Light"/>
            </a:endParaRPr>
          </a:p>
          <a:p>
            <a:pPr algn="just" marL="12700" marR="5080">
              <a:lnSpc>
                <a:spcPct val="109700"/>
              </a:lnSpc>
              <a:spcBef>
                <a:spcPts val="10"/>
              </a:spcBef>
            </a:pPr>
            <a:r>
              <a:rPr dirty="0" sz="1200">
                <a:latin typeface="Calibri"/>
                <a:cs typeface="Calibri"/>
              </a:rPr>
              <a:t>When </a:t>
            </a:r>
            <a:r>
              <a:rPr dirty="0" sz="1200" spc="-5">
                <a:latin typeface="Calibri"/>
                <a:cs typeface="Calibri"/>
              </a:rPr>
              <a:t>we </a:t>
            </a:r>
            <a:r>
              <a:rPr dirty="0" sz="1200">
                <a:latin typeface="Calibri"/>
                <a:cs typeface="Calibri"/>
              </a:rPr>
              <a:t>look </a:t>
            </a:r>
            <a:r>
              <a:rPr dirty="0" sz="1200" spc="-10">
                <a:latin typeface="Calibri"/>
                <a:cs typeface="Calibri"/>
              </a:rPr>
              <a:t>at </a:t>
            </a:r>
            <a:r>
              <a:rPr dirty="0" sz="1200" spc="-5">
                <a:latin typeface="Calibri"/>
                <a:cs typeface="Calibri"/>
              </a:rPr>
              <a:t>bioinformatics, </a:t>
            </a:r>
            <a:r>
              <a:rPr dirty="0" sz="1200" spc="-10">
                <a:latin typeface="Calibri"/>
                <a:cs typeface="Calibri"/>
              </a:rPr>
              <a:t>it </a:t>
            </a:r>
            <a:r>
              <a:rPr dirty="0" sz="1200" spc="-5">
                <a:latin typeface="Calibri"/>
                <a:cs typeface="Calibri"/>
              </a:rPr>
              <a:t>seems to be </a:t>
            </a:r>
            <a:r>
              <a:rPr dirty="0" sz="1200">
                <a:latin typeface="Calibri"/>
                <a:cs typeface="Calibri"/>
              </a:rPr>
              <a:t>a very </a:t>
            </a:r>
            <a:r>
              <a:rPr dirty="0" sz="1200" spc="-5">
                <a:latin typeface="Calibri"/>
                <a:cs typeface="Calibri"/>
              </a:rPr>
              <a:t>complex and abstract </a:t>
            </a:r>
            <a:r>
              <a:rPr dirty="0" sz="1200">
                <a:latin typeface="Calibri"/>
                <a:cs typeface="Calibri"/>
              </a:rPr>
              <a:t>field. </a:t>
            </a:r>
            <a:r>
              <a:rPr dirty="0" sz="1200" spc="-5">
                <a:latin typeface="Calibri"/>
                <a:cs typeface="Calibri"/>
              </a:rPr>
              <a:t>How </a:t>
            </a:r>
            <a:r>
              <a:rPr dirty="0" sz="1200" spc="5">
                <a:latin typeface="Calibri"/>
                <a:cs typeface="Calibri"/>
              </a:rPr>
              <a:t>and 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where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bioinformatics</a:t>
            </a:r>
            <a:r>
              <a:rPr dirty="0" sz="1200">
                <a:latin typeface="Calibri"/>
                <a:cs typeface="Calibri"/>
              </a:rPr>
              <a:t> be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applied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specifically?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How</a:t>
            </a:r>
            <a:r>
              <a:rPr dirty="0" sz="1200">
                <a:latin typeface="Calibri"/>
                <a:cs typeface="Calibri"/>
              </a:rPr>
              <a:t> does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improve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fundamental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understanding of biological phenomenon? Most importantly, how can</a:t>
            </a:r>
            <a:r>
              <a:rPr dirty="0" sz="1200" spc="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its </a:t>
            </a:r>
            <a:r>
              <a:rPr dirty="0" sz="1200">
                <a:latin typeface="Calibri"/>
                <a:cs typeface="Calibri"/>
              </a:rPr>
              <a:t>benefits be </a:t>
            </a:r>
            <a:r>
              <a:rPr dirty="0" sz="1200" spc="-5">
                <a:latin typeface="Calibri"/>
                <a:cs typeface="Calibri"/>
              </a:rPr>
              <a:t>delivered 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society </a:t>
            </a:r>
            <a:r>
              <a:rPr dirty="0" sz="1200">
                <a:latin typeface="Calibri"/>
                <a:cs typeface="Calibri"/>
              </a:rPr>
              <a:t>at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large?</a:t>
            </a:r>
            <a:endParaRPr sz="12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  <a:spcBef>
                <a:spcPts val="935"/>
              </a:spcBef>
            </a:pP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answers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these</a:t>
            </a:r>
            <a:r>
              <a:rPr dirty="0" sz="1200" spc="-5">
                <a:latin typeface="Calibri"/>
                <a:cs typeface="Calibri"/>
              </a:rPr>
              <a:t> questions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categorized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follows:</a:t>
            </a:r>
            <a:endParaRPr sz="12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019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dirty="0" sz="1200" spc="-5" b="1">
                <a:latin typeface="Calibri"/>
                <a:cs typeface="Calibri"/>
              </a:rPr>
              <a:t>GENOMICS</a:t>
            </a:r>
            <a:endParaRPr sz="1200">
              <a:latin typeface="Calibri"/>
              <a:cs typeface="Calibri"/>
            </a:endParaRPr>
          </a:p>
          <a:p>
            <a:pPr lvl="1" marL="469265" indent="-228600">
              <a:lnSpc>
                <a:spcPct val="100000"/>
              </a:lnSpc>
              <a:spcBef>
                <a:spcPts val="13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Bioinformatics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assembling </a:t>
            </a:r>
            <a:r>
              <a:rPr dirty="0" sz="1200">
                <a:latin typeface="Calibri"/>
                <a:cs typeface="Calibri"/>
              </a:rPr>
              <a:t>DNA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sequencing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data.</a:t>
            </a:r>
            <a:endParaRPr sz="1200">
              <a:latin typeface="Calibri"/>
              <a:cs typeface="Calibri"/>
            </a:endParaRPr>
          </a:p>
          <a:p>
            <a:pPr lvl="1"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It </a:t>
            </a:r>
            <a:r>
              <a:rPr dirty="0" sz="1200" spc="-5">
                <a:latin typeface="Calibri"/>
                <a:cs typeface="Calibri"/>
              </a:rPr>
              <a:t>can help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-5">
                <a:latin typeface="Calibri"/>
                <a:cs typeface="Calibri"/>
              </a:rPr>
              <a:t> gene finding (markers).</a:t>
            </a:r>
            <a:endParaRPr sz="1200">
              <a:latin typeface="Calibri"/>
              <a:cs typeface="Calibri"/>
            </a:endParaRPr>
          </a:p>
          <a:p>
            <a:pPr lvl="1" marL="469265" indent="-228600">
              <a:lnSpc>
                <a:spcPct val="100000"/>
              </a:lnSpc>
              <a:spcBef>
                <a:spcPts val="1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Gene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assembly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be</a:t>
            </a:r>
            <a:r>
              <a:rPr dirty="0" sz="1200" spc="-5">
                <a:latin typeface="Calibri"/>
                <a:cs typeface="Calibri"/>
              </a:rPr>
              <a:t> performed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using bioinformatics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tools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(nucleotide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alignments)</a:t>
            </a:r>
            <a:endParaRPr sz="1200">
              <a:latin typeface="Calibri"/>
              <a:cs typeface="Calibri"/>
            </a:endParaRPr>
          </a:p>
          <a:p>
            <a:pPr lvl="1" marL="469265" indent="-228600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It </a:t>
            </a:r>
            <a:r>
              <a:rPr dirty="0" sz="1200" spc="-5">
                <a:latin typeface="Calibri"/>
                <a:cs typeface="Calibri"/>
              </a:rPr>
              <a:t>can help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transcribe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gene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RNA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</a:t>
            </a:r>
            <a:endParaRPr sz="1200">
              <a:latin typeface="Calibri"/>
              <a:cs typeface="Calibri"/>
            </a:endParaRPr>
          </a:p>
          <a:p>
            <a:pPr lvl="1" marL="469265" indent="-228600">
              <a:lnSpc>
                <a:spcPct val="100000"/>
              </a:lnSpc>
              <a:spcBef>
                <a:spcPts val="15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Also, </a:t>
            </a:r>
            <a:r>
              <a:rPr dirty="0" sz="1200" spc="-5">
                <a:latin typeface="Calibri"/>
                <a:cs typeface="Calibri"/>
              </a:rPr>
              <a:t>databases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generated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such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data.</a:t>
            </a:r>
            <a:endParaRPr sz="12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Font typeface="Wingdings"/>
              <a:buChar char=""/>
            </a:pPr>
            <a:endParaRPr sz="145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dirty="0" sz="1200" spc="-5" b="1">
                <a:latin typeface="Calibri"/>
                <a:cs typeface="Calibri"/>
              </a:rPr>
              <a:t>EVOLUTIONARY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STUDIES</a:t>
            </a:r>
            <a:endParaRPr sz="1200">
              <a:latin typeface="Calibri"/>
              <a:cs typeface="Calibri"/>
            </a:endParaRPr>
          </a:p>
          <a:p>
            <a:pPr lvl="1" marL="469265" indent="-228600">
              <a:lnSpc>
                <a:spcPct val="100000"/>
              </a:lnSpc>
              <a:spcBef>
                <a:spcPts val="1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Evolutionary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relationships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organisms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 </a:t>
            </a:r>
            <a:r>
              <a:rPr dirty="0" sz="1200" spc="-5">
                <a:latin typeface="Calibri"/>
                <a:cs typeface="Calibri"/>
              </a:rPr>
              <a:t>derived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data.</a:t>
            </a:r>
            <a:endParaRPr sz="1200">
              <a:latin typeface="Calibri"/>
              <a:cs typeface="Calibri"/>
            </a:endParaRPr>
          </a:p>
          <a:p>
            <a:pPr lvl="1"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Evolutionary distance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among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species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be </a:t>
            </a:r>
            <a:r>
              <a:rPr dirty="0" sz="1200" spc="-5">
                <a:latin typeface="Calibri"/>
                <a:cs typeface="Calibri"/>
              </a:rPr>
              <a:t>computed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-5">
                <a:latin typeface="Calibri"/>
                <a:cs typeface="Calibri"/>
              </a:rPr>
              <a:t> using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bioinformatics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tools.</a:t>
            </a:r>
            <a:endParaRPr sz="1200">
              <a:latin typeface="Calibri"/>
              <a:cs typeface="Calibri"/>
            </a:endParaRPr>
          </a:p>
          <a:p>
            <a:pPr lvl="1" marL="469265" indent="-228600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Phylogenetic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trees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constructed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relationships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species.</a:t>
            </a:r>
            <a:endParaRPr sz="1200">
              <a:latin typeface="Calibri"/>
              <a:cs typeface="Calibri"/>
            </a:endParaRPr>
          </a:p>
          <a:p>
            <a:pPr lvl="1" marL="469265" indent="-228600">
              <a:lnSpc>
                <a:spcPct val="100000"/>
              </a:lnSpc>
              <a:spcBef>
                <a:spcPts val="1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Ancestry can</a:t>
            </a:r>
            <a:r>
              <a:rPr dirty="0" sz="1200" spc="-5">
                <a:latin typeface="Calibri"/>
                <a:cs typeface="Calibri"/>
              </a:rPr>
              <a:t> be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better understood between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several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species 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organisms.</a:t>
            </a:r>
            <a:endParaRPr sz="12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Font typeface="Wingdings"/>
              <a:buChar char=""/>
            </a:pPr>
            <a:endParaRPr sz="145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dirty="0" sz="1200" spc="-5" b="1">
                <a:latin typeface="Calibri"/>
                <a:cs typeface="Calibri"/>
              </a:rPr>
              <a:t>PROTEOMICS</a:t>
            </a:r>
            <a:endParaRPr sz="1200">
              <a:latin typeface="Calibri"/>
              <a:cs typeface="Calibri"/>
            </a:endParaRPr>
          </a:p>
          <a:p>
            <a:pPr lvl="1" marL="469265" indent="-228600">
              <a:lnSpc>
                <a:spcPct val="100000"/>
              </a:lnSpc>
              <a:spcBef>
                <a:spcPts val="13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Bioinformatics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help us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decoding 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sequences.</a:t>
            </a:r>
            <a:endParaRPr sz="1200">
              <a:latin typeface="Calibri"/>
              <a:cs typeface="Calibri"/>
            </a:endParaRPr>
          </a:p>
          <a:p>
            <a:pPr lvl="1"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It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also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understanding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</a:t>
            </a:r>
            <a:endParaRPr sz="1200">
              <a:latin typeface="Calibri"/>
              <a:cs typeface="Calibri"/>
            </a:endParaRPr>
          </a:p>
          <a:p>
            <a:pPr lvl="1" marL="469265" marR="5080" indent="-228600">
              <a:lnSpc>
                <a:spcPts val="1580"/>
              </a:lnSpc>
              <a:spcBef>
                <a:spcPts val="7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1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14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also</a:t>
            </a:r>
            <a:r>
              <a:rPr dirty="0" sz="1200" spc="1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understand</a:t>
            </a:r>
            <a:r>
              <a:rPr dirty="0" sz="1200" spc="14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post</a:t>
            </a:r>
            <a:r>
              <a:rPr dirty="0" sz="1200" spc="15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translational</a:t>
            </a:r>
            <a:r>
              <a:rPr dirty="0" sz="1200" spc="14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changes</a:t>
            </a:r>
            <a:r>
              <a:rPr dirty="0" sz="1200" spc="13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1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 spc="1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14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1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</a:t>
            </a:r>
            <a:r>
              <a:rPr dirty="0" sz="1200" spc="14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bioinformatics.</a:t>
            </a:r>
            <a:endParaRPr sz="1200">
              <a:latin typeface="Calibri"/>
              <a:cs typeface="Calibri"/>
            </a:endParaRPr>
          </a:p>
          <a:p>
            <a:pPr lvl="1" marL="469265" marR="6350" indent="-228600">
              <a:lnSpc>
                <a:spcPts val="1580"/>
              </a:lnSpc>
              <a:spcBef>
                <a:spcPts val="1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better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understand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protein-protein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different</a:t>
            </a:r>
            <a:r>
              <a:rPr dirty="0" sz="1200">
                <a:latin typeface="Calibri"/>
                <a:cs typeface="Calibri"/>
              </a:rPr>
              <a:t> biological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reactions.</a:t>
            </a:r>
            <a:endParaRPr sz="1200">
              <a:latin typeface="Calibri"/>
              <a:cs typeface="Calibri"/>
            </a:endParaRPr>
          </a:p>
          <a:p>
            <a:pPr lvl="1" marL="469265" indent="-228600">
              <a:lnSpc>
                <a:spcPct val="100000"/>
              </a:lnSpc>
              <a:spcBef>
                <a:spcPts val="6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It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also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generating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>
                <a:latin typeface="Calibri"/>
                <a:cs typeface="Calibri"/>
              </a:rPr>
              <a:t> and</a:t>
            </a:r>
            <a:r>
              <a:rPr dirty="0" sz="1200" spc="-5">
                <a:latin typeface="Calibri"/>
                <a:cs typeface="Calibri"/>
              </a:rPr>
              <a:t> structures.</a:t>
            </a:r>
            <a:endParaRPr sz="12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Font typeface="Wingdings"/>
              <a:buChar char=""/>
            </a:pPr>
            <a:endParaRPr sz="145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5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dirty="0" sz="1200" spc="-5" b="1">
                <a:latin typeface="Calibri"/>
                <a:cs typeface="Calibri"/>
              </a:rPr>
              <a:t>SYSTEMS</a:t>
            </a:r>
            <a:r>
              <a:rPr dirty="0" sz="1200" spc="-2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BIOLOGY</a:t>
            </a:r>
            <a:endParaRPr sz="1200">
              <a:latin typeface="Calibri"/>
              <a:cs typeface="Calibri"/>
            </a:endParaRPr>
          </a:p>
          <a:p>
            <a:pPr lvl="1" marL="469265" marR="267335" indent="-228600">
              <a:lnSpc>
                <a:spcPts val="1580"/>
              </a:lnSpc>
              <a:spcBef>
                <a:spcPts val="6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Bioinformatics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assist us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modelling regulatory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mechanisms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gene and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networks.</a:t>
            </a:r>
            <a:endParaRPr sz="1200">
              <a:latin typeface="Calibri"/>
              <a:cs typeface="Calibri"/>
            </a:endParaRPr>
          </a:p>
          <a:p>
            <a:pPr lvl="1" marL="469265" indent="-228600">
              <a:lnSpc>
                <a:spcPct val="100000"/>
              </a:lnSpc>
              <a:spcBef>
                <a:spcPts val="6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Such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models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analyzed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identify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key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regulators</a:t>
            </a:r>
            <a:r>
              <a:rPr dirty="0" sz="1200">
                <a:latin typeface="Calibri"/>
                <a:cs typeface="Calibri"/>
              </a:rPr>
              <a:t> in </a:t>
            </a:r>
            <a:r>
              <a:rPr dirty="0" sz="1200" spc="-5">
                <a:latin typeface="Calibri"/>
                <a:cs typeface="Calibri"/>
              </a:rPr>
              <a:t>these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networks.</a:t>
            </a:r>
            <a:endParaRPr sz="1200">
              <a:latin typeface="Calibri"/>
              <a:cs typeface="Calibri"/>
            </a:endParaRPr>
          </a:p>
          <a:p>
            <a:pPr lvl="1" marL="469265" indent="-228600">
              <a:lnSpc>
                <a:spcPct val="100000"/>
              </a:lnSpc>
              <a:spcBef>
                <a:spcPts val="15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Moreover,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models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evaluate</a:t>
            </a:r>
            <a:r>
              <a:rPr dirty="0" sz="1200">
                <a:latin typeface="Calibri"/>
                <a:cs typeface="Calibri"/>
              </a:rPr>
              <a:t> drugs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treat </a:t>
            </a:r>
            <a:r>
              <a:rPr dirty="0" sz="1200" spc="-5">
                <a:latin typeface="Calibri"/>
                <a:cs typeface="Calibri"/>
              </a:rPr>
              <a:t>these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key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regulators.</a:t>
            </a:r>
            <a:endParaRPr sz="12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Font typeface="Wingdings"/>
              <a:buChar char=""/>
            </a:pPr>
            <a:endParaRPr sz="145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dirty="0" sz="1200" spc="-5" b="1">
                <a:latin typeface="Calibri"/>
                <a:cs typeface="Calibri"/>
              </a:rPr>
              <a:t>CONCLUSION</a:t>
            </a:r>
            <a:endParaRPr sz="1200">
              <a:latin typeface="Calibri"/>
              <a:cs typeface="Calibri"/>
            </a:endParaRPr>
          </a:p>
          <a:p>
            <a:pPr marL="241300" marR="179705">
              <a:lnSpc>
                <a:spcPct val="110000"/>
              </a:lnSpc>
              <a:spcBef>
                <a:spcPts val="795"/>
              </a:spcBef>
            </a:pPr>
            <a:r>
              <a:rPr dirty="0" sz="1200" spc="-5">
                <a:latin typeface="Calibri"/>
                <a:cs typeface="Calibri"/>
              </a:rPr>
              <a:t>Bioinformatics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be</a:t>
            </a:r>
            <a:r>
              <a:rPr dirty="0" sz="1200" spc="-5">
                <a:latin typeface="Calibri"/>
                <a:cs typeface="Calibri"/>
              </a:rPr>
              <a:t> applied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life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many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ways</a:t>
            </a:r>
            <a:r>
              <a:rPr dirty="0" sz="1200">
                <a:latin typeface="Calibri"/>
                <a:cs typeface="Calibri"/>
              </a:rPr>
              <a:t> it helps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understand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function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biomolecules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their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relationships.</a:t>
            </a:r>
            <a:r>
              <a:rPr dirty="0" sz="1200">
                <a:latin typeface="Calibri"/>
                <a:cs typeface="Calibri"/>
              </a:rPr>
              <a:t> Recent </a:t>
            </a:r>
            <a:r>
              <a:rPr dirty="0" sz="1200" spc="-5">
                <a:latin typeface="Calibri"/>
                <a:cs typeface="Calibri"/>
              </a:rPr>
              <a:t>trends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bioinformatics </a:t>
            </a:r>
            <a:r>
              <a:rPr dirty="0" sz="1200">
                <a:latin typeface="Calibri"/>
                <a:cs typeface="Calibri"/>
              </a:rPr>
              <a:t> involve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development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personalized therapeutics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cancer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diabetes.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5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915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03: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Molecular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Evolution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004: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Concepts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and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Terminologies</a:t>
            </a:r>
            <a:r>
              <a:rPr dirty="0" sz="1300" spc="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-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II</a:t>
            </a:r>
            <a:endParaRPr sz="1300">
              <a:latin typeface="Calibri Light"/>
              <a:cs typeface="Calibri Light"/>
            </a:endParaRPr>
          </a:p>
          <a:p>
            <a:pPr marL="12700" marR="702310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Rooted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Unrooted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trees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>
                <a:latin typeface="Calibri"/>
                <a:cs typeface="Calibri"/>
              </a:rPr>
              <a:t>be </a:t>
            </a:r>
            <a:r>
              <a:rPr dirty="0" sz="1200" spc="-5">
                <a:latin typeface="Calibri"/>
                <a:cs typeface="Calibri"/>
              </a:rPr>
              <a:t>used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show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phylogenetic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relationships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Let’s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examine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properties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</a:t>
            </a:r>
            <a:r>
              <a:rPr dirty="0" sz="1200">
                <a:latin typeface="Calibri"/>
                <a:cs typeface="Calibri"/>
              </a:rPr>
              <a:t>these</a:t>
            </a:r>
            <a:r>
              <a:rPr dirty="0" sz="1200" spc="-5">
                <a:latin typeface="Calibri"/>
                <a:cs typeface="Calibri"/>
              </a:rPr>
              <a:t> trees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further.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487039"/>
            <a:ext cx="3771265" cy="92836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6</a:t>
            </a:r>
            <a:r>
              <a:rPr dirty="0" sz="900" spc="18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rooted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tree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vs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unrooted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</a:pPr>
            <a:r>
              <a:rPr dirty="0" sz="1100">
                <a:latin typeface="Calibri"/>
                <a:cs typeface="Calibri"/>
              </a:rPr>
              <a:t>Rooted </a:t>
            </a:r>
            <a:r>
              <a:rPr dirty="0" sz="1100" spc="-5">
                <a:latin typeface="Calibri"/>
                <a:cs typeface="Calibri"/>
              </a:rPr>
              <a:t>trees </a:t>
            </a:r>
            <a:r>
              <a:rPr dirty="0" sz="1100">
                <a:latin typeface="Calibri"/>
                <a:cs typeface="Calibri"/>
              </a:rPr>
              <a:t>are </a:t>
            </a:r>
            <a:r>
              <a:rPr dirty="0" sz="1100" spc="-5">
                <a:latin typeface="Calibri"/>
                <a:cs typeface="Calibri"/>
              </a:rPr>
              <a:t>computationally expensive. 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u="sng" sz="11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http://everything.explained.today/Computational_phylogenetics/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u="sng" sz="11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https://github.com/joey711/phyloseq/issues/597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454265"/>
            <a:ext cx="5805170" cy="10090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7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computation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comparison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400" spc="-5" b="1">
                <a:latin typeface="Calibri"/>
                <a:cs typeface="Calibri"/>
              </a:rPr>
              <a:t>Conclusion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810"/>
              </a:spcBef>
            </a:pPr>
            <a:r>
              <a:rPr dirty="0" sz="1200">
                <a:latin typeface="Calibri"/>
                <a:cs typeface="Calibri"/>
              </a:rPr>
              <a:t>Rooted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Unrooted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trees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5">
                <a:latin typeface="Calibri"/>
                <a:cs typeface="Calibri"/>
              </a:rPr>
              <a:t> their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own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advantages 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disadvantages.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Depending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</a:t>
            </a:r>
            <a:r>
              <a:rPr dirty="0" sz="1200">
                <a:latin typeface="Calibri"/>
                <a:cs typeface="Calibri"/>
              </a:rPr>
              <a:t> our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requirement, we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choose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 </a:t>
            </a:r>
            <a:r>
              <a:rPr dirty="0" sz="1200">
                <a:latin typeface="Calibri"/>
                <a:cs typeface="Calibri"/>
              </a:rPr>
              <a:t>them.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39528" y="1739601"/>
            <a:ext cx="4316379" cy="163889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8820" y="4542971"/>
            <a:ext cx="4213146" cy="244960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122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1284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915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03: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Molecular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Evolution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005: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Algorithms and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Techniques</a:t>
            </a:r>
            <a:endParaRPr sz="1300">
              <a:latin typeface="Calibri Light"/>
              <a:cs typeface="Calibri Light"/>
            </a:endParaRPr>
          </a:p>
          <a:p>
            <a:pPr marL="12700" marR="31115">
              <a:lnSpc>
                <a:spcPct val="109600"/>
              </a:lnSpc>
              <a:spcBef>
                <a:spcPts val="10"/>
              </a:spcBef>
            </a:pPr>
            <a:r>
              <a:rPr dirty="0" sz="1200">
                <a:latin typeface="Calibri"/>
                <a:cs typeface="Calibri"/>
              </a:rPr>
              <a:t>Rooted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Unrooted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trees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used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show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phylogenetic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relationships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Several types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algorithms </a:t>
            </a:r>
            <a:r>
              <a:rPr dirty="0" sz="1200">
                <a:latin typeface="Calibri"/>
                <a:cs typeface="Calibri"/>
              </a:rPr>
              <a:t>exist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divided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into two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classes.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There are many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methods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constructing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evolutionary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trees.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819271"/>
            <a:ext cx="5942330" cy="15773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9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construction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methods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650">
              <a:latin typeface="Calibri"/>
              <a:cs typeface="Calibri"/>
            </a:endParaRPr>
          </a:p>
          <a:p>
            <a:pPr marL="12700" marR="218440">
              <a:lnSpc>
                <a:spcPct val="110000"/>
              </a:lnSpc>
            </a:pP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UPGMA</a:t>
            </a:r>
            <a:r>
              <a:rPr dirty="0" sz="1200" spc="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(Unweighted</a:t>
            </a:r>
            <a:r>
              <a:rPr dirty="0" sz="1200" spc="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Pair</a:t>
            </a:r>
            <a:r>
              <a:rPr dirty="0" sz="1200" spc="1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Group</a:t>
            </a: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Method</a:t>
            </a:r>
            <a:r>
              <a:rPr dirty="0" sz="1200" spc="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with</a:t>
            </a:r>
            <a:r>
              <a:rPr dirty="0" sz="1200" spc="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Arithmetic</a:t>
            </a:r>
            <a:r>
              <a:rPr dirty="0" sz="1200" spc="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Mean)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 is a</a:t>
            </a: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242424"/>
                </a:solidFill>
                <a:latin typeface="Calibri"/>
                <a:cs typeface="Calibri"/>
              </a:rPr>
              <a:t>simple</a:t>
            </a:r>
            <a:r>
              <a:rPr dirty="0" sz="1200" spc="1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agglomerative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(bottom-up)</a:t>
            </a:r>
            <a:r>
              <a:rPr dirty="0" sz="1200" spc="-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u="sng" sz="1200" spc="-5">
                <a:solidFill>
                  <a:srgbClr val="0A0080"/>
                </a:solidFill>
                <a:uFill>
                  <a:solidFill>
                    <a:srgbClr val="0A0080"/>
                  </a:solidFill>
                </a:uFill>
                <a:latin typeface="Calibri"/>
                <a:cs typeface="Calibri"/>
                <a:hlinkClick r:id="rId2"/>
              </a:rPr>
              <a:t>hierarchical</a:t>
            </a:r>
            <a:r>
              <a:rPr dirty="0" u="sng" sz="1200" spc="-10">
                <a:solidFill>
                  <a:srgbClr val="0A0080"/>
                </a:solidFill>
                <a:uFill>
                  <a:solidFill>
                    <a:srgbClr val="0A0080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dirty="0" u="sng" sz="1200">
                <a:solidFill>
                  <a:srgbClr val="0A0080"/>
                </a:solidFill>
                <a:uFill>
                  <a:solidFill>
                    <a:srgbClr val="0A0080"/>
                  </a:solidFill>
                </a:uFill>
                <a:latin typeface="Calibri"/>
                <a:cs typeface="Calibri"/>
                <a:hlinkClick r:id="rId2"/>
              </a:rPr>
              <a:t>clustering</a:t>
            </a:r>
            <a:r>
              <a:rPr dirty="0" sz="1200" spc="10">
                <a:solidFill>
                  <a:srgbClr val="0A0080"/>
                </a:solidFill>
                <a:latin typeface="Calibri"/>
                <a:cs typeface="Calibri"/>
                <a:hlinkClick r:id="rId2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method.</a:t>
            </a: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The</a:t>
            </a: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method</a:t>
            </a:r>
            <a:r>
              <a:rPr dirty="0" sz="1200" spc="1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is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generally</a:t>
            </a: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attributed</a:t>
            </a:r>
            <a:r>
              <a:rPr dirty="0" sz="1200" spc="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to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Sokal</a:t>
            </a:r>
            <a:r>
              <a:rPr dirty="0" sz="1200" spc="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and </a:t>
            </a:r>
            <a:r>
              <a:rPr dirty="0" sz="1200" spc="-254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Michener.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790"/>
              </a:spcBef>
            </a:pP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method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shortest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evolutionary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 them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considered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these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will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last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diverge,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represented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most </a:t>
            </a:r>
            <a:r>
              <a:rPr dirty="0" sz="1200">
                <a:latin typeface="Calibri"/>
                <a:cs typeface="Calibri"/>
              </a:rPr>
              <a:t>recent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internal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node.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501128"/>
            <a:ext cx="5817235" cy="4286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2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Least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Squares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Method.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Branch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lengths,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represent</a:t>
            </a:r>
            <a:r>
              <a:rPr dirty="0" sz="1200">
                <a:latin typeface="Calibri"/>
                <a:cs typeface="Calibri"/>
              </a:rPr>
              <a:t> the </a:t>
            </a:r>
            <a:r>
              <a:rPr dirty="0" sz="1200" spc="-5">
                <a:latin typeface="Calibri"/>
                <a:cs typeface="Calibri"/>
              </a:rPr>
              <a:t>“observed”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(i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i="1">
                <a:latin typeface="Calibri"/>
                <a:cs typeface="Calibri"/>
              </a:rPr>
              <a:t>&amp;</a:t>
            </a:r>
            <a:r>
              <a:rPr dirty="0" sz="1200" spc="-5" i="1">
                <a:latin typeface="Calibri"/>
                <a:cs typeface="Calibri"/>
              </a:rPr>
              <a:t> j)</a:t>
            </a:r>
            <a:r>
              <a:rPr dirty="0" sz="1200" spc="-5"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28750" y="1854932"/>
            <a:ext cx="4889570" cy="185128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84110" y="5523674"/>
            <a:ext cx="5010434" cy="187636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57567" y="8088295"/>
            <a:ext cx="3771015" cy="914670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123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665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915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03: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Molecular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Evolution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 spc="-5">
                <a:latin typeface="Calibri"/>
                <a:cs typeface="Calibri"/>
              </a:rPr>
              <a:t>Find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X,</a:t>
            </a:r>
            <a:r>
              <a:rPr dirty="0" sz="1200">
                <a:latin typeface="Calibri"/>
                <a:cs typeface="Calibri"/>
              </a:rPr>
              <a:t> 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Z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such that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i="1">
                <a:latin typeface="Calibri"/>
                <a:cs typeface="Calibri"/>
              </a:rPr>
              <a:t>D</a:t>
            </a:r>
            <a:r>
              <a:rPr dirty="0" sz="1200" spc="5" i="1">
                <a:latin typeface="Calibri"/>
                <a:cs typeface="Calibri"/>
              </a:rPr>
              <a:t> </a:t>
            </a:r>
            <a:r>
              <a:rPr dirty="0" sz="1200" spc="-5" i="1">
                <a:latin typeface="Calibri"/>
                <a:cs typeface="Calibri"/>
              </a:rPr>
              <a:t>(i,</a:t>
            </a:r>
            <a:r>
              <a:rPr dirty="0" sz="1200" i="1">
                <a:latin typeface="Calibri"/>
                <a:cs typeface="Calibri"/>
              </a:rPr>
              <a:t> </a:t>
            </a:r>
            <a:r>
              <a:rPr dirty="0" sz="1200" spc="-5" i="1">
                <a:latin typeface="Calibri"/>
                <a:cs typeface="Calibri"/>
              </a:rPr>
              <a:t>j)</a:t>
            </a:r>
            <a:r>
              <a:rPr dirty="0" sz="1200" spc="5" i="1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conserved?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537206"/>
            <a:ext cx="4545330" cy="9467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latin typeface="Calibri"/>
                <a:cs typeface="Calibri"/>
              </a:rPr>
              <a:t>Conclusion</a:t>
            </a:r>
            <a:endParaRPr sz="14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69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Several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methods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exist</a:t>
            </a:r>
            <a:r>
              <a:rPr dirty="0" sz="1200" spc="-5">
                <a:latin typeface="Calibri"/>
                <a:cs typeface="Calibri"/>
              </a:rPr>
              <a:t> for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constructing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phylogenetic</a:t>
            </a:r>
            <a:r>
              <a:rPr dirty="0" sz="1200">
                <a:latin typeface="Calibri"/>
                <a:cs typeface="Calibri"/>
              </a:rPr>
              <a:t> trees.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Broadly,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they belong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 objective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methods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 </a:t>
            </a:r>
            <a:r>
              <a:rPr dirty="0" sz="1200" spc="-5">
                <a:latin typeface="Calibri"/>
                <a:cs typeface="Calibri"/>
              </a:rPr>
              <a:t>clustering </a:t>
            </a:r>
            <a:r>
              <a:rPr dirty="0" sz="1200">
                <a:latin typeface="Calibri"/>
                <a:cs typeface="Calibri"/>
              </a:rPr>
              <a:t>methods.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We </a:t>
            </a:r>
            <a:r>
              <a:rPr dirty="0" sz="1200" spc="-5">
                <a:latin typeface="Calibri"/>
                <a:cs typeface="Calibri"/>
              </a:rPr>
              <a:t>will study UPGMA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Methods.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792376"/>
            <a:ext cx="5637530" cy="1257935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006: Introduction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to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UPGMA</a:t>
            </a:r>
            <a:endParaRPr sz="1300">
              <a:latin typeface="Calibri Light"/>
              <a:cs typeface="Calibri Light"/>
            </a:endParaRPr>
          </a:p>
          <a:p>
            <a:pPr marL="12700" marR="5080">
              <a:lnSpc>
                <a:spcPct val="110000"/>
              </a:lnSpc>
              <a:spcBef>
                <a:spcPts val="5"/>
              </a:spcBef>
            </a:pPr>
            <a:r>
              <a:rPr dirty="0" sz="1200">
                <a:latin typeface="Calibri"/>
                <a:cs typeface="Calibri"/>
              </a:rPr>
              <a:t>Phylogenetic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trees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be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used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5">
                <a:latin typeface="Calibri"/>
                <a:cs typeface="Calibri"/>
              </a:rPr>
              <a:t>show phylogenetic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relationships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sequences. To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construct</a:t>
            </a:r>
            <a:r>
              <a:rPr dirty="0" sz="1200">
                <a:latin typeface="Calibri"/>
                <a:cs typeface="Calibri"/>
              </a:rPr>
              <a:t> these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trees,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several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types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algorithms </a:t>
            </a:r>
            <a:r>
              <a:rPr dirty="0" sz="1200">
                <a:latin typeface="Calibri"/>
                <a:cs typeface="Calibri"/>
              </a:rPr>
              <a:t>exist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>
                <a:latin typeface="Calibri"/>
                <a:cs typeface="Calibri"/>
              </a:rPr>
              <a:t> are </a:t>
            </a:r>
            <a:r>
              <a:rPr dirty="0" sz="1200" spc="-5">
                <a:latin typeface="Calibri"/>
                <a:cs typeface="Calibri"/>
              </a:rPr>
              <a:t>divided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into two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classes.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 spc="-5" b="1">
                <a:latin typeface="Calibri"/>
                <a:cs typeface="Calibri"/>
              </a:rPr>
              <a:t>UPGMA:</a:t>
            </a:r>
            <a:r>
              <a:rPr dirty="0" sz="1200" spc="1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Unweighted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Pair</a:t>
            </a:r>
            <a:r>
              <a:rPr dirty="0" sz="1200" spc="2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– </a:t>
            </a:r>
            <a:r>
              <a:rPr dirty="0" sz="1200" spc="-5" b="1">
                <a:latin typeface="Calibri"/>
                <a:cs typeface="Calibri"/>
              </a:rPr>
              <a:t>Group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Method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using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arithmetic Averages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94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Calculating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distance between</a:t>
            </a:r>
            <a:r>
              <a:rPr dirty="0" sz="1200" b="1">
                <a:latin typeface="Calibri"/>
                <a:cs typeface="Calibri"/>
              </a:rPr>
              <a:t> two </a:t>
            </a:r>
            <a:r>
              <a:rPr dirty="0" sz="1200" spc="-5" b="1">
                <a:latin typeface="Calibri"/>
                <a:cs typeface="Calibri"/>
              </a:rPr>
              <a:t>clusters: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0638" y="1289411"/>
            <a:ext cx="4119678" cy="82551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124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80940" y="435356"/>
            <a:ext cx="239077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03: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Molecular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Evolution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92556"/>
            <a:ext cx="3900804" cy="510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Cluster </a:t>
            </a:r>
            <a:r>
              <a:rPr dirty="0" sz="1200">
                <a:latin typeface="Calibri"/>
                <a:cs typeface="Calibri"/>
              </a:rPr>
              <a:t>X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+ </a:t>
            </a: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=</a:t>
            </a:r>
            <a:r>
              <a:rPr dirty="0" sz="1200" spc="-5">
                <a:latin typeface="Calibri"/>
                <a:cs typeface="Calibri"/>
              </a:rPr>
              <a:t> Cluster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Z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 spc="-5">
                <a:latin typeface="Calibri"/>
                <a:cs typeface="Calibri"/>
              </a:rPr>
              <a:t>Calculate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 (e.g.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W) 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new </a:t>
            </a: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Z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34700" y="1717724"/>
            <a:ext cx="1020444" cy="0"/>
          </a:xfrm>
          <a:custGeom>
            <a:avLst/>
            <a:gdLst/>
            <a:ahLst/>
            <a:cxnLst/>
            <a:rect l="l" t="t" r="r" b="b"/>
            <a:pathLst>
              <a:path w="1020444" h="0">
                <a:moveTo>
                  <a:pt x="0" y="0"/>
                </a:moveTo>
                <a:lnTo>
                  <a:pt x="1020051" y="0"/>
                </a:lnTo>
              </a:path>
            </a:pathLst>
          </a:custGeom>
          <a:ln w="612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690150" y="1809519"/>
            <a:ext cx="411480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48615" algn="l"/>
              </a:tabLst>
            </a:pPr>
            <a:r>
              <a:rPr dirty="0" sz="700" i="1">
                <a:latin typeface="Times New Roman"/>
                <a:cs typeface="Times New Roman"/>
              </a:rPr>
              <a:t>X</a:t>
            </a:r>
            <a:r>
              <a:rPr dirty="0" sz="700" i="1">
                <a:latin typeface="Times New Roman"/>
                <a:cs typeface="Times New Roman"/>
              </a:rPr>
              <a:t>	</a:t>
            </a:r>
            <a:r>
              <a:rPr dirty="0" sz="700" i="1">
                <a:latin typeface="Times New Roman"/>
                <a:cs typeface="Times New Roman"/>
              </a:rPr>
              <a:t>Y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2096" y="1692156"/>
            <a:ext cx="148590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 i="1">
                <a:latin typeface="Times New Roman"/>
                <a:cs typeface="Times New Roman"/>
              </a:rPr>
              <a:t>ZW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5510" y="1591599"/>
            <a:ext cx="102235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50" spc="25" i="1">
                <a:latin typeface="Times New Roman"/>
                <a:cs typeface="Times New Roman"/>
              </a:rPr>
              <a:t>d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1487" y="1709263"/>
            <a:ext cx="476884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50" spc="35" i="1">
                <a:latin typeface="Times New Roman"/>
                <a:cs typeface="Times New Roman"/>
              </a:rPr>
              <a:t>N </a:t>
            </a:r>
            <a:r>
              <a:rPr dirty="0" sz="1150" spc="320" i="1">
                <a:latin typeface="Times New Roman"/>
                <a:cs typeface="Times New Roman"/>
              </a:rPr>
              <a:t> </a:t>
            </a:r>
            <a:r>
              <a:rPr dirty="0" sz="1150" spc="30">
                <a:latin typeface="Symbol"/>
                <a:cs typeface="Symbol"/>
              </a:rPr>
              <a:t></a:t>
            </a:r>
            <a:r>
              <a:rPr dirty="0" sz="1150" spc="-30">
                <a:latin typeface="Times New Roman"/>
                <a:cs typeface="Times New Roman"/>
              </a:rPr>
              <a:t> </a:t>
            </a:r>
            <a:r>
              <a:rPr dirty="0" sz="1150" spc="35" i="1">
                <a:latin typeface="Times New Roman"/>
                <a:cs typeface="Times New Roman"/>
              </a:rPr>
              <a:t>N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75133" y="1533980"/>
            <a:ext cx="1183005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baseline="-21739" sz="1725" spc="44">
                <a:latin typeface="Symbol"/>
                <a:cs typeface="Symbol"/>
              </a:rPr>
              <a:t></a:t>
            </a:r>
            <a:r>
              <a:rPr dirty="0" baseline="-21739" sz="1725" spc="209">
                <a:latin typeface="Times New Roman"/>
                <a:cs typeface="Times New Roman"/>
              </a:rPr>
              <a:t> </a:t>
            </a:r>
            <a:r>
              <a:rPr dirty="0" baseline="14492" sz="1725" spc="240" i="1">
                <a:latin typeface="Times New Roman"/>
                <a:cs typeface="Times New Roman"/>
              </a:rPr>
              <a:t>N</a:t>
            </a:r>
            <a:r>
              <a:rPr dirty="0" sz="700" i="1">
                <a:latin typeface="Times New Roman"/>
                <a:cs typeface="Times New Roman"/>
              </a:rPr>
              <a:t>X</a:t>
            </a:r>
            <a:r>
              <a:rPr dirty="0" sz="700" i="1">
                <a:latin typeface="Times New Roman"/>
                <a:cs typeface="Times New Roman"/>
              </a:rPr>
              <a:t> </a:t>
            </a:r>
            <a:r>
              <a:rPr dirty="0" baseline="14492" sz="1725" spc="37" i="1">
                <a:latin typeface="Times New Roman"/>
                <a:cs typeface="Times New Roman"/>
              </a:rPr>
              <a:t>d</a:t>
            </a:r>
            <a:r>
              <a:rPr dirty="0" baseline="14492" sz="1725" spc="-254" i="1">
                <a:latin typeface="Times New Roman"/>
                <a:cs typeface="Times New Roman"/>
              </a:rPr>
              <a:t> </a:t>
            </a:r>
            <a:r>
              <a:rPr dirty="0" sz="700" spc="15" i="1">
                <a:latin typeface="Times New Roman"/>
                <a:cs typeface="Times New Roman"/>
              </a:rPr>
              <a:t>X</a:t>
            </a:r>
            <a:r>
              <a:rPr dirty="0" sz="700" spc="5" i="1">
                <a:latin typeface="Times New Roman"/>
                <a:cs typeface="Times New Roman"/>
              </a:rPr>
              <a:t>W</a:t>
            </a:r>
            <a:r>
              <a:rPr dirty="0" sz="700" i="1">
                <a:latin typeface="Times New Roman"/>
                <a:cs typeface="Times New Roman"/>
              </a:rPr>
              <a:t> </a:t>
            </a:r>
            <a:r>
              <a:rPr dirty="0" sz="700" spc="50" i="1">
                <a:latin typeface="Times New Roman"/>
                <a:cs typeface="Times New Roman"/>
              </a:rPr>
              <a:t> </a:t>
            </a:r>
            <a:r>
              <a:rPr dirty="0" baseline="14492" sz="1725" spc="44">
                <a:latin typeface="Symbol"/>
                <a:cs typeface="Symbol"/>
              </a:rPr>
              <a:t></a:t>
            </a:r>
            <a:r>
              <a:rPr dirty="0" baseline="14492" sz="1725" spc="-22">
                <a:latin typeface="Times New Roman"/>
                <a:cs typeface="Times New Roman"/>
              </a:rPr>
              <a:t> </a:t>
            </a:r>
            <a:r>
              <a:rPr dirty="0" baseline="14492" sz="1725" spc="97" i="1">
                <a:latin typeface="Times New Roman"/>
                <a:cs typeface="Times New Roman"/>
              </a:rPr>
              <a:t>N</a:t>
            </a:r>
            <a:r>
              <a:rPr dirty="0" sz="700" i="1">
                <a:latin typeface="Times New Roman"/>
                <a:cs typeface="Times New Roman"/>
              </a:rPr>
              <a:t>Y</a:t>
            </a:r>
            <a:r>
              <a:rPr dirty="0" sz="700" spc="-30" i="1">
                <a:latin typeface="Times New Roman"/>
                <a:cs typeface="Times New Roman"/>
              </a:rPr>
              <a:t> </a:t>
            </a:r>
            <a:r>
              <a:rPr dirty="0" baseline="14492" sz="1725" spc="67" i="1">
                <a:latin typeface="Times New Roman"/>
                <a:cs typeface="Times New Roman"/>
              </a:rPr>
              <a:t>d</a:t>
            </a:r>
            <a:r>
              <a:rPr dirty="0" sz="700" spc="-10" i="1">
                <a:latin typeface="Times New Roman"/>
                <a:cs typeface="Times New Roman"/>
              </a:rPr>
              <a:t>YW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5804" y="2041906"/>
            <a:ext cx="3537585" cy="14268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89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N</a:t>
            </a:r>
            <a:r>
              <a:rPr dirty="0" baseline="-10416" sz="1200">
                <a:latin typeface="Calibri"/>
                <a:cs typeface="Calibri"/>
              </a:rPr>
              <a:t>x</a:t>
            </a:r>
            <a:r>
              <a:rPr dirty="0" baseline="-10416" sz="1200" spc="127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>
                <a:latin typeface="Calibri"/>
                <a:cs typeface="Calibri"/>
              </a:rPr>
              <a:t> x</a:t>
            </a:r>
            <a:endParaRPr sz="1200">
              <a:latin typeface="Calibri"/>
              <a:cs typeface="Calibri"/>
            </a:endParaRPr>
          </a:p>
          <a:p>
            <a:pPr marL="545465" indent="-228600">
              <a:lnSpc>
                <a:spcPct val="100000"/>
              </a:lnSpc>
              <a:spcBef>
                <a:spcPts val="994"/>
              </a:spcBef>
              <a:buFont typeface="Symbol"/>
              <a:buChar char=""/>
              <a:tabLst>
                <a:tab pos="545465" algn="l"/>
                <a:tab pos="546100" algn="l"/>
              </a:tabLst>
            </a:pPr>
            <a:r>
              <a:rPr dirty="0" sz="1200" spc="-5" b="1">
                <a:latin typeface="Calibri"/>
                <a:cs typeface="Calibri"/>
              </a:rPr>
              <a:t>Calculating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distance between</a:t>
            </a:r>
            <a:r>
              <a:rPr dirty="0" sz="1200" b="1">
                <a:latin typeface="Calibri"/>
                <a:cs typeface="Calibri"/>
              </a:rPr>
              <a:t> two</a:t>
            </a:r>
            <a:r>
              <a:rPr dirty="0" sz="1200" spc="-5" b="1">
                <a:latin typeface="Calibri"/>
                <a:cs typeface="Calibri"/>
              </a:rPr>
              <a:t> trees:</a:t>
            </a:r>
            <a:endParaRPr sz="1200">
              <a:latin typeface="Calibri"/>
              <a:cs typeface="Calibri"/>
            </a:endParaRPr>
          </a:p>
          <a:p>
            <a:pPr marL="88900">
              <a:lnSpc>
                <a:spcPct val="100000"/>
              </a:lnSpc>
              <a:spcBef>
                <a:spcPts val="944"/>
              </a:spcBef>
            </a:pPr>
            <a:r>
              <a:rPr dirty="0" sz="1200">
                <a:latin typeface="Calibri"/>
                <a:cs typeface="Calibri"/>
              </a:rPr>
              <a:t>Assume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endParaRPr sz="1200">
              <a:latin typeface="Calibri"/>
              <a:cs typeface="Calibri"/>
            </a:endParaRPr>
          </a:p>
          <a:p>
            <a:pPr marL="88900" marR="55880">
              <a:lnSpc>
                <a:spcPts val="2390"/>
              </a:lnSpc>
              <a:spcBef>
                <a:spcPts val="90"/>
              </a:spcBef>
            </a:pP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>
                <a:latin typeface="Calibri"/>
                <a:cs typeface="Calibri"/>
              </a:rPr>
              <a:t> X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5">
                <a:latin typeface="Calibri"/>
                <a:cs typeface="Calibri"/>
              </a:rPr>
              <a:t>N</a:t>
            </a:r>
            <a:r>
              <a:rPr dirty="0" baseline="-10416" sz="1200" spc="7">
                <a:latin typeface="Calibri"/>
                <a:cs typeface="Calibri"/>
              </a:rPr>
              <a:t>X</a:t>
            </a:r>
            <a:r>
              <a:rPr dirty="0" baseline="-10416" sz="1200" spc="127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>
                <a:latin typeface="Calibri"/>
                <a:cs typeface="Calibri"/>
              </a:rPr>
              <a:t> 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5">
                <a:latin typeface="Calibri"/>
                <a:cs typeface="Calibri"/>
              </a:rPr>
              <a:t>N</a:t>
            </a:r>
            <a:r>
              <a:rPr dirty="0" baseline="-10416" sz="1200" spc="7">
                <a:latin typeface="Calibri"/>
                <a:cs typeface="Calibri"/>
              </a:rPr>
              <a:t>Y</a:t>
            </a:r>
            <a:r>
              <a:rPr dirty="0" baseline="-10416" sz="1200" spc="1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</a:t>
            </a:r>
            <a:r>
              <a:rPr dirty="0" baseline="-10416" sz="1200">
                <a:latin typeface="Calibri"/>
                <a:cs typeface="Calibri"/>
              </a:rPr>
              <a:t>XY</a:t>
            </a:r>
            <a:r>
              <a:rPr dirty="0" baseline="-10416" sz="1200" spc="1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: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evlotionary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>
                <a:latin typeface="Calibri"/>
                <a:cs typeface="Calibri"/>
              </a:rPr>
              <a:t> X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94263" y="3755906"/>
            <a:ext cx="74930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5" i="1">
                <a:latin typeface="Times New Roman"/>
                <a:cs typeface="Times New Roman"/>
              </a:rPr>
              <a:t>ij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17256" y="3755906"/>
            <a:ext cx="134620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15" i="1">
                <a:latin typeface="Times New Roman"/>
                <a:cs typeface="Times New Roman"/>
              </a:rPr>
              <a:t>XY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03195" y="3579745"/>
            <a:ext cx="336550" cy="2978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dirty="0" baseline="-9523" sz="2625" spc="165">
                <a:latin typeface="Symbol"/>
                <a:cs typeface="Symbol"/>
              </a:rPr>
              <a:t></a:t>
            </a:r>
            <a:r>
              <a:rPr dirty="0" sz="1150" spc="110" i="1">
                <a:latin typeface="Times New Roman"/>
                <a:cs typeface="Times New Roman"/>
              </a:rPr>
              <a:t>d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21505" y="3773013"/>
            <a:ext cx="330835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50" spc="35" i="1">
                <a:latin typeface="Times New Roman"/>
                <a:cs typeface="Times New Roman"/>
              </a:rPr>
              <a:t>N </a:t>
            </a:r>
            <a:r>
              <a:rPr dirty="0" sz="1150" spc="95" i="1">
                <a:latin typeface="Times New Roman"/>
                <a:cs typeface="Times New Roman"/>
              </a:rPr>
              <a:t> </a:t>
            </a:r>
            <a:r>
              <a:rPr dirty="0" sz="1150" spc="35" i="1">
                <a:latin typeface="Times New Roman"/>
                <a:cs typeface="Times New Roman"/>
              </a:rPr>
              <a:t>N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25482" y="3655349"/>
            <a:ext cx="102235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50" spc="25" i="1">
                <a:latin typeface="Times New Roman"/>
                <a:cs typeface="Times New Roman"/>
              </a:rPr>
              <a:t>d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14628" y="3873269"/>
            <a:ext cx="70548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227965" algn="l"/>
              </a:tabLst>
            </a:pPr>
            <a:r>
              <a:rPr dirty="0" sz="700" i="1">
                <a:latin typeface="Times New Roman"/>
                <a:cs typeface="Times New Roman"/>
              </a:rPr>
              <a:t>X</a:t>
            </a:r>
            <a:r>
              <a:rPr dirty="0" sz="700" i="1">
                <a:latin typeface="Times New Roman"/>
                <a:cs typeface="Times New Roman"/>
              </a:rPr>
              <a:t>	</a:t>
            </a:r>
            <a:r>
              <a:rPr dirty="0" sz="700" i="1">
                <a:latin typeface="Times New Roman"/>
                <a:cs typeface="Times New Roman"/>
              </a:rPr>
              <a:t>Y</a:t>
            </a:r>
            <a:r>
              <a:rPr dirty="0" sz="700" i="1">
                <a:latin typeface="Times New Roman"/>
                <a:cs typeface="Times New Roman"/>
              </a:rPr>
              <a:t>  </a:t>
            </a:r>
            <a:r>
              <a:rPr dirty="0" sz="700" spc="-65" i="1">
                <a:latin typeface="Times New Roman"/>
                <a:cs typeface="Times New Roman"/>
              </a:rPr>
              <a:t> </a:t>
            </a:r>
            <a:r>
              <a:rPr dirty="0" baseline="7936" sz="1050" spc="-37" i="1">
                <a:latin typeface="Times New Roman"/>
                <a:cs typeface="Times New Roman"/>
              </a:rPr>
              <a:t>i</a:t>
            </a:r>
            <a:r>
              <a:rPr dirty="0" baseline="7936" sz="1050" spc="22">
                <a:latin typeface="Symbol"/>
                <a:cs typeface="Symbol"/>
              </a:rPr>
              <a:t></a:t>
            </a:r>
            <a:r>
              <a:rPr dirty="0" baseline="7936" sz="1050" i="1">
                <a:latin typeface="Times New Roman"/>
                <a:cs typeface="Times New Roman"/>
              </a:rPr>
              <a:t>X</a:t>
            </a:r>
            <a:r>
              <a:rPr dirty="0" baseline="7936" sz="1050" spc="-52" i="1">
                <a:latin typeface="Times New Roman"/>
                <a:cs typeface="Times New Roman"/>
              </a:rPr>
              <a:t> </a:t>
            </a:r>
            <a:r>
              <a:rPr dirty="0" baseline="7936" sz="1050">
                <a:latin typeface="Times New Roman"/>
                <a:cs typeface="Times New Roman"/>
              </a:rPr>
              <a:t>,</a:t>
            </a:r>
            <a:r>
              <a:rPr dirty="0" baseline="7936" sz="1050" spc="-30">
                <a:latin typeface="Times New Roman"/>
                <a:cs typeface="Times New Roman"/>
              </a:rPr>
              <a:t> </a:t>
            </a:r>
            <a:r>
              <a:rPr dirty="0" baseline="7936" sz="1050" spc="-22" i="1">
                <a:latin typeface="Times New Roman"/>
                <a:cs typeface="Times New Roman"/>
              </a:rPr>
              <a:t>j</a:t>
            </a:r>
            <a:r>
              <a:rPr dirty="0" baseline="7936" sz="1050" spc="-120">
                <a:latin typeface="Symbol"/>
                <a:cs typeface="Symbol"/>
              </a:rPr>
              <a:t></a:t>
            </a:r>
            <a:r>
              <a:rPr dirty="0" baseline="7936" sz="1050" i="1">
                <a:latin typeface="Times New Roman"/>
                <a:cs typeface="Times New Roman"/>
              </a:rPr>
              <a:t>Y</a:t>
            </a:r>
            <a:endParaRPr baseline="7936" sz="10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57361" y="3560543"/>
            <a:ext cx="607695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  <a:tabLst>
                <a:tab pos="325755" algn="l"/>
                <a:tab pos="568960" algn="l"/>
              </a:tabLst>
            </a:pPr>
            <a:r>
              <a:rPr dirty="0" baseline="-36231" sz="1725" spc="44">
                <a:latin typeface="Symbol"/>
                <a:cs typeface="Symbol"/>
              </a:rPr>
              <a:t></a:t>
            </a:r>
            <a:r>
              <a:rPr dirty="0" u="sng" sz="1150" spc="3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dirty="0" u="sng" sz="1150" spc="2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	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30604" y="4113403"/>
            <a:ext cx="22155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 indent="-228600">
              <a:lnSpc>
                <a:spcPct val="100000"/>
              </a:lnSpc>
              <a:spcBef>
                <a:spcPts val="10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dirty="0" sz="1200" b="1">
                <a:latin typeface="Calibri"/>
                <a:cs typeface="Calibri"/>
              </a:rPr>
              <a:t>Methods</a:t>
            </a:r>
            <a:r>
              <a:rPr dirty="0" sz="1200" spc="-2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for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constructing</a:t>
            </a:r>
            <a:r>
              <a:rPr dirty="0" sz="1200" spc="-2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trees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02004" y="6251828"/>
            <a:ext cx="42005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distance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matrix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obtained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using pairwise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02004" y="7166229"/>
            <a:ext cx="3900804" cy="11156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 indent="-228600">
              <a:lnSpc>
                <a:spcPct val="100000"/>
              </a:lnSpc>
              <a:spcBef>
                <a:spcPts val="10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Calculating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distance between</a:t>
            </a:r>
            <a:r>
              <a:rPr dirty="0" sz="1200" b="1">
                <a:latin typeface="Calibri"/>
                <a:cs typeface="Calibri"/>
              </a:rPr>
              <a:t> two </a:t>
            </a:r>
            <a:r>
              <a:rPr dirty="0" sz="1200" spc="-5" b="1">
                <a:latin typeface="Calibri"/>
                <a:cs typeface="Calibri"/>
              </a:rPr>
              <a:t>clusters: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-5">
                <a:latin typeface="Calibri"/>
                <a:cs typeface="Calibri"/>
              </a:rPr>
              <a:t>Cluster </a:t>
            </a:r>
            <a:r>
              <a:rPr dirty="0" sz="1200">
                <a:latin typeface="Calibri"/>
                <a:cs typeface="Calibri"/>
              </a:rPr>
              <a:t>X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+ </a:t>
            </a: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=</a:t>
            </a:r>
            <a:r>
              <a:rPr dirty="0" sz="1200" spc="-5">
                <a:latin typeface="Calibri"/>
                <a:cs typeface="Calibri"/>
              </a:rPr>
              <a:t> Cluster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Z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 spc="-5">
                <a:latin typeface="Calibri"/>
                <a:cs typeface="Calibri"/>
              </a:rPr>
              <a:t>Calculate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 (e.g.</a:t>
            </a:r>
            <a:r>
              <a:rPr dirty="0" sz="1200">
                <a:latin typeface="Calibri"/>
                <a:cs typeface="Calibri"/>
              </a:rPr>
              <a:t> W) to</a:t>
            </a:r>
            <a:r>
              <a:rPr dirty="0" sz="1200" spc="-5">
                <a:latin typeface="Calibri"/>
                <a:cs typeface="Calibri"/>
              </a:rPr>
              <a:t> the </a:t>
            </a:r>
            <a:r>
              <a:rPr dirty="0" sz="1200">
                <a:latin typeface="Calibri"/>
                <a:cs typeface="Calibri"/>
              </a:rPr>
              <a:t>new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Z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334700" y="8595708"/>
            <a:ext cx="1020444" cy="0"/>
          </a:xfrm>
          <a:custGeom>
            <a:avLst/>
            <a:gdLst/>
            <a:ahLst/>
            <a:cxnLst/>
            <a:rect l="l" t="t" r="r" b="b"/>
            <a:pathLst>
              <a:path w="1020444" h="0">
                <a:moveTo>
                  <a:pt x="0" y="0"/>
                </a:moveTo>
                <a:lnTo>
                  <a:pt x="1020051" y="0"/>
                </a:lnTo>
              </a:path>
            </a:pathLst>
          </a:custGeom>
          <a:ln w="613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690150" y="8687658"/>
            <a:ext cx="411480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48615" algn="l"/>
              </a:tabLst>
            </a:pPr>
            <a:r>
              <a:rPr dirty="0" sz="700" i="1">
                <a:latin typeface="Times New Roman"/>
                <a:cs typeface="Times New Roman"/>
              </a:rPr>
              <a:t>X</a:t>
            </a:r>
            <a:r>
              <a:rPr dirty="0" sz="700" i="1">
                <a:latin typeface="Times New Roman"/>
                <a:cs typeface="Times New Roman"/>
              </a:rPr>
              <a:t>	</a:t>
            </a:r>
            <a:r>
              <a:rPr dirty="0" sz="700" i="1">
                <a:latin typeface="Times New Roman"/>
                <a:cs typeface="Times New Roman"/>
              </a:rPr>
              <a:t>Y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12096" y="8570121"/>
            <a:ext cx="148590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 i="1">
                <a:latin typeface="Times New Roman"/>
                <a:cs typeface="Times New Roman"/>
              </a:rPr>
              <a:t>ZW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25510" y="8469417"/>
            <a:ext cx="10223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i="1">
                <a:latin typeface="Times New Roman"/>
                <a:cs typeface="Times New Roman"/>
              </a:rPr>
              <a:t>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71487" y="8587254"/>
            <a:ext cx="476884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5" i="1">
                <a:latin typeface="Times New Roman"/>
                <a:cs typeface="Times New Roman"/>
              </a:rPr>
              <a:t>N  </a:t>
            </a:r>
            <a:r>
              <a:rPr dirty="0" sz="1200" spc="10" i="1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Symbol"/>
                <a:cs typeface="Symbol"/>
              </a:rPr>
              <a:t></a:t>
            </a:r>
            <a:r>
              <a:rPr dirty="0" sz="1200" spc="-45">
                <a:latin typeface="Times New Roman"/>
                <a:cs typeface="Times New Roman"/>
              </a:rPr>
              <a:t> </a:t>
            </a:r>
            <a:r>
              <a:rPr dirty="0" sz="1200" spc="5" i="1">
                <a:latin typeface="Times New Roman"/>
                <a:cs typeface="Times New Roman"/>
              </a:rPr>
              <a:t>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75133" y="8411713"/>
            <a:ext cx="118300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baseline="-20833" sz="1800" spc="7">
                <a:latin typeface="Symbol"/>
                <a:cs typeface="Symbol"/>
              </a:rPr>
              <a:t></a:t>
            </a:r>
            <a:r>
              <a:rPr dirty="0" baseline="-20833" sz="1800" spc="195">
                <a:latin typeface="Times New Roman"/>
                <a:cs typeface="Times New Roman"/>
              </a:rPr>
              <a:t> </a:t>
            </a:r>
            <a:r>
              <a:rPr dirty="0" baseline="13888" sz="1800" spc="195" i="1">
                <a:latin typeface="Times New Roman"/>
                <a:cs typeface="Times New Roman"/>
              </a:rPr>
              <a:t>N</a:t>
            </a:r>
            <a:r>
              <a:rPr dirty="0" sz="700" i="1">
                <a:latin typeface="Times New Roman"/>
                <a:cs typeface="Times New Roman"/>
              </a:rPr>
              <a:t>X</a:t>
            </a:r>
            <a:r>
              <a:rPr dirty="0" sz="700" i="1">
                <a:latin typeface="Times New Roman"/>
                <a:cs typeface="Times New Roman"/>
              </a:rPr>
              <a:t> </a:t>
            </a:r>
            <a:r>
              <a:rPr dirty="0" baseline="13888" sz="1800" i="1">
                <a:latin typeface="Times New Roman"/>
                <a:cs typeface="Times New Roman"/>
              </a:rPr>
              <a:t>d</a:t>
            </a:r>
            <a:r>
              <a:rPr dirty="0" baseline="13888" sz="1800" spc="-270" i="1">
                <a:latin typeface="Times New Roman"/>
                <a:cs typeface="Times New Roman"/>
              </a:rPr>
              <a:t> </a:t>
            </a:r>
            <a:r>
              <a:rPr dirty="0" sz="700" spc="15" i="1">
                <a:latin typeface="Times New Roman"/>
                <a:cs typeface="Times New Roman"/>
              </a:rPr>
              <a:t>X</a:t>
            </a:r>
            <a:r>
              <a:rPr dirty="0" sz="700" spc="5" i="1">
                <a:latin typeface="Times New Roman"/>
                <a:cs typeface="Times New Roman"/>
              </a:rPr>
              <a:t>W</a:t>
            </a:r>
            <a:r>
              <a:rPr dirty="0" sz="700" i="1">
                <a:latin typeface="Times New Roman"/>
                <a:cs typeface="Times New Roman"/>
              </a:rPr>
              <a:t> </a:t>
            </a:r>
            <a:r>
              <a:rPr dirty="0" sz="700" spc="50" i="1">
                <a:latin typeface="Times New Roman"/>
                <a:cs typeface="Times New Roman"/>
              </a:rPr>
              <a:t> </a:t>
            </a:r>
            <a:r>
              <a:rPr dirty="0" baseline="13888" sz="1800" spc="7">
                <a:latin typeface="Symbol"/>
                <a:cs typeface="Symbol"/>
              </a:rPr>
              <a:t></a:t>
            </a:r>
            <a:r>
              <a:rPr dirty="0" baseline="13888" sz="1800" spc="-44">
                <a:latin typeface="Times New Roman"/>
                <a:cs typeface="Times New Roman"/>
              </a:rPr>
              <a:t> </a:t>
            </a:r>
            <a:r>
              <a:rPr dirty="0" baseline="13888" sz="1800" spc="52" i="1">
                <a:latin typeface="Times New Roman"/>
                <a:cs typeface="Times New Roman"/>
              </a:rPr>
              <a:t>N</a:t>
            </a:r>
            <a:r>
              <a:rPr dirty="0" sz="700" i="1">
                <a:latin typeface="Times New Roman"/>
                <a:cs typeface="Times New Roman"/>
              </a:rPr>
              <a:t>Y</a:t>
            </a:r>
            <a:r>
              <a:rPr dirty="0" sz="700" spc="-30" i="1">
                <a:latin typeface="Times New Roman"/>
                <a:cs typeface="Times New Roman"/>
              </a:rPr>
              <a:t> </a:t>
            </a:r>
            <a:r>
              <a:rPr dirty="0" baseline="13888" sz="1800" spc="30" i="1">
                <a:latin typeface="Times New Roman"/>
                <a:cs typeface="Times New Roman"/>
              </a:rPr>
              <a:t>d</a:t>
            </a:r>
            <a:r>
              <a:rPr dirty="0" sz="700" spc="-10" i="1">
                <a:latin typeface="Times New Roman"/>
                <a:cs typeface="Times New Roman"/>
              </a:rPr>
              <a:t>YW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76604" y="8920683"/>
            <a:ext cx="26670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N</a:t>
            </a:r>
            <a:r>
              <a:rPr dirty="0" baseline="-10416" sz="1200">
                <a:latin typeface="Calibri"/>
                <a:cs typeface="Calibri"/>
              </a:rPr>
              <a:t>x</a:t>
            </a:r>
            <a:r>
              <a:rPr dirty="0" baseline="-10416" sz="1200" spc="127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>
                <a:latin typeface="Calibri"/>
                <a:cs typeface="Calibri"/>
              </a:rPr>
              <a:t> x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914400" y="4437888"/>
            <a:ext cx="2908300" cy="1704975"/>
            <a:chOff x="914400" y="4437888"/>
            <a:chExt cx="2908300" cy="1704975"/>
          </a:xfrm>
        </p:grpSpPr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" y="4437888"/>
              <a:ext cx="1956178" cy="170443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838450" y="5122291"/>
              <a:ext cx="977900" cy="484505"/>
            </a:xfrm>
            <a:custGeom>
              <a:avLst/>
              <a:gdLst/>
              <a:ahLst/>
              <a:cxnLst/>
              <a:rect l="l" t="t" r="r" b="b"/>
              <a:pathLst>
                <a:path w="977900" h="484504">
                  <a:moveTo>
                    <a:pt x="735711" y="0"/>
                  </a:moveTo>
                  <a:lnTo>
                    <a:pt x="735711" y="121158"/>
                  </a:lnTo>
                  <a:lnTo>
                    <a:pt x="0" y="121158"/>
                  </a:lnTo>
                  <a:lnTo>
                    <a:pt x="0" y="363347"/>
                  </a:lnTo>
                  <a:lnTo>
                    <a:pt x="735711" y="363347"/>
                  </a:lnTo>
                  <a:lnTo>
                    <a:pt x="735711" y="484505"/>
                  </a:lnTo>
                  <a:lnTo>
                    <a:pt x="977900" y="242316"/>
                  </a:lnTo>
                  <a:lnTo>
                    <a:pt x="7357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2838450" y="5122291"/>
              <a:ext cx="977900" cy="484505"/>
            </a:xfrm>
            <a:custGeom>
              <a:avLst/>
              <a:gdLst/>
              <a:ahLst/>
              <a:cxnLst/>
              <a:rect l="l" t="t" r="r" b="b"/>
              <a:pathLst>
                <a:path w="977900" h="484504">
                  <a:moveTo>
                    <a:pt x="0" y="121158"/>
                  </a:moveTo>
                  <a:lnTo>
                    <a:pt x="735711" y="121158"/>
                  </a:lnTo>
                  <a:lnTo>
                    <a:pt x="735711" y="0"/>
                  </a:lnTo>
                  <a:lnTo>
                    <a:pt x="977900" y="242316"/>
                  </a:lnTo>
                  <a:lnTo>
                    <a:pt x="735711" y="484505"/>
                  </a:lnTo>
                  <a:lnTo>
                    <a:pt x="735711" y="363347"/>
                  </a:lnTo>
                  <a:lnTo>
                    <a:pt x="0" y="363347"/>
                  </a:lnTo>
                  <a:lnTo>
                    <a:pt x="0" y="12115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32" name="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68588" y="4681601"/>
            <a:ext cx="1102882" cy="1233297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125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80940" y="435356"/>
            <a:ext cx="239077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03: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Molecular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Evolution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1204" y="1202181"/>
            <a:ext cx="3512185" cy="11169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20065" indent="-228600">
              <a:lnSpc>
                <a:spcPct val="100000"/>
              </a:lnSpc>
              <a:spcBef>
                <a:spcPts val="100"/>
              </a:spcBef>
              <a:buFont typeface="Symbol"/>
              <a:buChar char=""/>
              <a:tabLst>
                <a:tab pos="520065" algn="l"/>
                <a:tab pos="520700" algn="l"/>
              </a:tabLst>
            </a:pPr>
            <a:r>
              <a:rPr dirty="0" sz="1200" spc="-5" b="1">
                <a:latin typeface="Calibri"/>
                <a:cs typeface="Calibri"/>
              </a:rPr>
              <a:t>Calculating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distance between</a:t>
            </a:r>
            <a:r>
              <a:rPr dirty="0" sz="1200" b="1">
                <a:latin typeface="Calibri"/>
                <a:cs typeface="Calibri"/>
              </a:rPr>
              <a:t> two</a:t>
            </a:r>
            <a:r>
              <a:rPr dirty="0" sz="1200" spc="-5" b="1">
                <a:latin typeface="Calibri"/>
                <a:cs typeface="Calibri"/>
              </a:rPr>
              <a:t> trees:</a:t>
            </a:r>
            <a:endParaRPr sz="1200">
              <a:latin typeface="Calibri"/>
              <a:cs typeface="Calibri"/>
            </a:endParaRPr>
          </a:p>
          <a:p>
            <a:pPr marL="63500">
              <a:lnSpc>
                <a:spcPct val="100000"/>
              </a:lnSpc>
              <a:spcBef>
                <a:spcPts val="944"/>
              </a:spcBef>
            </a:pPr>
            <a:r>
              <a:rPr dirty="0" sz="1200">
                <a:latin typeface="Calibri"/>
                <a:cs typeface="Calibri"/>
              </a:rPr>
              <a:t>Assume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endParaRPr sz="1200">
              <a:latin typeface="Calibri"/>
              <a:cs typeface="Calibri"/>
            </a:endParaRPr>
          </a:p>
          <a:p>
            <a:pPr marL="63500" marR="55880">
              <a:lnSpc>
                <a:spcPct val="1650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>
                <a:latin typeface="Calibri"/>
                <a:cs typeface="Calibri"/>
              </a:rPr>
              <a:t> X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5">
                <a:latin typeface="Calibri"/>
                <a:cs typeface="Calibri"/>
              </a:rPr>
              <a:t>N</a:t>
            </a:r>
            <a:r>
              <a:rPr dirty="0" baseline="-10416" sz="1200" spc="7">
                <a:latin typeface="Calibri"/>
                <a:cs typeface="Calibri"/>
              </a:rPr>
              <a:t>X</a:t>
            </a:r>
            <a:r>
              <a:rPr dirty="0" baseline="-10416" sz="1200" spc="127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>
                <a:latin typeface="Calibri"/>
                <a:cs typeface="Calibri"/>
              </a:rPr>
              <a:t> 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5">
                <a:latin typeface="Calibri"/>
                <a:cs typeface="Calibri"/>
              </a:rPr>
              <a:t>N</a:t>
            </a:r>
            <a:r>
              <a:rPr dirty="0" baseline="-10416" sz="1200" spc="7">
                <a:latin typeface="Calibri"/>
                <a:cs typeface="Calibri"/>
              </a:rPr>
              <a:t>Y</a:t>
            </a:r>
            <a:r>
              <a:rPr dirty="0" baseline="-10416" sz="1200" spc="1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</a:t>
            </a:r>
            <a:r>
              <a:rPr dirty="0" baseline="-10416" sz="1200">
                <a:latin typeface="Calibri"/>
                <a:cs typeface="Calibri"/>
              </a:rPr>
              <a:t>XY</a:t>
            </a:r>
            <a:r>
              <a:rPr dirty="0" baseline="-10416" sz="1200" spc="1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: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evlotionary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>
                <a:latin typeface="Calibri"/>
                <a:cs typeface="Calibri"/>
              </a:rPr>
              <a:t> X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94263" y="2606561"/>
            <a:ext cx="74930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5" i="1">
                <a:latin typeface="Times New Roman"/>
                <a:cs typeface="Times New Roman"/>
              </a:rPr>
              <a:t>ij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7256" y="2606561"/>
            <a:ext cx="134620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15" i="1">
                <a:latin typeface="Times New Roman"/>
                <a:cs typeface="Times New Roman"/>
              </a:rPr>
              <a:t>XY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03195" y="2430404"/>
            <a:ext cx="336550" cy="2978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dirty="0" baseline="-9523" sz="2625" spc="165">
                <a:latin typeface="Symbol"/>
                <a:cs typeface="Symbol"/>
              </a:rPr>
              <a:t></a:t>
            </a:r>
            <a:r>
              <a:rPr dirty="0" sz="1150" spc="110" i="1">
                <a:latin typeface="Times New Roman"/>
                <a:cs typeface="Times New Roman"/>
              </a:rPr>
              <a:t>d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21505" y="2623667"/>
            <a:ext cx="330835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50" spc="35" i="1">
                <a:latin typeface="Times New Roman"/>
                <a:cs typeface="Times New Roman"/>
              </a:rPr>
              <a:t>N </a:t>
            </a:r>
            <a:r>
              <a:rPr dirty="0" sz="1150" spc="95" i="1">
                <a:latin typeface="Times New Roman"/>
                <a:cs typeface="Times New Roman"/>
              </a:rPr>
              <a:t> </a:t>
            </a:r>
            <a:r>
              <a:rPr dirty="0" sz="1150" spc="35" i="1">
                <a:latin typeface="Times New Roman"/>
                <a:cs typeface="Times New Roman"/>
              </a:rPr>
              <a:t>N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5482" y="2506006"/>
            <a:ext cx="102235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50" spc="25" i="1">
                <a:latin typeface="Times New Roman"/>
                <a:cs typeface="Times New Roman"/>
              </a:rPr>
              <a:t>d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14628" y="2723922"/>
            <a:ext cx="70548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227965" algn="l"/>
              </a:tabLst>
            </a:pPr>
            <a:r>
              <a:rPr dirty="0" sz="700" i="1">
                <a:latin typeface="Times New Roman"/>
                <a:cs typeface="Times New Roman"/>
              </a:rPr>
              <a:t>X</a:t>
            </a:r>
            <a:r>
              <a:rPr dirty="0" sz="700" i="1">
                <a:latin typeface="Times New Roman"/>
                <a:cs typeface="Times New Roman"/>
              </a:rPr>
              <a:t>	</a:t>
            </a:r>
            <a:r>
              <a:rPr dirty="0" sz="700" i="1">
                <a:latin typeface="Times New Roman"/>
                <a:cs typeface="Times New Roman"/>
              </a:rPr>
              <a:t>Y</a:t>
            </a:r>
            <a:r>
              <a:rPr dirty="0" sz="700" i="1">
                <a:latin typeface="Times New Roman"/>
                <a:cs typeface="Times New Roman"/>
              </a:rPr>
              <a:t>  </a:t>
            </a:r>
            <a:r>
              <a:rPr dirty="0" sz="700" spc="-65" i="1">
                <a:latin typeface="Times New Roman"/>
                <a:cs typeface="Times New Roman"/>
              </a:rPr>
              <a:t> </a:t>
            </a:r>
            <a:r>
              <a:rPr dirty="0" baseline="7936" sz="1050" spc="-37" i="1">
                <a:latin typeface="Times New Roman"/>
                <a:cs typeface="Times New Roman"/>
              </a:rPr>
              <a:t>i</a:t>
            </a:r>
            <a:r>
              <a:rPr dirty="0" baseline="7936" sz="1050" spc="22">
                <a:latin typeface="Symbol"/>
                <a:cs typeface="Symbol"/>
              </a:rPr>
              <a:t></a:t>
            </a:r>
            <a:r>
              <a:rPr dirty="0" baseline="7936" sz="1050" i="1">
                <a:latin typeface="Times New Roman"/>
                <a:cs typeface="Times New Roman"/>
              </a:rPr>
              <a:t>X</a:t>
            </a:r>
            <a:r>
              <a:rPr dirty="0" baseline="7936" sz="1050" spc="-52" i="1">
                <a:latin typeface="Times New Roman"/>
                <a:cs typeface="Times New Roman"/>
              </a:rPr>
              <a:t> </a:t>
            </a:r>
            <a:r>
              <a:rPr dirty="0" baseline="7936" sz="1050">
                <a:latin typeface="Times New Roman"/>
                <a:cs typeface="Times New Roman"/>
              </a:rPr>
              <a:t>,</a:t>
            </a:r>
            <a:r>
              <a:rPr dirty="0" baseline="7936" sz="1050" spc="-30">
                <a:latin typeface="Times New Roman"/>
                <a:cs typeface="Times New Roman"/>
              </a:rPr>
              <a:t> </a:t>
            </a:r>
            <a:r>
              <a:rPr dirty="0" baseline="7936" sz="1050" spc="-22" i="1">
                <a:latin typeface="Times New Roman"/>
                <a:cs typeface="Times New Roman"/>
              </a:rPr>
              <a:t>j</a:t>
            </a:r>
            <a:r>
              <a:rPr dirty="0" baseline="7936" sz="1050" spc="-120">
                <a:latin typeface="Symbol"/>
                <a:cs typeface="Symbol"/>
              </a:rPr>
              <a:t></a:t>
            </a:r>
            <a:r>
              <a:rPr dirty="0" baseline="7936" sz="1050" i="1">
                <a:latin typeface="Times New Roman"/>
                <a:cs typeface="Times New Roman"/>
              </a:rPr>
              <a:t>Y</a:t>
            </a:r>
            <a:endParaRPr baseline="7936" sz="10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57361" y="2411202"/>
            <a:ext cx="607695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  <a:tabLst>
                <a:tab pos="325755" algn="l"/>
                <a:tab pos="568960" algn="l"/>
              </a:tabLst>
            </a:pPr>
            <a:r>
              <a:rPr dirty="0" baseline="-36231" sz="1725" spc="44">
                <a:latin typeface="Symbol"/>
                <a:cs typeface="Symbol"/>
              </a:rPr>
              <a:t></a:t>
            </a:r>
            <a:r>
              <a:rPr dirty="0" u="sng" sz="1150" spc="3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dirty="0" u="sng" sz="1150" spc="2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	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2004" y="2963926"/>
            <a:ext cx="5787390" cy="1953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 indent="-228600">
              <a:lnSpc>
                <a:spcPct val="100000"/>
              </a:lnSpc>
              <a:spcBef>
                <a:spcPts val="10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b="1">
                <a:latin typeface="Calibri"/>
                <a:cs typeface="Calibri"/>
              </a:rPr>
              <a:t>Methods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for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constructing</a:t>
            </a:r>
            <a:r>
              <a:rPr dirty="0" sz="1200" spc="-2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trees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805"/>
              </a:spcBef>
            </a:pP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–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becomes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new </a:t>
            </a: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lets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say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5">
                <a:latin typeface="Calibri"/>
                <a:cs typeface="Calibri"/>
              </a:rPr>
              <a:t>V.</a:t>
            </a:r>
            <a:r>
              <a:rPr dirty="0" sz="1200">
                <a:latin typeface="Calibri"/>
                <a:cs typeface="Calibri"/>
              </a:rPr>
              <a:t> We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modify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matrix. </a:t>
            </a:r>
            <a:r>
              <a:rPr dirty="0" sz="1200" spc="-5">
                <a:latin typeface="Calibri"/>
                <a:cs typeface="Calibri"/>
              </a:rPr>
              <a:t>What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distances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between: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94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V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(Calculate),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01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V</a:t>
            </a:r>
            <a:r>
              <a:rPr dirty="0" sz="1200" spc="-4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-4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C,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94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V</a:t>
            </a:r>
            <a:r>
              <a:rPr dirty="0" sz="1200" spc="-4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-4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E,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01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V</a:t>
            </a:r>
            <a:r>
              <a:rPr dirty="0" sz="1200" spc="-4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69625" y="5232113"/>
            <a:ext cx="1020444" cy="0"/>
          </a:xfrm>
          <a:custGeom>
            <a:avLst/>
            <a:gdLst/>
            <a:ahLst/>
            <a:cxnLst/>
            <a:rect l="l" t="t" r="r" b="b"/>
            <a:pathLst>
              <a:path w="1020444" h="0">
                <a:moveTo>
                  <a:pt x="0" y="0"/>
                </a:moveTo>
                <a:lnTo>
                  <a:pt x="1020051" y="0"/>
                </a:lnTo>
              </a:path>
            </a:pathLst>
          </a:custGeom>
          <a:ln w="613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725075" y="5324063"/>
            <a:ext cx="411480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48615" algn="l"/>
              </a:tabLst>
            </a:pPr>
            <a:r>
              <a:rPr dirty="0" sz="700" i="1">
                <a:latin typeface="Times New Roman"/>
                <a:cs typeface="Times New Roman"/>
              </a:rPr>
              <a:t>X</a:t>
            </a:r>
            <a:r>
              <a:rPr dirty="0" sz="700" i="1">
                <a:latin typeface="Times New Roman"/>
                <a:cs typeface="Times New Roman"/>
              </a:rPr>
              <a:t>	</a:t>
            </a:r>
            <a:r>
              <a:rPr dirty="0" sz="700" i="1">
                <a:latin typeface="Times New Roman"/>
                <a:cs typeface="Times New Roman"/>
              </a:rPr>
              <a:t>Y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47021" y="5206527"/>
            <a:ext cx="148590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 i="1">
                <a:latin typeface="Times New Roman"/>
                <a:cs typeface="Times New Roman"/>
              </a:rPr>
              <a:t>ZW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60435" y="5105822"/>
            <a:ext cx="10223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i="1">
                <a:latin typeface="Times New Roman"/>
                <a:cs typeface="Times New Roman"/>
              </a:rPr>
              <a:t>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606412" y="5223659"/>
            <a:ext cx="476884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5" i="1">
                <a:latin typeface="Times New Roman"/>
                <a:cs typeface="Times New Roman"/>
              </a:rPr>
              <a:t>N  </a:t>
            </a:r>
            <a:r>
              <a:rPr dirty="0" sz="1200" spc="10" i="1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Symbol"/>
                <a:cs typeface="Symbol"/>
              </a:rPr>
              <a:t></a:t>
            </a:r>
            <a:r>
              <a:rPr dirty="0" sz="1200" spc="-45">
                <a:latin typeface="Times New Roman"/>
                <a:cs typeface="Times New Roman"/>
              </a:rPr>
              <a:t> </a:t>
            </a:r>
            <a:r>
              <a:rPr dirty="0" sz="1200" spc="5" i="1">
                <a:latin typeface="Times New Roman"/>
                <a:cs typeface="Times New Roman"/>
              </a:rPr>
              <a:t>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10058" y="5048118"/>
            <a:ext cx="118300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baseline="-20833" sz="1800" spc="7">
                <a:latin typeface="Symbol"/>
                <a:cs typeface="Symbol"/>
              </a:rPr>
              <a:t></a:t>
            </a:r>
            <a:r>
              <a:rPr dirty="0" baseline="-20833" sz="1800" spc="195">
                <a:latin typeface="Times New Roman"/>
                <a:cs typeface="Times New Roman"/>
              </a:rPr>
              <a:t> </a:t>
            </a:r>
            <a:r>
              <a:rPr dirty="0" baseline="13888" sz="1800" spc="195" i="1">
                <a:latin typeface="Times New Roman"/>
                <a:cs typeface="Times New Roman"/>
              </a:rPr>
              <a:t>N</a:t>
            </a:r>
            <a:r>
              <a:rPr dirty="0" sz="700" i="1">
                <a:latin typeface="Times New Roman"/>
                <a:cs typeface="Times New Roman"/>
              </a:rPr>
              <a:t>X</a:t>
            </a:r>
            <a:r>
              <a:rPr dirty="0" sz="700" i="1">
                <a:latin typeface="Times New Roman"/>
                <a:cs typeface="Times New Roman"/>
              </a:rPr>
              <a:t> </a:t>
            </a:r>
            <a:r>
              <a:rPr dirty="0" baseline="13888" sz="1800" i="1">
                <a:latin typeface="Times New Roman"/>
                <a:cs typeface="Times New Roman"/>
              </a:rPr>
              <a:t>d</a:t>
            </a:r>
            <a:r>
              <a:rPr dirty="0" baseline="13888" sz="1800" spc="-270" i="1">
                <a:latin typeface="Times New Roman"/>
                <a:cs typeface="Times New Roman"/>
              </a:rPr>
              <a:t> </a:t>
            </a:r>
            <a:r>
              <a:rPr dirty="0" sz="700" spc="15" i="1">
                <a:latin typeface="Times New Roman"/>
                <a:cs typeface="Times New Roman"/>
              </a:rPr>
              <a:t>X</a:t>
            </a:r>
            <a:r>
              <a:rPr dirty="0" sz="700" spc="5" i="1">
                <a:latin typeface="Times New Roman"/>
                <a:cs typeface="Times New Roman"/>
              </a:rPr>
              <a:t>W</a:t>
            </a:r>
            <a:r>
              <a:rPr dirty="0" sz="700" i="1">
                <a:latin typeface="Times New Roman"/>
                <a:cs typeface="Times New Roman"/>
              </a:rPr>
              <a:t> </a:t>
            </a:r>
            <a:r>
              <a:rPr dirty="0" sz="700" spc="50" i="1">
                <a:latin typeface="Times New Roman"/>
                <a:cs typeface="Times New Roman"/>
              </a:rPr>
              <a:t> </a:t>
            </a:r>
            <a:r>
              <a:rPr dirty="0" baseline="13888" sz="1800" spc="7">
                <a:latin typeface="Symbol"/>
                <a:cs typeface="Symbol"/>
              </a:rPr>
              <a:t></a:t>
            </a:r>
            <a:r>
              <a:rPr dirty="0" baseline="13888" sz="1800" spc="-44">
                <a:latin typeface="Times New Roman"/>
                <a:cs typeface="Times New Roman"/>
              </a:rPr>
              <a:t> </a:t>
            </a:r>
            <a:r>
              <a:rPr dirty="0" baseline="13888" sz="1800" spc="52" i="1">
                <a:latin typeface="Times New Roman"/>
                <a:cs typeface="Times New Roman"/>
              </a:rPr>
              <a:t>N</a:t>
            </a:r>
            <a:r>
              <a:rPr dirty="0" sz="700" i="1">
                <a:latin typeface="Times New Roman"/>
                <a:cs typeface="Times New Roman"/>
              </a:rPr>
              <a:t>Y</a:t>
            </a:r>
            <a:r>
              <a:rPr dirty="0" sz="700" spc="-30" i="1">
                <a:latin typeface="Times New Roman"/>
                <a:cs typeface="Times New Roman"/>
              </a:rPr>
              <a:t> </a:t>
            </a:r>
            <a:r>
              <a:rPr dirty="0" baseline="13888" sz="1800" spc="30" i="1">
                <a:latin typeface="Times New Roman"/>
                <a:cs typeface="Times New Roman"/>
              </a:rPr>
              <a:t>d</a:t>
            </a:r>
            <a:r>
              <a:rPr dirty="0" sz="700" spc="-10" i="1">
                <a:latin typeface="Times New Roman"/>
                <a:cs typeface="Times New Roman"/>
              </a:rPr>
              <a:t>YW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97891" y="5776308"/>
            <a:ext cx="979169" cy="0"/>
          </a:xfrm>
          <a:custGeom>
            <a:avLst/>
            <a:gdLst/>
            <a:ahLst/>
            <a:cxnLst/>
            <a:rect l="l" t="t" r="r" b="b"/>
            <a:pathLst>
              <a:path w="979169" h="0">
                <a:moveTo>
                  <a:pt x="0" y="0"/>
                </a:moveTo>
                <a:lnTo>
                  <a:pt x="979140" y="0"/>
                </a:lnTo>
              </a:path>
            </a:pathLst>
          </a:custGeom>
          <a:ln w="613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438936" y="5776308"/>
            <a:ext cx="608965" cy="0"/>
          </a:xfrm>
          <a:custGeom>
            <a:avLst/>
            <a:gdLst/>
            <a:ahLst/>
            <a:cxnLst/>
            <a:rect l="l" t="t" r="r" b="b"/>
            <a:pathLst>
              <a:path w="608964" h="0">
                <a:moveTo>
                  <a:pt x="0" y="0"/>
                </a:moveTo>
                <a:lnTo>
                  <a:pt x="608597" y="0"/>
                </a:lnTo>
              </a:path>
            </a:pathLst>
          </a:custGeom>
          <a:ln w="613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002441" y="5750721"/>
            <a:ext cx="123189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45" i="1">
                <a:latin typeface="Times New Roman"/>
                <a:cs typeface="Times New Roman"/>
              </a:rPr>
              <a:t>VB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90689" y="5767854"/>
            <a:ext cx="142176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  <a:tabLst>
                <a:tab pos="1122680" algn="l"/>
              </a:tabLst>
            </a:pPr>
            <a:r>
              <a:rPr dirty="0" sz="1200" spc="65" i="1">
                <a:latin typeface="Times New Roman"/>
                <a:cs typeface="Times New Roman"/>
              </a:rPr>
              <a:t>N</a:t>
            </a:r>
            <a:r>
              <a:rPr dirty="0" baseline="-23809" sz="1050" spc="97" i="1">
                <a:latin typeface="Times New Roman"/>
                <a:cs typeface="Times New Roman"/>
              </a:rPr>
              <a:t>A</a:t>
            </a:r>
            <a:r>
              <a:rPr dirty="0" baseline="-23809" sz="1050" spc="195" i="1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Symbol"/>
                <a:cs typeface="Symbol"/>
              </a:rPr>
              <a:t>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 spc="45" i="1">
                <a:latin typeface="Times New Roman"/>
                <a:cs typeface="Times New Roman"/>
              </a:rPr>
              <a:t>N</a:t>
            </a:r>
            <a:r>
              <a:rPr dirty="0" baseline="-23809" sz="1050" spc="67" i="1">
                <a:latin typeface="Times New Roman"/>
                <a:cs typeface="Times New Roman"/>
              </a:rPr>
              <a:t>D	</a:t>
            </a:r>
            <a:r>
              <a:rPr dirty="0" sz="1200" spc="60">
                <a:latin typeface="Times New Roman"/>
                <a:cs typeface="Times New Roman"/>
              </a:rPr>
              <a:t>1</a:t>
            </a:r>
            <a:r>
              <a:rPr dirty="0" sz="1200" spc="60">
                <a:latin typeface="Symbol"/>
                <a:cs typeface="Symbol"/>
              </a:rPr>
              <a:t></a:t>
            </a:r>
            <a:r>
              <a:rPr dirty="0" sz="1200" spc="6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38566" y="5555071"/>
            <a:ext cx="218186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baseline="-34722" sz="1800" spc="7">
                <a:latin typeface="Symbol"/>
                <a:cs typeface="Symbol"/>
              </a:rPr>
              <a:t></a:t>
            </a:r>
            <a:r>
              <a:rPr dirty="0" baseline="-34722" sz="1800" spc="187">
                <a:latin typeface="Times New Roman"/>
                <a:cs typeface="Times New Roman"/>
              </a:rPr>
              <a:t> </a:t>
            </a:r>
            <a:r>
              <a:rPr dirty="0" sz="1200" spc="130" i="1">
                <a:latin typeface="Times New Roman"/>
                <a:cs typeface="Times New Roman"/>
              </a:rPr>
              <a:t>N</a:t>
            </a:r>
            <a:r>
              <a:rPr dirty="0" baseline="-23809" sz="1050" spc="67" i="1">
                <a:latin typeface="Times New Roman"/>
                <a:cs typeface="Times New Roman"/>
              </a:rPr>
              <a:t>A</a:t>
            </a:r>
            <a:r>
              <a:rPr dirty="0" sz="1200" spc="5" i="1">
                <a:latin typeface="Times New Roman"/>
                <a:cs typeface="Times New Roman"/>
              </a:rPr>
              <a:t>d</a:t>
            </a:r>
            <a:r>
              <a:rPr dirty="0" sz="1200" spc="-185" i="1">
                <a:latin typeface="Times New Roman"/>
                <a:cs typeface="Times New Roman"/>
              </a:rPr>
              <a:t> </a:t>
            </a:r>
            <a:r>
              <a:rPr dirty="0" baseline="-23809" sz="1050" spc="30" i="1">
                <a:latin typeface="Times New Roman"/>
                <a:cs typeface="Times New Roman"/>
              </a:rPr>
              <a:t>A</a:t>
            </a:r>
            <a:r>
              <a:rPr dirty="0" baseline="-23809" sz="1050" spc="7" i="1">
                <a:latin typeface="Times New Roman"/>
                <a:cs typeface="Times New Roman"/>
              </a:rPr>
              <a:t>B</a:t>
            </a:r>
            <a:r>
              <a:rPr dirty="0" baseline="-23809" sz="1050" i="1">
                <a:latin typeface="Times New Roman"/>
                <a:cs typeface="Times New Roman"/>
              </a:rPr>
              <a:t> </a:t>
            </a:r>
            <a:r>
              <a:rPr dirty="0" baseline="-23809" sz="1050" spc="-60" i="1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Symbol"/>
                <a:cs typeface="Symbol"/>
              </a:rPr>
              <a:t></a:t>
            </a:r>
            <a:r>
              <a:rPr dirty="0" sz="1200" spc="-30">
                <a:latin typeface="Times New Roman"/>
                <a:cs typeface="Times New Roman"/>
              </a:rPr>
              <a:t> </a:t>
            </a:r>
            <a:r>
              <a:rPr dirty="0" sz="1200" spc="95" i="1">
                <a:latin typeface="Times New Roman"/>
                <a:cs typeface="Times New Roman"/>
              </a:rPr>
              <a:t>N</a:t>
            </a:r>
            <a:r>
              <a:rPr dirty="0" baseline="-23809" sz="1050" spc="112" i="1">
                <a:latin typeface="Times New Roman"/>
                <a:cs typeface="Times New Roman"/>
              </a:rPr>
              <a:t>D</a:t>
            </a:r>
            <a:r>
              <a:rPr dirty="0" sz="1200" spc="85" i="1">
                <a:latin typeface="Times New Roman"/>
                <a:cs typeface="Times New Roman"/>
              </a:rPr>
              <a:t>d</a:t>
            </a:r>
            <a:r>
              <a:rPr dirty="0" baseline="-23809" sz="1050" spc="7" i="1">
                <a:latin typeface="Times New Roman"/>
                <a:cs typeface="Times New Roman"/>
              </a:rPr>
              <a:t>DB</a:t>
            </a:r>
            <a:r>
              <a:rPr dirty="0" baseline="-23809" sz="1050" i="1">
                <a:latin typeface="Times New Roman"/>
                <a:cs typeface="Times New Roman"/>
              </a:rPr>
              <a:t>  </a:t>
            </a:r>
            <a:r>
              <a:rPr dirty="0" baseline="-23809" sz="1050" spc="-37" i="1">
                <a:latin typeface="Times New Roman"/>
                <a:cs typeface="Times New Roman"/>
              </a:rPr>
              <a:t> </a:t>
            </a:r>
            <a:r>
              <a:rPr dirty="0" baseline="-34722" sz="1800" spc="7">
                <a:latin typeface="Symbol"/>
                <a:cs typeface="Symbol"/>
              </a:rPr>
              <a:t></a:t>
            </a:r>
            <a:r>
              <a:rPr dirty="0" baseline="-34722" sz="1800" spc="-97">
                <a:latin typeface="Times New Roman"/>
                <a:cs typeface="Times New Roman"/>
              </a:rPr>
              <a:t> </a:t>
            </a:r>
            <a:r>
              <a:rPr dirty="0" sz="1200" spc="15">
                <a:latin typeface="Times New Roman"/>
                <a:cs typeface="Times New Roman"/>
              </a:rPr>
              <a:t>1</a:t>
            </a:r>
            <a:r>
              <a:rPr dirty="0" sz="1200" spc="5">
                <a:latin typeface="Times New Roman"/>
                <a:cs typeface="Times New Roman"/>
              </a:rPr>
              <a:t>*</a:t>
            </a:r>
            <a:r>
              <a:rPr dirty="0" sz="1200" spc="-200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Times New Roman"/>
                <a:cs typeface="Times New Roman"/>
              </a:rPr>
              <a:t>6</a:t>
            </a:r>
            <a:r>
              <a:rPr dirty="0" sz="1200" spc="-120">
                <a:latin typeface="Times New Roman"/>
                <a:cs typeface="Times New Roman"/>
              </a:rPr>
              <a:t> </a:t>
            </a:r>
            <a:r>
              <a:rPr dirty="0" sz="1200" spc="85">
                <a:latin typeface="Symbol"/>
                <a:cs typeface="Symbol"/>
              </a:rPr>
              <a:t></a:t>
            </a:r>
            <a:r>
              <a:rPr dirty="0" sz="1200" spc="15">
                <a:latin typeface="Times New Roman"/>
                <a:cs typeface="Times New Roman"/>
              </a:rPr>
              <a:t>1</a:t>
            </a:r>
            <a:r>
              <a:rPr dirty="0" sz="1200" spc="5">
                <a:latin typeface="Times New Roman"/>
                <a:cs typeface="Times New Roman"/>
              </a:rPr>
              <a:t>*</a:t>
            </a:r>
            <a:r>
              <a:rPr dirty="0" sz="1200" spc="-195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Times New Roman"/>
                <a:cs typeface="Times New Roman"/>
              </a:rPr>
              <a:t>6</a:t>
            </a:r>
            <a:r>
              <a:rPr dirty="0" sz="1200" spc="55">
                <a:latin typeface="Times New Roman"/>
                <a:cs typeface="Times New Roman"/>
              </a:rPr>
              <a:t> </a:t>
            </a:r>
            <a:r>
              <a:rPr dirty="0" baseline="-34722" sz="1800" spc="7">
                <a:latin typeface="Symbol"/>
                <a:cs typeface="Symbol"/>
              </a:rPr>
              <a:t></a:t>
            </a:r>
            <a:r>
              <a:rPr dirty="0" baseline="-34722" sz="1800" spc="-75">
                <a:latin typeface="Times New Roman"/>
                <a:cs typeface="Times New Roman"/>
              </a:rPr>
              <a:t> </a:t>
            </a:r>
            <a:r>
              <a:rPr dirty="0" baseline="-34722" sz="1800" spc="7">
                <a:latin typeface="Times New Roman"/>
                <a:cs typeface="Times New Roman"/>
              </a:rPr>
              <a:t>6</a:t>
            </a:r>
            <a:endParaRPr baseline="-34722" sz="18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25582" y="5650016"/>
            <a:ext cx="10287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5" i="1">
                <a:latin typeface="Times New Roman"/>
                <a:cs typeface="Times New Roman"/>
              </a:rPr>
              <a:t>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02004" y="6100953"/>
            <a:ext cx="5955665" cy="711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latin typeface="Calibri"/>
                <a:cs typeface="Calibri"/>
              </a:rPr>
              <a:t>Conclusion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790"/>
              </a:spcBef>
            </a:pPr>
            <a:r>
              <a:rPr dirty="0" sz="1200">
                <a:latin typeface="Calibri"/>
                <a:cs typeface="Calibri"/>
              </a:rPr>
              <a:t>UPGMA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clustering algorithm which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help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compute phylogenetic</a:t>
            </a:r>
            <a:r>
              <a:rPr dirty="0" sz="1200" spc="5">
                <a:latin typeface="Calibri"/>
                <a:cs typeface="Calibri"/>
              </a:rPr>
              <a:t> trees. </a:t>
            </a:r>
            <a:r>
              <a:rPr dirty="0" sz="1200" spc="-10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will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detailed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working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this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approach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later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modules.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02004" y="7491355"/>
            <a:ext cx="5744845" cy="1561465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2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007:</a:t>
            </a:r>
            <a:r>
              <a:rPr dirty="0" sz="1300" spc="-3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UPGMA-I</a:t>
            </a:r>
            <a:endParaRPr sz="1300">
              <a:latin typeface="Calibri Light"/>
              <a:cs typeface="Calibri Light"/>
            </a:endParaRPr>
          </a:p>
          <a:p>
            <a:pPr marL="12700" marR="5080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UPGMA has </a:t>
            </a:r>
            <a:r>
              <a:rPr dirty="0" sz="1200" spc="-5">
                <a:latin typeface="Calibri"/>
                <a:cs typeface="Calibri"/>
              </a:rPr>
              <a:t>two components </a:t>
            </a:r>
            <a:r>
              <a:rPr dirty="0" sz="1200" spc="5">
                <a:latin typeface="Calibri"/>
                <a:cs typeface="Calibri"/>
              </a:rPr>
              <a:t>to </a:t>
            </a:r>
            <a:r>
              <a:rPr dirty="0" sz="1200">
                <a:latin typeface="Calibri"/>
                <a:cs typeface="Calibri"/>
              </a:rPr>
              <a:t>it. These </a:t>
            </a:r>
            <a:r>
              <a:rPr dirty="0" sz="1200" spc="-5">
                <a:latin typeface="Calibri"/>
                <a:cs typeface="Calibri"/>
              </a:rPr>
              <a:t>include </a:t>
            </a:r>
            <a:r>
              <a:rPr dirty="0" sz="1200">
                <a:latin typeface="Calibri"/>
                <a:cs typeface="Calibri"/>
              </a:rPr>
              <a:t>distance </a:t>
            </a:r>
            <a:r>
              <a:rPr dirty="0" sz="1200" spc="-5">
                <a:latin typeface="Calibri"/>
                <a:cs typeface="Calibri"/>
              </a:rPr>
              <a:t>calculations between two clusters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 two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trees.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01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Building</a:t>
            </a:r>
            <a:r>
              <a:rPr dirty="0" sz="1200" spc="-2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trees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using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UPGMA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 spc="-5">
                <a:latin typeface="Calibri"/>
                <a:cs typeface="Calibri"/>
              </a:rPr>
              <a:t>Combining Clusters: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X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+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 </a:t>
            </a:r>
            <a:r>
              <a:rPr dirty="0" sz="1200">
                <a:latin typeface="Calibri"/>
                <a:cs typeface="Calibri"/>
              </a:rPr>
              <a:t>Y =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Z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 spc="-5">
                <a:latin typeface="Calibri"/>
                <a:cs typeface="Calibri"/>
              </a:rPr>
              <a:t>Calculate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(e.g. W)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>
                <a:latin typeface="Calibri"/>
                <a:cs typeface="Calibri"/>
              </a:rPr>
              <a:t>new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Z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52900" y="3804411"/>
            <a:ext cx="1541793" cy="1357726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126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80940" y="435356"/>
            <a:ext cx="239077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03: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Molecular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Evolution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34700" y="1112868"/>
            <a:ext cx="1020444" cy="0"/>
          </a:xfrm>
          <a:custGeom>
            <a:avLst/>
            <a:gdLst/>
            <a:ahLst/>
            <a:cxnLst/>
            <a:rect l="l" t="t" r="r" b="b"/>
            <a:pathLst>
              <a:path w="1020444" h="0">
                <a:moveTo>
                  <a:pt x="0" y="0"/>
                </a:moveTo>
                <a:lnTo>
                  <a:pt x="1020051" y="0"/>
                </a:lnTo>
              </a:path>
            </a:pathLst>
          </a:custGeom>
          <a:ln w="613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690150" y="1204817"/>
            <a:ext cx="411480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48615" algn="l"/>
              </a:tabLst>
            </a:pPr>
            <a:r>
              <a:rPr dirty="0" sz="700" i="1">
                <a:latin typeface="Times New Roman"/>
                <a:cs typeface="Times New Roman"/>
              </a:rPr>
              <a:t>X</a:t>
            </a:r>
            <a:r>
              <a:rPr dirty="0" sz="700" i="1">
                <a:latin typeface="Times New Roman"/>
                <a:cs typeface="Times New Roman"/>
              </a:rPr>
              <a:t>	</a:t>
            </a:r>
            <a:r>
              <a:rPr dirty="0" sz="700" i="1">
                <a:latin typeface="Times New Roman"/>
                <a:cs typeface="Times New Roman"/>
              </a:rPr>
              <a:t>Y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2096" y="1087281"/>
            <a:ext cx="148590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 i="1">
                <a:latin typeface="Times New Roman"/>
                <a:cs typeface="Times New Roman"/>
              </a:rPr>
              <a:t>ZW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5510" y="986576"/>
            <a:ext cx="10223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i="1">
                <a:latin typeface="Times New Roman"/>
                <a:cs typeface="Times New Roman"/>
              </a:rPr>
              <a:t>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1487" y="1104413"/>
            <a:ext cx="476884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5" i="1">
                <a:latin typeface="Times New Roman"/>
                <a:cs typeface="Times New Roman"/>
              </a:rPr>
              <a:t>N  </a:t>
            </a:r>
            <a:r>
              <a:rPr dirty="0" sz="1200" spc="10" i="1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Symbol"/>
                <a:cs typeface="Symbol"/>
              </a:rPr>
              <a:t></a:t>
            </a:r>
            <a:r>
              <a:rPr dirty="0" sz="1200" spc="-45">
                <a:latin typeface="Times New Roman"/>
                <a:cs typeface="Times New Roman"/>
              </a:rPr>
              <a:t> </a:t>
            </a:r>
            <a:r>
              <a:rPr dirty="0" sz="1200" spc="5" i="1">
                <a:latin typeface="Times New Roman"/>
                <a:cs typeface="Times New Roman"/>
              </a:rPr>
              <a:t>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75133" y="928873"/>
            <a:ext cx="118300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baseline="-20833" sz="1800" spc="7">
                <a:latin typeface="Symbol"/>
                <a:cs typeface="Symbol"/>
              </a:rPr>
              <a:t></a:t>
            </a:r>
            <a:r>
              <a:rPr dirty="0" baseline="-20833" sz="1800" spc="195">
                <a:latin typeface="Times New Roman"/>
                <a:cs typeface="Times New Roman"/>
              </a:rPr>
              <a:t> </a:t>
            </a:r>
            <a:r>
              <a:rPr dirty="0" baseline="13888" sz="1800" spc="195" i="1">
                <a:latin typeface="Times New Roman"/>
                <a:cs typeface="Times New Roman"/>
              </a:rPr>
              <a:t>N</a:t>
            </a:r>
            <a:r>
              <a:rPr dirty="0" sz="700" i="1">
                <a:latin typeface="Times New Roman"/>
                <a:cs typeface="Times New Roman"/>
              </a:rPr>
              <a:t>X</a:t>
            </a:r>
            <a:r>
              <a:rPr dirty="0" sz="700" i="1">
                <a:latin typeface="Times New Roman"/>
                <a:cs typeface="Times New Roman"/>
              </a:rPr>
              <a:t> </a:t>
            </a:r>
            <a:r>
              <a:rPr dirty="0" baseline="13888" sz="1800" i="1">
                <a:latin typeface="Times New Roman"/>
                <a:cs typeface="Times New Roman"/>
              </a:rPr>
              <a:t>d</a:t>
            </a:r>
            <a:r>
              <a:rPr dirty="0" baseline="13888" sz="1800" spc="-270" i="1">
                <a:latin typeface="Times New Roman"/>
                <a:cs typeface="Times New Roman"/>
              </a:rPr>
              <a:t> </a:t>
            </a:r>
            <a:r>
              <a:rPr dirty="0" sz="700" spc="15" i="1">
                <a:latin typeface="Times New Roman"/>
                <a:cs typeface="Times New Roman"/>
              </a:rPr>
              <a:t>X</a:t>
            </a:r>
            <a:r>
              <a:rPr dirty="0" sz="700" spc="5" i="1">
                <a:latin typeface="Times New Roman"/>
                <a:cs typeface="Times New Roman"/>
              </a:rPr>
              <a:t>W</a:t>
            </a:r>
            <a:r>
              <a:rPr dirty="0" sz="700" i="1">
                <a:latin typeface="Times New Roman"/>
                <a:cs typeface="Times New Roman"/>
              </a:rPr>
              <a:t> </a:t>
            </a:r>
            <a:r>
              <a:rPr dirty="0" sz="700" spc="50" i="1">
                <a:latin typeface="Times New Roman"/>
                <a:cs typeface="Times New Roman"/>
              </a:rPr>
              <a:t> </a:t>
            </a:r>
            <a:r>
              <a:rPr dirty="0" baseline="13888" sz="1800" spc="7">
                <a:latin typeface="Symbol"/>
                <a:cs typeface="Symbol"/>
              </a:rPr>
              <a:t></a:t>
            </a:r>
            <a:r>
              <a:rPr dirty="0" baseline="13888" sz="1800" spc="-44">
                <a:latin typeface="Times New Roman"/>
                <a:cs typeface="Times New Roman"/>
              </a:rPr>
              <a:t> </a:t>
            </a:r>
            <a:r>
              <a:rPr dirty="0" baseline="13888" sz="1800" spc="52" i="1">
                <a:latin typeface="Times New Roman"/>
                <a:cs typeface="Times New Roman"/>
              </a:rPr>
              <a:t>N</a:t>
            </a:r>
            <a:r>
              <a:rPr dirty="0" sz="700" i="1">
                <a:latin typeface="Times New Roman"/>
                <a:cs typeface="Times New Roman"/>
              </a:rPr>
              <a:t>Y</a:t>
            </a:r>
            <a:r>
              <a:rPr dirty="0" sz="700" spc="-30" i="1">
                <a:latin typeface="Times New Roman"/>
                <a:cs typeface="Times New Roman"/>
              </a:rPr>
              <a:t> </a:t>
            </a:r>
            <a:r>
              <a:rPr dirty="0" baseline="13888" sz="1800" spc="30" i="1">
                <a:latin typeface="Times New Roman"/>
                <a:cs typeface="Times New Roman"/>
              </a:rPr>
              <a:t>d</a:t>
            </a:r>
            <a:r>
              <a:rPr dirty="0" sz="700" spc="-10" i="1">
                <a:latin typeface="Times New Roman"/>
                <a:cs typeface="Times New Roman"/>
              </a:rPr>
              <a:t>YW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5804" y="1436878"/>
            <a:ext cx="3537585" cy="14262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89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N</a:t>
            </a:r>
            <a:r>
              <a:rPr dirty="0" baseline="-10416" sz="1200">
                <a:latin typeface="Calibri"/>
                <a:cs typeface="Calibri"/>
              </a:rPr>
              <a:t>x</a:t>
            </a:r>
            <a:r>
              <a:rPr dirty="0" baseline="-10416" sz="1200" spc="127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>
                <a:latin typeface="Calibri"/>
                <a:cs typeface="Calibri"/>
              </a:rPr>
              <a:t> x</a:t>
            </a:r>
            <a:endParaRPr sz="1200">
              <a:latin typeface="Calibri"/>
              <a:cs typeface="Calibri"/>
            </a:endParaRPr>
          </a:p>
          <a:p>
            <a:pPr marL="545465" indent="-228600">
              <a:lnSpc>
                <a:spcPct val="100000"/>
              </a:lnSpc>
              <a:spcBef>
                <a:spcPts val="994"/>
              </a:spcBef>
              <a:buFont typeface="Symbol"/>
              <a:buChar char=""/>
              <a:tabLst>
                <a:tab pos="545465" algn="l"/>
                <a:tab pos="546100" algn="l"/>
              </a:tabLst>
            </a:pPr>
            <a:r>
              <a:rPr dirty="0" sz="1200" spc="-5" b="1">
                <a:latin typeface="Calibri"/>
                <a:cs typeface="Calibri"/>
              </a:rPr>
              <a:t>Calculating </a:t>
            </a:r>
            <a:r>
              <a:rPr dirty="0" sz="1200" b="1">
                <a:latin typeface="Calibri"/>
                <a:cs typeface="Calibri"/>
              </a:rPr>
              <a:t>the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distance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between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two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trees</a:t>
            </a:r>
            <a:endParaRPr sz="1200">
              <a:latin typeface="Calibri"/>
              <a:cs typeface="Calibri"/>
            </a:endParaRPr>
          </a:p>
          <a:p>
            <a:pPr marL="88900">
              <a:lnSpc>
                <a:spcPct val="100000"/>
              </a:lnSpc>
              <a:spcBef>
                <a:spcPts val="944"/>
              </a:spcBef>
            </a:pPr>
            <a:r>
              <a:rPr dirty="0" sz="1200">
                <a:latin typeface="Calibri"/>
                <a:cs typeface="Calibri"/>
              </a:rPr>
              <a:t>Assume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endParaRPr sz="1200">
              <a:latin typeface="Calibri"/>
              <a:cs typeface="Calibri"/>
            </a:endParaRPr>
          </a:p>
          <a:p>
            <a:pPr marL="88900" marR="55880">
              <a:lnSpc>
                <a:spcPts val="2390"/>
              </a:lnSpc>
              <a:spcBef>
                <a:spcPts val="85"/>
              </a:spcBef>
            </a:pP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>
                <a:latin typeface="Calibri"/>
                <a:cs typeface="Calibri"/>
              </a:rPr>
              <a:t> X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5">
                <a:latin typeface="Calibri"/>
                <a:cs typeface="Calibri"/>
              </a:rPr>
              <a:t>N</a:t>
            </a:r>
            <a:r>
              <a:rPr dirty="0" baseline="-10416" sz="1200" spc="7">
                <a:latin typeface="Calibri"/>
                <a:cs typeface="Calibri"/>
              </a:rPr>
              <a:t>X</a:t>
            </a:r>
            <a:r>
              <a:rPr dirty="0" baseline="-10416" sz="1200" spc="127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>
                <a:latin typeface="Calibri"/>
                <a:cs typeface="Calibri"/>
              </a:rPr>
              <a:t> 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5">
                <a:latin typeface="Calibri"/>
                <a:cs typeface="Calibri"/>
              </a:rPr>
              <a:t>N</a:t>
            </a:r>
            <a:r>
              <a:rPr dirty="0" baseline="-10416" sz="1200" spc="7">
                <a:latin typeface="Calibri"/>
                <a:cs typeface="Calibri"/>
              </a:rPr>
              <a:t>Y</a:t>
            </a:r>
            <a:r>
              <a:rPr dirty="0" baseline="-10416" sz="1200" spc="1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</a:t>
            </a:r>
            <a:r>
              <a:rPr dirty="0" baseline="-10416" sz="1200">
                <a:latin typeface="Calibri"/>
                <a:cs typeface="Calibri"/>
              </a:rPr>
              <a:t>XY</a:t>
            </a:r>
            <a:r>
              <a:rPr dirty="0" baseline="-10416" sz="1200" spc="1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: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evlotionary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>
                <a:latin typeface="Calibri"/>
                <a:cs typeface="Calibri"/>
              </a:rPr>
              <a:t> X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94263" y="3150756"/>
            <a:ext cx="74930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5" i="1">
                <a:latin typeface="Times New Roman"/>
                <a:cs typeface="Times New Roman"/>
              </a:rPr>
              <a:t>ij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17256" y="3150756"/>
            <a:ext cx="134620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15" i="1">
                <a:latin typeface="Times New Roman"/>
                <a:cs typeface="Times New Roman"/>
              </a:rPr>
              <a:t>XY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03195" y="2974599"/>
            <a:ext cx="336550" cy="2978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dirty="0" baseline="-9523" sz="2625" spc="165">
                <a:latin typeface="Symbol"/>
                <a:cs typeface="Symbol"/>
              </a:rPr>
              <a:t></a:t>
            </a:r>
            <a:r>
              <a:rPr dirty="0" sz="1150" spc="110" i="1">
                <a:latin typeface="Times New Roman"/>
                <a:cs typeface="Times New Roman"/>
              </a:rPr>
              <a:t>d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21505" y="3167862"/>
            <a:ext cx="330835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50" spc="35" i="1">
                <a:latin typeface="Times New Roman"/>
                <a:cs typeface="Times New Roman"/>
              </a:rPr>
              <a:t>N </a:t>
            </a:r>
            <a:r>
              <a:rPr dirty="0" sz="1150" spc="95" i="1">
                <a:latin typeface="Times New Roman"/>
                <a:cs typeface="Times New Roman"/>
              </a:rPr>
              <a:t> </a:t>
            </a:r>
            <a:r>
              <a:rPr dirty="0" sz="1150" spc="35" i="1">
                <a:latin typeface="Times New Roman"/>
                <a:cs typeface="Times New Roman"/>
              </a:rPr>
              <a:t>N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25482" y="3050201"/>
            <a:ext cx="102235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50" spc="25" i="1">
                <a:latin typeface="Times New Roman"/>
                <a:cs typeface="Times New Roman"/>
              </a:rPr>
              <a:t>d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14628" y="3268116"/>
            <a:ext cx="70548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227965" algn="l"/>
              </a:tabLst>
            </a:pPr>
            <a:r>
              <a:rPr dirty="0" sz="700" i="1">
                <a:latin typeface="Times New Roman"/>
                <a:cs typeface="Times New Roman"/>
              </a:rPr>
              <a:t>X</a:t>
            </a:r>
            <a:r>
              <a:rPr dirty="0" sz="700" i="1">
                <a:latin typeface="Times New Roman"/>
                <a:cs typeface="Times New Roman"/>
              </a:rPr>
              <a:t>	</a:t>
            </a:r>
            <a:r>
              <a:rPr dirty="0" sz="700" i="1">
                <a:latin typeface="Times New Roman"/>
                <a:cs typeface="Times New Roman"/>
              </a:rPr>
              <a:t>Y</a:t>
            </a:r>
            <a:r>
              <a:rPr dirty="0" sz="700" i="1">
                <a:latin typeface="Times New Roman"/>
                <a:cs typeface="Times New Roman"/>
              </a:rPr>
              <a:t>  </a:t>
            </a:r>
            <a:r>
              <a:rPr dirty="0" sz="700" spc="-65" i="1">
                <a:latin typeface="Times New Roman"/>
                <a:cs typeface="Times New Roman"/>
              </a:rPr>
              <a:t> </a:t>
            </a:r>
            <a:r>
              <a:rPr dirty="0" baseline="7936" sz="1050" spc="-37" i="1">
                <a:latin typeface="Times New Roman"/>
                <a:cs typeface="Times New Roman"/>
              </a:rPr>
              <a:t>i</a:t>
            </a:r>
            <a:r>
              <a:rPr dirty="0" baseline="7936" sz="1050" spc="22">
                <a:latin typeface="Symbol"/>
                <a:cs typeface="Symbol"/>
              </a:rPr>
              <a:t></a:t>
            </a:r>
            <a:r>
              <a:rPr dirty="0" baseline="7936" sz="1050" i="1">
                <a:latin typeface="Times New Roman"/>
                <a:cs typeface="Times New Roman"/>
              </a:rPr>
              <a:t>X</a:t>
            </a:r>
            <a:r>
              <a:rPr dirty="0" baseline="7936" sz="1050" spc="-52" i="1">
                <a:latin typeface="Times New Roman"/>
                <a:cs typeface="Times New Roman"/>
              </a:rPr>
              <a:t> </a:t>
            </a:r>
            <a:r>
              <a:rPr dirty="0" baseline="7936" sz="1050">
                <a:latin typeface="Times New Roman"/>
                <a:cs typeface="Times New Roman"/>
              </a:rPr>
              <a:t>,</a:t>
            </a:r>
            <a:r>
              <a:rPr dirty="0" baseline="7936" sz="1050" spc="-30">
                <a:latin typeface="Times New Roman"/>
                <a:cs typeface="Times New Roman"/>
              </a:rPr>
              <a:t> </a:t>
            </a:r>
            <a:r>
              <a:rPr dirty="0" baseline="7936" sz="1050" spc="-22" i="1">
                <a:latin typeface="Times New Roman"/>
                <a:cs typeface="Times New Roman"/>
              </a:rPr>
              <a:t>j</a:t>
            </a:r>
            <a:r>
              <a:rPr dirty="0" baseline="7936" sz="1050" spc="-120">
                <a:latin typeface="Symbol"/>
                <a:cs typeface="Symbol"/>
              </a:rPr>
              <a:t></a:t>
            </a:r>
            <a:r>
              <a:rPr dirty="0" baseline="7936" sz="1050" i="1">
                <a:latin typeface="Times New Roman"/>
                <a:cs typeface="Times New Roman"/>
              </a:rPr>
              <a:t>Y</a:t>
            </a:r>
            <a:endParaRPr baseline="7936" sz="10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57361" y="2955397"/>
            <a:ext cx="607695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  <a:tabLst>
                <a:tab pos="325755" algn="l"/>
                <a:tab pos="568960" algn="l"/>
              </a:tabLst>
            </a:pPr>
            <a:r>
              <a:rPr dirty="0" baseline="-36231" sz="1725" spc="44">
                <a:latin typeface="Symbol"/>
                <a:cs typeface="Symbol"/>
              </a:rPr>
              <a:t></a:t>
            </a:r>
            <a:r>
              <a:rPr dirty="0" u="sng" sz="1150" spc="3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dirty="0" u="sng" sz="1150" spc="2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	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02004" y="5200015"/>
            <a:ext cx="3554729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10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the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distance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matrix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is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obtained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using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pairwise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sequence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alignment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2004" y="5756528"/>
            <a:ext cx="2444115" cy="1353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 indent="-228600">
              <a:lnSpc>
                <a:spcPct val="100000"/>
              </a:lnSpc>
              <a:spcBef>
                <a:spcPts val="10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b="1">
                <a:latin typeface="Calibri"/>
                <a:cs typeface="Calibri"/>
              </a:rPr>
              <a:t>Methods</a:t>
            </a:r>
            <a:r>
              <a:rPr dirty="0" sz="1200" spc="-2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for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constructing</a:t>
            </a:r>
            <a:r>
              <a:rPr dirty="0" sz="1200" spc="-2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trees</a:t>
            </a:r>
            <a:endParaRPr sz="1200">
              <a:latin typeface="Calibri"/>
              <a:cs typeface="Calibri"/>
            </a:endParaRPr>
          </a:p>
          <a:p>
            <a:pPr marL="12700" marR="170815">
              <a:lnSpc>
                <a:spcPct val="170000"/>
              </a:lnSpc>
              <a:spcBef>
                <a:spcPts val="25"/>
              </a:spcBef>
            </a:pPr>
            <a:r>
              <a:rPr dirty="0" sz="1100">
                <a:latin typeface="Calibri"/>
                <a:cs typeface="Calibri"/>
              </a:rPr>
              <a:t>A – D </a:t>
            </a:r>
            <a:r>
              <a:rPr dirty="0" sz="1100" spc="-5">
                <a:latin typeface="Calibri"/>
                <a:cs typeface="Calibri"/>
              </a:rPr>
              <a:t>becomes </a:t>
            </a:r>
            <a:r>
              <a:rPr dirty="0" sz="1100">
                <a:latin typeface="Calibri"/>
                <a:cs typeface="Calibri"/>
              </a:rPr>
              <a:t>a </a:t>
            </a:r>
            <a:r>
              <a:rPr dirty="0" sz="1100" spc="-5">
                <a:latin typeface="Calibri"/>
                <a:cs typeface="Calibri"/>
              </a:rPr>
              <a:t>new cluster </a:t>
            </a:r>
            <a:r>
              <a:rPr dirty="0" sz="1100">
                <a:latin typeface="Calibri"/>
                <a:cs typeface="Calibri"/>
              </a:rPr>
              <a:t>lets </a:t>
            </a:r>
            <a:r>
              <a:rPr dirty="0" sz="1100" spc="-5">
                <a:latin typeface="Calibri"/>
                <a:cs typeface="Calibri"/>
              </a:rPr>
              <a:t>say </a:t>
            </a:r>
            <a:r>
              <a:rPr dirty="0" sz="1100">
                <a:latin typeface="Calibri"/>
                <a:cs typeface="Calibri"/>
              </a:rPr>
              <a:t>V.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We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have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to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modify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 </a:t>
            </a:r>
            <a:r>
              <a:rPr dirty="0" sz="1100" spc="-5">
                <a:latin typeface="Calibri"/>
                <a:cs typeface="Calibri"/>
              </a:rPr>
              <a:t>distance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matrix!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100">
                <a:latin typeface="Calibri"/>
                <a:cs typeface="Calibri"/>
              </a:rPr>
              <a:t>What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are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distances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between: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30604" y="8945067"/>
            <a:ext cx="136017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 indent="-228600">
              <a:lnSpc>
                <a:spcPct val="100000"/>
              </a:lnSpc>
              <a:spcBef>
                <a:spcPts val="10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dirty="0" sz="1100">
                <a:latin typeface="Calibri"/>
                <a:cs typeface="Calibri"/>
              </a:rPr>
              <a:t>V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B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(Calculate),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3625" y="3521964"/>
            <a:ext cx="3006543" cy="150756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00375" y="7223759"/>
            <a:ext cx="1759346" cy="1549115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127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80940" y="435356"/>
            <a:ext cx="239077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03: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Molecular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Evolution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30604" y="900175"/>
            <a:ext cx="720090" cy="781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 indent="-228600">
              <a:lnSpc>
                <a:spcPct val="100000"/>
              </a:lnSpc>
              <a:spcBef>
                <a:spcPts val="10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dirty="0" sz="1100">
                <a:latin typeface="Calibri"/>
                <a:cs typeface="Calibri"/>
              </a:rPr>
              <a:t>V</a:t>
            </a:r>
            <a:r>
              <a:rPr dirty="0" sz="1100" spc="-5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-5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C,</a:t>
            </a:r>
            <a:endParaRPr sz="1100">
              <a:latin typeface="Calibri"/>
              <a:cs typeface="Calibri"/>
            </a:endParaRPr>
          </a:p>
          <a:p>
            <a:pPr marL="240665" indent="-228600">
              <a:lnSpc>
                <a:spcPct val="100000"/>
              </a:lnSpc>
              <a:spcBef>
                <a:spcPts val="99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dirty="0" sz="1100">
                <a:latin typeface="Calibri"/>
                <a:cs typeface="Calibri"/>
              </a:rPr>
              <a:t>V</a:t>
            </a:r>
            <a:r>
              <a:rPr dirty="0" sz="1100" spc="-5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-5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E,</a:t>
            </a:r>
            <a:endParaRPr sz="1100">
              <a:latin typeface="Calibri"/>
              <a:cs typeface="Calibri"/>
            </a:endParaRPr>
          </a:p>
          <a:p>
            <a:pPr marL="240665" indent="-228600">
              <a:lnSpc>
                <a:spcPct val="100000"/>
              </a:lnSpc>
              <a:spcBef>
                <a:spcPts val="994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dirty="0" sz="1100">
                <a:latin typeface="Calibri"/>
                <a:cs typeface="Calibri"/>
              </a:rPr>
              <a:t>V</a:t>
            </a:r>
            <a:r>
              <a:rPr dirty="0" sz="1100" spc="-5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-5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34700" y="2565113"/>
            <a:ext cx="1020444" cy="0"/>
          </a:xfrm>
          <a:custGeom>
            <a:avLst/>
            <a:gdLst/>
            <a:ahLst/>
            <a:cxnLst/>
            <a:rect l="l" t="t" r="r" b="b"/>
            <a:pathLst>
              <a:path w="1020444" h="0">
                <a:moveTo>
                  <a:pt x="0" y="0"/>
                </a:moveTo>
                <a:lnTo>
                  <a:pt x="1020051" y="0"/>
                </a:lnTo>
              </a:path>
            </a:pathLst>
          </a:custGeom>
          <a:ln w="613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690150" y="2657063"/>
            <a:ext cx="411480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48615" algn="l"/>
              </a:tabLst>
            </a:pPr>
            <a:r>
              <a:rPr dirty="0" sz="700" i="1">
                <a:latin typeface="Times New Roman"/>
                <a:cs typeface="Times New Roman"/>
              </a:rPr>
              <a:t>X</a:t>
            </a:r>
            <a:r>
              <a:rPr dirty="0" sz="700" i="1">
                <a:latin typeface="Times New Roman"/>
                <a:cs typeface="Times New Roman"/>
              </a:rPr>
              <a:t>	</a:t>
            </a:r>
            <a:r>
              <a:rPr dirty="0" sz="700" i="1">
                <a:latin typeface="Times New Roman"/>
                <a:cs typeface="Times New Roman"/>
              </a:rPr>
              <a:t>Y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2096" y="2539526"/>
            <a:ext cx="148590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 i="1">
                <a:latin typeface="Times New Roman"/>
                <a:cs typeface="Times New Roman"/>
              </a:rPr>
              <a:t>ZW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5510" y="2438821"/>
            <a:ext cx="10223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i="1">
                <a:latin typeface="Times New Roman"/>
                <a:cs typeface="Times New Roman"/>
              </a:rPr>
              <a:t>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1487" y="2556658"/>
            <a:ext cx="476884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5" i="1">
                <a:latin typeface="Times New Roman"/>
                <a:cs typeface="Times New Roman"/>
              </a:rPr>
              <a:t>N  </a:t>
            </a:r>
            <a:r>
              <a:rPr dirty="0" sz="1200" spc="10" i="1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Symbol"/>
                <a:cs typeface="Symbol"/>
              </a:rPr>
              <a:t></a:t>
            </a:r>
            <a:r>
              <a:rPr dirty="0" sz="1200" spc="-45">
                <a:latin typeface="Times New Roman"/>
                <a:cs typeface="Times New Roman"/>
              </a:rPr>
              <a:t> </a:t>
            </a:r>
            <a:r>
              <a:rPr dirty="0" sz="1200" spc="5" i="1">
                <a:latin typeface="Times New Roman"/>
                <a:cs typeface="Times New Roman"/>
              </a:rPr>
              <a:t>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75133" y="2381118"/>
            <a:ext cx="118300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baseline="-20833" sz="1800" spc="7">
                <a:latin typeface="Symbol"/>
                <a:cs typeface="Symbol"/>
              </a:rPr>
              <a:t></a:t>
            </a:r>
            <a:r>
              <a:rPr dirty="0" baseline="-20833" sz="1800" spc="195">
                <a:latin typeface="Times New Roman"/>
                <a:cs typeface="Times New Roman"/>
              </a:rPr>
              <a:t> </a:t>
            </a:r>
            <a:r>
              <a:rPr dirty="0" baseline="13888" sz="1800" spc="195" i="1">
                <a:latin typeface="Times New Roman"/>
                <a:cs typeface="Times New Roman"/>
              </a:rPr>
              <a:t>N</a:t>
            </a:r>
            <a:r>
              <a:rPr dirty="0" sz="700" i="1">
                <a:latin typeface="Times New Roman"/>
                <a:cs typeface="Times New Roman"/>
              </a:rPr>
              <a:t>X</a:t>
            </a:r>
            <a:r>
              <a:rPr dirty="0" sz="700" i="1">
                <a:latin typeface="Times New Roman"/>
                <a:cs typeface="Times New Roman"/>
              </a:rPr>
              <a:t> </a:t>
            </a:r>
            <a:r>
              <a:rPr dirty="0" baseline="13888" sz="1800" i="1">
                <a:latin typeface="Times New Roman"/>
                <a:cs typeface="Times New Roman"/>
              </a:rPr>
              <a:t>d</a:t>
            </a:r>
            <a:r>
              <a:rPr dirty="0" baseline="13888" sz="1800" spc="-270" i="1">
                <a:latin typeface="Times New Roman"/>
                <a:cs typeface="Times New Roman"/>
              </a:rPr>
              <a:t> </a:t>
            </a:r>
            <a:r>
              <a:rPr dirty="0" sz="700" spc="15" i="1">
                <a:latin typeface="Times New Roman"/>
                <a:cs typeface="Times New Roman"/>
              </a:rPr>
              <a:t>X</a:t>
            </a:r>
            <a:r>
              <a:rPr dirty="0" sz="700" spc="5" i="1">
                <a:latin typeface="Times New Roman"/>
                <a:cs typeface="Times New Roman"/>
              </a:rPr>
              <a:t>W</a:t>
            </a:r>
            <a:r>
              <a:rPr dirty="0" sz="700" i="1">
                <a:latin typeface="Times New Roman"/>
                <a:cs typeface="Times New Roman"/>
              </a:rPr>
              <a:t> </a:t>
            </a:r>
            <a:r>
              <a:rPr dirty="0" sz="700" spc="50" i="1">
                <a:latin typeface="Times New Roman"/>
                <a:cs typeface="Times New Roman"/>
              </a:rPr>
              <a:t> </a:t>
            </a:r>
            <a:r>
              <a:rPr dirty="0" baseline="13888" sz="1800" spc="7">
                <a:latin typeface="Symbol"/>
                <a:cs typeface="Symbol"/>
              </a:rPr>
              <a:t></a:t>
            </a:r>
            <a:r>
              <a:rPr dirty="0" baseline="13888" sz="1800" spc="-44">
                <a:latin typeface="Times New Roman"/>
                <a:cs typeface="Times New Roman"/>
              </a:rPr>
              <a:t> </a:t>
            </a:r>
            <a:r>
              <a:rPr dirty="0" baseline="13888" sz="1800" spc="52" i="1">
                <a:latin typeface="Times New Roman"/>
                <a:cs typeface="Times New Roman"/>
              </a:rPr>
              <a:t>N</a:t>
            </a:r>
            <a:r>
              <a:rPr dirty="0" sz="700" i="1">
                <a:latin typeface="Times New Roman"/>
                <a:cs typeface="Times New Roman"/>
              </a:rPr>
              <a:t>Y</a:t>
            </a:r>
            <a:r>
              <a:rPr dirty="0" sz="700" spc="-30" i="1">
                <a:latin typeface="Times New Roman"/>
                <a:cs typeface="Times New Roman"/>
              </a:rPr>
              <a:t> </a:t>
            </a:r>
            <a:r>
              <a:rPr dirty="0" baseline="13888" sz="1800" spc="30" i="1">
                <a:latin typeface="Times New Roman"/>
                <a:cs typeface="Times New Roman"/>
              </a:rPr>
              <a:t>d</a:t>
            </a:r>
            <a:r>
              <a:rPr dirty="0" sz="700" spc="-10" i="1">
                <a:latin typeface="Times New Roman"/>
                <a:cs typeface="Times New Roman"/>
              </a:rPr>
              <a:t>YW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97891" y="3107743"/>
            <a:ext cx="979169" cy="0"/>
          </a:xfrm>
          <a:custGeom>
            <a:avLst/>
            <a:gdLst/>
            <a:ahLst/>
            <a:cxnLst/>
            <a:rect l="l" t="t" r="r" b="b"/>
            <a:pathLst>
              <a:path w="979169" h="0">
                <a:moveTo>
                  <a:pt x="0" y="0"/>
                </a:moveTo>
                <a:lnTo>
                  <a:pt x="979140" y="0"/>
                </a:lnTo>
              </a:path>
            </a:pathLst>
          </a:custGeom>
          <a:ln w="612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438936" y="3107743"/>
            <a:ext cx="608965" cy="0"/>
          </a:xfrm>
          <a:custGeom>
            <a:avLst/>
            <a:gdLst/>
            <a:ahLst/>
            <a:cxnLst/>
            <a:rect l="l" t="t" r="r" b="b"/>
            <a:pathLst>
              <a:path w="608964" h="0">
                <a:moveTo>
                  <a:pt x="0" y="0"/>
                </a:moveTo>
                <a:lnTo>
                  <a:pt x="608597" y="0"/>
                </a:lnTo>
              </a:path>
            </a:pathLst>
          </a:custGeom>
          <a:ln w="612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002441" y="3082176"/>
            <a:ext cx="123189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45" i="1">
                <a:latin typeface="Times New Roman"/>
                <a:cs typeface="Times New Roman"/>
              </a:rPr>
              <a:t>VB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90689" y="3099282"/>
            <a:ext cx="1421765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  <a:tabLst>
                <a:tab pos="1122680" algn="l"/>
              </a:tabLst>
            </a:pPr>
            <a:r>
              <a:rPr dirty="0" sz="1150" spc="85" i="1">
                <a:latin typeface="Times New Roman"/>
                <a:cs typeface="Times New Roman"/>
              </a:rPr>
              <a:t>N</a:t>
            </a:r>
            <a:r>
              <a:rPr dirty="0" baseline="-23809" sz="1050" spc="127" i="1">
                <a:latin typeface="Times New Roman"/>
                <a:cs typeface="Times New Roman"/>
              </a:rPr>
              <a:t>A</a:t>
            </a:r>
            <a:r>
              <a:rPr dirty="0" baseline="-23809" sz="1050" spc="195" i="1">
                <a:latin typeface="Times New Roman"/>
                <a:cs typeface="Times New Roman"/>
              </a:rPr>
              <a:t> </a:t>
            </a:r>
            <a:r>
              <a:rPr dirty="0" sz="1150" spc="30">
                <a:latin typeface="Symbol"/>
                <a:cs typeface="Symbol"/>
              </a:rPr>
              <a:t></a:t>
            </a:r>
            <a:r>
              <a:rPr dirty="0" sz="1150" spc="-20">
                <a:latin typeface="Times New Roman"/>
                <a:cs typeface="Times New Roman"/>
              </a:rPr>
              <a:t> </a:t>
            </a:r>
            <a:r>
              <a:rPr dirty="0" sz="1150" spc="65" i="1">
                <a:latin typeface="Times New Roman"/>
                <a:cs typeface="Times New Roman"/>
              </a:rPr>
              <a:t>N</a:t>
            </a:r>
            <a:r>
              <a:rPr dirty="0" baseline="-23809" sz="1050" spc="97" i="1">
                <a:latin typeface="Times New Roman"/>
                <a:cs typeface="Times New Roman"/>
              </a:rPr>
              <a:t>D	</a:t>
            </a:r>
            <a:r>
              <a:rPr dirty="0" sz="1150" spc="85">
                <a:latin typeface="Times New Roman"/>
                <a:cs typeface="Times New Roman"/>
              </a:rPr>
              <a:t>1</a:t>
            </a:r>
            <a:r>
              <a:rPr dirty="0" sz="1150" spc="85">
                <a:latin typeface="Symbol"/>
                <a:cs typeface="Symbol"/>
              </a:rPr>
              <a:t></a:t>
            </a:r>
            <a:r>
              <a:rPr dirty="0" sz="1150" spc="85">
                <a:latin typeface="Times New Roman"/>
                <a:cs typeface="Times New Roman"/>
              </a:rPr>
              <a:t>1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38566" y="2886817"/>
            <a:ext cx="2181860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baseline="-36231" sz="1725" spc="44">
                <a:latin typeface="Symbol"/>
                <a:cs typeface="Symbol"/>
              </a:rPr>
              <a:t></a:t>
            </a:r>
            <a:r>
              <a:rPr dirty="0" baseline="-36231" sz="1725" spc="202">
                <a:latin typeface="Times New Roman"/>
                <a:cs typeface="Times New Roman"/>
              </a:rPr>
              <a:t> </a:t>
            </a:r>
            <a:r>
              <a:rPr dirty="0" sz="1150" spc="165" i="1">
                <a:latin typeface="Times New Roman"/>
                <a:cs typeface="Times New Roman"/>
              </a:rPr>
              <a:t>N</a:t>
            </a:r>
            <a:r>
              <a:rPr dirty="0" baseline="-23809" sz="1050" spc="67" i="1">
                <a:latin typeface="Times New Roman"/>
                <a:cs typeface="Times New Roman"/>
              </a:rPr>
              <a:t>A</a:t>
            </a:r>
            <a:r>
              <a:rPr dirty="0" sz="1150" spc="30" i="1">
                <a:latin typeface="Times New Roman"/>
                <a:cs typeface="Times New Roman"/>
              </a:rPr>
              <a:t>d</a:t>
            </a:r>
            <a:r>
              <a:rPr dirty="0" sz="1150" spc="-170" i="1">
                <a:latin typeface="Times New Roman"/>
                <a:cs typeface="Times New Roman"/>
              </a:rPr>
              <a:t> </a:t>
            </a:r>
            <a:r>
              <a:rPr dirty="0" baseline="-23809" sz="1050" spc="30" i="1">
                <a:latin typeface="Times New Roman"/>
                <a:cs typeface="Times New Roman"/>
              </a:rPr>
              <a:t>A</a:t>
            </a:r>
            <a:r>
              <a:rPr dirty="0" baseline="-23809" sz="1050" spc="7" i="1">
                <a:latin typeface="Times New Roman"/>
                <a:cs typeface="Times New Roman"/>
              </a:rPr>
              <a:t>B</a:t>
            </a:r>
            <a:r>
              <a:rPr dirty="0" baseline="-23809" sz="1050" i="1">
                <a:latin typeface="Times New Roman"/>
                <a:cs typeface="Times New Roman"/>
              </a:rPr>
              <a:t> </a:t>
            </a:r>
            <a:r>
              <a:rPr dirty="0" baseline="-23809" sz="1050" spc="-60" i="1">
                <a:latin typeface="Times New Roman"/>
                <a:cs typeface="Times New Roman"/>
              </a:rPr>
              <a:t> </a:t>
            </a:r>
            <a:r>
              <a:rPr dirty="0" sz="1150" spc="30">
                <a:latin typeface="Symbol"/>
                <a:cs typeface="Symbol"/>
              </a:rPr>
              <a:t></a:t>
            </a:r>
            <a:r>
              <a:rPr dirty="0" sz="1150" spc="-20">
                <a:latin typeface="Times New Roman"/>
                <a:cs typeface="Times New Roman"/>
              </a:rPr>
              <a:t> </a:t>
            </a:r>
            <a:r>
              <a:rPr dirty="0" sz="1150" spc="130" i="1">
                <a:latin typeface="Times New Roman"/>
                <a:cs typeface="Times New Roman"/>
              </a:rPr>
              <a:t>N</a:t>
            </a:r>
            <a:r>
              <a:rPr dirty="0" baseline="-23809" sz="1050" spc="112" i="1">
                <a:latin typeface="Times New Roman"/>
                <a:cs typeface="Times New Roman"/>
              </a:rPr>
              <a:t>D</a:t>
            </a:r>
            <a:r>
              <a:rPr dirty="0" sz="1150" spc="110" i="1">
                <a:latin typeface="Times New Roman"/>
                <a:cs typeface="Times New Roman"/>
              </a:rPr>
              <a:t>d</a:t>
            </a:r>
            <a:r>
              <a:rPr dirty="0" baseline="-23809" sz="1050" spc="7" i="1">
                <a:latin typeface="Times New Roman"/>
                <a:cs typeface="Times New Roman"/>
              </a:rPr>
              <a:t>DB</a:t>
            </a:r>
            <a:r>
              <a:rPr dirty="0" baseline="-23809" sz="1050" i="1">
                <a:latin typeface="Times New Roman"/>
                <a:cs typeface="Times New Roman"/>
              </a:rPr>
              <a:t>  </a:t>
            </a:r>
            <a:r>
              <a:rPr dirty="0" baseline="-23809" sz="1050" spc="-37" i="1">
                <a:latin typeface="Times New Roman"/>
                <a:cs typeface="Times New Roman"/>
              </a:rPr>
              <a:t> </a:t>
            </a:r>
            <a:r>
              <a:rPr dirty="0" baseline="-36231" sz="1725" spc="44">
                <a:latin typeface="Symbol"/>
                <a:cs typeface="Symbol"/>
              </a:rPr>
              <a:t></a:t>
            </a:r>
            <a:r>
              <a:rPr dirty="0" baseline="-36231" sz="1725" spc="-75">
                <a:latin typeface="Times New Roman"/>
                <a:cs typeface="Times New Roman"/>
              </a:rPr>
              <a:t> </a:t>
            </a:r>
            <a:r>
              <a:rPr dirty="0" sz="1150" spc="40">
                <a:latin typeface="Times New Roman"/>
                <a:cs typeface="Times New Roman"/>
              </a:rPr>
              <a:t>1</a:t>
            </a:r>
            <a:r>
              <a:rPr dirty="0" sz="1150" spc="30">
                <a:latin typeface="Times New Roman"/>
                <a:cs typeface="Times New Roman"/>
              </a:rPr>
              <a:t>*</a:t>
            </a:r>
            <a:r>
              <a:rPr dirty="0" sz="1150" spc="-185">
                <a:latin typeface="Times New Roman"/>
                <a:cs typeface="Times New Roman"/>
              </a:rPr>
              <a:t> </a:t>
            </a:r>
            <a:r>
              <a:rPr dirty="0" sz="1150" spc="30">
                <a:latin typeface="Times New Roman"/>
                <a:cs typeface="Times New Roman"/>
              </a:rPr>
              <a:t>6</a:t>
            </a:r>
            <a:r>
              <a:rPr dirty="0" sz="1150" spc="-110">
                <a:latin typeface="Times New Roman"/>
                <a:cs typeface="Times New Roman"/>
              </a:rPr>
              <a:t> </a:t>
            </a:r>
            <a:r>
              <a:rPr dirty="0" sz="1150" spc="110">
                <a:latin typeface="Symbol"/>
                <a:cs typeface="Symbol"/>
              </a:rPr>
              <a:t></a:t>
            </a:r>
            <a:r>
              <a:rPr dirty="0" sz="1150" spc="40">
                <a:latin typeface="Times New Roman"/>
                <a:cs typeface="Times New Roman"/>
              </a:rPr>
              <a:t>1</a:t>
            </a:r>
            <a:r>
              <a:rPr dirty="0" sz="1150" spc="30">
                <a:latin typeface="Times New Roman"/>
                <a:cs typeface="Times New Roman"/>
              </a:rPr>
              <a:t>*</a:t>
            </a:r>
            <a:r>
              <a:rPr dirty="0" sz="1150" spc="-185">
                <a:latin typeface="Times New Roman"/>
                <a:cs typeface="Times New Roman"/>
              </a:rPr>
              <a:t> </a:t>
            </a:r>
            <a:r>
              <a:rPr dirty="0" sz="1150" spc="30">
                <a:latin typeface="Times New Roman"/>
                <a:cs typeface="Times New Roman"/>
              </a:rPr>
              <a:t>6</a:t>
            </a:r>
            <a:r>
              <a:rPr dirty="0" sz="1150" spc="65">
                <a:latin typeface="Times New Roman"/>
                <a:cs typeface="Times New Roman"/>
              </a:rPr>
              <a:t> </a:t>
            </a:r>
            <a:r>
              <a:rPr dirty="0" baseline="-36231" sz="1725" spc="44">
                <a:latin typeface="Symbol"/>
                <a:cs typeface="Symbol"/>
              </a:rPr>
              <a:t></a:t>
            </a:r>
            <a:r>
              <a:rPr dirty="0" baseline="-36231" sz="1725" spc="-60">
                <a:latin typeface="Times New Roman"/>
                <a:cs typeface="Times New Roman"/>
              </a:rPr>
              <a:t> </a:t>
            </a:r>
            <a:r>
              <a:rPr dirty="0" baseline="-36231" sz="1725" spc="44">
                <a:latin typeface="Times New Roman"/>
                <a:cs typeface="Times New Roman"/>
              </a:rPr>
              <a:t>6</a:t>
            </a:r>
            <a:endParaRPr baseline="-36231" sz="1725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25582" y="2981621"/>
            <a:ext cx="102870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50" spc="30" i="1">
                <a:latin typeface="Times New Roman"/>
                <a:cs typeface="Times New Roman"/>
              </a:rPr>
              <a:t>d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02004" y="4017390"/>
            <a:ext cx="5847080" cy="9112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latin typeface="Calibri"/>
                <a:cs typeface="Calibri"/>
              </a:rPr>
              <a:t>Conclusion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9600"/>
              </a:lnSpc>
              <a:spcBef>
                <a:spcPts val="795"/>
              </a:spcBef>
            </a:pPr>
            <a:r>
              <a:rPr dirty="0" sz="1200">
                <a:latin typeface="Calibri"/>
                <a:cs typeface="Calibri"/>
              </a:rPr>
              <a:t>UPGMA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starts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with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creating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 which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closest.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Next,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new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remaining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sequences.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process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repeated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all </a:t>
            </a:r>
            <a:r>
              <a:rPr dirty="0" sz="1200" spc="-5">
                <a:latin typeface="Calibri"/>
                <a:cs typeface="Calibri"/>
              </a:rPr>
              <a:t>sequences.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02004" y="7123081"/>
            <a:ext cx="5811520" cy="1550670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008:</a:t>
            </a:r>
            <a:r>
              <a:rPr dirty="0" sz="1300" spc="-2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UPGMA-II</a:t>
            </a:r>
            <a:endParaRPr sz="1300">
              <a:latin typeface="Calibri Light"/>
              <a:cs typeface="Calibri Light"/>
            </a:endParaRPr>
          </a:p>
          <a:p>
            <a:pPr marL="12700" marR="5080">
              <a:lnSpc>
                <a:spcPts val="1590"/>
              </a:lnSpc>
              <a:spcBef>
                <a:spcPts val="65"/>
              </a:spcBef>
            </a:pPr>
            <a:r>
              <a:rPr dirty="0" sz="1200">
                <a:latin typeface="Calibri"/>
                <a:cs typeface="Calibri"/>
              </a:rPr>
              <a:t>UPGMA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steps include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calculations between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 </a:t>
            </a:r>
            <a:r>
              <a:rPr dirty="0" sz="1200">
                <a:latin typeface="Calibri"/>
                <a:cs typeface="Calibri"/>
              </a:rPr>
              <a:t>trees.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We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clusters </a:t>
            </a:r>
            <a:r>
              <a:rPr dirty="0" sz="1200">
                <a:latin typeface="Calibri"/>
                <a:cs typeface="Calibri"/>
              </a:rPr>
              <a:t>from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had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shortest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distance.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dirty="0" sz="1200" spc="-5" b="1">
                <a:latin typeface="Calibri"/>
                <a:cs typeface="Calibri"/>
              </a:rPr>
              <a:t>Building</a:t>
            </a:r>
            <a:r>
              <a:rPr dirty="0" sz="1200" spc="-2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trees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using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UPGMA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 spc="-5">
                <a:latin typeface="Calibri"/>
                <a:cs typeface="Calibri"/>
              </a:rPr>
              <a:t>Combining Clusters: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X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+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 </a:t>
            </a:r>
            <a:r>
              <a:rPr dirty="0" sz="1200">
                <a:latin typeface="Calibri"/>
                <a:cs typeface="Calibri"/>
              </a:rPr>
              <a:t>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=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Z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 spc="-5">
                <a:latin typeface="Calibri"/>
                <a:cs typeface="Calibri"/>
              </a:rPr>
              <a:t>Calculate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(e.g. W)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>
                <a:latin typeface="Calibri"/>
                <a:cs typeface="Calibri"/>
              </a:rPr>
              <a:t>new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Z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128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80940" y="435356"/>
            <a:ext cx="239077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03: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Molecular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Evolution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34700" y="1112868"/>
            <a:ext cx="1020444" cy="0"/>
          </a:xfrm>
          <a:custGeom>
            <a:avLst/>
            <a:gdLst/>
            <a:ahLst/>
            <a:cxnLst/>
            <a:rect l="l" t="t" r="r" b="b"/>
            <a:pathLst>
              <a:path w="1020444" h="0">
                <a:moveTo>
                  <a:pt x="0" y="0"/>
                </a:moveTo>
                <a:lnTo>
                  <a:pt x="1020051" y="0"/>
                </a:lnTo>
              </a:path>
            </a:pathLst>
          </a:custGeom>
          <a:ln w="613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690150" y="1204817"/>
            <a:ext cx="411480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48615" algn="l"/>
              </a:tabLst>
            </a:pPr>
            <a:r>
              <a:rPr dirty="0" sz="700" i="1">
                <a:latin typeface="Times New Roman"/>
                <a:cs typeface="Times New Roman"/>
              </a:rPr>
              <a:t>X</a:t>
            </a:r>
            <a:r>
              <a:rPr dirty="0" sz="700" i="1">
                <a:latin typeface="Times New Roman"/>
                <a:cs typeface="Times New Roman"/>
              </a:rPr>
              <a:t>	</a:t>
            </a:r>
            <a:r>
              <a:rPr dirty="0" sz="700" i="1">
                <a:latin typeface="Times New Roman"/>
                <a:cs typeface="Times New Roman"/>
              </a:rPr>
              <a:t>Y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2096" y="1087281"/>
            <a:ext cx="148590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 i="1">
                <a:latin typeface="Times New Roman"/>
                <a:cs typeface="Times New Roman"/>
              </a:rPr>
              <a:t>ZW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5510" y="986576"/>
            <a:ext cx="10223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i="1">
                <a:latin typeface="Times New Roman"/>
                <a:cs typeface="Times New Roman"/>
              </a:rPr>
              <a:t>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1487" y="1104413"/>
            <a:ext cx="476884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5" i="1">
                <a:latin typeface="Times New Roman"/>
                <a:cs typeface="Times New Roman"/>
              </a:rPr>
              <a:t>N  </a:t>
            </a:r>
            <a:r>
              <a:rPr dirty="0" sz="1200" spc="10" i="1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Symbol"/>
                <a:cs typeface="Symbol"/>
              </a:rPr>
              <a:t></a:t>
            </a:r>
            <a:r>
              <a:rPr dirty="0" sz="1200" spc="-45">
                <a:latin typeface="Times New Roman"/>
                <a:cs typeface="Times New Roman"/>
              </a:rPr>
              <a:t> </a:t>
            </a:r>
            <a:r>
              <a:rPr dirty="0" sz="1200" spc="5" i="1">
                <a:latin typeface="Times New Roman"/>
                <a:cs typeface="Times New Roman"/>
              </a:rPr>
              <a:t>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75133" y="928873"/>
            <a:ext cx="118300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baseline="-20833" sz="1800" spc="7">
                <a:latin typeface="Symbol"/>
                <a:cs typeface="Symbol"/>
              </a:rPr>
              <a:t></a:t>
            </a:r>
            <a:r>
              <a:rPr dirty="0" baseline="-20833" sz="1800" spc="195">
                <a:latin typeface="Times New Roman"/>
                <a:cs typeface="Times New Roman"/>
              </a:rPr>
              <a:t> </a:t>
            </a:r>
            <a:r>
              <a:rPr dirty="0" baseline="13888" sz="1800" spc="195" i="1">
                <a:latin typeface="Times New Roman"/>
                <a:cs typeface="Times New Roman"/>
              </a:rPr>
              <a:t>N</a:t>
            </a:r>
            <a:r>
              <a:rPr dirty="0" sz="700" i="1">
                <a:latin typeface="Times New Roman"/>
                <a:cs typeface="Times New Roman"/>
              </a:rPr>
              <a:t>X</a:t>
            </a:r>
            <a:r>
              <a:rPr dirty="0" sz="700" i="1">
                <a:latin typeface="Times New Roman"/>
                <a:cs typeface="Times New Roman"/>
              </a:rPr>
              <a:t> </a:t>
            </a:r>
            <a:r>
              <a:rPr dirty="0" baseline="13888" sz="1800" i="1">
                <a:latin typeface="Times New Roman"/>
                <a:cs typeface="Times New Roman"/>
              </a:rPr>
              <a:t>d</a:t>
            </a:r>
            <a:r>
              <a:rPr dirty="0" baseline="13888" sz="1800" spc="-270" i="1">
                <a:latin typeface="Times New Roman"/>
                <a:cs typeface="Times New Roman"/>
              </a:rPr>
              <a:t> </a:t>
            </a:r>
            <a:r>
              <a:rPr dirty="0" sz="700" spc="15" i="1">
                <a:latin typeface="Times New Roman"/>
                <a:cs typeface="Times New Roman"/>
              </a:rPr>
              <a:t>X</a:t>
            </a:r>
            <a:r>
              <a:rPr dirty="0" sz="700" spc="5" i="1">
                <a:latin typeface="Times New Roman"/>
                <a:cs typeface="Times New Roman"/>
              </a:rPr>
              <a:t>W</a:t>
            </a:r>
            <a:r>
              <a:rPr dirty="0" sz="700" i="1">
                <a:latin typeface="Times New Roman"/>
                <a:cs typeface="Times New Roman"/>
              </a:rPr>
              <a:t> </a:t>
            </a:r>
            <a:r>
              <a:rPr dirty="0" sz="700" spc="50" i="1">
                <a:latin typeface="Times New Roman"/>
                <a:cs typeface="Times New Roman"/>
              </a:rPr>
              <a:t> </a:t>
            </a:r>
            <a:r>
              <a:rPr dirty="0" baseline="13888" sz="1800" spc="7">
                <a:latin typeface="Symbol"/>
                <a:cs typeface="Symbol"/>
              </a:rPr>
              <a:t></a:t>
            </a:r>
            <a:r>
              <a:rPr dirty="0" baseline="13888" sz="1800" spc="-44">
                <a:latin typeface="Times New Roman"/>
                <a:cs typeface="Times New Roman"/>
              </a:rPr>
              <a:t> </a:t>
            </a:r>
            <a:r>
              <a:rPr dirty="0" baseline="13888" sz="1800" spc="52" i="1">
                <a:latin typeface="Times New Roman"/>
                <a:cs typeface="Times New Roman"/>
              </a:rPr>
              <a:t>N</a:t>
            </a:r>
            <a:r>
              <a:rPr dirty="0" sz="700" i="1">
                <a:latin typeface="Times New Roman"/>
                <a:cs typeface="Times New Roman"/>
              </a:rPr>
              <a:t>Y</a:t>
            </a:r>
            <a:r>
              <a:rPr dirty="0" sz="700" spc="-30" i="1">
                <a:latin typeface="Times New Roman"/>
                <a:cs typeface="Times New Roman"/>
              </a:rPr>
              <a:t> </a:t>
            </a:r>
            <a:r>
              <a:rPr dirty="0" baseline="13888" sz="1800" spc="30" i="1">
                <a:latin typeface="Times New Roman"/>
                <a:cs typeface="Times New Roman"/>
              </a:rPr>
              <a:t>d</a:t>
            </a:r>
            <a:r>
              <a:rPr dirty="0" sz="700" spc="-10" i="1">
                <a:latin typeface="Times New Roman"/>
                <a:cs typeface="Times New Roman"/>
              </a:rPr>
              <a:t>YW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5804" y="1436878"/>
            <a:ext cx="3537585" cy="141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89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N</a:t>
            </a:r>
            <a:r>
              <a:rPr dirty="0" baseline="-10416" sz="1200">
                <a:latin typeface="Calibri"/>
                <a:cs typeface="Calibri"/>
              </a:rPr>
              <a:t>x</a:t>
            </a:r>
            <a:r>
              <a:rPr dirty="0" baseline="-10416" sz="1200" spc="127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>
                <a:latin typeface="Calibri"/>
                <a:cs typeface="Calibri"/>
              </a:rPr>
              <a:t> x</a:t>
            </a:r>
            <a:endParaRPr sz="1200">
              <a:latin typeface="Calibri"/>
              <a:cs typeface="Calibri"/>
            </a:endParaRPr>
          </a:p>
          <a:p>
            <a:pPr marL="88900">
              <a:lnSpc>
                <a:spcPct val="100000"/>
              </a:lnSpc>
              <a:spcBef>
                <a:spcPts val="935"/>
              </a:spcBef>
            </a:pPr>
            <a:r>
              <a:rPr dirty="0" sz="1200" spc="-5" b="1">
                <a:latin typeface="Calibri"/>
                <a:cs typeface="Calibri"/>
              </a:rPr>
              <a:t>Calculating </a:t>
            </a:r>
            <a:r>
              <a:rPr dirty="0" sz="1200" b="1">
                <a:latin typeface="Calibri"/>
                <a:cs typeface="Calibri"/>
              </a:rPr>
              <a:t>the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distance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between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two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trees</a:t>
            </a:r>
            <a:endParaRPr sz="1200">
              <a:latin typeface="Calibri"/>
              <a:cs typeface="Calibri"/>
            </a:endParaRPr>
          </a:p>
          <a:p>
            <a:pPr marL="88900">
              <a:lnSpc>
                <a:spcPct val="100000"/>
              </a:lnSpc>
              <a:spcBef>
                <a:spcPts val="950"/>
              </a:spcBef>
            </a:pPr>
            <a:r>
              <a:rPr dirty="0" sz="1200">
                <a:latin typeface="Calibri"/>
                <a:cs typeface="Calibri"/>
              </a:rPr>
              <a:t>Assume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endParaRPr sz="1200">
              <a:latin typeface="Calibri"/>
              <a:cs typeface="Calibri"/>
            </a:endParaRPr>
          </a:p>
          <a:p>
            <a:pPr marL="88900" marR="55880">
              <a:lnSpc>
                <a:spcPct val="165000"/>
              </a:lnSpc>
            </a:pP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>
                <a:latin typeface="Calibri"/>
                <a:cs typeface="Calibri"/>
              </a:rPr>
              <a:t> X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5">
                <a:latin typeface="Calibri"/>
                <a:cs typeface="Calibri"/>
              </a:rPr>
              <a:t>N</a:t>
            </a:r>
            <a:r>
              <a:rPr dirty="0" baseline="-10416" sz="1200" spc="7">
                <a:latin typeface="Calibri"/>
                <a:cs typeface="Calibri"/>
              </a:rPr>
              <a:t>X</a:t>
            </a:r>
            <a:r>
              <a:rPr dirty="0" baseline="-10416" sz="1200" spc="127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>
                <a:latin typeface="Calibri"/>
                <a:cs typeface="Calibri"/>
              </a:rPr>
              <a:t> 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5">
                <a:latin typeface="Calibri"/>
                <a:cs typeface="Calibri"/>
              </a:rPr>
              <a:t>N</a:t>
            </a:r>
            <a:r>
              <a:rPr dirty="0" baseline="-10416" sz="1200" spc="7">
                <a:latin typeface="Calibri"/>
                <a:cs typeface="Calibri"/>
              </a:rPr>
              <a:t>Y</a:t>
            </a:r>
            <a:r>
              <a:rPr dirty="0" baseline="-10416" sz="1200" spc="1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</a:t>
            </a:r>
            <a:r>
              <a:rPr dirty="0" baseline="-10416" sz="1200">
                <a:latin typeface="Calibri"/>
                <a:cs typeface="Calibri"/>
              </a:rPr>
              <a:t>XY</a:t>
            </a:r>
            <a:r>
              <a:rPr dirty="0" baseline="-10416" sz="1200" spc="1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: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evlotionary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>
                <a:latin typeface="Calibri"/>
                <a:cs typeface="Calibri"/>
              </a:rPr>
              <a:t> X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94263" y="3143131"/>
            <a:ext cx="74930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5" i="1">
                <a:latin typeface="Times New Roman"/>
                <a:cs typeface="Times New Roman"/>
              </a:rPr>
              <a:t>ij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17256" y="3143131"/>
            <a:ext cx="134620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15" i="1">
                <a:latin typeface="Times New Roman"/>
                <a:cs typeface="Times New Roman"/>
              </a:rPr>
              <a:t>XY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03195" y="2966970"/>
            <a:ext cx="336550" cy="2978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dirty="0" baseline="-9523" sz="2625" spc="165">
                <a:latin typeface="Symbol"/>
                <a:cs typeface="Symbol"/>
              </a:rPr>
              <a:t></a:t>
            </a:r>
            <a:r>
              <a:rPr dirty="0" sz="1150" spc="110" i="1">
                <a:latin typeface="Times New Roman"/>
                <a:cs typeface="Times New Roman"/>
              </a:rPr>
              <a:t>d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21505" y="3160238"/>
            <a:ext cx="330835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50" spc="35" i="1">
                <a:latin typeface="Times New Roman"/>
                <a:cs typeface="Times New Roman"/>
              </a:rPr>
              <a:t>N </a:t>
            </a:r>
            <a:r>
              <a:rPr dirty="0" sz="1150" spc="95" i="1">
                <a:latin typeface="Times New Roman"/>
                <a:cs typeface="Times New Roman"/>
              </a:rPr>
              <a:t> </a:t>
            </a:r>
            <a:r>
              <a:rPr dirty="0" sz="1150" spc="35" i="1">
                <a:latin typeface="Times New Roman"/>
                <a:cs typeface="Times New Roman"/>
              </a:rPr>
              <a:t>N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25482" y="3042574"/>
            <a:ext cx="102235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50" spc="25" i="1">
                <a:latin typeface="Times New Roman"/>
                <a:cs typeface="Times New Roman"/>
              </a:rPr>
              <a:t>d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14628" y="3260494"/>
            <a:ext cx="70548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227965" algn="l"/>
              </a:tabLst>
            </a:pPr>
            <a:r>
              <a:rPr dirty="0" sz="700" i="1">
                <a:latin typeface="Times New Roman"/>
                <a:cs typeface="Times New Roman"/>
              </a:rPr>
              <a:t>X</a:t>
            </a:r>
            <a:r>
              <a:rPr dirty="0" sz="700" i="1">
                <a:latin typeface="Times New Roman"/>
                <a:cs typeface="Times New Roman"/>
              </a:rPr>
              <a:t>	</a:t>
            </a:r>
            <a:r>
              <a:rPr dirty="0" sz="700" i="1">
                <a:latin typeface="Times New Roman"/>
                <a:cs typeface="Times New Roman"/>
              </a:rPr>
              <a:t>Y</a:t>
            </a:r>
            <a:r>
              <a:rPr dirty="0" sz="700" i="1">
                <a:latin typeface="Times New Roman"/>
                <a:cs typeface="Times New Roman"/>
              </a:rPr>
              <a:t>  </a:t>
            </a:r>
            <a:r>
              <a:rPr dirty="0" sz="700" spc="-65" i="1">
                <a:latin typeface="Times New Roman"/>
                <a:cs typeface="Times New Roman"/>
              </a:rPr>
              <a:t> </a:t>
            </a:r>
            <a:r>
              <a:rPr dirty="0" baseline="7936" sz="1050" spc="-37" i="1">
                <a:latin typeface="Times New Roman"/>
                <a:cs typeface="Times New Roman"/>
              </a:rPr>
              <a:t>i</a:t>
            </a:r>
            <a:r>
              <a:rPr dirty="0" baseline="7936" sz="1050" spc="22">
                <a:latin typeface="Symbol"/>
                <a:cs typeface="Symbol"/>
              </a:rPr>
              <a:t></a:t>
            </a:r>
            <a:r>
              <a:rPr dirty="0" baseline="7936" sz="1050" i="1">
                <a:latin typeface="Times New Roman"/>
                <a:cs typeface="Times New Roman"/>
              </a:rPr>
              <a:t>X</a:t>
            </a:r>
            <a:r>
              <a:rPr dirty="0" baseline="7936" sz="1050" spc="-52" i="1">
                <a:latin typeface="Times New Roman"/>
                <a:cs typeface="Times New Roman"/>
              </a:rPr>
              <a:t> </a:t>
            </a:r>
            <a:r>
              <a:rPr dirty="0" baseline="7936" sz="1050">
                <a:latin typeface="Times New Roman"/>
                <a:cs typeface="Times New Roman"/>
              </a:rPr>
              <a:t>,</a:t>
            </a:r>
            <a:r>
              <a:rPr dirty="0" baseline="7936" sz="1050" spc="-30">
                <a:latin typeface="Times New Roman"/>
                <a:cs typeface="Times New Roman"/>
              </a:rPr>
              <a:t> </a:t>
            </a:r>
            <a:r>
              <a:rPr dirty="0" baseline="7936" sz="1050" spc="-22" i="1">
                <a:latin typeface="Times New Roman"/>
                <a:cs typeface="Times New Roman"/>
              </a:rPr>
              <a:t>j</a:t>
            </a:r>
            <a:r>
              <a:rPr dirty="0" baseline="7936" sz="1050" spc="-120">
                <a:latin typeface="Symbol"/>
                <a:cs typeface="Symbol"/>
              </a:rPr>
              <a:t></a:t>
            </a:r>
            <a:r>
              <a:rPr dirty="0" baseline="7936" sz="1050" i="1">
                <a:latin typeface="Times New Roman"/>
                <a:cs typeface="Times New Roman"/>
              </a:rPr>
              <a:t>Y</a:t>
            </a:r>
            <a:endParaRPr baseline="7936" sz="10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57361" y="2947768"/>
            <a:ext cx="607695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  <a:tabLst>
                <a:tab pos="325755" algn="l"/>
                <a:tab pos="568960" algn="l"/>
              </a:tabLst>
            </a:pPr>
            <a:r>
              <a:rPr dirty="0" baseline="-36231" sz="1725" spc="44">
                <a:latin typeface="Symbol"/>
                <a:cs typeface="Symbol"/>
              </a:rPr>
              <a:t></a:t>
            </a:r>
            <a:r>
              <a:rPr dirty="0" u="sng" sz="1150" spc="3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dirty="0" u="sng" sz="1150" spc="2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	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02004" y="3493134"/>
            <a:ext cx="4200525" cy="510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latin typeface="Calibri"/>
                <a:cs typeface="Calibri"/>
              </a:rPr>
              <a:t>Methods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for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constructing</a:t>
            </a:r>
            <a:r>
              <a:rPr dirty="0" sz="1200" spc="-2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trees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distance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matrix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obtained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using pairwise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97891" y="6073488"/>
            <a:ext cx="979169" cy="0"/>
          </a:xfrm>
          <a:custGeom>
            <a:avLst/>
            <a:gdLst/>
            <a:ahLst/>
            <a:cxnLst/>
            <a:rect l="l" t="t" r="r" b="b"/>
            <a:pathLst>
              <a:path w="979169" h="0">
                <a:moveTo>
                  <a:pt x="0" y="0"/>
                </a:moveTo>
                <a:lnTo>
                  <a:pt x="979140" y="0"/>
                </a:lnTo>
              </a:path>
            </a:pathLst>
          </a:custGeom>
          <a:ln w="613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438936" y="6073488"/>
            <a:ext cx="608965" cy="0"/>
          </a:xfrm>
          <a:custGeom>
            <a:avLst/>
            <a:gdLst/>
            <a:ahLst/>
            <a:cxnLst/>
            <a:rect l="l" t="t" r="r" b="b"/>
            <a:pathLst>
              <a:path w="608964" h="0">
                <a:moveTo>
                  <a:pt x="0" y="0"/>
                </a:moveTo>
                <a:lnTo>
                  <a:pt x="608597" y="0"/>
                </a:lnTo>
              </a:path>
            </a:pathLst>
          </a:custGeom>
          <a:ln w="613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002441" y="6047902"/>
            <a:ext cx="123189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45" i="1">
                <a:latin typeface="Times New Roman"/>
                <a:cs typeface="Times New Roman"/>
              </a:rPr>
              <a:t>VB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90689" y="6065034"/>
            <a:ext cx="142176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  <a:tabLst>
                <a:tab pos="1122680" algn="l"/>
              </a:tabLst>
            </a:pPr>
            <a:r>
              <a:rPr dirty="0" sz="1200" spc="65" i="1">
                <a:latin typeface="Times New Roman"/>
                <a:cs typeface="Times New Roman"/>
              </a:rPr>
              <a:t>N</a:t>
            </a:r>
            <a:r>
              <a:rPr dirty="0" baseline="-23809" sz="1050" spc="97" i="1">
                <a:latin typeface="Times New Roman"/>
                <a:cs typeface="Times New Roman"/>
              </a:rPr>
              <a:t>A</a:t>
            </a:r>
            <a:r>
              <a:rPr dirty="0" baseline="-23809" sz="1050" spc="195" i="1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Symbol"/>
                <a:cs typeface="Symbol"/>
              </a:rPr>
              <a:t>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 spc="45" i="1">
                <a:latin typeface="Times New Roman"/>
                <a:cs typeface="Times New Roman"/>
              </a:rPr>
              <a:t>N</a:t>
            </a:r>
            <a:r>
              <a:rPr dirty="0" baseline="-23809" sz="1050" spc="67" i="1">
                <a:latin typeface="Times New Roman"/>
                <a:cs typeface="Times New Roman"/>
              </a:rPr>
              <a:t>D	</a:t>
            </a:r>
            <a:r>
              <a:rPr dirty="0" sz="1200" spc="60">
                <a:latin typeface="Times New Roman"/>
                <a:cs typeface="Times New Roman"/>
              </a:rPr>
              <a:t>1</a:t>
            </a:r>
            <a:r>
              <a:rPr dirty="0" sz="1200" spc="60">
                <a:latin typeface="Symbol"/>
                <a:cs typeface="Symbol"/>
              </a:rPr>
              <a:t></a:t>
            </a:r>
            <a:r>
              <a:rPr dirty="0" sz="1200" spc="60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38566" y="5852250"/>
            <a:ext cx="218186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baseline="-34722" sz="1800" spc="7">
                <a:latin typeface="Symbol"/>
                <a:cs typeface="Symbol"/>
              </a:rPr>
              <a:t></a:t>
            </a:r>
            <a:r>
              <a:rPr dirty="0" baseline="-34722" sz="1800" spc="187">
                <a:latin typeface="Times New Roman"/>
                <a:cs typeface="Times New Roman"/>
              </a:rPr>
              <a:t> </a:t>
            </a:r>
            <a:r>
              <a:rPr dirty="0" sz="1200" spc="130" i="1">
                <a:latin typeface="Times New Roman"/>
                <a:cs typeface="Times New Roman"/>
              </a:rPr>
              <a:t>N</a:t>
            </a:r>
            <a:r>
              <a:rPr dirty="0" baseline="-23809" sz="1050" spc="67" i="1">
                <a:latin typeface="Times New Roman"/>
                <a:cs typeface="Times New Roman"/>
              </a:rPr>
              <a:t>A</a:t>
            </a:r>
            <a:r>
              <a:rPr dirty="0" sz="1200" spc="5" i="1">
                <a:latin typeface="Times New Roman"/>
                <a:cs typeface="Times New Roman"/>
              </a:rPr>
              <a:t>d</a:t>
            </a:r>
            <a:r>
              <a:rPr dirty="0" sz="1200" spc="-185" i="1">
                <a:latin typeface="Times New Roman"/>
                <a:cs typeface="Times New Roman"/>
              </a:rPr>
              <a:t> </a:t>
            </a:r>
            <a:r>
              <a:rPr dirty="0" baseline="-23809" sz="1050" spc="30" i="1">
                <a:latin typeface="Times New Roman"/>
                <a:cs typeface="Times New Roman"/>
              </a:rPr>
              <a:t>A</a:t>
            </a:r>
            <a:r>
              <a:rPr dirty="0" baseline="-23809" sz="1050" spc="7" i="1">
                <a:latin typeface="Times New Roman"/>
                <a:cs typeface="Times New Roman"/>
              </a:rPr>
              <a:t>B</a:t>
            </a:r>
            <a:r>
              <a:rPr dirty="0" baseline="-23809" sz="1050" i="1">
                <a:latin typeface="Times New Roman"/>
                <a:cs typeface="Times New Roman"/>
              </a:rPr>
              <a:t> </a:t>
            </a:r>
            <a:r>
              <a:rPr dirty="0" baseline="-23809" sz="1050" spc="-60" i="1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Symbol"/>
                <a:cs typeface="Symbol"/>
              </a:rPr>
              <a:t></a:t>
            </a:r>
            <a:r>
              <a:rPr dirty="0" sz="1200" spc="-30">
                <a:latin typeface="Times New Roman"/>
                <a:cs typeface="Times New Roman"/>
              </a:rPr>
              <a:t> </a:t>
            </a:r>
            <a:r>
              <a:rPr dirty="0" sz="1200" spc="95" i="1">
                <a:latin typeface="Times New Roman"/>
                <a:cs typeface="Times New Roman"/>
              </a:rPr>
              <a:t>N</a:t>
            </a:r>
            <a:r>
              <a:rPr dirty="0" baseline="-23809" sz="1050" spc="112" i="1">
                <a:latin typeface="Times New Roman"/>
                <a:cs typeface="Times New Roman"/>
              </a:rPr>
              <a:t>D</a:t>
            </a:r>
            <a:r>
              <a:rPr dirty="0" sz="1200" spc="85" i="1">
                <a:latin typeface="Times New Roman"/>
                <a:cs typeface="Times New Roman"/>
              </a:rPr>
              <a:t>d</a:t>
            </a:r>
            <a:r>
              <a:rPr dirty="0" baseline="-23809" sz="1050" spc="7" i="1">
                <a:latin typeface="Times New Roman"/>
                <a:cs typeface="Times New Roman"/>
              </a:rPr>
              <a:t>DB</a:t>
            </a:r>
            <a:r>
              <a:rPr dirty="0" baseline="-23809" sz="1050" i="1">
                <a:latin typeface="Times New Roman"/>
                <a:cs typeface="Times New Roman"/>
              </a:rPr>
              <a:t>  </a:t>
            </a:r>
            <a:r>
              <a:rPr dirty="0" baseline="-23809" sz="1050" spc="-37" i="1">
                <a:latin typeface="Times New Roman"/>
                <a:cs typeface="Times New Roman"/>
              </a:rPr>
              <a:t> </a:t>
            </a:r>
            <a:r>
              <a:rPr dirty="0" baseline="-34722" sz="1800" spc="7">
                <a:latin typeface="Symbol"/>
                <a:cs typeface="Symbol"/>
              </a:rPr>
              <a:t></a:t>
            </a:r>
            <a:r>
              <a:rPr dirty="0" baseline="-34722" sz="1800" spc="-97">
                <a:latin typeface="Times New Roman"/>
                <a:cs typeface="Times New Roman"/>
              </a:rPr>
              <a:t> </a:t>
            </a:r>
            <a:r>
              <a:rPr dirty="0" sz="1200" spc="15">
                <a:latin typeface="Times New Roman"/>
                <a:cs typeface="Times New Roman"/>
              </a:rPr>
              <a:t>1</a:t>
            </a:r>
            <a:r>
              <a:rPr dirty="0" sz="1200" spc="5">
                <a:latin typeface="Times New Roman"/>
                <a:cs typeface="Times New Roman"/>
              </a:rPr>
              <a:t>*</a:t>
            </a:r>
            <a:r>
              <a:rPr dirty="0" sz="1200" spc="-200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Times New Roman"/>
                <a:cs typeface="Times New Roman"/>
              </a:rPr>
              <a:t>6</a:t>
            </a:r>
            <a:r>
              <a:rPr dirty="0" sz="1200" spc="-120">
                <a:latin typeface="Times New Roman"/>
                <a:cs typeface="Times New Roman"/>
              </a:rPr>
              <a:t> </a:t>
            </a:r>
            <a:r>
              <a:rPr dirty="0" sz="1200" spc="85">
                <a:latin typeface="Symbol"/>
                <a:cs typeface="Symbol"/>
              </a:rPr>
              <a:t></a:t>
            </a:r>
            <a:r>
              <a:rPr dirty="0" sz="1200" spc="15">
                <a:latin typeface="Times New Roman"/>
                <a:cs typeface="Times New Roman"/>
              </a:rPr>
              <a:t>1</a:t>
            </a:r>
            <a:r>
              <a:rPr dirty="0" sz="1200" spc="5">
                <a:latin typeface="Times New Roman"/>
                <a:cs typeface="Times New Roman"/>
              </a:rPr>
              <a:t>*</a:t>
            </a:r>
            <a:r>
              <a:rPr dirty="0" sz="1200" spc="-195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Times New Roman"/>
                <a:cs typeface="Times New Roman"/>
              </a:rPr>
              <a:t>6</a:t>
            </a:r>
            <a:r>
              <a:rPr dirty="0" sz="1200" spc="55">
                <a:latin typeface="Times New Roman"/>
                <a:cs typeface="Times New Roman"/>
              </a:rPr>
              <a:t> </a:t>
            </a:r>
            <a:r>
              <a:rPr dirty="0" baseline="-34722" sz="1800" spc="7">
                <a:latin typeface="Symbol"/>
                <a:cs typeface="Symbol"/>
              </a:rPr>
              <a:t></a:t>
            </a:r>
            <a:r>
              <a:rPr dirty="0" baseline="-34722" sz="1800" spc="-75">
                <a:latin typeface="Times New Roman"/>
                <a:cs typeface="Times New Roman"/>
              </a:rPr>
              <a:t> </a:t>
            </a:r>
            <a:r>
              <a:rPr dirty="0" baseline="-34722" sz="1800" spc="7">
                <a:latin typeface="Times New Roman"/>
                <a:cs typeface="Times New Roman"/>
              </a:rPr>
              <a:t>6</a:t>
            </a:r>
            <a:endParaRPr baseline="-34722" sz="18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25582" y="5947197"/>
            <a:ext cx="10287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5" i="1">
                <a:latin typeface="Times New Roman"/>
                <a:cs typeface="Times New Roman"/>
              </a:rPr>
              <a:t>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306369" y="6617389"/>
            <a:ext cx="996315" cy="0"/>
          </a:xfrm>
          <a:custGeom>
            <a:avLst/>
            <a:gdLst/>
            <a:ahLst/>
            <a:cxnLst/>
            <a:rect l="l" t="t" r="r" b="b"/>
            <a:pathLst>
              <a:path w="996314" h="0">
                <a:moveTo>
                  <a:pt x="0" y="0"/>
                </a:moveTo>
                <a:lnTo>
                  <a:pt x="995751" y="0"/>
                </a:lnTo>
              </a:path>
            </a:pathLst>
          </a:custGeom>
          <a:ln w="612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463777" y="6617389"/>
            <a:ext cx="594360" cy="0"/>
          </a:xfrm>
          <a:custGeom>
            <a:avLst/>
            <a:gdLst/>
            <a:ahLst/>
            <a:cxnLst/>
            <a:rect l="l" t="t" r="r" b="b"/>
            <a:pathLst>
              <a:path w="594360" h="0">
                <a:moveTo>
                  <a:pt x="0" y="0"/>
                </a:moveTo>
                <a:lnTo>
                  <a:pt x="594338" y="0"/>
                </a:lnTo>
              </a:path>
            </a:pathLst>
          </a:custGeom>
          <a:ln w="612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002443" y="6591820"/>
            <a:ext cx="128270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50" i="1">
                <a:latin typeface="Times New Roman"/>
                <a:cs typeface="Times New Roman"/>
              </a:rPr>
              <a:t>VC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507470" y="6608927"/>
            <a:ext cx="1422400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  <a:tabLst>
                <a:tab pos="1123315" algn="l"/>
              </a:tabLst>
            </a:pPr>
            <a:r>
              <a:rPr dirty="0" sz="1150" spc="80" i="1">
                <a:latin typeface="Times New Roman"/>
                <a:cs typeface="Times New Roman"/>
              </a:rPr>
              <a:t>N</a:t>
            </a:r>
            <a:r>
              <a:rPr dirty="0" baseline="-23809" sz="1050" spc="120" i="1">
                <a:latin typeface="Times New Roman"/>
                <a:cs typeface="Times New Roman"/>
              </a:rPr>
              <a:t>A</a:t>
            </a:r>
            <a:r>
              <a:rPr dirty="0" baseline="-23809" sz="1050" spc="187" i="1">
                <a:latin typeface="Times New Roman"/>
                <a:cs typeface="Times New Roman"/>
              </a:rPr>
              <a:t> </a:t>
            </a:r>
            <a:r>
              <a:rPr dirty="0" sz="1150" spc="30">
                <a:latin typeface="Symbol"/>
                <a:cs typeface="Symbol"/>
              </a:rPr>
              <a:t></a:t>
            </a:r>
            <a:r>
              <a:rPr dirty="0" sz="1150" spc="-10">
                <a:latin typeface="Times New Roman"/>
                <a:cs typeface="Times New Roman"/>
              </a:rPr>
              <a:t> </a:t>
            </a:r>
            <a:r>
              <a:rPr dirty="0" sz="1150" spc="65" i="1">
                <a:latin typeface="Times New Roman"/>
                <a:cs typeface="Times New Roman"/>
              </a:rPr>
              <a:t>N</a:t>
            </a:r>
            <a:r>
              <a:rPr dirty="0" baseline="-23809" sz="1050" spc="97" i="1">
                <a:latin typeface="Times New Roman"/>
                <a:cs typeface="Times New Roman"/>
              </a:rPr>
              <a:t>D	</a:t>
            </a:r>
            <a:r>
              <a:rPr dirty="0" sz="1150" spc="85">
                <a:latin typeface="Times New Roman"/>
                <a:cs typeface="Times New Roman"/>
              </a:rPr>
              <a:t>1</a:t>
            </a:r>
            <a:r>
              <a:rPr dirty="0" sz="1150" spc="85">
                <a:latin typeface="Symbol"/>
                <a:cs typeface="Symbol"/>
              </a:rPr>
              <a:t></a:t>
            </a:r>
            <a:r>
              <a:rPr dirty="0" sz="1150" spc="85">
                <a:latin typeface="Times New Roman"/>
                <a:cs typeface="Times New Roman"/>
              </a:rPr>
              <a:t>1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46800" y="6396462"/>
            <a:ext cx="2178685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baseline="-36231" sz="1725" spc="44">
                <a:latin typeface="Symbol"/>
                <a:cs typeface="Symbol"/>
              </a:rPr>
              <a:t></a:t>
            </a:r>
            <a:r>
              <a:rPr dirty="0" baseline="-36231" sz="1725" spc="209">
                <a:latin typeface="Times New Roman"/>
                <a:cs typeface="Times New Roman"/>
              </a:rPr>
              <a:t> </a:t>
            </a:r>
            <a:r>
              <a:rPr dirty="0" sz="1150" spc="160" i="1">
                <a:latin typeface="Times New Roman"/>
                <a:cs typeface="Times New Roman"/>
              </a:rPr>
              <a:t>N</a:t>
            </a:r>
            <a:r>
              <a:rPr dirty="0" baseline="-23809" sz="1050" spc="60" i="1">
                <a:latin typeface="Times New Roman"/>
                <a:cs typeface="Times New Roman"/>
              </a:rPr>
              <a:t>A</a:t>
            </a:r>
            <a:r>
              <a:rPr dirty="0" sz="1150" spc="25" i="1">
                <a:latin typeface="Times New Roman"/>
                <a:cs typeface="Times New Roman"/>
              </a:rPr>
              <a:t>d</a:t>
            </a:r>
            <a:r>
              <a:rPr dirty="0" sz="1150" spc="-170" i="1">
                <a:latin typeface="Times New Roman"/>
                <a:cs typeface="Times New Roman"/>
              </a:rPr>
              <a:t> </a:t>
            </a:r>
            <a:r>
              <a:rPr dirty="0" baseline="-23809" sz="1050" spc="22" i="1">
                <a:latin typeface="Times New Roman"/>
                <a:cs typeface="Times New Roman"/>
              </a:rPr>
              <a:t>A</a:t>
            </a:r>
            <a:r>
              <a:rPr dirty="0" baseline="-23809" sz="1050" i="1">
                <a:latin typeface="Times New Roman"/>
                <a:cs typeface="Times New Roman"/>
              </a:rPr>
              <a:t>C</a:t>
            </a:r>
            <a:r>
              <a:rPr dirty="0" baseline="-23809" sz="1050" i="1">
                <a:latin typeface="Times New Roman"/>
                <a:cs typeface="Times New Roman"/>
              </a:rPr>
              <a:t> </a:t>
            </a:r>
            <a:r>
              <a:rPr dirty="0" baseline="-23809" sz="1050" spc="-15" i="1">
                <a:latin typeface="Times New Roman"/>
                <a:cs typeface="Times New Roman"/>
              </a:rPr>
              <a:t> </a:t>
            </a:r>
            <a:r>
              <a:rPr dirty="0" sz="1150" spc="30">
                <a:latin typeface="Symbol"/>
                <a:cs typeface="Symbol"/>
              </a:rPr>
              <a:t></a:t>
            </a:r>
            <a:r>
              <a:rPr dirty="0" sz="1150" spc="-15">
                <a:latin typeface="Times New Roman"/>
                <a:cs typeface="Times New Roman"/>
              </a:rPr>
              <a:t> </a:t>
            </a:r>
            <a:r>
              <a:rPr dirty="0" sz="1150" spc="125" i="1">
                <a:latin typeface="Times New Roman"/>
                <a:cs typeface="Times New Roman"/>
              </a:rPr>
              <a:t>N</a:t>
            </a:r>
            <a:r>
              <a:rPr dirty="0" baseline="-23809" sz="1050" spc="104" i="1">
                <a:latin typeface="Times New Roman"/>
                <a:cs typeface="Times New Roman"/>
              </a:rPr>
              <a:t>D</a:t>
            </a:r>
            <a:r>
              <a:rPr dirty="0" sz="1150" spc="110" i="1">
                <a:latin typeface="Times New Roman"/>
                <a:cs typeface="Times New Roman"/>
              </a:rPr>
              <a:t>d</a:t>
            </a:r>
            <a:r>
              <a:rPr dirty="0" baseline="-23809" sz="1050" i="1">
                <a:latin typeface="Times New Roman"/>
                <a:cs typeface="Times New Roman"/>
              </a:rPr>
              <a:t>DC</a:t>
            </a:r>
            <a:r>
              <a:rPr dirty="0" baseline="-23809" sz="1050" i="1">
                <a:latin typeface="Times New Roman"/>
                <a:cs typeface="Times New Roman"/>
              </a:rPr>
              <a:t>  </a:t>
            </a:r>
            <a:r>
              <a:rPr dirty="0" baseline="-23809" sz="1050" spc="7" i="1">
                <a:latin typeface="Times New Roman"/>
                <a:cs typeface="Times New Roman"/>
              </a:rPr>
              <a:t> </a:t>
            </a:r>
            <a:r>
              <a:rPr dirty="0" baseline="-36231" sz="1725" spc="44">
                <a:latin typeface="Symbol"/>
                <a:cs typeface="Symbol"/>
              </a:rPr>
              <a:t></a:t>
            </a:r>
            <a:r>
              <a:rPr dirty="0" baseline="-36231" sz="1725" spc="-75">
                <a:latin typeface="Times New Roman"/>
                <a:cs typeface="Times New Roman"/>
              </a:rPr>
              <a:t> </a:t>
            </a:r>
            <a:r>
              <a:rPr dirty="0" sz="1150" spc="35">
                <a:latin typeface="Times New Roman"/>
                <a:cs typeface="Times New Roman"/>
              </a:rPr>
              <a:t>1</a:t>
            </a:r>
            <a:r>
              <a:rPr dirty="0" sz="1150" spc="90">
                <a:latin typeface="Times New Roman"/>
                <a:cs typeface="Times New Roman"/>
              </a:rPr>
              <a:t>*</a:t>
            </a:r>
            <a:r>
              <a:rPr dirty="0" sz="1150" spc="25">
                <a:latin typeface="Times New Roman"/>
                <a:cs typeface="Times New Roman"/>
              </a:rPr>
              <a:t>8</a:t>
            </a:r>
            <a:r>
              <a:rPr dirty="0" sz="1150" spc="-125">
                <a:latin typeface="Times New Roman"/>
                <a:cs typeface="Times New Roman"/>
              </a:rPr>
              <a:t> </a:t>
            </a:r>
            <a:r>
              <a:rPr dirty="0" sz="1150" spc="110">
                <a:latin typeface="Symbol"/>
                <a:cs typeface="Symbol"/>
              </a:rPr>
              <a:t></a:t>
            </a:r>
            <a:r>
              <a:rPr dirty="0" sz="1150" spc="35">
                <a:latin typeface="Times New Roman"/>
                <a:cs typeface="Times New Roman"/>
              </a:rPr>
              <a:t>1</a:t>
            </a:r>
            <a:r>
              <a:rPr dirty="0" sz="1150" spc="95">
                <a:latin typeface="Times New Roman"/>
                <a:cs typeface="Times New Roman"/>
              </a:rPr>
              <a:t>*</a:t>
            </a:r>
            <a:r>
              <a:rPr dirty="0" sz="1150" spc="25">
                <a:latin typeface="Times New Roman"/>
                <a:cs typeface="Times New Roman"/>
              </a:rPr>
              <a:t>8</a:t>
            </a:r>
            <a:r>
              <a:rPr dirty="0" sz="1150" spc="45">
                <a:latin typeface="Times New Roman"/>
                <a:cs typeface="Times New Roman"/>
              </a:rPr>
              <a:t> </a:t>
            </a:r>
            <a:r>
              <a:rPr dirty="0" baseline="-36231" sz="1725" spc="44">
                <a:latin typeface="Symbol"/>
                <a:cs typeface="Symbol"/>
              </a:rPr>
              <a:t></a:t>
            </a:r>
            <a:r>
              <a:rPr dirty="0" baseline="-36231" sz="1725" spc="-104">
                <a:latin typeface="Times New Roman"/>
                <a:cs typeface="Times New Roman"/>
              </a:rPr>
              <a:t> </a:t>
            </a:r>
            <a:r>
              <a:rPr dirty="0" baseline="-36231" sz="1725" spc="37">
                <a:latin typeface="Times New Roman"/>
                <a:cs typeface="Times New Roman"/>
              </a:rPr>
              <a:t>8</a:t>
            </a:r>
            <a:endParaRPr baseline="-36231" sz="1725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25510" y="6491266"/>
            <a:ext cx="102235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50" spc="25" i="1">
                <a:latin typeface="Times New Roman"/>
                <a:cs typeface="Times New Roman"/>
              </a:rPr>
              <a:t>d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300762" y="7161583"/>
            <a:ext cx="984885" cy="0"/>
          </a:xfrm>
          <a:custGeom>
            <a:avLst/>
            <a:gdLst/>
            <a:ahLst/>
            <a:cxnLst/>
            <a:rect l="l" t="t" r="r" b="b"/>
            <a:pathLst>
              <a:path w="984885" h="0">
                <a:moveTo>
                  <a:pt x="0" y="0"/>
                </a:moveTo>
                <a:lnTo>
                  <a:pt x="984561" y="0"/>
                </a:lnTo>
              </a:path>
            </a:pathLst>
          </a:custGeom>
          <a:ln w="612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447232" y="7161583"/>
            <a:ext cx="613410" cy="0"/>
          </a:xfrm>
          <a:custGeom>
            <a:avLst/>
            <a:gdLst/>
            <a:ahLst/>
            <a:cxnLst/>
            <a:rect l="l" t="t" r="r" b="b"/>
            <a:pathLst>
              <a:path w="613410" h="0">
                <a:moveTo>
                  <a:pt x="0" y="0"/>
                </a:moveTo>
                <a:lnTo>
                  <a:pt x="613282" y="0"/>
                </a:lnTo>
              </a:path>
            </a:pathLst>
          </a:custGeom>
          <a:ln w="612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002443" y="7136016"/>
            <a:ext cx="123189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50" i="1">
                <a:latin typeface="Times New Roman"/>
                <a:cs typeface="Times New Roman"/>
              </a:rPr>
              <a:t>VE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496268" y="7153122"/>
            <a:ext cx="1426210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  <a:tabLst>
                <a:tab pos="1127760" algn="l"/>
              </a:tabLst>
            </a:pPr>
            <a:r>
              <a:rPr dirty="0" sz="1150" spc="80" i="1">
                <a:latin typeface="Times New Roman"/>
                <a:cs typeface="Times New Roman"/>
              </a:rPr>
              <a:t>N</a:t>
            </a:r>
            <a:r>
              <a:rPr dirty="0" baseline="-23809" sz="1050" spc="120" i="1">
                <a:latin typeface="Times New Roman"/>
                <a:cs typeface="Times New Roman"/>
              </a:rPr>
              <a:t>A</a:t>
            </a:r>
            <a:r>
              <a:rPr dirty="0" baseline="-23809" sz="1050" spc="195" i="1">
                <a:latin typeface="Times New Roman"/>
                <a:cs typeface="Times New Roman"/>
              </a:rPr>
              <a:t> </a:t>
            </a:r>
            <a:r>
              <a:rPr dirty="0" sz="1150" spc="30">
                <a:latin typeface="Symbol"/>
                <a:cs typeface="Symbol"/>
              </a:rPr>
              <a:t></a:t>
            </a:r>
            <a:r>
              <a:rPr dirty="0" sz="1150" spc="-10">
                <a:latin typeface="Times New Roman"/>
                <a:cs typeface="Times New Roman"/>
              </a:rPr>
              <a:t> </a:t>
            </a:r>
            <a:r>
              <a:rPr dirty="0" sz="1150" spc="65" i="1">
                <a:latin typeface="Times New Roman"/>
                <a:cs typeface="Times New Roman"/>
              </a:rPr>
              <a:t>N</a:t>
            </a:r>
            <a:r>
              <a:rPr dirty="0" baseline="-23809" sz="1050" spc="97" i="1">
                <a:latin typeface="Times New Roman"/>
                <a:cs typeface="Times New Roman"/>
              </a:rPr>
              <a:t>D	</a:t>
            </a:r>
            <a:r>
              <a:rPr dirty="0" sz="1150" spc="85">
                <a:latin typeface="Times New Roman"/>
                <a:cs typeface="Times New Roman"/>
              </a:rPr>
              <a:t>1</a:t>
            </a:r>
            <a:r>
              <a:rPr dirty="0" sz="1150" spc="85">
                <a:latin typeface="Symbol"/>
                <a:cs typeface="Symbol"/>
              </a:rPr>
              <a:t></a:t>
            </a:r>
            <a:r>
              <a:rPr dirty="0" sz="1150" spc="85">
                <a:latin typeface="Times New Roman"/>
                <a:cs typeface="Times New Roman"/>
              </a:rPr>
              <a:t>1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41192" y="6940657"/>
            <a:ext cx="2193925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baseline="-36231" sz="1725" spc="44">
                <a:latin typeface="Symbol"/>
                <a:cs typeface="Symbol"/>
              </a:rPr>
              <a:t></a:t>
            </a:r>
            <a:r>
              <a:rPr dirty="0" baseline="-36231" sz="1725" spc="209">
                <a:latin typeface="Times New Roman"/>
                <a:cs typeface="Times New Roman"/>
              </a:rPr>
              <a:t> </a:t>
            </a:r>
            <a:r>
              <a:rPr dirty="0" sz="1150" spc="160" i="1">
                <a:latin typeface="Times New Roman"/>
                <a:cs typeface="Times New Roman"/>
              </a:rPr>
              <a:t>N</a:t>
            </a:r>
            <a:r>
              <a:rPr dirty="0" baseline="-23809" sz="1050" spc="60" i="1">
                <a:latin typeface="Times New Roman"/>
                <a:cs typeface="Times New Roman"/>
              </a:rPr>
              <a:t>A</a:t>
            </a:r>
            <a:r>
              <a:rPr dirty="0" sz="1150" spc="25" i="1">
                <a:latin typeface="Times New Roman"/>
                <a:cs typeface="Times New Roman"/>
              </a:rPr>
              <a:t>d</a:t>
            </a:r>
            <a:r>
              <a:rPr dirty="0" sz="1150" spc="-170" i="1">
                <a:latin typeface="Times New Roman"/>
                <a:cs typeface="Times New Roman"/>
              </a:rPr>
              <a:t> </a:t>
            </a:r>
            <a:r>
              <a:rPr dirty="0" baseline="-23809" sz="1050" spc="22" i="1">
                <a:latin typeface="Times New Roman"/>
                <a:cs typeface="Times New Roman"/>
              </a:rPr>
              <a:t>A</a:t>
            </a:r>
            <a:r>
              <a:rPr dirty="0" baseline="-23809" sz="1050" i="1">
                <a:latin typeface="Times New Roman"/>
                <a:cs typeface="Times New Roman"/>
              </a:rPr>
              <a:t>E</a:t>
            </a:r>
            <a:r>
              <a:rPr dirty="0" baseline="-23809" sz="1050" i="1">
                <a:latin typeface="Times New Roman"/>
                <a:cs typeface="Times New Roman"/>
              </a:rPr>
              <a:t> </a:t>
            </a:r>
            <a:r>
              <a:rPr dirty="0" baseline="-23809" sz="1050" spc="-22" i="1">
                <a:latin typeface="Times New Roman"/>
                <a:cs typeface="Times New Roman"/>
              </a:rPr>
              <a:t> </a:t>
            </a:r>
            <a:r>
              <a:rPr dirty="0" sz="1150" spc="30">
                <a:latin typeface="Symbol"/>
                <a:cs typeface="Symbol"/>
              </a:rPr>
              <a:t></a:t>
            </a:r>
            <a:r>
              <a:rPr dirty="0" sz="1150" spc="-15">
                <a:latin typeface="Times New Roman"/>
                <a:cs typeface="Times New Roman"/>
              </a:rPr>
              <a:t> </a:t>
            </a:r>
            <a:r>
              <a:rPr dirty="0" sz="1150" spc="125" i="1">
                <a:latin typeface="Times New Roman"/>
                <a:cs typeface="Times New Roman"/>
              </a:rPr>
              <a:t>N</a:t>
            </a:r>
            <a:r>
              <a:rPr dirty="0" baseline="-23809" sz="1050" spc="104" i="1">
                <a:latin typeface="Times New Roman"/>
                <a:cs typeface="Times New Roman"/>
              </a:rPr>
              <a:t>D</a:t>
            </a:r>
            <a:r>
              <a:rPr dirty="0" sz="1150" spc="105" i="1">
                <a:latin typeface="Times New Roman"/>
                <a:cs typeface="Times New Roman"/>
              </a:rPr>
              <a:t>d</a:t>
            </a:r>
            <a:r>
              <a:rPr dirty="0" baseline="-23809" sz="1050" i="1">
                <a:latin typeface="Times New Roman"/>
                <a:cs typeface="Times New Roman"/>
              </a:rPr>
              <a:t>DE</a:t>
            </a:r>
            <a:r>
              <a:rPr dirty="0" baseline="-23809" sz="1050" i="1">
                <a:latin typeface="Times New Roman"/>
                <a:cs typeface="Times New Roman"/>
              </a:rPr>
              <a:t>   </a:t>
            </a:r>
            <a:r>
              <a:rPr dirty="0" baseline="-36231" sz="1725" spc="44">
                <a:latin typeface="Symbol"/>
                <a:cs typeface="Symbol"/>
              </a:rPr>
              <a:t></a:t>
            </a:r>
            <a:r>
              <a:rPr dirty="0" baseline="-36231" sz="1725" spc="-75">
                <a:latin typeface="Times New Roman"/>
                <a:cs typeface="Times New Roman"/>
              </a:rPr>
              <a:t> </a:t>
            </a:r>
            <a:r>
              <a:rPr dirty="0" sz="1150" spc="40">
                <a:latin typeface="Times New Roman"/>
                <a:cs typeface="Times New Roman"/>
              </a:rPr>
              <a:t>1</a:t>
            </a:r>
            <a:r>
              <a:rPr dirty="0" sz="1150" spc="25">
                <a:latin typeface="Times New Roman"/>
                <a:cs typeface="Times New Roman"/>
              </a:rPr>
              <a:t>*</a:t>
            </a:r>
            <a:r>
              <a:rPr dirty="0" sz="1150" spc="-165">
                <a:latin typeface="Times New Roman"/>
                <a:cs typeface="Times New Roman"/>
              </a:rPr>
              <a:t> </a:t>
            </a:r>
            <a:r>
              <a:rPr dirty="0" sz="1150" spc="25">
                <a:latin typeface="Times New Roman"/>
                <a:cs typeface="Times New Roman"/>
              </a:rPr>
              <a:t>2</a:t>
            </a:r>
            <a:r>
              <a:rPr dirty="0" sz="1150" spc="-105">
                <a:latin typeface="Times New Roman"/>
                <a:cs typeface="Times New Roman"/>
              </a:rPr>
              <a:t> </a:t>
            </a:r>
            <a:r>
              <a:rPr dirty="0" sz="1150" spc="110">
                <a:latin typeface="Symbol"/>
                <a:cs typeface="Symbol"/>
              </a:rPr>
              <a:t></a:t>
            </a:r>
            <a:r>
              <a:rPr dirty="0" sz="1150" spc="40">
                <a:latin typeface="Times New Roman"/>
                <a:cs typeface="Times New Roman"/>
              </a:rPr>
              <a:t>1</a:t>
            </a:r>
            <a:r>
              <a:rPr dirty="0" sz="1150" spc="25">
                <a:latin typeface="Times New Roman"/>
                <a:cs typeface="Times New Roman"/>
              </a:rPr>
              <a:t>*</a:t>
            </a:r>
            <a:r>
              <a:rPr dirty="0" sz="1150" spc="-165">
                <a:latin typeface="Times New Roman"/>
                <a:cs typeface="Times New Roman"/>
              </a:rPr>
              <a:t> </a:t>
            </a:r>
            <a:r>
              <a:rPr dirty="0" sz="1150" spc="25">
                <a:latin typeface="Times New Roman"/>
                <a:cs typeface="Times New Roman"/>
              </a:rPr>
              <a:t>2</a:t>
            </a:r>
            <a:r>
              <a:rPr dirty="0" sz="1150" spc="65">
                <a:latin typeface="Times New Roman"/>
                <a:cs typeface="Times New Roman"/>
              </a:rPr>
              <a:t> </a:t>
            </a:r>
            <a:r>
              <a:rPr dirty="0" baseline="-36231" sz="1725" spc="44">
                <a:latin typeface="Symbol"/>
                <a:cs typeface="Symbol"/>
              </a:rPr>
              <a:t></a:t>
            </a:r>
            <a:r>
              <a:rPr dirty="0" baseline="-36231" sz="1725" spc="-22">
                <a:latin typeface="Times New Roman"/>
                <a:cs typeface="Times New Roman"/>
              </a:rPr>
              <a:t> </a:t>
            </a:r>
            <a:r>
              <a:rPr dirty="0" baseline="-36231" sz="1725" spc="37">
                <a:latin typeface="Times New Roman"/>
                <a:cs typeface="Times New Roman"/>
              </a:rPr>
              <a:t>2</a:t>
            </a:r>
            <a:endParaRPr baseline="-36231" sz="1725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25510" y="7035461"/>
            <a:ext cx="102235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50" spc="25" i="1">
                <a:latin typeface="Times New Roman"/>
                <a:cs typeface="Times New Roman"/>
              </a:rPr>
              <a:t>d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304208" y="7705779"/>
            <a:ext cx="991869" cy="0"/>
          </a:xfrm>
          <a:custGeom>
            <a:avLst/>
            <a:gdLst/>
            <a:ahLst/>
            <a:cxnLst/>
            <a:rect l="l" t="t" r="r" b="b"/>
            <a:pathLst>
              <a:path w="991869" h="0">
                <a:moveTo>
                  <a:pt x="0" y="0"/>
                </a:moveTo>
                <a:lnTo>
                  <a:pt x="991334" y="0"/>
                </a:lnTo>
              </a:path>
            </a:pathLst>
          </a:custGeom>
          <a:ln w="612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456965" y="7705779"/>
            <a:ext cx="608330" cy="0"/>
          </a:xfrm>
          <a:custGeom>
            <a:avLst/>
            <a:gdLst/>
            <a:ahLst/>
            <a:cxnLst/>
            <a:rect l="l" t="t" r="r" b="b"/>
            <a:pathLst>
              <a:path w="608330" h="0">
                <a:moveTo>
                  <a:pt x="0" y="0"/>
                </a:moveTo>
                <a:lnTo>
                  <a:pt x="607960" y="0"/>
                </a:lnTo>
              </a:path>
            </a:pathLst>
          </a:custGeom>
          <a:ln w="612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1002377" y="7680211"/>
            <a:ext cx="123189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50" i="1">
                <a:latin typeface="Times New Roman"/>
                <a:cs typeface="Times New Roman"/>
              </a:rPr>
              <a:t>VF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503418" y="7697317"/>
            <a:ext cx="1426210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  <a:tabLst>
                <a:tab pos="1127760" algn="l"/>
              </a:tabLst>
            </a:pPr>
            <a:r>
              <a:rPr dirty="0" sz="1150" spc="80" i="1">
                <a:latin typeface="Times New Roman"/>
                <a:cs typeface="Times New Roman"/>
              </a:rPr>
              <a:t>N</a:t>
            </a:r>
            <a:r>
              <a:rPr dirty="0" baseline="-23809" sz="1050" spc="120" i="1">
                <a:latin typeface="Times New Roman"/>
                <a:cs typeface="Times New Roman"/>
              </a:rPr>
              <a:t>A</a:t>
            </a:r>
            <a:r>
              <a:rPr dirty="0" baseline="-23809" sz="1050" spc="195" i="1">
                <a:latin typeface="Times New Roman"/>
                <a:cs typeface="Times New Roman"/>
              </a:rPr>
              <a:t> </a:t>
            </a:r>
            <a:r>
              <a:rPr dirty="0" sz="1150" spc="30">
                <a:latin typeface="Symbol"/>
                <a:cs typeface="Symbol"/>
              </a:rPr>
              <a:t></a:t>
            </a:r>
            <a:r>
              <a:rPr dirty="0" sz="1150" spc="-15">
                <a:latin typeface="Times New Roman"/>
                <a:cs typeface="Times New Roman"/>
              </a:rPr>
              <a:t> </a:t>
            </a:r>
            <a:r>
              <a:rPr dirty="0" sz="1150" spc="65" i="1">
                <a:latin typeface="Times New Roman"/>
                <a:cs typeface="Times New Roman"/>
              </a:rPr>
              <a:t>N</a:t>
            </a:r>
            <a:r>
              <a:rPr dirty="0" baseline="-23809" sz="1050" spc="97" i="1">
                <a:latin typeface="Times New Roman"/>
                <a:cs typeface="Times New Roman"/>
              </a:rPr>
              <a:t>D	</a:t>
            </a:r>
            <a:r>
              <a:rPr dirty="0" sz="1150" spc="85">
                <a:latin typeface="Times New Roman"/>
                <a:cs typeface="Times New Roman"/>
              </a:rPr>
              <a:t>1</a:t>
            </a:r>
            <a:r>
              <a:rPr dirty="0" sz="1150" spc="85">
                <a:latin typeface="Symbol"/>
                <a:cs typeface="Symbol"/>
              </a:rPr>
              <a:t></a:t>
            </a:r>
            <a:r>
              <a:rPr dirty="0" sz="1150" spc="85">
                <a:latin typeface="Times New Roman"/>
                <a:cs typeface="Times New Roman"/>
              </a:rPr>
              <a:t>1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144959" y="7484852"/>
            <a:ext cx="2192020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baseline="-36231" sz="1725" spc="44">
                <a:latin typeface="Symbol"/>
                <a:cs typeface="Symbol"/>
              </a:rPr>
              <a:t></a:t>
            </a:r>
            <a:r>
              <a:rPr dirty="0" baseline="-36231" sz="1725" spc="202">
                <a:latin typeface="Times New Roman"/>
                <a:cs typeface="Times New Roman"/>
              </a:rPr>
              <a:t> </a:t>
            </a:r>
            <a:r>
              <a:rPr dirty="0" sz="1150" spc="160" i="1">
                <a:latin typeface="Times New Roman"/>
                <a:cs typeface="Times New Roman"/>
              </a:rPr>
              <a:t>N</a:t>
            </a:r>
            <a:r>
              <a:rPr dirty="0" baseline="-23809" sz="1050" spc="60" i="1">
                <a:latin typeface="Times New Roman"/>
                <a:cs typeface="Times New Roman"/>
              </a:rPr>
              <a:t>A</a:t>
            </a:r>
            <a:r>
              <a:rPr dirty="0" sz="1150" spc="30" i="1">
                <a:latin typeface="Times New Roman"/>
                <a:cs typeface="Times New Roman"/>
              </a:rPr>
              <a:t>d</a:t>
            </a:r>
            <a:r>
              <a:rPr dirty="0" sz="1150" spc="-170" i="1">
                <a:latin typeface="Times New Roman"/>
                <a:cs typeface="Times New Roman"/>
              </a:rPr>
              <a:t> </a:t>
            </a:r>
            <a:r>
              <a:rPr dirty="0" baseline="-23809" sz="1050" spc="22" i="1">
                <a:latin typeface="Times New Roman"/>
                <a:cs typeface="Times New Roman"/>
              </a:rPr>
              <a:t>A</a:t>
            </a:r>
            <a:r>
              <a:rPr dirty="0" baseline="-23809" sz="1050" i="1">
                <a:latin typeface="Times New Roman"/>
                <a:cs typeface="Times New Roman"/>
              </a:rPr>
              <a:t>F</a:t>
            </a:r>
            <a:r>
              <a:rPr dirty="0" baseline="-23809" sz="1050" i="1">
                <a:latin typeface="Times New Roman"/>
                <a:cs typeface="Times New Roman"/>
              </a:rPr>
              <a:t> </a:t>
            </a:r>
            <a:r>
              <a:rPr dirty="0" baseline="-23809" sz="1050" spc="15" i="1">
                <a:latin typeface="Times New Roman"/>
                <a:cs typeface="Times New Roman"/>
              </a:rPr>
              <a:t> </a:t>
            </a:r>
            <a:r>
              <a:rPr dirty="0" sz="1150" spc="30">
                <a:latin typeface="Symbol"/>
                <a:cs typeface="Symbol"/>
              </a:rPr>
              <a:t></a:t>
            </a:r>
            <a:r>
              <a:rPr dirty="0" sz="1150" spc="-20">
                <a:latin typeface="Times New Roman"/>
                <a:cs typeface="Times New Roman"/>
              </a:rPr>
              <a:t> </a:t>
            </a:r>
            <a:r>
              <a:rPr dirty="0" sz="1150" spc="125" i="1">
                <a:latin typeface="Times New Roman"/>
                <a:cs typeface="Times New Roman"/>
              </a:rPr>
              <a:t>N</a:t>
            </a:r>
            <a:r>
              <a:rPr dirty="0" baseline="-23809" sz="1050" spc="112" i="1">
                <a:latin typeface="Times New Roman"/>
                <a:cs typeface="Times New Roman"/>
              </a:rPr>
              <a:t>D</a:t>
            </a:r>
            <a:r>
              <a:rPr dirty="0" sz="1150" spc="110" i="1">
                <a:latin typeface="Times New Roman"/>
                <a:cs typeface="Times New Roman"/>
              </a:rPr>
              <a:t>d</a:t>
            </a:r>
            <a:r>
              <a:rPr dirty="0" baseline="-23809" sz="1050" spc="7" i="1">
                <a:latin typeface="Times New Roman"/>
                <a:cs typeface="Times New Roman"/>
              </a:rPr>
              <a:t>DF</a:t>
            </a:r>
            <a:r>
              <a:rPr dirty="0" baseline="-23809" sz="1050" i="1">
                <a:latin typeface="Times New Roman"/>
                <a:cs typeface="Times New Roman"/>
              </a:rPr>
              <a:t>  </a:t>
            </a:r>
            <a:r>
              <a:rPr dirty="0" baseline="-23809" sz="1050" spc="44" i="1">
                <a:latin typeface="Times New Roman"/>
                <a:cs typeface="Times New Roman"/>
              </a:rPr>
              <a:t> </a:t>
            </a:r>
            <a:r>
              <a:rPr dirty="0" baseline="-36231" sz="1725" spc="44">
                <a:latin typeface="Symbol"/>
                <a:cs typeface="Symbol"/>
              </a:rPr>
              <a:t></a:t>
            </a:r>
            <a:r>
              <a:rPr dirty="0" baseline="-36231" sz="1725" spc="-75">
                <a:latin typeface="Times New Roman"/>
                <a:cs typeface="Times New Roman"/>
              </a:rPr>
              <a:t> </a:t>
            </a:r>
            <a:r>
              <a:rPr dirty="0" sz="1150" spc="40">
                <a:latin typeface="Times New Roman"/>
                <a:cs typeface="Times New Roman"/>
              </a:rPr>
              <a:t>1</a:t>
            </a:r>
            <a:r>
              <a:rPr dirty="0" sz="1150" spc="30">
                <a:latin typeface="Times New Roman"/>
                <a:cs typeface="Times New Roman"/>
              </a:rPr>
              <a:t>*</a:t>
            </a:r>
            <a:r>
              <a:rPr dirty="0" sz="1150" spc="-185">
                <a:latin typeface="Times New Roman"/>
                <a:cs typeface="Times New Roman"/>
              </a:rPr>
              <a:t> </a:t>
            </a:r>
            <a:r>
              <a:rPr dirty="0" sz="1150" spc="30">
                <a:latin typeface="Times New Roman"/>
                <a:cs typeface="Times New Roman"/>
              </a:rPr>
              <a:t>6</a:t>
            </a:r>
            <a:r>
              <a:rPr dirty="0" sz="1150" spc="-110">
                <a:latin typeface="Times New Roman"/>
                <a:cs typeface="Times New Roman"/>
              </a:rPr>
              <a:t> </a:t>
            </a:r>
            <a:r>
              <a:rPr dirty="0" sz="1150" spc="110">
                <a:latin typeface="Symbol"/>
                <a:cs typeface="Symbol"/>
              </a:rPr>
              <a:t></a:t>
            </a:r>
            <a:r>
              <a:rPr dirty="0" sz="1150" spc="40">
                <a:latin typeface="Times New Roman"/>
                <a:cs typeface="Times New Roman"/>
              </a:rPr>
              <a:t>1</a:t>
            </a:r>
            <a:r>
              <a:rPr dirty="0" sz="1150" spc="30">
                <a:latin typeface="Times New Roman"/>
                <a:cs typeface="Times New Roman"/>
              </a:rPr>
              <a:t>*</a:t>
            </a:r>
            <a:r>
              <a:rPr dirty="0" sz="1150" spc="-185">
                <a:latin typeface="Times New Roman"/>
                <a:cs typeface="Times New Roman"/>
              </a:rPr>
              <a:t> </a:t>
            </a:r>
            <a:r>
              <a:rPr dirty="0" sz="1150" spc="30">
                <a:latin typeface="Times New Roman"/>
                <a:cs typeface="Times New Roman"/>
              </a:rPr>
              <a:t>6</a:t>
            </a:r>
            <a:r>
              <a:rPr dirty="0" sz="1150" spc="65">
                <a:latin typeface="Times New Roman"/>
                <a:cs typeface="Times New Roman"/>
              </a:rPr>
              <a:t> </a:t>
            </a:r>
            <a:r>
              <a:rPr dirty="0" baseline="-36231" sz="1725" spc="44">
                <a:latin typeface="Symbol"/>
                <a:cs typeface="Symbol"/>
              </a:rPr>
              <a:t></a:t>
            </a:r>
            <a:r>
              <a:rPr dirty="0" baseline="-36231" sz="1725" spc="-60">
                <a:latin typeface="Times New Roman"/>
                <a:cs typeface="Times New Roman"/>
              </a:rPr>
              <a:t> </a:t>
            </a:r>
            <a:r>
              <a:rPr dirty="0" baseline="-36231" sz="1725" spc="44">
                <a:latin typeface="Times New Roman"/>
                <a:cs typeface="Times New Roman"/>
              </a:rPr>
              <a:t>6</a:t>
            </a:r>
            <a:endParaRPr baseline="-36231" sz="1725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25567" y="7579656"/>
            <a:ext cx="102870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50" spc="30" i="1">
                <a:latin typeface="Times New Roman"/>
                <a:cs typeface="Times New Roman"/>
              </a:rPr>
              <a:t>d</a:t>
            </a:r>
            <a:endParaRPr sz="1150">
              <a:latin typeface="Times New Roman"/>
              <a:cs typeface="Times New Roman"/>
            </a:endParaRPr>
          </a:p>
        </p:txBody>
      </p:sp>
      <p:pic>
        <p:nvPicPr>
          <p:cNvPr id="42" name="object 4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26535" y="4118609"/>
            <a:ext cx="3174490" cy="1626383"/>
          </a:xfrm>
          <a:prstGeom prst="rect">
            <a:avLst/>
          </a:prstGeom>
        </p:spPr>
      </p:pic>
      <p:sp>
        <p:nvSpPr>
          <p:cNvPr id="43" name="object 4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129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80940" y="435356"/>
            <a:ext cx="239077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03: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Molecular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Evolution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799333"/>
            <a:ext cx="5907405" cy="2727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V – 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becomes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new</a:t>
            </a:r>
            <a:r>
              <a:rPr dirty="0" sz="1200" spc="-5">
                <a:latin typeface="Calibri"/>
                <a:cs typeface="Calibri"/>
              </a:rPr>
              <a:t> cluster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lets say </a:t>
            </a:r>
            <a:r>
              <a:rPr dirty="0" sz="1200">
                <a:latin typeface="Calibri"/>
                <a:cs typeface="Calibri"/>
              </a:rPr>
              <a:t>W</a:t>
            </a:r>
            <a:endParaRPr sz="1200">
              <a:latin typeface="Calibri"/>
              <a:cs typeface="Calibri"/>
            </a:endParaRPr>
          </a:p>
          <a:p>
            <a:pPr marL="12700" marR="2777490">
              <a:lnSpc>
                <a:spcPct val="165200"/>
              </a:lnSpc>
              <a:spcBef>
                <a:spcPts val="10"/>
              </a:spcBef>
            </a:pPr>
            <a:r>
              <a:rPr dirty="0" sz="1200">
                <a:latin typeface="Calibri"/>
                <a:cs typeface="Calibri"/>
              </a:rPr>
              <a:t>Now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modify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distance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matrix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again.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What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between:</a:t>
            </a:r>
            <a:endParaRPr sz="1200">
              <a:latin typeface="Calibri"/>
              <a:cs typeface="Calibri"/>
            </a:endParaRPr>
          </a:p>
          <a:p>
            <a:pPr marL="12700" marR="5197475">
              <a:lnSpc>
                <a:spcPct val="165300"/>
              </a:lnSpc>
              <a:spcBef>
                <a:spcPts val="5"/>
              </a:spcBef>
            </a:pPr>
            <a:r>
              <a:rPr dirty="0" sz="1200">
                <a:latin typeface="Calibri"/>
                <a:cs typeface="Calibri"/>
              </a:rPr>
              <a:t>W and </a:t>
            </a:r>
            <a:r>
              <a:rPr dirty="0" sz="1200" spc="-5">
                <a:latin typeface="Calibri"/>
                <a:cs typeface="Calibri"/>
              </a:rPr>
              <a:t>B, </a:t>
            </a:r>
            <a:r>
              <a:rPr dirty="0" sz="1200">
                <a:latin typeface="Calibri"/>
                <a:cs typeface="Calibri"/>
              </a:rPr>
              <a:t> W and </a:t>
            </a:r>
            <a:r>
              <a:rPr dirty="0" sz="1200" spc="-5">
                <a:latin typeface="Calibri"/>
                <a:cs typeface="Calibri"/>
              </a:rPr>
              <a:t>C, </a:t>
            </a:r>
            <a:r>
              <a:rPr dirty="0" sz="1200">
                <a:latin typeface="Calibri"/>
                <a:cs typeface="Calibri"/>
              </a:rPr>
              <a:t> W and </a:t>
            </a:r>
            <a:r>
              <a:rPr dirty="0" sz="1200" spc="-5">
                <a:latin typeface="Calibri"/>
                <a:cs typeface="Calibri"/>
              </a:rPr>
              <a:t>F.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C</a:t>
            </a:r>
            <a:r>
              <a:rPr dirty="0" sz="1200" b="1">
                <a:latin typeface="Calibri"/>
                <a:cs typeface="Calibri"/>
              </a:rPr>
              <a:t>on</a:t>
            </a:r>
            <a:r>
              <a:rPr dirty="0" sz="1200" spc="-5" b="1">
                <a:latin typeface="Calibri"/>
                <a:cs typeface="Calibri"/>
              </a:rPr>
              <a:t>c</a:t>
            </a:r>
            <a:r>
              <a:rPr dirty="0" sz="1200" spc="-10" b="1">
                <a:latin typeface="Calibri"/>
                <a:cs typeface="Calibri"/>
              </a:rPr>
              <a:t>l</a:t>
            </a:r>
            <a:r>
              <a:rPr dirty="0" sz="1200" b="1">
                <a:latin typeface="Calibri"/>
                <a:cs typeface="Calibri"/>
              </a:rPr>
              <a:t>usi</a:t>
            </a:r>
            <a:r>
              <a:rPr dirty="0" sz="1200" spc="-10" b="1">
                <a:latin typeface="Calibri"/>
                <a:cs typeface="Calibri"/>
              </a:rPr>
              <a:t>o</a:t>
            </a:r>
            <a:r>
              <a:rPr dirty="0" sz="1200" b="1">
                <a:latin typeface="Calibri"/>
                <a:cs typeface="Calibri"/>
              </a:rPr>
              <a:t>n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790"/>
              </a:spcBef>
            </a:pPr>
            <a:r>
              <a:rPr dirty="0" sz="1200" spc="-5">
                <a:latin typeface="Calibri"/>
                <a:cs typeface="Calibri"/>
              </a:rPr>
              <a:t>Once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selected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its distance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>
                <a:latin typeface="Calibri"/>
                <a:cs typeface="Calibri"/>
              </a:rPr>
              <a:t> all </a:t>
            </a:r>
            <a:r>
              <a:rPr dirty="0" sz="1200" spc="-5">
                <a:latin typeface="Calibri"/>
                <a:cs typeface="Calibri"/>
              </a:rPr>
              <a:t>other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update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distance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matrix.</a:t>
            </a:r>
            <a:r>
              <a:rPr dirty="0" sz="1200">
                <a:latin typeface="Calibri"/>
                <a:cs typeface="Calibri"/>
              </a:rPr>
              <a:t> Next,</a:t>
            </a:r>
            <a:r>
              <a:rPr dirty="0" sz="1200" spc="-5">
                <a:latin typeface="Calibri"/>
                <a:cs typeface="Calibri"/>
              </a:rPr>
              <a:t> 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select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shortest distance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new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matrix</a:t>
            </a:r>
            <a:r>
              <a:rPr dirty="0" sz="1200">
                <a:latin typeface="Calibri"/>
                <a:cs typeface="Calibri"/>
              </a:rPr>
              <a:t> and</a:t>
            </a:r>
            <a:r>
              <a:rPr dirty="0" sz="1200" spc="-5">
                <a:latin typeface="Calibri"/>
                <a:cs typeface="Calibri"/>
              </a:rPr>
              <a:t> repeat the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process.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3050" y="914400"/>
            <a:ext cx="4640481" cy="178942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130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1889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915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03: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Molecular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Evolution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3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009:</a:t>
            </a:r>
            <a:r>
              <a:rPr dirty="0" sz="1300" spc="-4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UPGMA-III</a:t>
            </a:r>
            <a:endParaRPr sz="1300">
              <a:latin typeface="Calibri Light"/>
              <a:cs typeface="Calibri Light"/>
            </a:endParaRPr>
          </a:p>
          <a:p>
            <a:pPr marL="12700" marR="269875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UPGMA has </a:t>
            </a:r>
            <a:r>
              <a:rPr dirty="0" sz="1200" spc="-5">
                <a:latin typeface="Calibri"/>
                <a:cs typeface="Calibri"/>
              </a:rPr>
              <a:t>two components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5">
                <a:latin typeface="Calibri"/>
                <a:cs typeface="Calibri"/>
              </a:rPr>
              <a:t>it. </a:t>
            </a:r>
            <a:r>
              <a:rPr dirty="0" sz="1200">
                <a:latin typeface="Calibri"/>
                <a:cs typeface="Calibri"/>
              </a:rPr>
              <a:t>These </a:t>
            </a:r>
            <a:r>
              <a:rPr dirty="0" sz="1200" spc="-5">
                <a:latin typeface="Calibri"/>
                <a:cs typeface="Calibri"/>
              </a:rPr>
              <a:t>include </a:t>
            </a:r>
            <a:r>
              <a:rPr dirty="0" sz="1200">
                <a:latin typeface="Calibri"/>
                <a:cs typeface="Calibri"/>
              </a:rPr>
              <a:t>progressive </a:t>
            </a:r>
            <a:r>
              <a:rPr dirty="0" sz="1200" spc="-5">
                <a:latin typeface="Calibri"/>
                <a:cs typeface="Calibri"/>
              </a:rPr>
              <a:t>distance calculations between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trees.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 spc="-5" b="1">
                <a:latin typeface="Calibri"/>
                <a:cs typeface="Calibri"/>
              </a:rPr>
              <a:t>Building</a:t>
            </a:r>
            <a:r>
              <a:rPr dirty="0" sz="1200" spc="-2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trees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using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UPGMA</a:t>
            </a:r>
            <a:endParaRPr sz="1200">
              <a:latin typeface="Calibri"/>
              <a:cs typeface="Calibri"/>
            </a:endParaRPr>
          </a:p>
          <a:p>
            <a:pPr marL="12700" marR="31115">
              <a:lnSpc>
                <a:spcPct val="110000"/>
              </a:lnSpc>
              <a:spcBef>
                <a:spcPts val="790"/>
              </a:spcBef>
            </a:pPr>
            <a:r>
              <a:rPr dirty="0" sz="1200" spc="-5">
                <a:latin typeface="Calibri"/>
                <a:cs typeface="Calibri"/>
              </a:rPr>
              <a:t>Combining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Clusters: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X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+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 </a:t>
            </a:r>
            <a:r>
              <a:rPr dirty="0" sz="1200">
                <a:latin typeface="Calibri"/>
                <a:cs typeface="Calibri"/>
              </a:rPr>
              <a:t>Y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=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Z.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Calculate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>
                <a:latin typeface="Calibri"/>
                <a:cs typeface="Calibri"/>
              </a:rPr>
              <a:t> (e.g.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W)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new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 </a:t>
            </a:r>
            <a:r>
              <a:rPr dirty="0" sz="1200">
                <a:latin typeface="Calibri"/>
                <a:cs typeface="Calibri"/>
              </a:rPr>
              <a:t>Z.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34700" y="2638478"/>
            <a:ext cx="1020444" cy="0"/>
          </a:xfrm>
          <a:custGeom>
            <a:avLst/>
            <a:gdLst/>
            <a:ahLst/>
            <a:cxnLst/>
            <a:rect l="l" t="t" r="r" b="b"/>
            <a:pathLst>
              <a:path w="1020444" h="0">
                <a:moveTo>
                  <a:pt x="0" y="0"/>
                </a:moveTo>
                <a:lnTo>
                  <a:pt x="1020051" y="0"/>
                </a:lnTo>
              </a:path>
            </a:pathLst>
          </a:custGeom>
          <a:ln w="612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690150" y="2730272"/>
            <a:ext cx="411480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48615" algn="l"/>
              </a:tabLst>
            </a:pPr>
            <a:r>
              <a:rPr dirty="0" sz="700" i="1">
                <a:latin typeface="Times New Roman"/>
                <a:cs typeface="Times New Roman"/>
              </a:rPr>
              <a:t>X</a:t>
            </a:r>
            <a:r>
              <a:rPr dirty="0" sz="700" i="1">
                <a:latin typeface="Times New Roman"/>
                <a:cs typeface="Times New Roman"/>
              </a:rPr>
              <a:t>	</a:t>
            </a:r>
            <a:r>
              <a:rPr dirty="0" sz="700" i="1">
                <a:latin typeface="Times New Roman"/>
                <a:cs typeface="Times New Roman"/>
              </a:rPr>
              <a:t>Y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2096" y="2612911"/>
            <a:ext cx="148590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 i="1">
                <a:latin typeface="Times New Roman"/>
                <a:cs typeface="Times New Roman"/>
              </a:rPr>
              <a:t>ZW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5510" y="2512356"/>
            <a:ext cx="102235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50" spc="25" i="1">
                <a:latin typeface="Times New Roman"/>
                <a:cs typeface="Times New Roman"/>
              </a:rPr>
              <a:t>d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1487" y="2630017"/>
            <a:ext cx="476884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50" spc="35" i="1">
                <a:latin typeface="Times New Roman"/>
                <a:cs typeface="Times New Roman"/>
              </a:rPr>
              <a:t>N </a:t>
            </a:r>
            <a:r>
              <a:rPr dirty="0" sz="1150" spc="320" i="1">
                <a:latin typeface="Times New Roman"/>
                <a:cs typeface="Times New Roman"/>
              </a:rPr>
              <a:t> </a:t>
            </a:r>
            <a:r>
              <a:rPr dirty="0" sz="1150" spc="30">
                <a:latin typeface="Symbol"/>
                <a:cs typeface="Symbol"/>
              </a:rPr>
              <a:t></a:t>
            </a:r>
            <a:r>
              <a:rPr dirty="0" sz="1150" spc="-30">
                <a:latin typeface="Times New Roman"/>
                <a:cs typeface="Times New Roman"/>
              </a:rPr>
              <a:t> </a:t>
            </a:r>
            <a:r>
              <a:rPr dirty="0" sz="1150" spc="35" i="1">
                <a:latin typeface="Times New Roman"/>
                <a:cs typeface="Times New Roman"/>
              </a:rPr>
              <a:t>N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75133" y="2454739"/>
            <a:ext cx="1183005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baseline="-21739" sz="1725" spc="44">
                <a:latin typeface="Symbol"/>
                <a:cs typeface="Symbol"/>
              </a:rPr>
              <a:t></a:t>
            </a:r>
            <a:r>
              <a:rPr dirty="0" baseline="-21739" sz="1725" spc="209">
                <a:latin typeface="Times New Roman"/>
                <a:cs typeface="Times New Roman"/>
              </a:rPr>
              <a:t> </a:t>
            </a:r>
            <a:r>
              <a:rPr dirty="0" baseline="14492" sz="1725" spc="240" i="1">
                <a:latin typeface="Times New Roman"/>
                <a:cs typeface="Times New Roman"/>
              </a:rPr>
              <a:t>N</a:t>
            </a:r>
            <a:r>
              <a:rPr dirty="0" sz="700" i="1">
                <a:latin typeface="Times New Roman"/>
                <a:cs typeface="Times New Roman"/>
              </a:rPr>
              <a:t>X</a:t>
            </a:r>
            <a:r>
              <a:rPr dirty="0" sz="700" i="1">
                <a:latin typeface="Times New Roman"/>
                <a:cs typeface="Times New Roman"/>
              </a:rPr>
              <a:t> </a:t>
            </a:r>
            <a:r>
              <a:rPr dirty="0" baseline="14492" sz="1725" spc="37" i="1">
                <a:latin typeface="Times New Roman"/>
                <a:cs typeface="Times New Roman"/>
              </a:rPr>
              <a:t>d</a:t>
            </a:r>
            <a:r>
              <a:rPr dirty="0" baseline="14492" sz="1725" spc="-254" i="1">
                <a:latin typeface="Times New Roman"/>
                <a:cs typeface="Times New Roman"/>
              </a:rPr>
              <a:t> </a:t>
            </a:r>
            <a:r>
              <a:rPr dirty="0" sz="700" spc="15" i="1">
                <a:latin typeface="Times New Roman"/>
                <a:cs typeface="Times New Roman"/>
              </a:rPr>
              <a:t>X</a:t>
            </a:r>
            <a:r>
              <a:rPr dirty="0" sz="700" spc="5" i="1">
                <a:latin typeface="Times New Roman"/>
                <a:cs typeface="Times New Roman"/>
              </a:rPr>
              <a:t>W</a:t>
            </a:r>
            <a:r>
              <a:rPr dirty="0" sz="700" i="1">
                <a:latin typeface="Times New Roman"/>
                <a:cs typeface="Times New Roman"/>
              </a:rPr>
              <a:t> </a:t>
            </a:r>
            <a:r>
              <a:rPr dirty="0" sz="700" spc="50" i="1">
                <a:latin typeface="Times New Roman"/>
                <a:cs typeface="Times New Roman"/>
              </a:rPr>
              <a:t> </a:t>
            </a:r>
            <a:r>
              <a:rPr dirty="0" baseline="14492" sz="1725" spc="44">
                <a:latin typeface="Symbol"/>
                <a:cs typeface="Symbol"/>
              </a:rPr>
              <a:t></a:t>
            </a:r>
            <a:r>
              <a:rPr dirty="0" baseline="14492" sz="1725" spc="-22">
                <a:latin typeface="Times New Roman"/>
                <a:cs typeface="Times New Roman"/>
              </a:rPr>
              <a:t> </a:t>
            </a:r>
            <a:r>
              <a:rPr dirty="0" baseline="14492" sz="1725" spc="97" i="1">
                <a:latin typeface="Times New Roman"/>
                <a:cs typeface="Times New Roman"/>
              </a:rPr>
              <a:t>N</a:t>
            </a:r>
            <a:r>
              <a:rPr dirty="0" sz="700" i="1">
                <a:latin typeface="Times New Roman"/>
                <a:cs typeface="Times New Roman"/>
              </a:rPr>
              <a:t>Y</a:t>
            </a:r>
            <a:r>
              <a:rPr dirty="0" sz="700" spc="-30" i="1">
                <a:latin typeface="Times New Roman"/>
                <a:cs typeface="Times New Roman"/>
              </a:rPr>
              <a:t> </a:t>
            </a:r>
            <a:r>
              <a:rPr dirty="0" baseline="14492" sz="1725" spc="67" i="1">
                <a:latin typeface="Times New Roman"/>
                <a:cs typeface="Times New Roman"/>
              </a:rPr>
              <a:t>d</a:t>
            </a:r>
            <a:r>
              <a:rPr dirty="0" sz="700" spc="-10" i="1">
                <a:latin typeface="Times New Roman"/>
                <a:cs typeface="Times New Roman"/>
              </a:rPr>
              <a:t>YW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1204" y="2962402"/>
            <a:ext cx="3969385" cy="1518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35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N</a:t>
            </a:r>
            <a:r>
              <a:rPr dirty="0" baseline="-10416" sz="1200">
                <a:latin typeface="Calibri"/>
                <a:cs typeface="Calibri"/>
              </a:rPr>
              <a:t>x</a:t>
            </a:r>
            <a:r>
              <a:rPr dirty="0" baseline="-10416" sz="1200" spc="127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>
                <a:latin typeface="Calibri"/>
                <a:cs typeface="Calibri"/>
              </a:rPr>
              <a:t> x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00">
              <a:latin typeface="Calibri"/>
              <a:cs typeface="Calibri"/>
            </a:endParaRPr>
          </a:p>
          <a:p>
            <a:pPr marL="63500">
              <a:lnSpc>
                <a:spcPct val="100000"/>
              </a:lnSpc>
            </a:pPr>
            <a:r>
              <a:rPr dirty="0" sz="1200" spc="-5" b="1">
                <a:latin typeface="Calibri"/>
                <a:cs typeface="Calibri"/>
              </a:rPr>
              <a:t>Calculating </a:t>
            </a:r>
            <a:r>
              <a:rPr dirty="0" sz="1200" b="1">
                <a:latin typeface="Calibri"/>
                <a:cs typeface="Calibri"/>
              </a:rPr>
              <a:t>the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distance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between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two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trees</a:t>
            </a:r>
            <a:endParaRPr sz="1200">
              <a:latin typeface="Calibri"/>
              <a:cs typeface="Calibri"/>
            </a:endParaRPr>
          </a:p>
          <a:p>
            <a:pPr marL="520065" indent="-228600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520700" algn="l"/>
              </a:tabLst>
            </a:pPr>
            <a:r>
              <a:rPr dirty="0" sz="1200">
                <a:latin typeface="Calibri"/>
                <a:cs typeface="Calibri"/>
              </a:rPr>
              <a:t>Assume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endParaRPr sz="1200">
              <a:latin typeface="Calibri"/>
              <a:cs typeface="Calibri"/>
            </a:endParaRPr>
          </a:p>
          <a:p>
            <a:pPr marL="5200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520700" algn="l"/>
              </a:tabLst>
            </a:pP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>
                <a:latin typeface="Calibri"/>
                <a:cs typeface="Calibri"/>
              </a:rPr>
              <a:t> X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5">
                <a:latin typeface="Calibri"/>
                <a:cs typeface="Calibri"/>
              </a:rPr>
              <a:t>N</a:t>
            </a:r>
            <a:r>
              <a:rPr dirty="0" baseline="-10416" sz="1200" spc="7">
                <a:latin typeface="Calibri"/>
                <a:cs typeface="Calibri"/>
              </a:rPr>
              <a:t>X</a:t>
            </a:r>
            <a:r>
              <a:rPr dirty="0" baseline="-10416" sz="1200" spc="1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5">
                <a:latin typeface="Calibri"/>
                <a:cs typeface="Calibri"/>
              </a:rPr>
              <a:t>N</a:t>
            </a:r>
            <a:r>
              <a:rPr dirty="0" baseline="-10416" sz="1200" spc="7">
                <a:latin typeface="Calibri"/>
                <a:cs typeface="Calibri"/>
              </a:rPr>
              <a:t>Y</a:t>
            </a:r>
            <a:r>
              <a:rPr dirty="0" baseline="-10416" sz="1200" spc="127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endParaRPr sz="1200">
              <a:latin typeface="Calibri"/>
              <a:cs typeface="Calibri"/>
            </a:endParaRPr>
          </a:p>
          <a:p>
            <a:pPr marL="5200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520700" algn="l"/>
              </a:tabLst>
            </a:pPr>
            <a:r>
              <a:rPr dirty="0" sz="1200">
                <a:latin typeface="Calibri"/>
                <a:cs typeface="Calibri"/>
              </a:rPr>
              <a:t>d</a:t>
            </a:r>
            <a:r>
              <a:rPr dirty="0" baseline="-10416" sz="1200">
                <a:latin typeface="Calibri"/>
                <a:cs typeface="Calibri"/>
              </a:rPr>
              <a:t>XY</a:t>
            </a:r>
            <a:r>
              <a:rPr dirty="0" baseline="-10416" sz="1200" spc="1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: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evlotionary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X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94263" y="4767741"/>
            <a:ext cx="74930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5" i="1">
                <a:latin typeface="Times New Roman"/>
                <a:cs typeface="Times New Roman"/>
              </a:rPr>
              <a:t>ij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17256" y="4767741"/>
            <a:ext cx="134620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15" i="1">
                <a:latin typeface="Times New Roman"/>
                <a:cs typeface="Times New Roman"/>
              </a:rPr>
              <a:t>XY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03195" y="4591321"/>
            <a:ext cx="336550" cy="2978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baseline="-9523" sz="2625" spc="142">
                <a:latin typeface="Symbol"/>
                <a:cs typeface="Symbol"/>
              </a:rPr>
              <a:t></a:t>
            </a:r>
            <a:r>
              <a:rPr dirty="0" sz="1200" spc="95" i="1">
                <a:latin typeface="Times New Roman"/>
                <a:cs typeface="Times New Roman"/>
              </a:rPr>
              <a:t>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21505" y="4784873"/>
            <a:ext cx="33083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5" i="1">
                <a:latin typeface="Times New Roman"/>
                <a:cs typeface="Times New Roman"/>
              </a:rPr>
              <a:t>N </a:t>
            </a:r>
            <a:r>
              <a:rPr dirty="0" sz="1200" spc="90" i="1">
                <a:latin typeface="Times New Roman"/>
                <a:cs typeface="Times New Roman"/>
              </a:rPr>
              <a:t> </a:t>
            </a:r>
            <a:r>
              <a:rPr dirty="0" sz="1200" spc="5" i="1">
                <a:latin typeface="Times New Roman"/>
                <a:cs typeface="Times New Roman"/>
              </a:rPr>
              <a:t>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25482" y="4667036"/>
            <a:ext cx="10223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i="1">
                <a:latin typeface="Times New Roman"/>
                <a:cs typeface="Times New Roman"/>
              </a:rPr>
              <a:t>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14628" y="4885278"/>
            <a:ext cx="70548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227965" algn="l"/>
              </a:tabLst>
            </a:pPr>
            <a:r>
              <a:rPr dirty="0" sz="700" i="1">
                <a:latin typeface="Times New Roman"/>
                <a:cs typeface="Times New Roman"/>
              </a:rPr>
              <a:t>X</a:t>
            </a:r>
            <a:r>
              <a:rPr dirty="0" sz="700" i="1">
                <a:latin typeface="Times New Roman"/>
                <a:cs typeface="Times New Roman"/>
              </a:rPr>
              <a:t>	</a:t>
            </a:r>
            <a:r>
              <a:rPr dirty="0" sz="700" i="1">
                <a:latin typeface="Times New Roman"/>
                <a:cs typeface="Times New Roman"/>
              </a:rPr>
              <a:t>Y</a:t>
            </a:r>
            <a:r>
              <a:rPr dirty="0" sz="700" i="1">
                <a:latin typeface="Times New Roman"/>
                <a:cs typeface="Times New Roman"/>
              </a:rPr>
              <a:t>  </a:t>
            </a:r>
            <a:r>
              <a:rPr dirty="0" sz="700" spc="-65" i="1">
                <a:latin typeface="Times New Roman"/>
                <a:cs typeface="Times New Roman"/>
              </a:rPr>
              <a:t> </a:t>
            </a:r>
            <a:r>
              <a:rPr dirty="0" baseline="7936" sz="1050" spc="-37" i="1">
                <a:latin typeface="Times New Roman"/>
                <a:cs typeface="Times New Roman"/>
              </a:rPr>
              <a:t>i</a:t>
            </a:r>
            <a:r>
              <a:rPr dirty="0" baseline="7936" sz="1050" spc="22">
                <a:latin typeface="Symbol"/>
                <a:cs typeface="Symbol"/>
              </a:rPr>
              <a:t></a:t>
            </a:r>
            <a:r>
              <a:rPr dirty="0" baseline="7936" sz="1050" i="1">
                <a:latin typeface="Times New Roman"/>
                <a:cs typeface="Times New Roman"/>
              </a:rPr>
              <a:t>X</a:t>
            </a:r>
            <a:r>
              <a:rPr dirty="0" baseline="7936" sz="1050" spc="-52" i="1">
                <a:latin typeface="Times New Roman"/>
                <a:cs typeface="Times New Roman"/>
              </a:rPr>
              <a:t> </a:t>
            </a:r>
            <a:r>
              <a:rPr dirty="0" baseline="7936" sz="1050">
                <a:latin typeface="Times New Roman"/>
                <a:cs typeface="Times New Roman"/>
              </a:rPr>
              <a:t>,</a:t>
            </a:r>
            <a:r>
              <a:rPr dirty="0" baseline="7936" sz="1050" spc="-30">
                <a:latin typeface="Times New Roman"/>
                <a:cs typeface="Times New Roman"/>
              </a:rPr>
              <a:t> </a:t>
            </a:r>
            <a:r>
              <a:rPr dirty="0" baseline="7936" sz="1050" spc="-22" i="1">
                <a:latin typeface="Times New Roman"/>
                <a:cs typeface="Times New Roman"/>
              </a:rPr>
              <a:t>j</a:t>
            </a:r>
            <a:r>
              <a:rPr dirty="0" baseline="7936" sz="1050" spc="-120">
                <a:latin typeface="Symbol"/>
                <a:cs typeface="Symbol"/>
              </a:rPr>
              <a:t></a:t>
            </a:r>
            <a:r>
              <a:rPr dirty="0" baseline="7936" sz="1050" i="1">
                <a:latin typeface="Times New Roman"/>
                <a:cs typeface="Times New Roman"/>
              </a:rPr>
              <a:t>Y</a:t>
            </a:r>
            <a:endParaRPr baseline="7936" sz="10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57361" y="4572091"/>
            <a:ext cx="60769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  <a:tabLst>
                <a:tab pos="325755" algn="l"/>
                <a:tab pos="568960" algn="l"/>
              </a:tabLst>
            </a:pPr>
            <a:r>
              <a:rPr dirty="0" baseline="-34722" sz="1800">
                <a:latin typeface="Symbol"/>
                <a:cs typeface="Symbol"/>
              </a:rPr>
              <a:t></a:t>
            </a:r>
            <a:r>
              <a:rPr dirty="0" u="sng" sz="1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1	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02004" y="6742557"/>
            <a:ext cx="5630545" cy="141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V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–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becomes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new </a:t>
            </a: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lets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say </a:t>
            </a:r>
            <a:r>
              <a:rPr dirty="0" sz="1200">
                <a:latin typeface="Calibri"/>
                <a:cs typeface="Calibri"/>
              </a:rPr>
              <a:t>W.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Now</a:t>
            </a:r>
            <a:r>
              <a:rPr dirty="0" sz="1200" spc="-5">
                <a:latin typeface="Calibri"/>
                <a:cs typeface="Calibri"/>
              </a:rPr>
              <a:t> we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modify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matrix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again.</a:t>
            </a:r>
            <a:endParaRPr sz="1200">
              <a:latin typeface="Calibri"/>
              <a:cs typeface="Calibri"/>
            </a:endParaRPr>
          </a:p>
          <a:p>
            <a:pPr marL="12700" marR="3555365">
              <a:lnSpc>
                <a:spcPct val="165000"/>
              </a:lnSpc>
            </a:pPr>
            <a:r>
              <a:rPr dirty="0" sz="1200">
                <a:latin typeface="Calibri"/>
                <a:cs typeface="Calibri"/>
              </a:rPr>
              <a:t>What are </a:t>
            </a:r>
            <a:r>
              <a:rPr dirty="0" sz="1200" spc="-5">
                <a:latin typeface="Calibri"/>
                <a:cs typeface="Calibri"/>
              </a:rPr>
              <a:t>the distances between: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B,</a:t>
            </a:r>
            <a:endParaRPr sz="1200">
              <a:latin typeface="Calibri"/>
              <a:cs typeface="Calibri"/>
            </a:endParaRPr>
          </a:p>
          <a:p>
            <a:pPr marL="12700" marR="5052060">
              <a:lnSpc>
                <a:spcPct val="1650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W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4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C,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317008" y="8473788"/>
            <a:ext cx="946785" cy="0"/>
          </a:xfrm>
          <a:custGeom>
            <a:avLst/>
            <a:gdLst/>
            <a:ahLst/>
            <a:cxnLst/>
            <a:rect l="l" t="t" r="r" b="b"/>
            <a:pathLst>
              <a:path w="946785" h="0">
                <a:moveTo>
                  <a:pt x="0" y="0"/>
                </a:moveTo>
                <a:lnTo>
                  <a:pt x="946377" y="0"/>
                </a:lnTo>
              </a:path>
            </a:pathLst>
          </a:custGeom>
          <a:ln w="613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425187" y="8473788"/>
            <a:ext cx="636905" cy="0"/>
          </a:xfrm>
          <a:custGeom>
            <a:avLst/>
            <a:gdLst/>
            <a:ahLst/>
            <a:cxnLst/>
            <a:rect l="l" t="t" r="r" b="b"/>
            <a:pathLst>
              <a:path w="636905" h="0">
                <a:moveTo>
                  <a:pt x="0" y="0"/>
                </a:moveTo>
                <a:lnTo>
                  <a:pt x="636320" y="0"/>
                </a:lnTo>
              </a:path>
            </a:pathLst>
          </a:custGeom>
          <a:ln w="613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002377" y="8448202"/>
            <a:ext cx="135890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75" i="1">
                <a:latin typeface="Times New Roman"/>
                <a:cs typeface="Times New Roman"/>
              </a:rPr>
              <a:t>WB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96859" y="8465333"/>
            <a:ext cx="142938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  <a:tabLst>
                <a:tab pos="1118870" algn="l"/>
              </a:tabLst>
            </a:pPr>
            <a:r>
              <a:rPr dirty="0" sz="1200" spc="10" i="1">
                <a:latin typeface="Times New Roman"/>
                <a:cs typeface="Times New Roman"/>
              </a:rPr>
              <a:t>N</a:t>
            </a:r>
            <a:r>
              <a:rPr dirty="0" baseline="-23809" sz="1050" i="1">
                <a:latin typeface="Times New Roman"/>
                <a:cs typeface="Times New Roman"/>
              </a:rPr>
              <a:t>V</a:t>
            </a:r>
            <a:r>
              <a:rPr dirty="0" baseline="-23809" sz="1050" i="1">
                <a:latin typeface="Times New Roman"/>
                <a:cs typeface="Times New Roman"/>
              </a:rPr>
              <a:t> </a:t>
            </a:r>
            <a:r>
              <a:rPr dirty="0" baseline="-23809" sz="1050" spc="112" i="1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Symbol"/>
                <a:cs typeface="Symbol"/>
              </a:rPr>
              <a:t></a:t>
            </a:r>
            <a:r>
              <a:rPr dirty="0" sz="1200" spc="-35">
                <a:latin typeface="Times New Roman"/>
                <a:cs typeface="Times New Roman"/>
              </a:rPr>
              <a:t> </a:t>
            </a:r>
            <a:r>
              <a:rPr dirty="0" sz="1200" spc="95" i="1">
                <a:latin typeface="Times New Roman"/>
                <a:cs typeface="Times New Roman"/>
              </a:rPr>
              <a:t>N</a:t>
            </a:r>
            <a:r>
              <a:rPr dirty="0" baseline="-23809" sz="1050" i="1">
                <a:latin typeface="Times New Roman"/>
                <a:cs typeface="Times New Roman"/>
              </a:rPr>
              <a:t>E</a:t>
            </a:r>
            <a:r>
              <a:rPr dirty="0" baseline="-23809" sz="1050" i="1">
                <a:latin typeface="Times New Roman"/>
                <a:cs typeface="Times New Roman"/>
              </a:rPr>
              <a:t>	</a:t>
            </a:r>
            <a:r>
              <a:rPr dirty="0" sz="1200" spc="5">
                <a:latin typeface="Times New Roman"/>
                <a:cs typeface="Times New Roman"/>
              </a:rPr>
              <a:t>2</a:t>
            </a:r>
            <a:r>
              <a:rPr dirty="0" sz="1200" spc="-120">
                <a:latin typeface="Times New Roman"/>
                <a:cs typeface="Times New Roman"/>
              </a:rPr>
              <a:t> </a:t>
            </a:r>
            <a:r>
              <a:rPr dirty="0" sz="1200" spc="85">
                <a:latin typeface="Symbol"/>
                <a:cs typeface="Symbol"/>
              </a:rPr>
              <a:t></a:t>
            </a:r>
            <a:r>
              <a:rPr dirty="0" sz="1200" spc="5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57455" y="8252551"/>
            <a:ext cx="217614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baseline="-34722" sz="1800" spc="7">
                <a:latin typeface="Symbol"/>
                <a:cs typeface="Symbol"/>
              </a:rPr>
              <a:t></a:t>
            </a:r>
            <a:r>
              <a:rPr dirty="0" baseline="-34722" sz="1800" spc="187">
                <a:latin typeface="Times New Roman"/>
                <a:cs typeface="Times New Roman"/>
              </a:rPr>
              <a:t> </a:t>
            </a:r>
            <a:r>
              <a:rPr dirty="0" sz="1200" spc="10" i="1">
                <a:latin typeface="Times New Roman"/>
                <a:cs typeface="Times New Roman"/>
              </a:rPr>
              <a:t>N</a:t>
            </a:r>
            <a:r>
              <a:rPr dirty="0" baseline="-23809" sz="1050" i="1">
                <a:latin typeface="Times New Roman"/>
                <a:cs typeface="Times New Roman"/>
              </a:rPr>
              <a:t>V</a:t>
            </a:r>
            <a:r>
              <a:rPr dirty="0" baseline="-23809" sz="1050" spc="-22" i="1">
                <a:latin typeface="Times New Roman"/>
                <a:cs typeface="Times New Roman"/>
              </a:rPr>
              <a:t> </a:t>
            </a:r>
            <a:r>
              <a:rPr dirty="0" sz="1200" i="1">
                <a:latin typeface="Times New Roman"/>
                <a:cs typeface="Times New Roman"/>
              </a:rPr>
              <a:t>d</a:t>
            </a:r>
            <a:r>
              <a:rPr dirty="0" baseline="-23809" sz="1050" spc="-75" i="1">
                <a:latin typeface="Times New Roman"/>
                <a:cs typeface="Times New Roman"/>
              </a:rPr>
              <a:t>V</a:t>
            </a:r>
            <a:r>
              <a:rPr dirty="0" baseline="-23809" sz="1050" i="1">
                <a:latin typeface="Times New Roman"/>
                <a:cs typeface="Times New Roman"/>
              </a:rPr>
              <a:t>B</a:t>
            </a:r>
            <a:r>
              <a:rPr dirty="0" baseline="-23809" sz="1050" i="1">
                <a:latin typeface="Times New Roman"/>
                <a:cs typeface="Times New Roman"/>
              </a:rPr>
              <a:t> </a:t>
            </a:r>
            <a:r>
              <a:rPr dirty="0" baseline="-23809" sz="1050" spc="37" i="1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Symbol"/>
                <a:cs typeface="Symbol"/>
              </a:rPr>
              <a:t></a:t>
            </a:r>
            <a:r>
              <a:rPr dirty="0" sz="1200" spc="-30">
                <a:latin typeface="Times New Roman"/>
                <a:cs typeface="Times New Roman"/>
              </a:rPr>
              <a:t> </a:t>
            </a:r>
            <a:r>
              <a:rPr dirty="0" sz="1200" spc="90" i="1">
                <a:latin typeface="Times New Roman"/>
                <a:cs typeface="Times New Roman"/>
              </a:rPr>
              <a:t>N</a:t>
            </a:r>
            <a:r>
              <a:rPr dirty="0" baseline="-23809" sz="1050" spc="142" i="1">
                <a:latin typeface="Times New Roman"/>
                <a:cs typeface="Times New Roman"/>
              </a:rPr>
              <a:t>E</a:t>
            </a:r>
            <a:r>
              <a:rPr dirty="0" sz="1200" spc="85" i="1">
                <a:latin typeface="Times New Roman"/>
                <a:cs typeface="Times New Roman"/>
              </a:rPr>
              <a:t>d</a:t>
            </a:r>
            <a:r>
              <a:rPr dirty="0" baseline="-23809" sz="1050" spc="22" i="1">
                <a:latin typeface="Times New Roman"/>
                <a:cs typeface="Times New Roman"/>
              </a:rPr>
              <a:t>E</a:t>
            </a:r>
            <a:r>
              <a:rPr dirty="0" baseline="-23809" sz="1050" i="1">
                <a:latin typeface="Times New Roman"/>
                <a:cs typeface="Times New Roman"/>
              </a:rPr>
              <a:t>B</a:t>
            </a:r>
            <a:r>
              <a:rPr dirty="0" baseline="-23809" sz="1050" i="1">
                <a:latin typeface="Times New Roman"/>
                <a:cs typeface="Times New Roman"/>
              </a:rPr>
              <a:t>  </a:t>
            </a:r>
            <a:r>
              <a:rPr dirty="0" baseline="-23809" sz="1050" spc="-60" i="1">
                <a:latin typeface="Times New Roman"/>
                <a:cs typeface="Times New Roman"/>
              </a:rPr>
              <a:t> </a:t>
            </a:r>
            <a:r>
              <a:rPr dirty="0" baseline="-34722" sz="1800" spc="7">
                <a:latin typeface="Symbol"/>
                <a:cs typeface="Symbol"/>
              </a:rPr>
              <a:t></a:t>
            </a:r>
            <a:r>
              <a:rPr dirty="0" baseline="-34722" sz="1800" spc="104">
                <a:latin typeface="Times New Roman"/>
                <a:cs typeface="Times New Roman"/>
              </a:rPr>
              <a:t> </a:t>
            </a:r>
            <a:r>
              <a:rPr dirty="0" sz="1200" spc="105">
                <a:latin typeface="Times New Roman"/>
                <a:cs typeface="Times New Roman"/>
              </a:rPr>
              <a:t>2</a:t>
            </a:r>
            <a:r>
              <a:rPr dirty="0" sz="1200" spc="5">
                <a:latin typeface="Times New Roman"/>
                <a:cs typeface="Times New Roman"/>
              </a:rPr>
              <a:t>*</a:t>
            </a:r>
            <a:r>
              <a:rPr dirty="0" sz="1200" spc="-200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Times New Roman"/>
                <a:cs typeface="Times New Roman"/>
              </a:rPr>
              <a:t>6</a:t>
            </a:r>
            <a:r>
              <a:rPr dirty="0" sz="1200" spc="-120">
                <a:latin typeface="Times New Roman"/>
                <a:cs typeface="Times New Roman"/>
              </a:rPr>
              <a:t> </a:t>
            </a:r>
            <a:r>
              <a:rPr dirty="0" sz="1200" spc="85">
                <a:latin typeface="Symbol"/>
                <a:cs typeface="Symbol"/>
              </a:rPr>
              <a:t></a:t>
            </a:r>
            <a:r>
              <a:rPr dirty="0" sz="1200" spc="15">
                <a:latin typeface="Times New Roman"/>
                <a:cs typeface="Times New Roman"/>
              </a:rPr>
              <a:t>1</a:t>
            </a:r>
            <a:r>
              <a:rPr dirty="0" sz="1200" spc="5">
                <a:latin typeface="Times New Roman"/>
                <a:cs typeface="Times New Roman"/>
              </a:rPr>
              <a:t>*</a:t>
            </a:r>
            <a:r>
              <a:rPr dirty="0" sz="1200" spc="-200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Times New Roman"/>
                <a:cs typeface="Times New Roman"/>
              </a:rPr>
              <a:t>6</a:t>
            </a:r>
            <a:r>
              <a:rPr dirty="0" sz="1200" spc="50">
                <a:latin typeface="Times New Roman"/>
                <a:cs typeface="Times New Roman"/>
              </a:rPr>
              <a:t> </a:t>
            </a:r>
            <a:r>
              <a:rPr dirty="0" baseline="-34722" sz="1800" spc="7">
                <a:latin typeface="Symbol"/>
                <a:cs typeface="Symbol"/>
              </a:rPr>
              <a:t></a:t>
            </a:r>
            <a:r>
              <a:rPr dirty="0" baseline="-34722" sz="1800" spc="-75">
                <a:latin typeface="Times New Roman"/>
                <a:cs typeface="Times New Roman"/>
              </a:rPr>
              <a:t> </a:t>
            </a:r>
            <a:r>
              <a:rPr dirty="0" baseline="-34722" sz="1800" spc="7">
                <a:latin typeface="Times New Roman"/>
                <a:cs typeface="Times New Roman"/>
              </a:rPr>
              <a:t>6</a:t>
            </a:r>
            <a:endParaRPr baseline="-34722" sz="18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25567" y="8347496"/>
            <a:ext cx="10287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5" i="1">
                <a:latin typeface="Times New Roman"/>
                <a:cs typeface="Times New Roman"/>
              </a:rPr>
              <a:t>d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0702" y="5184054"/>
            <a:ext cx="4050116" cy="1462490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131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6584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01815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01: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Introduction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 spc="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Bioinformatics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006: APPLICATIONS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 BIOINFORMATICS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-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II</a:t>
            </a:r>
            <a:endParaRPr sz="1300">
              <a:latin typeface="Calibri Light"/>
              <a:cs typeface="Calibri Light"/>
            </a:endParaRPr>
          </a:p>
          <a:p>
            <a:pPr marL="12700" marR="196215">
              <a:lnSpc>
                <a:spcPct val="109600"/>
              </a:lnSpc>
              <a:spcBef>
                <a:spcPts val="10"/>
              </a:spcBef>
            </a:pPr>
            <a:r>
              <a:rPr dirty="0" sz="1200" spc="-5">
                <a:latin typeface="Calibri"/>
                <a:cs typeface="Calibri"/>
              </a:rPr>
              <a:t>Bioinformatics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being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applied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routine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life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many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ways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like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Genomics,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transcriptomics,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Proteomics,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Metabolomics,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Structural Proteomics,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Designing </a:t>
            </a:r>
            <a:r>
              <a:rPr dirty="0" sz="1200">
                <a:latin typeface="Calibri"/>
                <a:cs typeface="Calibri"/>
              </a:rPr>
              <a:t>Drugs,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System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Biology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 personalization 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medicines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cure.</a:t>
            </a:r>
            <a:endParaRPr sz="1200">
              <a:latin typeface="Calibri"/>
              <a:cs typeface="Calibri"/>
            </a:endParaRPr>
          </a:p>
          <a:p>
            <a:pPr marL="12700" marR="114300">
              <a:lnSpc>
                <a:spcPct val="109600"/>
              </a:lnSpc>
              <a:spcBef>
                <a:spcPts val="810"/>
              </a:spcBef>
            </a:pPr>
            <a:r>
              <a:rPr dirty="0" sz="1200" spc="-5">
                <a:latin typeface="Calibri"/>
                <a:cs typeface="Calibri"/>
              </a:rPr>
              <a:t>Except </a:t>
            </a:r>
            <a:r>
              <a:rPr dirty="0" sz="1200">
                <a:latin typeface="Calibri"/>
                <a:cs typeface="Calibri"/>
              </a:rPr>
              <a:t>these </a:t>
            </a:r>
            <a:r>
              <a:rPr dirty="0" sz="1200" spc="-5">
                <a:latin typeface="Calibri"/>
                <a:cs typeface="Calibri"/>
              </a:rPr>
              <a:t>applications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Bioinformatics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introduced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techniques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which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enabled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generate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large </a:t>
            </a:r>
            <a:r>
              <a:rPr dirty="0" sz="1200" spc="-5">
                <a:latin typeface="Calibri"/>
                <a:cs typeface="Calibri"/>
              </a:rPr>
              <a:t>data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regarding biology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also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its</a:t>
            </a:r>
            <a:r>
              <a:rPr dirty="0" sz="1200" spc="-5">
                <a:latin typeface="Calibri"/>
                <a:cs typeface="Calibri"/>
              </a:rPr>
              <a:t> use.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step</a:t>
            </a:r>
            <a:r>
              <a:rPr dirty="0" sz="1200">
                <a:latin typeface="Calibri"/>
                <a:cs typeface="Calibri"/>
              </a:rPr>
              <a:t> 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step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applications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bioinformatics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increased </a:t>
            </a:r>
            <a:r>
              <a:rPr dirty="0" sz="1200">
                <a:latin typeface="Calibri"/>
                <a:cs typeface="Calibri"/>
              </a:rPr>
              <a:t>from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genomic</a:t>
            </a:r>
            <a:r>
              <a:rPr dirty="0" sz="1200">
                <a:latin typeface="Calibri"/>
                <a:cs typeface="Calibri"/>
              </a:rPr>
              <a:t> level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entire system </a:t>
            </a:r>
            <a:r>
              <a:rPr dirty="0" sz="1200">
                <a:latin typeface="Calibri"/>
                <a:cs typeface="Calibri"/>
              </a:rPr>
              <a:t>level.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SMALL</a:t>
            </a:r>
            <a:r>
              <a:rPr dirty="0" sz="1200" spc="-3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TO</a:t>
            </a:r>
            <a:r>
              <a:rPr dirty="0" sz="1200" spc="-2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BIG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70"/>
              </a:spcBef>
              <a:buSzPct val="109090"/>
              <a:buFont typeface="Wingdings"/>
              <a:buChar char=""/>
              <a:tabLst>
                <a:tab pos="469900" algn="l"/>
              </a:tabLst>
            </a:pPr>
            <a:r>
              <a:rPr dirty="0" sz="1100" spc="-5">
                <a:latin typeface="Calibri"/>
                <a:cs typeface="Calibri"/>
              </a:rPr>
              <a:t>Bioinformatics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helps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us to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understand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systems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from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small </a:t>
            </a:r>
            <a:r>
              <a:rPr dirty="0" sz="1100">
                <a:latin typeface="Calibri"/>
                <a:cs typeface="Calibri"/>
              </a:rPr>
              <a:t>to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big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like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from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gene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findings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to</a:t>
            </a:r>
            <a:endParaRPr sz="1100">
              <a:latin typeface="Calibri"/>
              <a:cs typeface="Calibri"/>
            </a:endParaRPr>
          </a:p>
          <a:p>
            <a:pPr marL="469265">
              <a:lnSpc>
                <a:spcPct val="100000"/>
              </a:lnSpc>
              <a:spcBef>
                <a:spcPts val="120"/>
              </a:spcBef>
            </a:pPr>
            <a:r>
              <a:rPr dirty="0" sz="1200" spc="-5">
                <a:latin typeface="Calibri"/>
                <a:cs typeface="Calibri"/>
              </a:rPr>
              <a:t>entire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system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prediction</a:t>
            </a:r>
            <a:endParaRPr sz="1200">
              <a:latin typeface="Calibri"/>
              <a:cs typeface="Calibri"/>
            </a:endParaRPr>
          </a:p>
          <a:p>
            <a:pPr marL="469265" marR="304165" indent="-228600">
              <a:lnSpc>
                <a:spcPct val="110000"/>
              </a:lnSpc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findings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modeling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many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biological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system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-5">
                <a:latin typeface="Calibri"/>
                <a:cs typeface="Calibri"/>
              </a:rPr>
              <a:t> understand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them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15">
                <a:latin typeface="Calibri"/>
                <a:cs typeface="Calibri"/>
              </a:rPr>
              <a:t>in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better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ways.</a:t>
            </a:r>
            <a:endParaRPr sz="1200">
              <a:latin typeface="Calibri"/>
              <a:cs typeface="Calibri"/>
            </a:endParaRPr>
          </a:p>
          <a:p>
            <a:pPr marL="469265" marR="8255" indent="-228600">
              <a:lnSpc>
                <a:spcPct val="109200"/>
              </a:lnSpc>
              <a:spcBef>
                <a:spcPts val="1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Bioinformatics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human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5">
                <a:latin typeface="Calibri"/>
                <a:cs typeface="Calibri"/>
              </a:rPr>
              <a:t>understand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protein, protein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many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biological</a:t>
            </a:r>
            <a:r>
              <a:rPr dirty="0" sz="1200" spc="-5">
                <a:latin typeface="Calibri"/>
                <a:cs typeface="Calibri"/>
              </a:rPr>
              <a:t> systems.</a:t>
            </a:r>
            <a:endParaRPr sz="1200">
              <a:latin typeface="Calibri"/>
              <a:cs typeface="Calibri"/>
            </a:endParaRPr>
          </a:p>
          <a:p>
            <a:pPr marL="469265" marR="124460" indent="-228600">
              <a:lnSpc>
                <a:spcPct val="110000"/>
              </a:lnSpc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provide</a:t>
            </a:r>
            <a:r>
              <a:rPr dirty="0" sz="1200">
                <a:latin typeface="Calibri"/>
                <a:cs typeface="Calibri"/>
              </a:rPr>
              <a:t> us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concept</a:t>
            </a:r>
            <a:r>
              <a:rPr dirty="0" sz="1200">
                <a:latin typeface="Calibri"/>
                <a:cs typeface="Calibri"/>
              </a:rPr>
              <a:t> how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biological process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interconnected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other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how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they </a:t>
            </a:r>
            <a:r>
              <a:rPr dirty="0" sz="1200" spc="-10">
                <a:latin typeface="Calibri"/>
                <a:cs typeface="Calibri"/>
              </a:rPr>
              <a:t>affect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 other.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Now</a:t>
            </a:r>
            <a:r>
              <a:rPr dirty="0" sz="1200" spc="-5">
                <a:latin typeface="Calibri"/>
                <a:cs typeface="Calibri"/>
              </a:rPr>
              <a:t> 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able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understand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modeling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molecules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genome </a:t>
            </a:r>
            <a:r>
              <a:rPr dirty="0" sz="1200" spc="-10">
                <a:latin typeface="Calibri"/>
                <a:cs typeface="Calibri"/>
              </a:rPr>
              <a:t>at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cell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level.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Signaling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pathways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easy just </a:t>
            </a:r>
            <a:r>
              <a:rPr dirty="0" sz="1200">
                <a:latin typeface="Calibri"/>
                <a:cs typeface="Calibri"/>
              </a:rPr>
              <a:t>because</a:t>
            </a:r>
            <a:r>
              <a:rPr dirty="0" sz="1200" spc="-5">
                <a:latin typeface="Calibri"/>
                <a:cs typeface="Calibri"/>
              </a:rPr>
              <a:t> 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bioinformatics.</a:t>
            </a:r>
            <a:endParaRPr sz="1200">
              <a:latin typeface="Calibri"/>
              <a:cs typeface="Calibri"/>
            </a:endParaRPr>
          </a:p>
          <a:p>
            <a:pPr marL="469265" marR="447675" indent="-228600">
              <a:lnSpc>
                <a:spcPct val="110000"/>
              </a:lnSpc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Now</a:t>
            </a:r>
            <a:r>
              <a:rPr dirty="0" sz="1200" spc="-5">
                <a:latin typeface="Calibri"/>
                <a:cs typeface="Calibri"/>
              </a:rPr>
              <a:t> morphology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tissue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5">
                <a:latin typeface="Calibri"/>
                <a:cs typeface="Calibri"/>
              </a:rPr>
              <a:t> understand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 </a:t>
            </a:r>
            <a:r>
              <a:rPr dirty="0" sz="1200" spc="-5">
                <a:latin typeface="Calibri"/>
                <a:cs typeface="Calibri"/>
              </a:rPr>
              <a:t>creating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models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help of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bioinformatics tools.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CONCLUSION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>
              <a:latin typeface="Calibri"/>
              <a:cs typeface="Calibri"/>
            </a:endParaRPr>
          </a:p>
          <a:p>
            <a:pPr marL="12700" marR="269875">
              <a:lnSpc>
                <a:spcPct val="109600"/>
              </a:lnSpc>
              <a:spcBef>
                <a:spcPts val="1235"/>
              </a:spcBef>
            </a:pPr>
            <a:r>
              <a:rPr dirty="0" sz="1200" spc="-5">
                <a:latin typeface="Calibri"/>
                <a:cs typeface="Calibri"/>
              </a:rPr>
              <a:t>Bioinformatics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not</a:t>
            </a:r>
            <a:r>
              <a:rPr dirty="0" sz="1200">
                <a:latin typeface="Calibri"/>
                <a:cs typeface="Calibri"/>
              </a:rPr>
              <a:t> only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just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collect,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analyze 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store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data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 </a:t>
            </a:r>
            <a:r>
              <a:rPr dirty="0" sz="1200" spc="-5">
                <a:latin typeface="Calibri"/>
                <a:cs typeface="Calibri"/>
              </a:rPr>
              <a:t>process </a:t>
            </a:r>
            <a:r>
              <a:rPr dirty="0" sz="1200" spc="-10">
                <a:latin typeface="Calibri"/>
                <a:cs typeface="Calibri"/>
              </a:rPr>
              <a:t>it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very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authentic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way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validates our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hypothesis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very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future </a:t>
            </a:r>
            <a:r>
              <a:rPr dirty="0" sz="1200">
                <a:latin typeface="Calibri"/>
                <a:cs typeface="Calibri"/>
              </a:rPr>
              <a:t>it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will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understand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>
                <a:latin typeface="Calibri"/>
                <a:cs typeface="Calibri"/>
              </a:rPr>
              <a:t> disease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coming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future 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how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tackle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</a:t>
            </a:r>
            <a:r>
              <a:rPr dirty="0" sz="1200" spc="-5">
                <a:latin typeface="Calibri"/>
                <a:cs typeface="Calibri"/>
              </a:rPr>
              <a:t> with </a:t>
            </a:r>
            <a:r>
              <a:rPr dirty="0" sz="1200">
                <a:latin typeface="Calibri"/>
                <a:cs typeface="Calibri"/>
              </a:rPr>
              <a:t>personalize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medicine.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6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80940" y="435356"/>
            <a:ext cx="239077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03: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Molecular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Evolution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25136" y="1112868"/>
            <a:ext cx="963294" cy="0"/>
          </a:xfrm>
          <a:custGeom>
            <a:avLst/>
            <a:gdLst/>
            <a:ahLst/>
            <a:cxnLst/>
            <a:rect l="l" t="t" r="r" b="b"/>
            <a:pathLst>
              <a:path w="963294" h="0">
                <a:moveTo>
                  <a:pt x="0" y="0"/>
                </a:moveTo>
                <a:lnTo>
                  <a:pt x="963190" y="0"/>
                </a:lnTo>
              </a:path>
            </a:pathLst>
          </a:custGeom>
          <a:ln w="613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450128" y="1112868"/>
            <a:ext cx="622300" cy="0"/>
          </a:xfrm>
          <a:custGeom>
            <a:avLst/>
            <a:gdLst/>
            <a:ahLst/>
            <a:cxnLst/>
            <a:rect l="l" t="t" r="r" b="b"/>
            <a:pathLst>
              <a:path w="622300" h="0">
                <a:moveTo>
                  <a:pt x="0" y="0"/>
                </a:moveTo>
                <a:lnTo>
                  <a:pt x="622013" y="0"/>
                </a:lnTo>
              </a:path>
            </a:pathLst>
          </a:custGeom>
          <a:ln w="613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002377" y="1087281"/>
            <a:ext cx="140970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75" i="1">
                <a:latin typeface="Times New Roman"/>
                <a:cs typeface="Times New Roman"/>
              </a:rPr>
              <a:t>WC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13407" y="1104413"/>
            <a:ext cx="143065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  <a:tabLst>
                <a:tab pos="1120140" algn="l"/>
              </a:tabLst>
            </a:pPr>
            <a:r>
              <a:rPr dirty="0" sz="1200" spc="10" i="1">
                <a:latin typeface="Times New Roman"/>
                <a:cs typeface="Times New Roman"/>
              </a:rPr>
              <a:t>N</a:t>
            </a:r>
            <a:r>
              <a:rPr dirty="0" baseline="-23809" sz="1050" i="1">
                <a:latin typeface="Times New Roman"/>
                <a:cs typeface="Times New Roman"/>
              </a:rPr>
              <a:t>V</a:t>
            </a:r>
            <a:r>
              <a:rPr dirty="0" baseline="-23809" sz="1050" i="1">
                <a:latin typeface="Times New Roman"/>
                <a:cs typeface="Times New Roman"/>
              </a:rPr>
              <a:t> </a:t>
            </a:r>
            <a:r>
              <a:rPr dirty="0" baseline="-23809" sz="1050" spc="112" i="1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Symbol"/>
                <a:cs typeface="Symbol"/>
              </a:rPr>
              <a:t></a:t>
            </a:r>
            <a:r>
              <a:rPr dirty="0" sz="1200" spc="-30">
                <a:latin typeface="Times New Roman"/>
                <a:cs typeface="Times New Roman"/>
              </a:rPr>
              <a:t> </a:t>
            </a:r>
            <a:r>
              <a:rPr dirty="0" sz="1200" spc="90" i="1">
                <a:latin typeface="Times New Roman"/>
                <a:cs typeface="Times New Roman"/>
              </a:rPr>
              <a:t>N</a:t>
            </a:r>
            <a:r>
              <a:rPr dirty="0" baseline="-23809" sz="1050" i="1">
                <a:latin typeface="Times New Roman"/>
                <a:cs typeface="Times New Roman"/>
              </a:rPr>
              <a:t>E</a:t>
            </a:r>
            <a:r>
              <a:rPr dirty="0" baseline="-23809" sz="1050" i="1">
                <a:latin typeface="Times New Roman"/>
                <a:cs typeface="Times New Roman"/>
              </a:rPr>
              <a:t>	</a:t>
            </a:r>
            <a:r>
              <a:rPr dirty="0" sz="1200" spc="5">
                <a:latin typeface="Times New Roman"/>
                <a:cs typeface="Times New Roman"/>
              </a:rPr>
              <a:t>2</a:t>
            </a:r>
            <a:r>
              <a:rPr dirty="0" sz="1200" spc="-120">
                <a:latin typeface="Times New Roman"/>
                <a:cs typeface="Times New Roman"/>
              </a:rPr>
              <a:t> </a:t>
            </a:r>
            <a:r>
              <a:rPr dirty="0" sz="1200" spc="90">
                <a:latin typeface="Symbol"/>
                <a:cs typeface="Symbol"/>
              </a:rPr>
              <a:t></a:t>
            </a:r>
            <a:r>
              <a:rPr dirty="0" sz="1200" spc="5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65887" y="891630"/>
            <a:ext cx="2173605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baseline="-34722" sz="1800" spc="7">
                <a:latin typeface="Symbol"/>
                <a:cs typeface="Symbol"/>
              </a:rPr>
              <a:t></a:t>
            </a:r>
            <a:r>
              <a:rPr dirty="0" baseline="-34722" sz="1800" spc="187">
                <a:latin typeface="Times New Roman"/>
                <a:cs typeface="Times New Roman"/>
              </a:rPr>
              <a:t> </a:t>
            </a:r>
            <a:r>
              <a:rPr dirty="0" sz="1200" spc="10" i="1">
                <a:latin typeface="Times New Roman"/>
                <a:cs typeface="Times New Roman"/>
              </a:rPr>
              <a:t>N</a:t>
            </a:r>
            <a:r>
              <a:rPr dirty="0" baseline="-23809" sz="1050" i="1">
                <a:latin typeface="Times New Roman"/>
                <a:cs typeface="Times New Roman"/>
              </a:rPr>
              <a:t>V</a:t>
            </a:r>
            <a:r>
              <a:rPr dirty="0" baseline="-23809" sz="1050" spc="-22" i="1">
                <a:latin typeface="Times New Roman"/>
                <a:cs typeface="Times New Roman"/>
              </a:rPr>
              <a:t> </a:t>
            </a:r>
            <a:r>
              <a:rPr dirty="0" sz="1200" i="1">
                <a:latin typeface="Times New Roman"/>
                <a:cs typeface="Times New Roman"/>
              </a:rPr>
              <a:t>d</a:t>
            </a:r>
            <a:r>
              <a:rPr dirty="0" baseline="-23809" sz="1050" spc="-75" i="1">
                <a:latin typeface="Times New Roman"/>
                <a:cs typeface="Times New Roman"/>
              </a:rPr>
              <a:t>V</a:t>
            </a:r>
            <a:r>
              <a:rPr dirty="0" baseline="-23809" sz="1050" spc="7" i="1">
                <a:latin typeface="Times New Roman"/>
                <a:cs typeface="Times New Roman"/>
              </a:rPr>
              <a:t>C</a:t>
            </a:r>
            <a:r>
              <a:rPr dirty="0" baseline="-23809" sz="1050" i="1">
                <a:latin typeface="Times New Roman"/>
                <a:cs typeface="Times New Roman"/>
              </a:rPr>
              <a:t> </a:t>
            </a:r>
            <a:r>
              <a:rPr dirty="0" baseline="-23809" sz="1050" spc="75" i="1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Symbol"/>
                <a:cs typeface="Symbol"/>
              </a:rPr>
              <a:t></a:t>
            </a:r>
            <a:r>
              <a:rPr dirty="0" sz="1200" spc="-30">
                <a:latin typeface="Times New Roman"/>
                <a:cs typeface="Times New Roman"/>
              </a:rPr>
              <a:t> </a:t>
            </a:r>
            <a:r>
              <a:rPr dirty="0" sz="1200" spc="95" i="1">
                <a:latin typeface="Times New Roman"/>
                <a:cs typeface="Times New Roman"/>
              </a:rPr>
              <a:t>N</a:t>
            </a:r>
            <a:r>
              <a:rPr dirty="0" baseline="-23809" sz="1050" spc="142" i="1">
                <a:latin typeface="Times New Roman"/>
                <a:cs typeface="Times New Roman"/>
              </a:rPr>
              <a:t>E</a:t>
            </a:r>
            <a:r>
              <a:rPr dirty="0" sz="1200" spc="85" i="1">
                <a:latin typeface="Times New Roman"/>
                <a:cs typeface="Times New Roman"/>
              </a:rPr>
              <a:t>d</a:t>
            </a:r>
            <a:r>
              <a:rPr dirty="0" baseline="-23809" sz="1050" spc="22" i="1">
                <a:latin typeface="Times New Roman"/>
                <a:cs typeface="Times New Roman"/>
              </a:rPr>
              <a:t>E</a:t>
            </a:r>
            <a:r>
              <a:rPr dirty="0" baseline="-23809" sz="1050" spc="7" i="1">
                <a:latin typeface="Times New Roman"/>
                <a:cs typeface="Times New Roman"/>
              </a:rPr>
              <a:t>C</a:t>
            </a:r>
            <a:r>
              <a:rPr dirty="0" baseline="-23809" sz="1050" i="1">
                <a:latin typeface="Times New Roman"/>
                <a:cs typeface="Times New Roman"/>
              </a:rPr>
              <a:t>  </a:t>
            </a:r>
            <a:r>
              <a:rPr dirty="0" baseline="-23809" sz="1050" spc="-22" i="1">
                <a:latin typeface="Times New Roman"/>
                <a:cs typeface="Times New Roman"/>
              </a:rPr>
              <a:t> </a:t>
            </a:r>
            <a:r>
              <a:rPr dirty="0" baseline="-34722" sz="1800" spc="7">
                <a:latin typeface="Symbol"/>
                <a:cs typeface="Symbol"/>
              </a:rPr>
              <a:t></a:t>
            </a:r>
            <a:r>
              <a:rPr dirty="0" baseline="-34722" sz="1800" spc="104">
                <a:latin typeface="Times New Roman"/>
                <a:cs typeface="Times New Roman"/>
              </a:rPr>
              <a:t> </a:t>
            </a:r>
            <a:r>
              <a:rPr dirty="0" sz="1200" spc="105">
                <a:latin typeface="Times New Roman"/>
                <a:cs typeface="Times New Roman"/>
              </a:rPr>
              <a:t>2</a:t>
            </a:r>
            <a:r>
              <a:rPr dirty="0" sz="1200" spc="70">
                <a:latin typeface="Times New Roman"/>
                <a:cs typeface="Times New Roman"/>
              </a:rPr>
              <a:t>*</a:t>
            </a:r>
            <a:r>
              <a:rPr dirty="0" sz="1200" spc="5">
                <a:latin typeface="Times New Roman"/>
                <a:cs typeface="Times New Roman"/>
              </a:rPr>
              <a:t>8</a:t>
            </a:r>
            <a:r>
              <a:rPr dirty="0" sz="1200" spc="-140">
                <a:latin typeface="Times New Roman"/>
                <a:cs typeface="Times New Roman"/>
              </a:rPr>
              <a:t> </a:t>
            </a:r>
            <a:r>
              <a:rPr dirty="0" sz="1200" spc="90">
                <a:latin typeface="Symbol"/>
                <a:cs typeface="Symbol"/>
              </a:rPr>
              <a:t></a:t>
            </a:r>
            <a:r>
              <a:rPr dirty="0" sz="1200" spc="15">
                <a:latin typeface="Times New Roman"/>
                <a:cs typeface="Times New Roman"/>
              </a:rPr>
              <a:t>1</a:t>
            </a:r>
            <a:r>
              <a:rPr dirty="0" sz="1200" spc="70">
                <a:latin typeface="Times New Roman"/>
                <a:cs typeface="Times New Roman"/>
              </a:rPr>
              <a:t>*</a:t>
            </a:r>
            <a:r>
              <a:rPr dirty="0" sz="1200" spc="5">
                <a:latin typeface="Times New Roman"/>
                <a:cs typeface="Times New Roman"/>
              </a:rPr>
              <a:t>8</a:t>
            </a:r>
            <a:r>
              <a:rPr dirty="0" sz="1200" spc="35">
                <a:latin typeface="Times New Roman"/>
                <a:cs typeface="Times New Roman"/>
              </a:rPr>
              <a:t> </a:t>
            </a:r>
            <a:r>
              <a:rPr dirty="0" baseline="-34722" sz="1800" spc="7">
                <a:latin typeface="Symbol"/>
                <a:cs typeface="Symbol"/>
              </a:rPr>
              <a:t></a:t>
            </a:r>
            <a:r>
              <a:rPr dirty="0" baseline="-34722" sz="1800" spc="-127">
                <a:latin typeface="Times New Roman"/>
                <a:cs typeface="Times New Roman"/>
              </a:rPr>
              <a:t> </a:t>
            </a:r>
            <a:r>
              <a:rPr dirty="0" baseline="-34722" sz="1800" spc="7">
                <a:latin typeface="Times New Roman"/>
                <a:cs typeface="Times New Roman"/>
              </a:rPr>
              <a:t>8</a:t>
            </a:r>
            <a:endParaRPr baseline="-34722"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5567" y="986576"/>
            <a:ext cx="10287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5" i="1">
                <a:latin typeface="Times New Roman"/>
                <a:cs typeface="Times New Roman"/>
              </a:rPr>
              <a:t>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24115" y="1656763"/>
            <a:ext cx="961390" cy="0"/>
          </a:xfrm>
          <a:custGeom>
            <a:avLst/>
            <a:gdLst/>
            <a:ahLst/>
            <a:cxnLst/>
            <a:rect l="l" t="t" r="r" b="b"/>
            <a:pathLst>
              <a:path w="961389" h="0">
                <a:moveTo>
                  <a:pt x="0" y="0"/>
                </a:moveTo>
                <a:lnTo>
                  <a:pt x="960965" y="0"/>
                </a:lnTo>
              </a:path>
            </a:pathLst>
          </a:custGeom>
          <a:ln w="612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446858" y="1656763"/>
            <a:ext cx="637540" cy="0"/>
          </a:xfrm>
          <a:custGeom>
            <a:avLst/>
            <a:gdLst/>
            <a:ahLst/>
            <a:cxnLst/>
            <a:rect l="l" t="t" r="r" b="b"/>
            <a:pathLst>
              <a:path w="637539" h="0">
                <a:moveTo>
                  <a:pt x="0" y="0"/>
                </a:moveTo>
                <a:lnTo>
                  <a:pt x="637121" y="0"/>
                </a:lnTo>
              </a:path>
            </a:pathLst>
          </a:custGeom>
          <a:ln w="612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002518" y="1631196"/>
            <a:ext cx="135890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80" i="1">
                <a:latin typeface="Times New Roman"/>
                <a:cs typeface="Times New Roman"/>
              </a:rPr>
              <a:t>WF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10746" y="1648303"/>
            <a:ext cx="1437640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  <a:tabLst>
                <a:tab pos="1127125" algn="l"/>
              </a:tabLst>
            </a:pPr>
            <a:r>
              <a:rPr dirty="0" sz="1150" spc="50" i="1">
                <a:latin typeface="Times New Roman"/>
                <a:cs typeface="Times New Roman"/>
              </a:rPr>
              <a:t>N</a:t>
            </a:r>
            <a:r>
              <a:rPr dirty="0" baseline="-23809" sz="1050" i="1">
                <a:latin typeface="Times New Roman"/>
                <a:cs typeface="Times New Roman"/>
              </a:rPr>
              <a:t>V</a:t>
            </a:r>
            <a:r>
              <a:rPr dirty="0" baseline="-23809" sz="1050" i="1">
                <a:latin typeface="Times New Roman"/>
                <a:cs typeface="Times New Roman"/>
              </a:rPr>
              <a:t> </a:t>
            </a:r>
            <a:r>
              <a:rPr dirty="0" baseline="-23809" sz="1050" spc="104" i="1">
                <a:latin typeface="Times New Roman"/>
                <a:cs typeface="Times New Roman"/>
              </a:rPr>
              <a:t> </a:t>
            </a:r>
            <a:r>
              <a:rPr dirty="0" sz="1150" spc="30">
                <a:latin typeface="Symbol"/>
                <a:cs typeface="Symbol"/>
              </a:rPr>
              <a:t></a:t>
            </a:r>
            <a:r>
              <a:rPr dirty="0" sz="1150" spc="-15">
                <a:latin typeface="Times New Roman"/>
                <a:cs typeface="Times New Roman"/>
              </a:rPr>
              <a:t> </a:t>
            </a:r>
            <a:r>
              <a:rPr dirty="0" sz="1150" spc="130" i="1">
                <a:latin typeface="Times New Roman"/>
                <a:cs typeface="Times New Roman"/>
              </a:rPr>
              <a:t>N</a:t>
            </a:r>
            <a:r>
              <a:rPr dirty="0" baseline="-23809" sz="1050" i="1">
                <a:latin typeface="Times New Roman"/>
                <a:cs typeface="Times New Roman"/>
              </a:rPr>
              <a:t>E</a:t>
            </a:r>
            <a:r>
              <a:rPr dirty="0" baseline="-23809" sz="1050" i="1">
                <a:latin typeface="Times New Roman"/>
                <a:cs typeface="Times New Roman"/>
              </a:rPr>
              <a:t>	</a:t>
            </a:r>
            <a:r>
              <a:rPr dirty="0" sz="1150" spc="30">
                <a:latin typeface="Times New Roman"/>
                <a:cs typeface="Times New Roman"/>
              </a:rPr>
              <a:t>2</a:t>
            </a:r>
            <a:r>
              <a:rPr dirty="0" sz="1150" spc="-110">
                <a:latin typeface="Times New Roman"/>
                <a:cs typeface="Times New Roman"/>
              </a:rPr>
              <a:t> </a:t>
            </a:r>
            <a:r>
              <a:rPr dirty="0" sz="1150" spc="114">
                <a:latin typeface="Symbol"/>
                <a:cs typeface="Symbol"/>
              </a:rPr>
              <a:t></a:t>
            </a:r>
            <a:r>
              <a:rPr dirty="0" sz="1150" spc="30">
                <a:latin typeface="Times New Roman"/>
                <a:cs typeface="Times New Roman"/>
              </a:rPr>
              <a:t>1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64758" y="1435833"/>
            <a:ext cx="2191385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baseline="-36231" sz="1725" spc="44">
                <a:latin typeface="Symbol"/>
                <a:cs typeface="Symbol"/>
              </a:rPr>
              <a:t></a:t>
            </a:r>
            <a:r>
              <a:rPr dirty="0" baseline="-36231" sz="1725" spc="209">
                <a:latin typeface="Times New Roman"/>
                <a:cs typeface="Times New Roman"/>
              </a:rPr>
              <a:t> </a:t>
            </a:r>
            <a:r>
              <a:rPr dirty="0" sz="1150" spc="45" i="1">
                <a:latin typeface="Times New Roman"/>
                <a:cs typeface="Times New Roman"/>
              </a:rPr>
              <a:t>N</a:t>
            </a:r>
            <a:r>
              <a:rPr dirty="0" baseline="-23809" sz="1050" i="1">
                <a:latin typeface="Times New Roman"/>
                <a:cs typeface="Times New Roman"/>
              </a:rPr>
              <a:t>V</a:t>
            </a:r>
            <a:r>
              <a:rPr dirty="0" baseline="-23809" sz="1050" spc="-22" i="1">
                <a:latin typeface="Times New Roman"/>
                <a:cs typeface="Times New Roman"/>
              </a:rPr>
              <a:t> </a:t>
            </a:r>
            <a:r>
              <a:rPr dirty="0" sz="1150" spc="30" i="1">
                <a:latin typeface="Times New Roman"/>
                <a:cs typeface="Times New Roman"/>
              </a:rPr>
              <a:t>d</a:t>
            </a:r>
            <a:r>
              <a:rPr dirty="0" baseline="-23809" sz="1050" spc="-75" i="1">
                <a:latin typeface="Times New Roman"/>
                <a:cs typeface="Times New Roman"/>
              </a:rPr>
              <a:t>V</a:t>
            </a:r>
            <a:r>
              <a:rPr dirty="0" baseline="-23809" sz="1050" i="1">
                <a:latin typeface="Times New Roman"/>
                <a:cs typeface="Times New Roman"/>
              </a:rPr>
              <a:t>F</a:t>
            </a:r>
            <a:r>
              <a:rPr dirty="0" baseline="-23809" sz="1050" i="1">
                <a:latin typeface="Times New Roman"/>
                <a:cs typeface="Times New Roman"/>
              </a:rPr>
              <a:t> </a:t>
            </a:r>
            <a:r>
              <a:rPr dirty="0" baseline="-23809" sz="1050" spc="120" i="1">
                <a:latin typeface="Times New Roman"/>
                <a:cs typeface="Times New Roman"/>
              </a:rPr>
              <a:t> </a:t>
            </a:r>
            <a:r>
              <a:rPr dirty="0" sz="1150" spc="30">
                <a:latin typeface="Symbol"/>
                <a:cs typeface="Symbol"/>
              </a:rPr>
              <a:t></a:t>
            </a:r>
            <a:r>
              <a:rPr dirty="0" sz="1150" spc="-15">
                <a:latin typeface="Times New Roman"/>
                <a:cs typeface="Times New Roman"/>
              </a:rPr>
              <a:t> </a:t>
            </a:r>
            <a:r>
              <a:rPr dirty="0" sz="1150" spc="130" i="1">
                <a:latin typeface="Times New Roman"/>
                <a:cs typeface="Times New Roman"/>
              </a:rPr>
              <a:t>N</a:t>
            </a:r>
            <a:r>
              <a:rPr dirty="0" baseline="-23809" sz="1050" spc="142" i="1">
                <a:latin typeface="Times New Roman"/>
                <a:cs typeface="Times New Roman"/>
              </a:rPr>
              <a:t>E</a:t>
            </a:r>
            <a:r>
              <a:rPr dirty="0" sz="1150" spc="114" i="1">
                <a:latin typeface="Times New Roman"/>
                <a:cs typeface="Times New Roman"/>
              </a:rPr>
              <a:t>d</a:t>
            </a:r>
            <a:r>
              <a:rPr dirty="0" baseline="-23809" sz="1050" spc="22" i="1">
                <a:latin typeface="Times New Roman"/>
                <a:cs typeface="Times New Roman"/>
              </a:rPr>
              <a:t>E</a:t>
            </a:r>
            <a:r>
              <a:rPr dirty="0" baseline="-23809" sz="1050" i="1">
                <a:latin typeface="Times New Roman"/>
                <a:cs typeface="Times New Roman"/>
              </a:rPr>
              <a:t>F</a:t>
            </a:r>
            <a:r>
              <a:rPr dirty="0" baseline="-23809" sz="1050" i="1">
                <a:latin typeface="Times New Roman"/>
                <a:cs typeface="Times New Roman"/>
              </a:rPr>
              <a:t>  </a:t>
            </a:r>
            <a:r>
              <a:rPr dirty="0" baseline="-23809" sz="1050" spc="22" i="1">
                <a:latin typeface="Times New Roman"/>
                <a:cs typeface="Times New Roman"/>
              </a:rPr>
              <a:t> </a:t>
            </a:r>
            <a:r>
              <a:rPr dirty="0" baseline="-36231" sz="1725" spc="44">
                <a:latin typeface="Symbol"/>
                <a:cs typeface="Symbol"/>
              </a:rPr>
              <a:t></a:t>
            </a:r>
            <a:r>
              <a:rPr dirty="0" baseline="-36231" sz="1725" spc="120">
                <a:latin typeface="Times New Roman"/>
                <a:cs typeface="Times New Roman"/>
              </a:rPr>
              <a:t> </a:t>
            </a:r>
            <a:r>
              <a:rPr dirty="0" sz="1150" spc="30">
                <a:latin typeface="Times New Roman"/>
                <a:cs typeface="Times New Roman"/>
              </a:rPr>
              <a:t>2</a:t>
            </a:r>
            <a:r>
              <a:rPr dirty="0" sz="1150" spc="-180">
                <a:latin typeface="Times New Roman"/>
                <a:cs typeface="Times New Roman"/>
              </a:rPr>
              <a:t> </a:t>
            </a:r>
            <a:r>
              <a:rPr dirty="0" sz="1150" spc="30">
                <a:latin typeface="Times New Roman"/>
                <a:cs typeface="Times New Roman"/>
              </a:rPr>
              <a:t>*</a:t>
            </a:r>
            <a:r>
              <a:rPr dirty="0" sz="1150" spc="-185">
                <a:latin typeface="Times New Roman"/>
                <a:cs typeface="Times New Roman"/>
              </a:rPr>
              <a:t> </a:t>
            </a:r>
            <a:r>
              <a:rPr dirty="0" sz="1150" spc="30">
                <a:latin typeface="Times New Roman"/>
                <a:cs typeface="Times New Roman"/>
              </a:rPr>
              <a:t>6</a:t>
            </a:r>
            <a:r>
              <a:rPr dirty="0" sz="1150" spc="-110">
                <a:latin typeface="Times New Roman"/>
                <a:cs typeface="Times New Roman"/>
              </a:rPr>
              <a:t> </a:t>
            </a:r>
            <a:r>
              <a:rPr dirty="0" sz="1150" spc="114">
                <a:latin typeface="Symbol"/>
                <a:cs typeface="Symbol"/>
              </a:rPr>
              <a:t></a:t>
            </a:r>
            <a:r>
              <a:rPr dirty="0" sz="1150" spc="40">
                <a:latin typeface="Times New Roman"/>
                <a:cs typeface="Times New Roman"/>
              </a:rPr>
              <a:t>1</a:t>
            </a:r>
            <a:r>
              <a:rPr dirty="0" sz="1150" spc="30">
                <a:latin typeface="Times New Roman"/>
                <a:cs typeface="Times New Roman"/>
              </a:rPr>
              <a:t>*</a:t>
            </a:r>
            <a:r>
              <a:rPr dirty="0" sz="1150" spc="-185">
                <a:latin typeface="Times New Roman"/>
                <a:cs typeface="Times New Roman"/>
              </a:rPr>
              <a:t> </a:t>
            </a:r>
            <a:r>
              <a:rPr dirty="0" sz="1150" spc="30">
                <a:latin typeface="Times New Roman"/>
                <a:cs typeface="Times New Roman"/>
              </a:rPr>
              <a:t>6</a:t>
            </a:r>
            <a:r>
              <a:rPr dirty="0" sz="1150" spc="65">
                <a:latin typeface="Times New Roman"/>
                <a:cs typeface="Times New Roman"/>
              </a:rPr>
              <a:t> </a:t>
            </a:r>
            <a:r>
              <a:rPr dirty="0" baseline="-36231" sz="1725" spc="44">
                <a:latin typeface="Symbol"/>
                <a:cs typeface="Symbol"/>
              </a:rPr>
              <a:t></a:t>
            </a:r>
            <a:r>
              <a:rPr dirty="0" baseline="-36231" sz="1725" spc="-52">
                <a:latin typeface="Times New Roman"/>
                <a:cs typeface="Times New Roman"/>
              </a:rPr>
              <a:t> </a:t>
            </a:r>
            <a:r>
              <a:rPr dirty="0" baseline="-36231" sz="1725" spc="44">
                <a:latin typeface="Times New Roman"/>
                <a:cs typeface="Times New Roman"/>
              </a:rPr>
              <a:t>6</a:t>
            </a:r>
            <a:endParaRPr baseline="-36231" sz="1725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25527" y="1530639"/>
            <a:ext cx="102235" cy="2070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50" spc="30" i="1">
                <a:latin typeface="Times New Roman"/>
                <a:cs typeface="Times New Roman"/>
              </a:rPr>
              <a:t>d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02004" y="1980945"/>
            <a:ext cx="7448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New matrix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02004" y="3503803"/>
            <a:ext cx="20891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according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min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distance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02004" y="5123814"/>
            <a:ext cx="5955030" cy="7454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latin typeface="Calibri"/>
                <a:cs typeface="Calibri"/>
              </a:rPr>
              <a:t>Conclusion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810"/>
              </a:spcBef>
            </a:pPr>
            <a:r>
              <a:rPr dirty="0" sz="1200">
                <a:latin typeface="Calibri"/>
                <a:cs typeface="Calibri"/>
              </a:rPr>
              <a:t>Now </a:t>
            </a:r>
            <a:r>
              <a:rPr dirty="0" sz="1200" spc="-5">
                <a:latin typeface="Calibri"/>
                <a:cs typeface="Calibri"/>
              </a:rPr>
              <a:t>we </a:t>
            </a:r>
            <a:r>
              <a:rPr dirty="0" sz="1200">
                <a:latin typeface="Calibri"/>
                <a:cs typeface="Calibri"/>
              </a:rPr>
              <a:t>have </a:t>
            </a:r>
            <a:r>
              <a:rPr dirty="0" sz="1200" spc="-5">
                <a:latin typeface="Calibri"/>
                <a:cs typeface="Calibri"/>
              </a:rPr>
              <a:t>formed three </a:t>
            </a:r>
            <a:r>
              <a:rPr dirty="0" sz="1200">
                <a:latin typeface="Calibri"/>
                <a:cs typeface="Calibri"/>
              </a:rPr>
              <a:t>clusters. Also, </a:t>
            </a:r>
            <a:r>
              <a:rPr dirty="0" sz="1200" spc="-5">
                <a:latin typeface="Calibri"/>
                <a:cs typeface="Calibri"/>
              </a:rPr>
              <a:t>two separate trees </a:t>
            </a:r>
            <a:r>
              <a:rPr dirty="0" sz="1200">
                <a:latin typeface="Calibri"/>
                <a:cs typeface="Calibri"/>
              </a:rPr>
              <a:t>have </a:t>
            </a:r>
            <a:r>
              <a:rPr dirty="0" sz="1200" spc="-5">
                <a:latin typeface="Calibri"/>
                <a:cs typeface="Calibri"/>
              </a:rPr>
              <a:t>been </a:t>
            </a:r>
            <a:r>
              <a:rPr dirty="0" sz="1200">
                <a:latin typeface="Calibri"/>
                <a:cs typeface="Calibri"/>
              </a:rPr>
              <a:t>formed. Next, </a:t>
            </a:r>
            <a:r>
              <a:rPr dirty="0" sz="1200" spc="-5">
                <a:latin typeface="Calibri"/>
                <a:cs typeface="Calibri"/>
              </a:rPr>
              <a:t>we need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5">
                <a:latin typeface="Calibri"/>
                <a:cs typeface="Calibri"/>
              </a:rPr>
              <a:t>join these </a:t>
            </a:r>
            <a:r>
              <a:rPr dirty="0" sz="1200">
                <a:latin typeface="Calibri"/>
                <a:cs typeface="Calibri"/>
              </a:rPr>
              <a:t>trees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create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complete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tree.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53903" y="2304376"/>
            <a:ext cx="3486801" cy="1104811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6185" y="3828288"/>
            <a:ext cx="3678096" cy="1192784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132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915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03: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Molecular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Evolution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010:</a:t>
            </a:r>
            <a:r>
              <a:rPr dirty="0" sz="1300" spc="-2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UPGMA-IV</a:t>
            </a:r>
            <a:endParaRPr sz="1300">
              <a:latin typeface="Calibri Light"/>
              <a:cs typeface="Calibri Light"/>
            </a:endParaRPr>
          </a:p>
          <a:p>
            <a:pPr marL="12700" marR="131445">
              <a:lnSpc>
                <a:spcPct val="1092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Application</a:t>
            </a:r>
            <a:r>
              <a:rPr dirty="0" sz="1200">
                <a:latin typeface="Calibri"/>
                <a:cs typeface="Calibri"/>
              </a:rPr>
              <a:t> of UPGMA</a:t>
            </a:r>
            <a:r>
              <a:rPr dirty="0" sz="1200" spc="-5">
                <a:latin typeface="Calibri"/>
                <a:cs typeface="Calibri"/>
              </a:rPr>
              <a:t> resulted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formation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10">
                <a:latin typeface="Calibri"/>
                <a:cs typeface="Calibri"/>
              </a:rPr>
              <a:t>two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sub-trees.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need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now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join</a:t>
            </a:r>
            <a:r>
              <a:rPr dirty="0" sz="1200">
                <a:latin typeface="Calibri"/>
                <a:cs typeface="Calibri"/>
              </a:rPr>
              <a:t> them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into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single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tree. </a:t>
            </a:r>
            <a:r>
              <a:rPr dirty="0" sz="1200" spc="-5">
                <a:latin typeface="Calibri"/>
                <a:cs typeface="Calibri"/>
              </a:rPr>
              <a:t>Let’s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how that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done.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576954"/>
            <a:ext cx="5870575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–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</a:t>
            </a:r>
            <a:r>
              <a:rPr dirty="0" sz="1200" spc="-5">
                <a:latin typeface="Calibri"/>
                <a:cs typeface="Calibri"/>
              </a:rPr>
              <a:t> becomes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new </a:t>
            </a:r>
            <a:r>
              <a:rPr dirty="0" sz="1200" spc="-5">
                <a:latin typeface="Calibri"/>
                <a:cs typeface="Calibri"/>
              </a:rPr>
              <a:t>cluster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lets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say </a:t>
            </a:r>
            <a:r>
              <a:rPr dirty="0" sz="1200" spc="5">
                <a:latin typeface="Calibri"/>
                <a:cs typeface="Calibri"/>
              </a:rPr>
              <a:t>X.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modify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matrix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yet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again.</a:t>
            </a:r>
            <a:r>
              <a:rPr dirty="0" sz="1200" spc="-5">
                <a:latin typeface="Calibri"/>
                <a:cs typeface="Calibri"/>
              </a:rPr>
              <a:t> What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trees: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X.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40482" y="4779381"/>
            <a:ext cx="433705" cy="0"/>
          </a:xfrm>
          <a:custGeom>
            <a:avLst/>
            <a:gdLst/>
            <a:ahLst/>
            <a:cxnLst/>
            <a:rect l="l" t="t" r="r" b="b"/>
            <a:pathLst>
              <a:path w="433705" h="0">
                <a:moveTo>
                  <a:pt x="0" y="0"/>
                </a:moveTo>
                <a:lnTo>
                  <a:pt x="433579" y="0"/>
                </a:lnTo>
              </a:path>
            </a:pathLst>
          </a:custGeom>
          <a:ln w="620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40482" y="5226832"/>
            <a:ext cx="266065" cy="0"/>
          </a:xfrm>
          <a:custGeom>
            <a:avLst/>
            <a:gdLst/>
            <a:ahLst/>
            <a:cxnLst/>
            <a:rect l="l" t="t" r="r" b="b"/>
            <a:pathLst>
              <a:path w="266065" h="0">
                <a:moveTo>
                  <a:pt x="0" y="0"/>
                </a:moveTo>
                <a:lnTo>
                  <a:pt x="265719" y="0"/>
                </a:lnTo>
              </a:path>
            </a:pathLst>
          </a:custGeom>
          <a:ln w="620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33410" y="5218115"/>
            <a:ext cx="280670" cy="209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00" spc="70">
                <a:latin typeface="Times New Roman"/>
                <a:cs typeface="Times New Roman"/>
              </a:rPr>
              <a:t>3</a:t>
            </a:r>
            <a:r>
              <a:rPr dirty="0" sz="1200" spc="5">
                <a:latin typeface="Times New Roman"/>
                <a:cs typeface="Times New Roman"/>
              </a:rPr>
              <a:t>*</a:t>
            </a:r>
            <a:r>
              <a:rPr dirty="0" sz="1200" spc="-180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2501" y="5003052"/>
            <a:ext cx="102870" cy="209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00" spc="5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06586" y="4555602"/>
            <a:ext cx="102870" cy="209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00" spc="5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14758" y="5099143"/>
            <a:ext cx="1569720" cy="209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00" spc="105">
                <a:latin typeface="Times New Roman"/>
                <a:cs typeface="Times New Roman"/>
              </a:rPr>
              <a:t>*</a:t>
            </a:r>
            <a:r>
              <a:rPr dirty="0" sz="1200" spc="5">
                <a:latin typeface="Times New Roman"/>
                <a:cs typeface="Times New Roman"/>
              </a:rPr>
              <a:t>(</a:t>
            </a:r>
            <a:r>
              <a:rPr dirty="0" sz="1200" spc="5">
                <a:latin typeface="Times New Roman"/>
                <a:cs typeface="Times New Roman"/>
              </a:rPr>
              <a:t>6</a:t>
            </a:r>
            <a:r>
              <a:rPr dirty="0" sz="1200" spc="-120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Symbol"/>
                <a:cs typeface="Symbol"/>
              </a:rPr>
              <a:t></a:t>
            </a:r>
            <a:r>
              <a:rPr dirty="0" sz="1200" spc="-105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Times New Roman"/>
                <a:cs typeface="Times New Roman"/>
              </a:rPr>
              <a:t>6</a:t>
            </a:r>
            <a:r>
              <a:rPr dirty="0" sz="1200" spc="-125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Symbol"/>
                <a:cs typeface="Symbol"/>
              </a:rPr>
              <a:t></a:t>
            </a:r>
            <a:r>
              <a:rPr dirty="0" sz="1200" spc="-105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Times New Roman"/>
                <a:cs typeface="Times New Roman"/>
              </a:rPr>
              <a:t>6</a:t>
            </a:r>
            <a:r>
              <a:rPr dirty="0" sz="1200" spc="-120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Symbol"/>
                <a:cs typeface="Symbol"/>
              </a:rPr>
              <a:t></a:t>
            </a:r>
            <a:r>
              <a:rPr dirty="0" sz="1200" spc="-105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Times New Roman"/>
                <a:cs typeface="Times New Roman"/>
              </a:rPr>
              <a:t>6</a:t>
            </a:r>
            <a:r>
              <a:rPr dirty="0" sz="1200" spc="-125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Symbol"/>
                <a:cs typeface="Symbol"/>
              </a:rPr>
              <a:t></a:t>
            </a:r>
            <a:r>
              <a:rPr dirty="0" sz="1200" spc="-105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Times New Roman"/>
                <a:cs typeface="Times New Roman"/>
              </a:rPr>
              <a:t>6</a:t>
            </a:r>
            <a:r>
              <a:rPr dirty="0" sz="1200" spc="-125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Symbol"/>
                <a:cs typeface="Symbol"/>
              </a:rPr>
              <a:t></a:t>
            </a:r>
            <a:r>
              <a:rPr dirty="0" sz="1200" spc="-10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6</a:t>
            </a:r>
            <a:r>
              <a:rPr dirty="0" sz="1200">
                <a:latin typeface="Times New Roman"/>
                <a:cs typeface="Times New Roman"/>
              </a:rPr>
              <a:t>)</a:t>
            </a:r>
            <a:r>
              <a:rPr dirty="0" sz="1200" spc="-35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Symbol"/>
                <a:cs typeface="Symbol"/>
              </a:rPr>
              <a:t></a:t>
            </a:r>
            <a:r>
              <a:rPr dirty="0" sz="1200" spc="-50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Times New Roman"/>
                <a:cs typeface="Times New Roman"/>
              </a:rPr>
              <a:t>6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69977" y="4101357"/>
            <a:ext cx="631190" cy="209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337820" algn="l"/>
                <a:tab pos="592455" algn="l"/>
              </a:tabLst>
            </a:pPr>
            <a:r>
              <a:rPr dirty="0" baseline="-34722" sz="1800" spc="7">
                <a:latin typeface="Symbol"/>
                <a:cs typeface="Symbol"/>
              </a:rPr>
              <a:t></a:t>
            </a:r>
            <a:r>
              <a:rPr dirty="0" u="sng" sz="1200" spc="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1	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8761" y="4872602"/>
            <a:ext cx="301625" cy="132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3045" algn="l"/>
              </a:tabLst>
            </a:pPr>
            <a:r>
              <a:rPr dirty="0" sz="700" spc="5" i="1">
                <a:latin typeface="Times New Roman"/>
                <a:cs typeface="Times New Roman"/>
              </a:rPr>
              <a:t>W</a:t>
            </a:r>
            <a:r>
              <a:rPr dirty="0" sz="700" spc="5" i="1">
                <a:latin typeface="Times New Roman"/>
                <a:cs typeface="Times New Roman"/>
              </a:rPr>
              <a:t>	</a:t>
            </a:r>
            <a:r>
              <a:rPr dirty="0" sz="700" spc="5" i="1">
                <a:latin typeface="Times New Roman"/>
                <a:cs typeface="Times New Roman"/>
              </a:rPr>
              <a:t>X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42558" y="4299405"/>
            <a:ext cx="74930" cy="132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5" i="1">
                <a:latin typeface="Times New Roman"/>
                <a:cs typeface="Times New Roman"/>
              </a:rPr>
              <a:t>ij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11925" y="4418371"/>
            <a:ext cx="764540" cy="132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258445" algn="l"/>
              </a:tabLst>
            </a:pPr>
            <a:r>
              <a:rPr dirty="0" sz="700" spc="5" i="1">
                <a:latin typeface="Times New Roman"/>
                <a:cs typeface="Times New Roman"/>
              </a:rPr>
              <a:t>W</a:t>
            </a:r>
            <a:r>
              <a:rPr dirty="0" sz="700" spc="5" i="1">
                <a:latin typeface="Times New Roman"/>
                <a:cs typeface="Times New Roman"/>
              </a:rPr>
              <a:t>	</a:t>
            </a:r>
            <a:r>
              <a:rPr dirty="0" sz="700" spc="5" i="1">
                <a:latin typeface="Times New Roman"/>
                <a:cs typeface="Times New Roman"/>
              </a:rPr>
              <a:t>X</a:t>
            </a:r>
            <a:r>
              <a:rPr dirty="0" sz="700" spc="5" i="1">
                <a:latin typeface="Times New Roman"/>
                <a:cs typeface="Times New Roman"/>
              </a:rPr>
              <a:t>  </a:t>
            </a:r>
            <a:r>
              <a:rPr dirty="0" sz="700" spc="-45" i="1">
                <a:latin typeface="Times New Roman"/>
                <a:cs typeface="Times New Roman"/>
              </a:rPr>
              <a:t> </a:t>
            </a:r>
            <a:r>
              <a:rPr dirty="0" baseline="7936" sz="1050" spc="-37" i="1">
                <a:latin typeface="Times New Roman"/>
                <a:cs typeface="Times New Roman"/>
              </a:rPr>
              <a:t>i</a:t>
            </a:r>
            <a:r>
              <a:rPr dirty="0" baseline="7936" sz="1050" spc="-150">
                <a:latin typeface="Symbol"/>
                <a:cs typeface="Symbol"/>
              </a:rPr>
              <a:t></a:t>
            </a:r>
            <a:r>
              <a:rPr dirty="0" baseline="7936" sz="1050" spc="7" i="1">
                <a:latin typeface="Times New Roman"/>
                <a:cs typeface="Times New Roman"/>
              </a:rPr>
              <a:t>W</a:t>
            </a:r>
            <a:r>
              <a:rPr dirty="0" baseline="7936" sz="1050" spc="-75" i="1">
                <a:latin typeface="Times New Roman"/>
                <a:cs typeface="Times New Roman"/>
              </a:rPr>
              <a:t> </a:t>
            </a:r>
            <a:r>
              <a:rPr dirty="0" baseline="7936" sz="1050">
                <a:latin typeface="Times New Roman"/>
                <a:cs typeface="Times New Roman"/>
              </a:rPr>
              <a:t>,</a:t>
            </a:r>
            <a:r>
              <a:rPr dirty="0" baseline="7936" sz="1050" spc="-30">
                <a:latin typeface="Times New Roman"/>
                <a:cs typeface="Times New Roman"/>
              </a:rPr>
              <a:t> </a:t>
            </a:r>
            <a:r>
              <a:rPr dirty="0" baseline="7936" sz="1050" spc="-22" i="1">
                <a:latin typeface="Times New Roman"/>
                <a:cs typeface="Times New Roman"/>
              </a:rPr>
              <a:t>j</a:t>
            </a:r>
            <a:r>
              <a:rPr dirty="0" baseline="7936" sz="1050" spc="22">
                <a:latin typeface="Symbol"/>
                <a:cs typeface="Symbol"/>
              </a:rPr>
              <a:t></a:t>
            </a:r>
            <a:r>
              <a:rPr dirty="0" baseline="7936" sz="1050" spc="7" i="1">
                <a:latin typeface="Times New Roman"/>
                <a:cs typeface="Times New Roman"/>
              </a:rPr>
              <a:t>X</a:t>
            </a:r>
            <a:endParaRPr baseline="7936" sz="10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02183" y="4299405"/>
            <a:ext cx="135890" cy="132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75" i="1">
                <a:latin typeface="Times New Roman"/>
                <a:cs typeface="Times New Roman"/>
              </a:rPr>
              <a:t>WX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59728" y="4651705"/>
            <a:ext cx="2321560" cy="209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sz="1200" spc="25">
                <a:latin typeface="Times New Roman"/>
                <a:cs typeface="Times New Roman"/>
              </a:rPr>
              <a:t>(</a:t>
            </a:r>
            <a:r>
              <a:rPr dirty="0" sz="1200" spc="5" i="1">
                <a:latin typeface="Times New Roman"/>
                <a:cs typeface="Times New Roman"/>
              </a:rPr>
              <a:t>d</a:t>
            </a:r>
            <a:r>
              <a:rPr dirty="0" sz="1200" spc="-185" i="1">
                <a:latin typeface="Times New Roman"/>
                <a:cs typeface="Times New Roman"/>
              </a:rPr>
              <a:t> </a:t>
            </a:r>
            <a:r>
              <a:rPr dirty="0" baseline="-23809" sz="1050" spc="30" i="1">
                <a:latin typeface="Times New Roman"/>
                <a:cs typeface="Times New Roman"/>
              </a:rPr>
              <a:t>A</a:t>
            </a:r>
            <a:r>
              <a:rPr dirty="0" baseline="-23809" sz="1050" spc="7" i="1">
                <a:latin typeface="Times New Roman"/>
                <a:cs typeface="Times New Roman"/>
              </a:rPr>
              <a:t>B</a:t>
            </a:r>
            <a:r>
              <a:rPr dirty="0" baseline="-23809" sz="1050" i="1">
                <a:latin typeface="Times New Roman"/>
                <a:cs typeface="Times New Roman"/>
              </a:rPr>
              <a:t> </a:t>
            </a:r>
            <a:r>
              <a:rPr dirty="0" baseline="-23809" sz="1050" spc="-60" i="1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Symbol"/>
                <a:cs typeface="Symbol"/>
              </a:rPr>
              <a:t></a:t>
            </a:r>
            <a:r>
              <a:rPr dirty="0" sz="1200" spc="-90">
                <a:latin typeface="Times New Roman"/>
                <a:cs typeface="Times New Roman"/>
              </a:rPr>
              <a:t> </a:t>
            </a:r>
            <a:r>
              <a:rPr dirty="0" sz="1200" spc="5" i="1">
                <a:latin typeface="Times New Roman"/>
                <a:cs typeface="Times New Roman"/>
              </a:rPr>
              <a:t>d</a:t>
            </a:r>
            <a:r>
              <a:rPr dirty="0" sz="1200" spc="-185" i="1">
                <a:latin typeface="Times New Roman"/>
                <a:cs typeface="Times New Roman"/>
              </a:rPr>
              <a:t> </a:t>
            </a:r>
            <a:r>
              <a:rPr dirty="0" baseline="-23809" sz="1050" spc="30" i="1">
                <a:latin typeface="Times New Roman"/>
                <a:cs typeface="Times New Roman"/>
              </a:rPr>
              <a:t>A</a:t>
            </a:r>
            <a:r>
              <a:rPr dirty="0" baseline="-23809" sz="1050" spc="7" i="1">
                <a:latin typeface="Times New Roman"/>
                <a:cs typeface="Times New Roman"/>
              </a:rPr>
              <a:t>F</a:t>
            </a:r>
            <a:r>
              <a:rPr dirty="0" baseline="-23809" sz="1050" i="1">
                <a:latin typeface="Times New Roman"/>
                <a:cs typeface="Times New Roman"/>
              </a:rPr>
              <a:t> </a:t>
            </a:r>
            <a:r>
              <a:rPr dirty="0" baseline="-23809" sz="1050" spc="22" i="1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Symbol"/>
                <a:cs typeface="Symbol"/>
              </a:rPr>
              <a:t></a:t>
            </a:r>
            <a:r>
              <a:rPr dirty="0" sz="1200" spc="-90">
                <a:latin typeface="Times New Roman"/>
                <a:cs typeface="Times New Roman"/>
              </a:rPr>
              <a:t> </a:t>
            </a:r>
            <a:r>
              <a:rPr dirty="0" sz="1200" spc="85" i="1">
                <a:latin typeface="Times New Roman"/>
                <a:cs typeface="Times New Roman"/>
              </a:rPr>
              <a:t>d</a:t>
            </a:r>
            <a:r>
              <a:rPr dirty="0" baseline="-23809" sz="1050" spc="7" i="1">
                <a:latin typeface="Times New Roman"/>
                <a:cs typeface="Times New Roman"/>
              </a:rPr>
              <a:t>DB</a:t>
            </a:r>
            <a:r>
              <a:rPr dirty="0" baseline="-23809" sz="1050" i="1">
                <a:latin typeface="Times New Roman"/>
                <a:cs typeface="Times New Roman"/>
              </a:rPr>
              <a:t> </a:t>
            </a:r>
            <a:r>
              <a:rPr dirty="0" baseline="-23809" sz="1050" spc="-37" i="1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Symbol"/>
                <a:cs typeface="Symbol"/>
              </a:rPr>
              <a:t></a:t>
            </a:r>
            <a:r>
              <a:rPr dirty="0" sz="1200" spc="-85">
                <a:latin typeface="Times New Roman"/>
                <a:cs typeface="Times New Roman"/>
              </a:rPr>
              <a:t> </a:t>
            </a:r>
            <a:r>
              <a:rPr dirty="0" sz="1200" spc="85" i="1">
                <a:latin typeface="Times New Roman"/>
                <a:cs typeface="Times New Roman"/>
              </a:rPr>
              <a:t>d</a:t>
            </a:r>
            <a:r>
              <a:rPr dirty="0" baseline="-23809" sz="1050" spc="7" i="1">
                <a:latin typeface="Times New Roman"/>
                <a:cs typeface="Times New Roman"/>
              </a:rPr>
              <a:t>DF</a:t>
            </a:r>
            <a:r>
              <a:rPr dirty="0" baseline="-23809" sz="1050" i="1">
                <a:latin typeface="Times New Roman"/>
                <a:cs typeface="Times New Roman"/>
              </a:rPr>
              <a:t> </a:t>
            </a:r>
            <a:r>
              <a:rPr dirty="0" baseline="-23809" sz="1050" spc="44" i="1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Symbol"/>
                <a:cs typeface="Symbol"/>
              </a:rPr>
              <a:t></a:t>
            </a:r>
            <a:r>
              <a:rPr dirty="0" sz="1200" spc="-90">
                <a:latin typeface="Times New Roman"/>
                <a:cs typeface="Times New Roman"/>
              </a:rPr>
              <a:t> </a:t>
            </a:r>
            <a:r>
              <a:rPr dirty="0" sz="1200" spc="85" i="1">
                <a:latin typeface="Times New Roman"/>
                <a:cs typeface="Times New Roman"/>
              </a:rPr>
              <a:t>d</a:t>
            </a:r>
            <a:r>
              <a:rPr dirty="0" baseline="-23809" sz="1050" spc="30" i="1">
                <a:latin typeface="Times New Roman"/>
                <a:cs typeface="Times New Roman"/>
              </a:rPr>
              <a:t>E</a:t>
            </a:r>
            <a:r>
              <a:rPr dirty="0" baseline="-23809" sz="1050" spc="7" i="1">
                <a:latin typeface="Times New Roman"/>
                <a:cs typeface="Times New Roman"/>
              </a:rPr>
              <a:t>B</a:t>
            </a:r>
            <a:r>
              <a:rPr dirty="0" baseline="-23809" sz="1050" i="1">
                <a:latin typeface="Times New Roman"/>
                <a:cs typeface="Times New Roman"/>
              </a:rPr>
              <a:t> </a:t>
            </a:r>
            <a:r>
              <a:rPr dirty="0" baseline="-23809" sz="1050" spc="-60" i="1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Symbol"/>
                <a:cs typeface="Symbol"/>
              </a:rPr>
              <a:t></a:t>
            </a:r>
            <a:r>
              <a:rPr dirty="0" sz="1200" spc="-85">
                <a:latin typeface="Times New Roman"/>
                <a:cs typeface="Times New Roman"/>
              </a:rPr>
              <a:t> </a:t>
            </a:r>
            <a:r>
              <a:rPr dirty="0" sz="1200" spc="85" i="1">
                <a:latin typeface="Times New Roman"/>
                <a:cs typeface="Times New Roman"/>
              </a:rPr>
              <a:t>d</a:t>
            </a:r>
            <a:r>
              <a:rPr dirty="0" baseline="-23809" sz="1050" spc="30" i="1">
                <a:latin typeface="Times New Roman"/>
                <a:cs typeface="Times New Roman"/>
              </a:rPr>
              <a:t>E</a:t>
            </a:r>
            <a:r>
              <a:rPr dirty="0" baseline="-23809" sz="1050" spc="7" i="1">
                <a:latin typeface="Times New Roman"/>
                <a:cs typeface="Times New Roman"/>
              </a:rPr>
              <a:t>F</a:t>
            </a:r>
            <a:r>
              <a:rPr dirty="0" baseline="-23809" sz="1050" i="1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)</a:t>
            </a:r>
            <a:r>
              <a:rPr dirty="0" sz="1200" spc="-30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Symbol"/>
                <a:cs typeface="Symbol"/>
              </a:rPr>
              <a:t>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5288" y="4770670"/>
            <a:ext cx="334010" cy="209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00" spc="5" i="1">
                <a:latin typeface="Times New Roman"/>
                <a:cs typeface="Times New Roman"/>
              </a:rPr>
              <a:t>N </a:t>
            </a:r>
            <a:r>
              <a:rPr dirty="0" sz="1200" spc="120" i="1">
                <a:latin typeface="Times New Roman"/>
                <a:cs typeface="Times New Roman"/>
              </a:rPr>
              <a:t> </a:t>
            </a:r>
            <a:r>
              <a:rPr dirty="0" sz="1200" spc="5" i="1">
                <a:latin typeface="Times New Roman"/>
                <a:cs typeface="Times New Roman"/>
              </a:rPr>
              <a:t>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51444" y="4120821"/>
            <a:ext cx="531495" cy="3009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baseline="-9259" sz="2700" spc="120">
                <a:latin typeface="Symbol"/>
                <a:cs typeface="Symbol"/>
              </a:rPr>
              <a:t></a:t>
            </a:r>
            <a:r>
              <a:rPr dirty="0" sz="1200" spc="80" i="1">
                <a:latin typeface="Times New Roman"/>
                <a:cs typeface="Times New Roman"/>
              </a:rPr>
              <a:t>d </a:t>
            </a:r>
            <a:r>
              <a:rPr dirty="0" sz="1200" spc="110" i="1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Symbol"/>
                <a:cs typeface="Symbol"/>
              </a:rPr>
              <a:t>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34173" y="4316740"/>
            <a:ext cx="334010" cy="209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00" spc="5" i="1">
                <a:latin typeface="Times New Roman"/>
                <a:cs typeface="Times New Roman"/>
              </a:rPr>
              <a:t>N </a:t>
            </a:r>
            <a:r>
              <a:rPr dirty="0" sz="1200" spc="120" i="1">
                <a:latin typeface="Times New Roman"/>
                <a:cs typeface="Times New Roman"/>
              </a:rPr>
              <a:t> </a:t>
            </a:r>
            <a:r>
              <a:rPr dirty="0" sz="1200" spc="5" i="1">
                <a:latin typeface="Times New Roman"/>
                <a:cs typeface="Times New Roman"/>
              </a:rPr>
              <a:t>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25594" y="4197460"/>
            <a:ext cx="102870" cy="209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00" spc="5" i="1">
                <a:latin typeface="Times New Roman"/>
                <a:cs typeface="Times New Roman"/>
              </a:rPr>
              <a:t>d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1251" y="1644956"/>
            <a:ext cx="3927792" cy="155277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08710" y="6437376"/>
            <a:ext cx="3002415" cy="235938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10075" y="4132326"/>
            <a:ext cx="1709827" cy="1490390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133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80940" y="435356"/>
            <a:ext cx="239077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03: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Molecular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Evolution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904615"/>
            <a:ext cx="5854700" cy="13500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X –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becomes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new </a:t>
            </a:r>
            <a:r>
              <a:rPr dirty="0" sz="1200" spc="-5">
                <a:latin typeface="Calibri"/>
                <a:cs typeface="Calibri"/>
              </a:rPr>
              <a:t>cluster </a:t>
            </a:r>
            <a:r>
              <a:rPr dirty="0" sz="1200">
                <a:latin typeface="Calibri"/>
                <a:cs typeface="Calibri"/>
              </a:rPr>
              <a:t>lets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say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5">
                <a:latin typeface="Calibri"/>
                <a:cs typeface="Calibri"/>
              </a:rPr>
              <a:t>Y.</a:t>
            </a:r>
            <a:r>
              <a:rPr dirty="0" sz="1200">
                <a:latin typeface="Calibri"/>
                <a:cs typeface="Calibri"/>
              </a:rPr>
              <a:t> We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modify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 </a:t>
            </a:r>
            <a:r>
              <a:rPr dirty="0" sz="1200">
                <a:latin typeface="Calibri"/>
                <a:cs typeface="Calibri"/>
              </a:rPr>
              <a:t>matrix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200">
                <a:latin typeface="Calibri"/>
                <a:cs typeface="Calibri"/>
              </a:rPr>
              <a:t>What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between: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sz="1400" spc="-5" b="1">
                <a:latin typeface="Calibri"/>
                <a:cs typeface="Calibri"/>
              </a:rPr>
              <a:t>Conclusion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815"/>
              </a:spcBef>
            </a:pPr>
            <a:r>
              <a:rPr dirty="0" sz="1200">
                <a:latin typeface="Calibri"/>
                <a:cs typeface="Calibri"/>
              </a:rPr>
              <a:t>We have now </a:t>
            </a:r>
            <a:r>
              <a:rPr dirty="0" sz="1200" spc="-5">
                <a:latin typeface="Calibri"/>
                <a:cs typeface="Calibri"/>
              </a:rPr>
              <a:t>seen </a:t>
            </a:r>
            <a:r>
              <a:rPr dirty="0" sz="1200">
                <a:latin typeface="Calibri"/>
                <a:cs typeface="Calibri"/>
              </a:rPr>
              <a:t>how trees </a:t>
            </a:r>
            <a:r>
              <a:rPr dirty="0" sz="1200" spc="-5">
                <a:latin typeface="Calibri"/>
                <a:cs typeface="Calibri"/>
              </a:rPr>
              <a:t>are generated and </a:t>
            </a:r>
            <a:r>
              <a:rPr dirty="0" sz="1200">
                <a:latin typeface="Calibri"/>
                <a:cs typeface="Calibri"/>
              </a:rPr>
              <a:t>connected. Next, </a:t>
            </a:r>
            <a:r>
              <a:rPr dirty="0" sz="1200" spc="-5">
                <a:latin typeface="Calibri"/>
                <a:cs typeface="Calibri"/>
              </a:rPr>
              <a:t>we need to finalize the tree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adding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last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clusters.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4531" y="995370"/>
            <a:ext cx="5469856" cy="266044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134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915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03: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Molecular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Evolution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2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011:</a:t>
            </a:r>
            <a:r>
              <a:rPr dirty="0" sz="1300" spc="-3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UPGMA-V</a:t>
            </a:r>
            <a:endParaRPr sz="1300">
              <a:latin typeface="Calibri Light"/>
              <a:cs typeface="Calibri Light"/>
            </a:endParaRPr>
          </a:p>
          <a:p>
            <a:pPr marL="12700" marR="132080">
              <a:lnSpc>
                <a:spcPct val="1092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Application</a:t>
            </a:r>
            <a:r>
              <a:rPr dirty="0" sz="1200">
                <a:latin typeface="Calibri"/>
                <a:cs typeface="Calibri"/>
              </a:rPr>
              <a:t> of UPGMA</a:t>
            </a:r>
            <a:r>
              <a:rPr dirty="0" sz="1200" spc="-5">
                <a:latin typeface="Calibri"/>
                <a:cs typeface="Calibri"/>
              </a:rPr>
              <a:t> resulted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formation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10">
                <a:latin typeface="Calibri"/>
                <a:cs typeface="Calibri"/>
              </a:rPr>
              <a:t>two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sub-trees.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need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now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join</a:t>
            </a:r>
            <a:r>
              <a:rPr dirty="0" sz="1200">
                <a:latin typeface="Calibri"/>
                <a:cs typeface="Calibri"/>
              </a:rPr>
              <a:t> them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into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single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tree. </a:t>
            </a:r>
            <a:r>
              <a:rPr dirty="0" sz="1200" spc="-5">
                <a:latin typeface="Calibri"/>
                <a:cs typeface="Calibri"/>
              </a:rPr>
              <a:t>Let’s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how that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done.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599815"/>
            <a:ext cx="5702935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X – W </a:t>
            </a:r>
            <a:r>
              <a:rPr dirty="0" sz="1200" spc="-5">
                <a:latin typeface="Calibri"/>
                <a:cs typeface="Calibri"/>
              </a:rPr>
              <a:t>becomes </a:t>
            </a:r>
            <a:r>
              <a:rPr dirty="0" sz="1200">
                <a:latin typeface="Calibri"/>
                <a:cs typeface="Calibri"/>
              </a:rPr>
              <a:t>a new </a:t>
            </a:r>
            <a:r>
              <a:rPr dirty="0" sz="1200" spc="-5">
                <a:latin typeface="Calibri"/>
                <a:cs typeface="Calibri"/>
              </a:rPr>
              <a:t>cluster </a:t>
            </a:r>
            <a:r>
              <a:rPr dirty="0" sz="1200">
                <a:latin typeface="Calibri"/>
                <a:cs typeface="Calibri"/>
              </a:rPr>
              <a:t>lets </a:t>
            </a:r>
            <a:r>
              <a:rPr dirty="0" sz="1200" spc="-5">
                <a:latin typeface="Calibri"/>
                <a:cs typeface="Calibri"/>
              </a:rPr>
              <a:t>say </a:t>
            </a:r>
            <a:r>
              <a:rPr dirty="0" sz="1200" spc="5">
                <a:latin typeface="Calibri"/>
                <a:cs typeface="Calibri"/>
              </a:rPr>
              <a:t>Y. </a:t>
            </a:r>
            <a:r>
              <a:rPr dirty="0" sz="1200">
                <a:latin typeface="Calibri"/>
                <a:cs typeface="Calibri"/>
              </a:rPr>
              <a:t>We have to </a:t>
            </a:r>
            <a:r>
              <a:rPr dirty="0" sz="1200" spc="-5">
                <a:latin typeface="Calibri"/>
                <a:cs typeface="Calibri"/>
              </a:rPr>
              <a:t>modify </a:t>
            </a: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distance </a:t>
            </a:r>
            <a:r>
              <a:rPr dirty="0" sz="1200">
                <a:latin typeface="Calibri"/>
                <a:cs typeface="Calibri"/>
              </a:rPr>
              <a:t>matrix. </a:t>
            </a:r>
            <a:r>
              <a:rPr dirty="0" sz="1200" spc="-5">
                <a:latin typeface="Calibri"/>
                <a:cs typeface="Calibri"/>
              </a:rPr>
              <a:t>What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distance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between: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C.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4061" y="1688104"/>
            <a:ext cx="3570872" cy="173659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8894" y="4142359"/>
            <a:ext cx="4118426" cy="340922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135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80940" y="435356"/>
            <a:ext cx="239077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03: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Molecular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Evolution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267326"/>
            <a:ext cx="5893435" cy="9461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latin typeface="Calibri"/>
                <a:cs typeface="Calibri"/>
              </a:rPr>
              <a:t>Conclusion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810"/>
              </a:spcBef>
            </a:pPr>
            <a:r>
              <a:rPr dirty="0" sz="1200" spc="-5">
                <a:latin typeface="Calibri"/>
                <a:cs typeface="Calibri"/>
              </a:rPr>
              <a:t>Un-weighted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Pair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Group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Method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Arithmetic </a:t>
            </a:r>
            <a:r>
              <a:rPr dirty="0" sz="1200">
                <a:latin typeface="Calibri"/>
                <a:cs typeface="Calibri"/>
              </a:rPr>
              <a:t>Averages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clustering method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construct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phylogenetic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trees.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Non-clustering methods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such</a:t>
            </a:r>
            <a:r>
              <a:rPr dirty="0" sz="1200">
                <a:latin typeface="Calibri"/>
                <a:cs typeface="Calibri"/>
              </a:rPr>
              <a:t> 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Maximum</a:t>
            </a:r>
            <a:r>
              <a:rPr dirty="0" sz="1200" spc="-5">
                <a:latin typeface="Calibri"/>
                <a:cs typeface="Calibri"/>
              </a:rPr>
              <a:t> Parsimony </a:t>
            </a:r>
            <a:r>
              <a:rPr dirty="0" sz="1200">
                <a:latin typeface="Calibri"/>
                <a:cs typeface="Calibri"/>
              </a:rPr>
              <a:t>may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 </a:t>
            </a:r>
            <a:r>
              <a:rPr dirty="0" sz="1200" spc="-5">
                <a:latin typeface="Calibri"/>
                <a:cs typeface="Calibri"/>
              </a:rPr>
              <a:t>used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 </a:t>
            </a:r>
            <a:r>
              <a:rPr dirty="0" sz="1200">
                <a:latin typeface="Calibri"/>
                <a:cs typeface="Calibri"/>
              </a:rPr>
              <a:t> making</a:t>
            </a:r>
            <a:r>
              <a:rPr dirty="0" sz="1200" spc="-5">
                <a:latin typeface="Calibri"/>
                <a:cs typeface="Calibri"/>
              </a:rPr>
              <a:t> trees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 </a:t>
            </a:r>
            <a:r>
              <a:rPr dirty="0" sz="1200" spc="-5">
                <a:latin typeface="Calibri"/>
                <a:cs typeface="Calibri"/>
              </a:rPr>
              <a:t>well.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7002" y="914400"/>
            <a:ext cx="4521655" cy="3238453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136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80003" y="435356"/>
            <a:ext cx="32937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6830" rIns="0" bIns="0" rtlCol="0" vert="horz">
            <a:spAutoFit/>
          </a:bodyPr>
          <a:lstStyle/>
          <a:p>
            <a:pPr marL="12700" marR="5080">
              <a:lnSpc>
                <a:spcPts val="2760"/>
              </a:lnSpc>
              <a:spcBef>
                <a:spcPts val="290"/>
              </a:spcBef>
            </a:pPr>
            <a:r>
              <a:rPr dirty="0" spc="-5"/>
              <a:t>Chapter</a:t>
            </a:r>
            <a:r>
              <a:rPr dirty="0" spc="-15"/>
              <a:t> </a:t>
            </a:r>
            <a:r>
              <a:rPr dirty="0"/>
              <a:t>4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15"/>
              <a:t> </a:t>
            </a:r>
            <a:r>
              <a:rPr dirty="0" spc="-5"/>
              <a:t>RNA</a:t>
            </a:r>
            <a:r>
              <a:rPr dirty="0" spc="-140"/>
              <a:t> </a:t>
            </a:r>
            <a:r>
              <a:rPr dirty="0" spc="-5"/>
              <a:t>Secondary</a:t>
            </a:r>
            <a:r>
              <a:rPr dirty="0" spc="-20"/>
              <a:t> </a:t>
            </a:r>
            <a:r>
              <a:rPr dirty="0" spc="-10"/>
              <a:t>Structure </a:t>
            </a:r>
            <a:r>
              <a:rPr dirty="0" spc="-585"/>
              <a:t> </a:t>
            </a:r>
            <a:r>
              <a:rPr dirty="0" spc="-5"/>
              <a:t>Prediction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02004" y="1825403"/>
            <a:ext cx="5934710" cy="3895725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001: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DNA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TO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RNA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SEQUENCES</a:t>
            </a:r>
            <a:endParaRPr sz="1300">
              <a:latin typeface="Calibri Light"/>
              <a:cs typeface="Calibri Light"/>
            </a:endParaRPr>
          </a:p>
          <a:p>
            <a:pPr marL="469265" indent="-228600">
              <a:lnSpc>
                <a:spcPct val="100000"/>
              </a:lnSpc>
              <a:spcBef>
                <a:spcPts val="21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400" spc="-5" b="1">
                <a:latin typeface="Calibri"/>
                <a:cs typeface="Calibri"/>
              </a:rPr>
              <a:t>MOTIVATION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50">
              <a:latin typeface="Calibri"/>
              <a:cs typeface="Calibri"/>
            </a:endParaRPr>
          </a:p>
          <a:p>
            <a:pPr marL="12700" marR="5080">
              <a:lnSpc>
                <a:spcPct val="109800"/>
              </a:lnSpc>
            </a:pP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early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days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was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considered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involve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protein,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means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takes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</a:t>
            </a:r>
            <a:r>
              <a:rPr dirty="0" sz="1200">
                <a:latin typeface="Calibri"/>
                <a:cs typeface="Calibri"/>
              </a:rPr>
              <a:t> from</a:t>
            </a:r>
            <a:r>
              <a:rPr dirty="0" sz="1200" spc="-5">
                <a:latin typeface="Calibri"/>
                <a:cs typeface="Calibri"/>
              </a:rPr>
              <a:t> DNA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converts that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synthesis.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Now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know that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multiple </a:t>
            </a:r>
            <a:r>
              <a:rPr dirty="0" sz="1200">
                <a:latin typeface="Calibri"/>
                <a:cs typeface="Calibri"/>
              </a:rPr>
              <a:t>types </a:t>
            </a:r>
            <a:r>
              <a:rPr dirty="0" sz="1200" spc="-5">
                <a:latin typeface="Calibri"/>
                <a:cs typeface="Calibri"/>
              </a:rPr>
              <a:t>like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mRNA,</a:t>
            </a:r>
            <a:r>
              <a:rPr dirty="0" sz="1200" spc="-5">
                <a:latin typeface="Calibri"/>
                <a:cs typeface="Calibri"/>
              </a:rPr>
              <a:t> tRNA,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miRNA</a:t>
            </a:r>
            <a:r>
              <a:rPr dirty="0" sz="1200" spc="-5">
                <a:latin typeface="Calibri"/>
                <a:cs typeface="Calibri"/>
              </a:rPr>
              <a:t> 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siRNA. And they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perform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most 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work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expression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proteins. Not</a:t>
            </a:r>
            <a:r>
              <a:rPr dirty="0" sz="1200">
                <a:latin typeface="Calibri"/>
                <a:cs typeface="Calibri"/>
              </a:rPr>
              <a:t> All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same,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 nucleotide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functions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also.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Calibri"/>
              <a:cs typeface="Calibri"/>
            </a:endParaRPr>
          </a:p>
          <a:p>
            <a:pPr marL="12700" marR="410845">
              <a:lnSpc>
                <a:spcPct val="110000"/>
              </a:lnSpc>
            </a:pPr>
            <a:r>
              <a:rPr dirty="0" sz="1200">
                <a:latin typeface="Calibri"/>
                <a:cs typeface="Calibri"/>
              </a:rPr>
              <a:t>Many </a:t>
            </a:r>
            <a:r>
              <a:rPr dirty="0" sz="1200" spc="-5">
                <a:latin typeface="Calibri"/>
                <a:cs typeface="Calibri"/>
              </a:rPr>
              <a:t>viruses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assemble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their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genomes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RNAs.</a:t>
            </a:r>
            <a:r>
              <a:rPr dirty="0" sz="1200">
                <a:latin typeface="Calibri"/>
                <a:cs typeface="Calibri"/>
              </a:rPr>
              <a:t> They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therefore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called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-5">
                <a:latin typeface="Calibri"/>
                <a:cs typeface="Calibri"/>
              </a:rPr>
              <a:t> viruses.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Examples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include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Human Immunodeficiency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Virus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Hepatitis </a:t>
            </a:r>
            <a:r>
              <a:rPr dirty="0" sz="1200">
                <a:latin typeface="Calibri"/>
                <a:cs typeface="Calibri"/>
              </a:rPr>
              <a:t>C</a:t>
            </a:r>
            <a:r>
              <a:rPr dirty="0" sz="1200" spc="-5">
                <a:latin typeface="Calibri"/>
                <a:cs typeface="Calibri"/>
              </a:rPr>
              <a:t> Virus.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>
                <a:latin typeface="Calibri"/>
                <a:cs typeface="Calibri"/>
              </a:rPr>
              <a:t>There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little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difference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DNA: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Thymine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replaced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-5">
                <a:latin typeface="Calibri"/>
                <a:cs typeface="Calibri"/>
              </a:rPr>
              <a:t> Uracil</a:t>
            </a:r>
            <a:r>
              <a:rPr dirty="0" sz="1200">
                <a:latin typeface="Calibri"/>
                <a:cs typeface="Calibri"/>
              </a:rPr>
              <a:t> in </a:t>
            </a:r>
            <a:r>
              <a:rPr dirty="0" sz="1200" spc="-5">
                <a:latin typeface="Calibri"/>
                <a:cs typeface="Calibri"/>
              </a:rPr>
              <a:t>RNA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molecule.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-5">
                <a:latin typeface="Calibri"/>
                <a:cs typeface="Calibri"/>
              </a:rPr>
              <a:t> molecule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single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stand.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-5">
                <a:latin typeface="Calibri"/>
                <a:cs typeface="Calibri"/>
              </a:rPr>
              <a:t> contain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ribose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sugar.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04244" y="6125652"/>
            <a:ext cx="3195955" cy="1445260"/>
            <a:chOff x="1704244" y="6125652"/>
            <a:chExt cx="3195955" cy="144526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4244" y="6125652"/>
              <a:ext cx="3195802" cy="144491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01796" y="7184136"/>
              <a:ext cx="1065276" cy="36271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02004" y="7767066"/>
            <a:ext cx="5592445" cy="5276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18185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0.1 Ribose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sugar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has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(OH)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and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Deoxyribose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(H)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100">
                <a:latin typeface="Calibri"/>
                <a:cs typeface="Calibri"/>
              </a:rPr>
              <a:t>Because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has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two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(OH)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groups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that’s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why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has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shot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life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spam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because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both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(OH)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repulsion.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137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80003" y="435356"/>
            <a:ext cx="32937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1530889"/>
            <a:ext cx="5889625" cy="4752975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002: TYPES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RNA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&amp;THEIR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FUNCTIONS</a:t>
            </a:r>
            <a:endParaRPr sz="13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1200">
                <a:latin typeface="Calibri"/>
                <a:cs typeface="Calibri"/>
              </a:rPr>
              <a:t>There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categories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RNA: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44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Coding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Non-Coding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endParaRPr sz="1200">
              <a:latin typeface="Calibri"/>
              <a:cs typeface="Calibri"/>
            </a:endParaRPr>
          </a:p>
          <a:p>
            <a:pPr marL="12700" marR="157480">
              <a:lnSpc>
                <a:spcPct val="110000"/>
              </a:lnSpc>
              <a:spcBef>
                <a:spcPts val="790"/>
              </a:spcBef>
            </a:pPr>
            <a:r>
              <a:rPr dirty="0" sz="1200" spc="-5">
                <a:latin typeface="Calibri"/>
                <a:cs typeface="Calibri"/>
              </a:rPr>
              <a:t>Coding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 </a:t>
            </a:r>
            <a:r>
              <a:rPr dirty="0" sz="1200" spc="-5">
                <a:latin typeface="Calibri"/>
                <a:cs typeface="Calibri"/>
              </a:rPr>
              <a:t>perform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their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coded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function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5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synthesis.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Non-coding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RNA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translation process.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01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400" spc="-5" b="1">
                <a:latin typeface="Calibri"/>
                <a:cs typeface="Calibri"/>
              </a:rPr>
              <a:t>TYPES</a:t>
            </a:r>
            <a:r>
              <a:rPr dirty="0" sz="1400" spc="-3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OF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RNA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dirty="0" sz="1200">
                <a:latin typeface="Calibri"/>
                <a:cs typeface="Calibri"/>
              </a:rPr>
              <a:t>There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many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types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 </a:t>
            </a:r>
            <a:r>
              <a:rPr dirty="0" sz="1200" spc="-5">
                <a:latin typeface="Calibri"/>
                <a:cs typeface="Calibri"/>
              </a:rPr>
              <a:t>according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their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funtions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like: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Messenger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(mRNA)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Transfer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(tRNA)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Ribosomal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RNA (rRNA)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Micro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RNAs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(miRNA)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Small Interfering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(siRNA)</a:t>
            </a:r>
            <a:endParaRPr sz="12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145"/>
              </a:spcBef>
            </a:pPr>
            <a:r>
              <a:rPr dirty="0" sz="1200">
                <a:latin typeface="Wingdings"/>
                <a:cs typeface="Wingdings"/>
              </a:rPr>
              <a:t></a:t>
            </a:r>
            <a:endParaRPr sz="1200">
              <a:latin typeface="Wingdings"/>
              <a:cs typeface="Wingdings"/>
            </a:endParaRPr>
          </a:p>
          <a:p>
            <a:pPr marL="469265" indent="-228600">
              <a:lnSpc>
                <a:spcPct val="100000"/>
              </a:lnSpc>
              <a:spcBef>
                <a:spcPts val="204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400" b="1">
                <a:latin typeface="Calibri"/>
                <a:cs typeface="Calibri"/>
              </a:rPr>
              <a:t>MESSENGER</a:t>
            </a:r>
            <a:r>
              <a:rPr dirty="0" sz="1400" spc="-4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RNA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10100"/>
              </a:lnSpc>
              <a:spcBef>
                <a:spcPts val="825"/>
              </a:spcBef>
            </a:pPr>
            <a:r>
              <a:rPr dirty="0" sz="1200" spc="-5">
                <a:latin typeface="Calibri"/>
                <a:cs typeface="Calibri"/>
              </a:rPr>
              <a:t>Only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5-10%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this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-5">
                <a:latin typeface="Calibri"/>
                <a:cs typeface="Calibri"/>
              </a:rPr>
              <a:t> type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present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cell. Which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variable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variable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size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it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carries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genetic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</a:t>
            </a:r>
            <a:r>
              <a:rPr dirty="0" sz="1200">
                <a:latin typeface="Calibri"/>
                <a:cs typeface="Calibri"/>
              </a:rPr>
              <a:t> DNA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Ribosomes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where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 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assembled.</a:t>
            </a:r>
            <a:endParaRPr sz="1200">
              <a:latin typeface="Calibri"/>
              <a:cs typeface="Calibri"/>
            </a:endParaRPr>
          </a:p>
          <a:p>
            <a:pPr marL="12700" marR="233679">
              <a:lnSpc>
                <a:spcPct val="109200"/>
              </a:lnSpc>
              <a:spcBef>
                <a:spcPts val="10"/>
              </a:spcBef>
            </a:pPr>
            <a:r>
              <a:rPr dirty="0" sz="1200" spc="-5">
                <a:latin typeface="Calibri"/>
                <a:cs typeface="Calibri"/>
              </a:rPr>
              <a:t>Messenger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 5’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end is </a:t>
            </a:r>
            <a:r>
              <a:rPr dirty="0" sz="1200" spc="-5">
                <a:latin typeface="Calibri"/>
                <a:cs typeface="Calibri"/>
              </a:rPr>
              <a:t>capped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</a:t>
            </a:r>
            <a:r>
              <a:rPr dirty="0" sz="1200" spc="-5" b="1">
                <a:latin typeface="Calibri"/>
                <a:cs typeface="Calibri"/>
              </a:rPr>
              <a:t>7-Methyl Guanosine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Triphosphate)</a:t>
            </a:r>
            <a:r>
              <a:rPr dirty="0" sz="1200" spc="10" b="1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helps </a:t>
            </a: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Ribosomes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identify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mRNA.</a:t>
            </a:r>
            <a:r>
              <a:rPr dirty="0" sz="1200" spc="-5">
                <a:latin typeface="Calibri"/>
                <a:cs typeface="Calibri"/>
              </a:rPr>
              <a:t> And </a:t>
            </a:r>
            <a:r>
              <a:rPr dirty="0" sz="1200">
                <a:latin typeface="Calibri"/>
                <a:cs typeface="Calibri"/>
              </a:rPr>
              <a:t>3’</a:t>
            </a:r>
            <a:r>
              <a:rPr dirty="0" sz="1200" spc="-5">
                <a:latin typeface="Calibri"/>
                <a:cs typeface="Calibri"/>
              </a:rPr>
              <a:t> end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mRNA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poly 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tail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(around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30-200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dirty="0" sz="1200" spc="-5">
                <a:latin typeface="Calibri"/>
                <a:cs typeface="Calibri"/>
              </a:rPr>
              <a:t>adenylate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residues)</a:t>
            </a:r>
            <a:r>
              <a:rPr dirty="0" sz="1200">
                <a:latin typeface="Calibri"/>
                <a:cs typeface="Calibri"/>
              </a:rPr>
              <a:t> which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shield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against</a:t>
            </a:r>
            <a:r>
              <a:rPr dirty="0" sz="1200">
                <a:latin typeface="Calibri"/>
                <a:cs typeface="Calibri"/>
              </a:rPr>
              <a:t> 3’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exonucleases)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3550" y="6398386"/>
            <a:ext cx="4276725" cy="183832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138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80003" y="435356"/>
            <a:ext cx="32937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572258"/>
            <a:ext cx="448754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has </a:t>
            </a:r>
            <a:r>
              <a:rPr dirty="0" sz="1200" spc="-5">
                <a:latin typeface="Calibri"/>
                <a:cs typeface="Calibri"/>
              </a:rPr>
              <a:t>differ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therefore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functions</a:t>
            </a:r>
            <a:r>
              <a:rPr dirty="0" sz="1400"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96897" y="1913890"/>
            <a:ext cx="42119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2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RNA sequence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is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complementary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to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the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DNA sequence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is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translated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as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codons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three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nucleotides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139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2494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049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003: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SIGNIFICANCES OF RNA STRUCTURE</a:t>
            </a:r>
            <a:endParaRPr sz="1300">
              <a:latin typeface="Calibri Light"/>
              <a:cs typeface="Calibri Light"/>
            </a:endParaRPr>
          </a:p>
          <a:p>
            <a:pPr marL="12700" marR="551180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form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3D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{Sarver,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2008 #5},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properties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helps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molecule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perform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functions.</a:t>
            </a:r>
            <a:endParaRPr sz="1200">
              <a:latin typeface="Calibri"/>
              <a:cs typeface="Calibri"/>
            </a:endParaRPr>
          </a:p>
          <a:p>
            <a:pPr marL="12700" marR="43180">
              <a:lnSpc>
                <a:spcPct val="110000"/>
              </a:lnSpc>
              <a:spcBef>
                <a:spcPts val="805"/>
              </a:spcBef>
            </a:pPr>
            <a:r>
              <a:rPr dirty="0" sz="1200">
                <a:latin typeface="Calibri"/>
                <a:cs typeface="Calibri"/>
              </a:rPr>
              <a:t>As 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composed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sugars,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phosphate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ability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hydrogen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bonds.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>
                <a:latin typeface="Calibri"/>
                <a:cs typeface="Calibri"/>
              </a:rPr>
              <a:t>A’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make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hydrogen bonds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with</a:t>
            </a:r>
            <a:r>
              <a:rPr dirty="0" sz="1200">
                <a:latin typeface="Calibri"/>
                <a:cs typeface="Calibri"/>
              </a:rPr>
              <a:t> ‘U’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>
                <a:latin typeface="Calibri"/>
                <a:cs typeface="Calibri"/>
              </a:rPr>
              <a:t>‘G’</a:t>
            </a:r>
            <a:r>
              <a:rPr dirty="0" sz="1200" spc="-5">
                <a:latin typeface="Calibri"/>
                <a:cs typeface="Calibri"/>
              </a:rPr>
              <a:t> makes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hydrogen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bonds with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‘C’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50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>
                <a:latin typeface="Calibri"/>
                <a:cs typeface="Calibri"/>
              </a:rPr>
              <a:t>‘G’</a:t>
            </a:r>
            <a:r>
              <a:rPr dirty="0" sz="1200" spc="-5">
                <a:latin typeface="Calibri"/>
                <a:cs typeface="Calibri"/>
              </a:rPr>
              <a:t> can</a:t>
            </a:r>
            <a:r>
              <a:rPr dirty="0" sz="1200">
                <a:latin typeface="Calibri"/>
                <a:cs typeface="Calibri"/>
              </a:rPr>
              <a:t> also</a:t>
            </a:r>
            <a:r>
              <a:rPr dirty="0" sz="1200" spc="-5">
                <a:latin typeface="Calibri"/>
                <a:cs typeface="Calibri"/>
              </a:rPr>
              <a:t> make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hydrogen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bonds with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‘U’</a:t>
            </a:r>
            <a:r>
              <a:rPr dirty="0" sz="1200" spc="-5">
                <a:latin typeface="Calibri"/>
                <a:cs typeface="Calibri"/>
              </a:rPr>
              <a:t> (Wobble</a:t>
            </a:r>
            <a:r>
              <a:rPr dirty="0" sz="1200">
                <a:latin typeface="Calibri"/>
                <a:cs typeface="Calibri"/>
              </a:rPr>
              <a:t> Pair)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417864"/>
            <a:ext cx="5843905" cy="7283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1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Due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ability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bonding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many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due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variety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performs</a:t>
            </a:r>
            <a:r>
              <a:rPr dirty="0" sz="1200" spc="-5">
                <a:latin typeface="Calibri"/>
                <a:cs typeface="Calibri"/>
              </a:rPr>
              <a:t> many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functions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cell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like: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44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>
                <a:latin typeface="Calibri"/>
                <a:cs typeface="Calibri"/>
              </a:rPr>
              <a:t>DNA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transfer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1885" y="3080401"/>
            <a:ext cx="1210427" cy="251295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682367" y="6530720"/>
            <a:ext cx="2666365" cy="30289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75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3 In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RNA ribose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is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used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in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place of deoxyribose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3 In </a:t>
            </a:r>
            <a:r>
              <a:rPr dirty="0" sz="900" spc="-19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RNA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uracil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is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used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in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place of thymine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140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87753" y="435356"/>
            <a:ext cx="5285740" cy="1572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00469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241300" algn="l"/>
              </a:tabLst>
            </a:pPr>
            <a:r>
              <a:rPr dirty="0" sz="1200">
                <a:latin typeface="Calibri"/>
                <a:cs typeface="Calibri"/>
              </a:rPr>
              <a:t>Regulatory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roles</a:t>
            </a:r>
            <a:endParaRPr sz="12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940"/>
              </a:spcBef>
              <a:buFont typeface="Wingdings"/>
              <a:buChar char=""/>
              <a:tabLst>
                <a:tab pos="241300" algn="l"/>
              </a:tabLst>
            </a:pPr>
            <a:r>
              <a:rPr dirty="0" sz="1200" spc="-5">
                <a:latin typeface="Calibri"/>
                <a:cs typeface="Calibri"/>
              </a:rPr>
              <a:t>Catalytic</a:t>
            </a:r>
            <a:r>
              <a:rPr dirty="0" sz="1200" spc="-3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roles</a:t>
            </a:r>
            <a:endParaRPr sz="12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944"/>
              </a:spcBef>
              <a:buFont typeface="Wingdings"/>
              <a:buChar char=""/>
              <a:tabLst>
                <a:tab pos="241300" algn="l"/>
              </a:tabLst>
            </a:pPr>
            <a:r>
              <a:rPr dirty="0" sz="1200" spc="-5">
                <a:latin typeface="Calibri"/>
                <a:cs typeface="Calibri"/>
              </a:rPr>
              <a:t>Defense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&amp;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immune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response</a:t>
            </a:r>
            <a:endParaRPr sz="12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940"/>
              </a:spcBef>
              <a:buFont typeface="Wingdings"/>
              <a:buChar char=""/>
              <a:tabLst>
                <a:tab pos="241300" algn="l"/>
              </a:tabLst>
            </a:pPr>
            <a:r>
              <a:rPr dirty="0" sz="1200" spc="-5">
                <a:latin typeface="Calibri"/>
                <a:cs typeface="Calibri"/>
              </a:rPr>
              <a:t>Structure-based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special roles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141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8486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01815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01: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Introduction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 spc="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Bioinformatics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007: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FRONTIERS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IN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BIOINFORMATICS</a:t>
            </a:r>
            <a:r>
              <a:rPr dirty="0" sz="1300" spc="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-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</a:t>
            </a:r>
            <a:endParaRPr sz="13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1300">
              <a:latin typeface="Calibri Light"/>
              <a:cs typeface="Calibri Light"/>
            </a:endParaRPr>
          </a:p>
          <a:p>
            <a:pPr marL="469265" indent="-228600">
              <a:lnSpc>
                <a:spcPct val="100000"/>
              </a:lnSpc>
              <a:spcBef>
                <a:spcPts val="88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INTROCDUCTION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Symbol"/>
              <a:buChar char=""/>
            </a:pPr>
            <a:endParaRPr sz="1800">
              <a:latin typeface="Calibri"/>
              <a:cs typeface="Calibri"/>
            </a:endParaRPr>
          </a:p>
          <a:p>
            <a:pPr marL="12700" marR="88265">
              <a:lnSpc>
                <a:spcPct val="109700"/>
              </a:lnSpc>
            </a:pPr>
            <a:r>
              <a:rPr dirty="0" sz="1200" spc="-5">
                <a:latin typeface="Calibri"/>
                <a:cs typeface="Calibri"/>
              </a:rPr>
              <a:t>Bioinformatics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new </a:t>
            </a:r>
            <a:r>
              <a:rPr dirty="0" sz="1200" spc="-10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emerging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field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science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having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vast</a:t>
            </a:r>
            <a:r>
              <a:rPr dirty="0" sz="1200" spc="-5">
                <a:latin typeface="Calibri"/>
                <a:cs typeface="Calibri"/>
              </a:rPr>
              <a:t> opportunities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with </a:t>
            </a:r>
            <a:r>
              <a:rPr dirty="0" sz="1200" spc="-5">
                <a:latin typeface="Calibri"/>
                <a:cs typeface="Calibri"/>
              </a:rPr>
              <a:t> innovation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tools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increasing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scale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biological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data, </a:t>
            </a:r>
            <a:r>
              <a:rPr dirty="0" sz="1200">
                <a:latin typeface="Calibri"/>
                <a:cs typeface="Calibri"/>
              </a:rPr>
              <a:t>but </a:t>
            </a:r>
            <a:r>
              <a:rPr dirty="0" sz="1200" spc="-5">
                <a:latin typeface="Calibri"/>
                <a:cs typeface="Calibri"/>
              </a:rPr>
              <a:t>still there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many</a:t>
            </a:r>
            <a:r>
              <a:rPr dirty="0" sz="1200" spc="-5">
                <a:latin typeface="Calibri"/>
                <a:cs typeface="Calibri"/>
              </a:rPr>
              <a:t> unsolved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challenges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pending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>
                <a:latin typeface="Calibri"/>
                <a:cs typeface="Calibri"/>
              </a:rPr>
              <a:t>field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life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science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bioinformatics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doing </a:t>
            </a:r>
            <a:r>
              <a:rPr dirty="0" sz="1200">
                <a:latin typeface="Calibri"/>
                <a:cs typeface="Calibri"/>
              </a:rPr>
              <a:t> new</a:t>
            </a:r>
            <a:r>
              <a:rPr dirty="0" sz="1200" spc="-5">
                <a:latin typeface="Calibri"/>
                <a:cs typeface="Calibri"/>
              </a:rPr>
              <a:t> innovative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ideas.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b="1">
                <a:latin typeface="Calibri"/>
                <a:cs typeface="Calibri"/>
              </a:rPr>
              <a:t>FRONTIER</a:t>
            </a:r>
            <a:r>
              <a:rPr dirty="0" sz="1200" spc="-3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IN</a:t>
            </a:r>
            <a:r>
              <a:rPr dirty="0" sz="1200" spc="-3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GENOMICS</a:t>
            </a:r>
            <a:endParaRPr sz="1200">
              <a:latin typeface="Calibri"/>
              <a:cs typeface="Calibri"/>
            </a:endParaRPr>
          </a:p>
          <a:p>
            <a:pPr marL="12700" marR="673100">
              <a:lnSpc>
                <a:spcPct val="110000"/>
              </a:lnSpc>
              <a:spcBef>
                <a:spcPts val="795"/>
              </a:spcBef>
            </a:pPr>
            <a:r>
              <a:rPr dirty="0" sz="1200">
                <a:latin typeface="Calibri"/>
                <a:cs typeface="Calibri"/>
              </a:rPr>
              <a:t>Now</a:t>
            </a:r>
            <a:r>
              <a:rPr dirty="0" sz="1200" spc="-5">
                <a:latin typeface="Calibri"/>
                <a:cs typeface="Calibri"/>
              </a:rPr>
              <a:t> 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able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whole genome with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bioinformatics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tool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</a:t>
            </a:r>
            <a:r>
              <a:rPr dirty="0" sz="1200">
                <a:latin typeface="Calibri"/>
                <a:cs typeface="Calibri"/>
              </a:rPr>
              <a:t>Next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generation sequencing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(NGS)</a:t>
            </a:r>
            <a:endParaRPr sz="1200">
              <a:latin typeface="Calibri"/>
              <a:cs typeface="Calibri"/>
            </a:endParaRPr>
          </a:p>
          <a:p>
            <a:pPr marL="12700" marR="497840">
              <a:lnSpc>
                <a:spcPct val="110000"/>
              </a:lnSpc>
              <a:spcBef>
                <a:spcPts val="795"/>
              </a:spcBef>
            </a:pP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able</a:t>
            </a:r>
            <a:r>
              <a:rPr dirty="0" sz="1200" spc="-5">
                <a:latin typeface="Calibri"/>
                <a:cs typeface="Calibri"/>
              </a:rPr>
              <a:t> 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save,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store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analyze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massive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amount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biological data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(Terabyte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files)</a:t>
            </a:r>
            <a:endParaRPr sz="1200">
              <a:latin typeface="Calibri"/>
              <a:cs typeface="Calibri"/>
            </a:endParaRPr>
          </a:p>
          <a:p>
            <a:pPr marL="12700" marR="675005">
              <a:lnSpc>
                <a:spcPct val="165000"/>
              </a:lnSpc>
              <a:spcBef>
                <a:spcPts val="10"/>
              </a:spcBef>
            </a:pP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handle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large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</a:t>
            </a:r>
            <a:r>
              <a:rPr dirty="0" sz="1200">
                <a:latin typeface="Calibri"/>
                <a:cs typeface="Calibri"/>
              </a:rPr>
              <a:t> of </a:t>
            </a:r>
            <a:r>
              <a:rPr dirty="0" sz="1200" spc="-5">
                <a:latin typeface="Calibri"/>
                <a:cs typeface="Calibri"/>
              </a:rPr>
              <a:t>data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easily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process </a:t>
            </a:r>
            <a:r>
              <a:rPr dirty="0" sz="1200">
                <a:latin typeface="Calibri"/>
                <a:cs typeface="Calibri"/>
              </a:rPr>
              <a:t>it 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well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easy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way.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Whole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genome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be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assemble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flaws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5">
                <a:latin typeface="Calibri"/>
                <a:cs typeface="Calibri"/>
              </a:rPr>
              <a:t> identified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easily.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b="1">
                <a:latin typeface="Calibri"/>
                <a:cs typeface="Calibri"/>
              </a:rPr>
              <a:t>FRONTIER</a:t>
            </a:r>
            <a:r>
              <a:rPr dirty="0" sz="1200" spc="-3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IN</a:t>
            </a:r>
            <a:r>
              <a:rPr dirty="0" sz="1200" spc="-2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TRANSCRIPTOMICS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Symbol"/>
              <a:buChar char=""/>
            </a:pP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Symbol"/>
              <a:buChar char=""/>
            </a:pPr>
            <a:endParaRPr sz="1100">
              <a:latin typeface="Calibri"/>
              <a:cs typeface="Calibri"/>
            </a:endParaRPr>
          </a:p>
          <a:p>
            <a:pPr marL="12700" marR="509905">
              <a:lnSpc>
                <a:spcPct val="110000"/>
              </a:lnSpc>
            </a:pPr>
            <a:r>
              <a:rPr dirty="0" sz="1200">
                <a:latin typeface="Calibri"/>
                <a:cs typeface="Calibri"/>
              </a:rPr>
              <a:t>Now in </a:t>
            </a:r>
            <a:r>
              <a:rPr dirty="0" sz="1200" spc="-5">
                <a:latin typeface="Calibri"/>
                <a:cs typeface="Calibri"/>
              </a:rPr>
              <a:t>genomics we </a:t>
            </a:r>
            <a:r>
              <a:rPr dirty="0" sz="1200">
                <a:latin typeface="Calibri"/>
                <a:cs typeface="Calibri"/>
              </a:rPr>
              <a:t>are able to </a:t>
            </a:r>
            <a:r>
              <a:rPr dirty="0" sz="1200" spc="-5">
                <a:latin typeface="Calibri"/>
                <a:cs typeface="Calibri"/>
              </a:rPr>
              <a:t>identify those matters which are unknown </a:t>
            </a:r>
            <a:r>
              <a:rPr dirty="0" sz="1200">
                <a:latin typeface="Calibri"/>
                <a:cs typeface="Calibri"/>
              </a:rPr>
              <a:t>yet or </a:t>
            </a:r>
            <a:r>
              <a:rPr dirty="0" sz="1200" spc="-5">
                <a:latin typeface="Calibri"/>
                <a:cs typeface="Calibri"/>
              </a:rPr>
              <a:t>under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discussion.</a:t>
            </a:r>
            <a:endParaRPr sz="1200">
              <a:latin typeface="Calibri"/>
              <a:cs typeface="Calibri"/>
            </a:endParaRPr>
          </a:p>
          <a:p>
            <a:pPr marL="12700" marR="1042669">
              <a:lnSpc>
                <a:spcPct val="165000"/>
              </a:lnSpc>
            </a:pPr>
            <a:r>
              <a:rPr dirty="0" sz="1200">
                <a:latin typeface="Calibri"/>
                <a:cs typeface="Calibri"/>
              </a:rPr>
              <a:t>Role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making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its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dynamics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understood easily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now.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easily understood</a:t>
            </a:r>
            <a:r>
              <a:rPr dirty="0" sz="1200">
                <a:latin typeface="Calibri"/>
                <a:cs typeface="Calibri"/>
              </a:rPr>
              <a:t> by </a:t>
            </a:r>
            <a:r>
              <a:rPr dirty="0" sz="1200" spc="-5">
                <a:latin typeface="Calibri"/>
                <a:cs typeface="Calibri"/>
              </a:rPr>
              <a:t>simple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model.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b="1">
                <a:latin typeface="Calibri"/>
                <a:cs typeface="Calibri"/>
              </a:rPr>
              <a:t>FRONTIER</a:t>
            </a:r>
            <a:r>
              <a:rPr dirty="0" sz="1200" spc="-4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IN</a:t>
            </a:r>
            <a:r>
              <a:rPr dirty="0" sz="1200" spc="-2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PROTEOMICS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-5">
                <a:latin typeface="Calibri"/>
                <a:cs typeface="Calibri"/>
              </a:rPr>
              <a:t>Deficiency</a:t>
            </a:r>
            <a:r>
              <a:rPr dirty="0" sz="1200">
                <a:latin typeface="Calibri"/>
                <a:cs typeface="Calibri"/>
              </a:rPr>
              <a:t> of low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patient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tissue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sample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identify.</a:t>
            </a:r>
            <a:endParaRPr sz="1200">
              <a:latin typeface="Calibri"/>
              <a:cs typeface="Calibri"/>
            </a:endParaRPr>
          </a:p>
          <a:p>
            <a:pPr marL="12700" marR="605790">
              <a:lnSpc>
                <a:spcPct val="110000"/>
              </a:lnSpc>
              <a:spcBef>
                <a:spcPts val="805"/>
              </a:spcBef>
            </a:pPr>
            <a:r>
              <a:rPr dirty="0" sz="1200" spc="-5">
                <a:latin typeface="Calibri"/>
                <a:cs typeface="Calibri"/>
              </a:rPr>
              <a:t>Expression 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manufacture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large </a:t>
            </a:r>
            <a:r>
              <a:rPr dirty="0" sz="1200" spc="-5">
                <a:latin typeface="Calibri"/>
                <a:cs typeface="Calibri"/>
              </a:rPr>
              <a:t>molecular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level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organism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be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identified.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 spc="-5">
                <a:latin typeface="Calibri"/>
                <a:cs typeface="Calibri"/>
              </a:rPr>
              <a:t>Pathways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before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after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any</a:t>
            </a:r>
            <a:r>
              <a:rPr dirty="0" sz="1200" spc="-5">
                <a:latin typeface="Calibri"/>
                <a:cs typeface="Calibri"/>
              </a:rPr>
              <a:t> biological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reaction</a:t>
            </a:r>
            <a:r>
              <a:rPr dirty="0" sz="1200">
                <a:latin typeface="Calibri"/>
                <a:cs typeface="Calibri"/>
              </a:rPr>
              <a:t> 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easy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-5">
                <a:latin typeface="Calibri"/>
                <a:cs typeface="Calibri"/>
              </a:rPr>
              <a:t> design.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7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1988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049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004: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RNA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FOLDING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AND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ENERGY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FOLDING</a:t>
            </a:r>
            <a:endParaRPr sz="1300">
              <a:latin typeface="Calibri Light"/>
              <a:cs typeface="Calibri Light"/>
            </a:endParaRPr>
          </a:p>
          <a:p>
            <a:pPr marL="12700" marR="154940">
              <a:lnSpc>
                <a:spcPct val="109700"/>
              </a:lnSpc>
              <a:spcBef>
                <a:spcPts val="10"/>
              </a:spcBef>
            </a:pP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molecules</a:t>
            </a:r>
            <a:r>
              <a:rPr dirty="0" sz="1200">
                <a:latin typeface="Calibri"/>
                <a:cs typeface="Calibri"/>
              </a:rPr>
              <a:t> form</a:t>
            </a:r>
            <a:r>
              <a:rPr dirty="0" sz="1200" spc="-5">
                <a:latin typeface="Calibri"/>
                <a:cs typeface="Calibri"/>
              </a:rPr>
              <a:t> many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stability</a:t>
            </a:r>
            <a:r>
              <a:rPr dirty="0" sz="1200">
                <a:latin typeface="Calibri"/>
                <a:cs typeface="Calibri"/>
              </a:rPr>
              <a:t> and </a:t>
            </a:r>
            <a:r>
              <a:rPr dirty="0" sz="1200" spc="-5">
                <a:latin typeface="Calibri"/>
                <a:cs typeface="Calibri"/>
              </a:rPr>
              <a:t>different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functions.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5">
                <a:latin typeface="Calibri"/>
                <a:cs typeface="Calibri"/>
              </a:rPr>
              <a:t>“Gibs </a:t>
            </a:r>
            <a:r>
              <a:rPr dirty="0" sz="1200" spc="-5">
                <a:latin typeface="Calibri"/>
                <a:cs typeface="Calibri"/>
              </a:rPr>
              <a:t>Free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Energy”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(LANGRIDGE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KOLLMAN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1987)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the </a:t>
            </a:r>
            <a:r>
              <a:rPr dirty="0" sz="1200">
                <a:latin typeface="Calibri"/>
                <a:cs typeface="Calibri"/>
              </a:rPr>
              <a:t>free</a:t>
            </a:r>
            <a:r>
              <a:rPr dirty="0" sz="1200" spc="-5">
                <a:latin typeface="Calibri"/>
                <a:cs typeface="Calibri"/>
              </a:rPr>
              <a:t> energy </a:t>
            </a:r>
            <a:r>
              <a:rPr dirty="0" sz="1200">
                <a:latin typeface="Calibri"/>
                <a:cs typeface="Calibri"/>
              </a:rPr>
              <a:t>available 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molecule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reactions </a:t>
            </a:r>
            <a:r>
              <a:rPr dirty="0" sz="1200">
                <a:latin typeface="Calibri"/>
                <a:cs typeface="Calibri"/>
              </a:rPr>
              <a:t> 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formation</a:t>
            </a:r>
            <a:r>
              <a:rPr dirty="0" sz="1200">
                <a:latin typeface="Calibri"/>
                <a:cs typeface="Calibri"/>
              </a:rPr>
              <a:t> takes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place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this</a:t>
            </a:r>
            <a:r>
              <a:rPr dirty="0" sz="1200" spc="-5">
                <a:latin typeface="Calibri"/>
                <a:cs typeface="Calibri"/>
              </a:rPr>
              <a:t> lower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energy. </a:t>
            </a:r>
            <a:r>
              <a:rPr dirty="0" sz="1200" spc="-5">
                <a:latin typeface="Calibri"/>
                <a:cs typeface="Calibri"/>
              </a:rPr>
              <a:t>Incase </a:t>
            </a:r>
            <a:r>
              <a:rPr dirty="0" sz="1200">
                <a:latin typeface="Calibri"/>
                <a:cs typeface="Calibri"/>
              </a:rPr>
              <a:t>if</a:t>
            </a:r>
            <a:r>
              <a:rPr dirty="0" sz="1200" spc="-5">
                <a:latin typeface="Calibri"/>
                <a:cs typeface="Calibri"/>
              </a:rPr>
              <a:t> 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has</a:t>
            </a:r>
            <a:r>
              <a:rPr dirty="0" sz="1200" spc="-5">
                <a:latin typeface="Calibri"/>
                <a:cs typeface="Calibri"/>
              </a:rPr>
              <a:t> two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select the </a:t>
            </a:r>
            <a:r>
              <a:rPr dirty="0" sz="1200">
                <a:latin typeface="Calibri"/>
                <a:cs typeface="Calibri"/>
              </a:rPr>
              <a:t>one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lowest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energy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state.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 spc="-5">
                <a:latin typeface="Calibri"/>
                <a:cs typeface="Calibri"/>
                <a:hlinkClick r:id="rId2"/>
              </a:rPr>
              <a:t>http://chemwiki.ucdavis.edu/Core/Physical_Chemistry/Thermodynamics/State_Functions/Free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dirty="0" sz="1200" spc="-5">
                <a:latin typeface="Calibri"/>
                <a:cs typeface="Calibri"/>
              </a:rPr>
              <a:t>_Energy/Gibbs_Free_Energy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95525" y="5027979"/>
            <a:ext cx="3179699" cy="17771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23151" y="2574792"/>
            <a:ext cx="3725409" cy="169666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11553" y="4352671"/>
            <a:ext cx="4375150" cy="30162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85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4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Energy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is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continuously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given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out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as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the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RNA molecule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folds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by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pairing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complementary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bases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6882765"/>
            <a:ext cx="5950585" cy="810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calculate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overall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energy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-5">
                <a:latin typeface="Calibri"/>
                <a:cs typeface="Calibri"/>
              </a:rPr>
              <a:t> structures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summing </a:t>
            </a:r>
            <a:r>
              <a:rPr dirty="0" sz="1200">
                <a:latin typeface="Calibri"/>
                <a:cs typeface="Calibri"/>
              </a:rPr>
              <a:t>up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energies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given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out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during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process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folding.</a:t>
            </a:r>
            <a:r>
              <a:rPr dirty="0" sz="1200" spc="29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knowing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positive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negative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values</a:t>
            </a:r>
            <a:r>
              <a:rPr dirty="0" sz="1200" spc="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calculations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stabilizing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-5">
                <a:latin typeface="Calibri"/>
                <a:cs typeface="Calibri"/>
              </a:rPr>
              <a:t>destabilizing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energies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>
                <a:latin typeface="Calibri"/>
                <a:cs typeface="Calibri"/>
              </a:rPr>
              <a:t> may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factor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ways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>
                <a:latin typeface="Calibri"/>
                <a:cs typeface="Calibri"/>
              </a:rPr>
              <a:t> RNA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destabilized.</a:t>
            </a:r>
            <a:endParaRPr sz="1200">
              <a:latin typeface="Calibri"/>
              <a:cs typeface="Calibri"/>
            </a:endParaRPr>
          </a:p>
          <a:p>
            <a:pPr marL="1307465">
              <a:lnSpc>
                <a:spcPct val="100000"/>
              </a:lnSpc>
              <a:spcBef>
                <a:spcPts val="35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5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calculation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stabilizing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destabilizing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values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142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17875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049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005: CALCULATING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ENERGIES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FOLDING-AN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EXAMPLE</a:t>
            </a:r>
            <a:endParaRPr sz="1300">
              <a:latin typeface="Calibri Light"/>
              <a:cs typeface="Calibri Light"/>
            </a:endParaRPr>
          </a:p>
          <a:p>
            <a:pPr marL="12700" marR="207010">
              <a:lnSpc>
                <a:spcPct val="109700"/>
              </a:lnSpc>
              <a:spcBef>
                <a:spcPts val="10"/>
              </a:spcBef>
            </a:pP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composed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four nucleotides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(A,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U,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G) and</a:t>
            </a:r>
            <a:r>
              <a:rPr dirty="0" sz="1200" spc="-5">
                <a:latin typeface="Calibri"/>
                <a:cs typeface="Calibri"/>
              </a:rPr>
              <a:t> these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attached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ribose </a:t>
            </a:r>
            <a:r>
              <a:rPr dirty="0" sz="1200" spc="-5">
                <a:latin typeface="Calibri"/>
                <a:cs typeface="Calibri"/>
              </a:rPr>
              <a:t>sugar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backbone.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-5">
                <a:latin typeface="Calibri"/>
                <a:cs typeface="Calibri"/>
              </a:rPr>
              <a:t>these nucleotides</a:t>
            </a:r>
            <a:r>
              <a:rPr dirty="0" sz="1200">
                <a:latin typeface="Calibri"/>
                <a:cs typeface="Calibri"/>
              </a:rPr>
              <a:t> have </a:t>
            </a:r>
            <a:r>
              <a:rPr dirty="0" sz="1200" spc="-5">
                <a:latin typeface="Calibri"/>
                <a:cs typeface="Calibri"/>
              </a:rPr>
              <a:t>hydrogen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bonding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>
                <a:latin typeface="Calibri"/>
                <a:cs typeface="Calibri"/>
              </a:rPr>
              <a:t> them.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always </a:t>
            </a:r>
            <a:r>
              <a:rPr dirty="0" sz="1200">
                <a:latin typeface="Calibri"/>
                <a:cs typeface="Calibri"/>
              </a:rPr>
              <a:t>bond </a:t>
            </a:r>
            <a:r>
              <a:rPr dirty="0" sz="1200" spc="-5">
                <a:latin typeface="Calibri"/>
                <a:cs typeface="Calibri"/>
              </a:rPr>
              <a:t>with </a:t>
            </a:r>
            <a:r>
              <a:rPr dirty="0" sz="1200">
                <a:latin typeface="Calibri"/>
                <a:cs typeface="Calibri"/>
              </a:rPr>
              <a:t>C </a:t>
            </a:r>
            <a:r>
              <a:rPr dirty="0" sz="1200" spc="-5">
                <a:latin typeface="Calibri"/>
                <a:cs typeface="Calibri"/>
              </a:rPr>
              <a:t>and Always </a:t>
            </a:r>
            <a:r>
              <a:rPr dirty="0" sz="1200">
                <a:latin typeface="Calibri"/>
                <a:cs typeface="Calibri"/>
              </a:rPr>
              <a:t>bonds </a:t>
            </a:r>
            <a:r>
              <a:rPr dirty="0" sz="1200" spc="-5">
                <a:latin typeface="Calibri"/>
                <a:cs typeface="Calibri"/>
              </a:rPr>
              <a:t>with </a:t>
            </a:r>
            <a:r>
              <a:rPr dirty="0" sz="1200">
                <a:latin typeface="Calibri"/>
                <a:cs typeface="Calibri"/>
              </a:rPr>
              <a:t>U </a:t>
            </a:r>
            <a:r>
              <a:rPr dirty="0" sz="1200" spc="-5">
                <a:latin typeface="Calibri"/>
                <a:cs typeface="Calibri"/>
              </a:rPr>
              <a:t>through </a:t>
            </a:r>
            <a:r>
              <a:rPr dirty="0" sz="1200">
                <a:latin typeface="Calibri"/>
                <a:cs typeface="Calibri"/>
              </a:rPr>
              <a:t>hydrogen </a:t>
            </a:r>
            <a:r>
              <a:rPr dirty="0" sz="1200" spc="-5">
                <a:latin typeface="Calibri"/>
                <a:cs typeface="Calibri"/>
              </a:rPr>
              <a:t>bonding </a:t>
            </a:r>
            <a:r>
              <a:rPr dirty="0" sz="1200">
                <a:latin typeface="Calibri"/>
                <a:cs typeface="Calibri"/>
              </a:rPr>
              <a:t>and energy is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released.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>
                <a:latin typeface="Calibri"/>
                <a:cs typeface="Calibri"/>
              </a:rPr>
              <a:t>That’s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why</a:t>
            </a:r>
            <a:r>
              <a:rPr dirty="0" sz="1200">
                <a:latin typeface="Calibri"/>
                <a:cs typeface="Calibri"/>
              </a:rPr>
              <a:t> RNA</a:t>
            </a:r>
            <a:r>
              <a:rPr dirty="0" sz="1200" spc="-5">
                <a:latin typeface="Calibri"/>
                <a:cs typeface="Calibri"/>
              </a:rPr>
              <a:t> molecule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become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stable.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87753" y="6468236"/>
            <a:ext cx="45954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0.2nucleotides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are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held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together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by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strong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bonds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which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are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created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by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the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release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energy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3100" y="2415526"/>
            <a:ext cx="3295650" cy="205703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81275" y="4625721"/>
            <a:ext cx="2600325" cy="17335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24975" y="6752843"/>
            <a:ext cx="1770798" cy="1692274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143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80003" y="435356"/>
            <a:ext cx="32937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59153" y="2386330"/>
            <a:ext cx="5278120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5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formed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H-Bonds.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This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formation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released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energy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(-12.0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kcal/mol)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 </a:t>
            </a:r>
            <a:r>
              <a:rPr dirty="0" sz="1200" spc="-5">
                <a:latin typeface="Calibri"/>
                <a:cs typeface="Calibri"/>
              </a:rPr>
              <a:t>molecule </a:t>
            </a:r>
            <a:r>
              <a:rPr dirty="0" sz="1200">
                <a:latin typeface="Calibri"/>
                <a:cs typeface="Calibri"/>
              </a:rPr>
              <a:t>took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up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 Hence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became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more</a:t>
            </a:r>
            <a:r>
              <a:rPr dirty="0" sz="1200" spc="-5">
                <a:latin typeface="Calibri"/>
                <a:cs typeface="Calibri"/>
              </a:rPr>
              <a:t> stable.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4048797"/>
            <a:ext cx="5706745" cy="1550670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006: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TYPES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RNA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 SECONDARY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STRUCTURES-I</a:t>
            </a:r>
            <a:endParaRPr sz="1300">
              <a:latin typeface="Calibri Light"/>
              <a:cs typeface="Calibri Light"/>
            </a:endParaRPr>
          </a:p>
          <a:p>
            <a:pPr marL="12700" marR="5080">
              <a:lnSpc>
                <a:spcPct val="109700"/>
              </a:lnSpc>
              <a:spcBef>
                <a:spcPts val="10"/>
              </a:spcBef>
            </a:pPr>
            <a:r>
              <a:rPr dirty="0" sz="1200">
                <a:latin typeface="Calibri"/>
                <a:cs typeface="Calibri"/>
              </a:rPr>
              <a:t>All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complimentary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bases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combine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together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secondary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structures.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simple nucleotide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 is </a:t>
            </a:r>
            <a:r>
              <a:rPr dirty="0" sz="1200" spc="-5">
                <a:latin typeface="Calibri"/>
                <a:cs typeface="Calibri"/>
              </a:rPr>
              <a:t>called</a:t>
            </a:r>
            <a:r>
              <a:rPr dirty="0" sz="1200">
                <a:latin typeface="Calibri"/>
                <a:cs typeface="Calibri"/>
              </a:rPr>
              <a:t> as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Primary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denoted</a:t>
            </a:r>
            <a:r>
              <a:rPr dirty="0" sz="1200">
                <a:latin typeface="Calibri"/>
                <a:cs typeface="Calibri"/>
              </a:rPr>
              <a:t> by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1’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while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when</a:t>
            </a:r>
            <a:r>
              <a:rPr dirty="0" sz="1200">
                <a:latin typeface="Calibri"/>
                <a:cs typeface="Calibri"/>
              </a:rPr>
              <a:t> these </a:t>
            </a:r>
            <a:r>
              <a:rPr dirty="0" sz="1200" spc="-5">
                <a:latin typeface="Calibri"/>
                <a:cs typeface="Calibri"/>
              </a:rPr>
              <a:t>nucleotides fold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together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form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complex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called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secondary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denoted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by</a:t>
            </a:r>
            <a:r>
              <a:rPr dirty="0" sz="1200">
                <a:latin typeface="Calibri"/>
                <a:cs typeface="Calibri"/>
              </a:rPr>
              <a:t> 2’.</a:t>
            </a:r>
            <a:endParaRPr sz="1200">
              <a:latin typeface="Calibri"/>
              <a:cs typeface="Calibri"/>
            </a:endParaRPr>
          </a:p>
          <a:p>
            <a:pPr marL="12700" marR="40640">
              <a:lnSpc>
                <a:spcPct val="110100"/>
              </a:lnSpc>
              <a:spcBef>
                <a:spcPts val="790"/>
              </a:spcBef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preferred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 </a:t>
            </a:r>
            <a:r>
              <a:rPr dirty="0" sz="1200" spc="-5">
                <a:latin typeface="Calibri"/>
                <a:cs typeface="Calibri"/>
              </a:rPr>
              <a:t>which </a:t>
            </a:r>
            <a:r>
              <a:rPr dirty="0" sz="1200">
                <a:latin typeface="Calibri"/>
                <a:cs typeface="Calibri"/>
              </a:rPr>
              <a:t>has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many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patterns </a:t>
            </a:r>
            <a:r>
              <a:rPr dirty="0" sz="1200" spc="-10">
                <a:latin typeface="Calibri"/>
                <a:cs typeface="Calibri"/>
              </a:rPr>
              <a:t>like</a:t>
            </a:r>
            <a:r>
              <a:rPr dirty="0" sz="1200" spc="45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Helices,</a:t>
            </a:r>
            <a:r>
              <a:rPr dirty="0" sz="1200" spc="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Loops, </a:t>
            </a:r>
            <a:r>
              <a:rPr dirty="0" sz="1200" spc="-254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Bulges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and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Junctions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7391781"/>
            <a:ext cx="47986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8</a:t>
            </a:r>
            <a:r>
              <a:rPr dirty="0" sz="900" spc="2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RNA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sequence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extends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from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its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5’ end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to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3’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end. 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Upon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folding,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3’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end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may fold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on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to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the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5’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end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7927695"/>
            <a:ext cx="576453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1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The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first </a:t>
            </a:r>
            <a:r>
              <a:rPr dirty="0" sz="1100">
                <a:latin typeface="Calibri"/>
                <a:cs typeface="Calibri"/>
              </a:rPr>
              <a:t>2’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is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called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helix.</a:t>
            </a:r>
            <a:r>
              <a:rPr dirty="0" sz="1100" spc="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Unlike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DNA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helix,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the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helix</a:t>
            </a:r>
            <a:r>
              <a:rPr dirty="0" sz="1100">
                <a:latin typeface="Calibri"/>
                <a:cs typeface="Calibri"/>
              </a:rPr>
              <a:t> is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formed </a:t>
            </a:r>
            <a:r>
              <a:rPr dirty="0" sz="1100">
                <a:latin typeface="Calibri"/>
                <a:cs typeface="Calibri"/>
              </a:rPr>
              <a:t>when </a:t>
            </a:r>
            <a:r>
              <a:rPr dirty="0" sz="1100" spc="-5">
                <a:latin typeface="Calibri"/>
                <a:cs typeface="Calibri"/>
              </a:rPr>
              <a:t>the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folds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onto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itself.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3665" y="5713857"/>
            <a:ext cx="4017460" cy="158051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144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80003" y="435356"/>
            <a:ext cx="32937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691254"/>
            <a:ext cx="26327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second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 </a:t>
            </a:r>
            <a:r>
              <a:rPr dirty="0" sz="1200" spc="-10">
                <a:latin typeface="Calibri"/>
                <a:cs typeface="Calibri"/>
              </a:rPr>
              <a:t>is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hairpin loop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291200"/>
            <a:ext cx="5928995" cy="629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1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loop 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hairpin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must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at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least four </a:t>
            </a:r>
            <a:r>
              <a:rPr dirty="0" sz="1200">
                <a:latin typeface="Calibri"/>
                <a:cs typeface="Calibri"/>
              </a:rPr>
              <a:t>bases </a:t>
            </a:r>
            <a:r>
              <a:rPr dirty="0" sz="1200" spc="-5">
                <a:latin typeface="Calibri"/>
                <a:cs typeface="Calibri"/>
              </a:rPr>
              <a:t>long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avoid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steric hindrance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 </a:t>
            </a:r>
            <a:r>
              <a:rPr dirty="0" sz="1200">
                <a:latin typeface="Calibri"/>
                <a:cs typeface="Calibri"/>
              </a:rPr>
              <a:t>base-pairing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stem part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</a:t>
            </a:r>
            <a:endParaRPr sz="1200">
              <a:latin typeface="Calibri"/>
              <a:cs typeface="Calibri"/>
            </a:endParaRPr>
          </a:p>
          <a:p>
            <a:pPr marL="82550">
              <a:lnSpc>
                <a:spcPct val="100000"/>
              </a:lnSpc>
              <a:spcBef>
                <a:spcPts val="145"/>
              </a:spcBef>
            </a:pPr>
            <a:r>
              <a:rPr dirty="0" sz="1200" spc="-5">
                <a:latin typeface="Calibri"/>
                <a:cs typeface="Calibri"/>
              </a:rPr>
              <a:t>Note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hairpins reverses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chemical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direction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molecule.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38286" y="4015740"/>
            <a:ext cx="1952483" cy="119888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0750" y="914400"/>
            <a:ext cx="1937048" cy="1293241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145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1386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049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007: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TYPES OF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RNA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 SECONDARY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STRUCTURES-II</a:t>
            </a:r>
            <a:endParaRPr sz="1300">
              <a:latin typeface="Calibri Light"/>
              <a:cs typeface="Calibri Light"/>
            </a:endParaRPr>
          </a:p>
          <a:p>
            <a:pPr marL="12700" marR="404495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1’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 fold the </a:t>
            </a:r>
            <a:r>
              <a:rPr dirty="0" sz="1200">
                <a:latin typeface="Calibri"/>
                <a:cs typeface="Calibri"/>
              </a:rPr>
              <a:t>(5’-3’) </a:t>
            </a:r>
            <a:r>
              <a:rPr dirty="0" sz="1200" spc="-5">
                <a:latin typeface="Calibri"/>
                <a:cs typeface="Calibri"/>
              </a:rPr>
              <a:t>ends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make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-5">
                <a:latin typeface="Calibri"/>
                <a:cs typeface="Calibri"/>
              </a:rPr>
              <a:t> structure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just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like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helix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hairpin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third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type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bulge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loop.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426078"/>
            <a:ext cx="5955665" cy="8274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90"/>
              </a:spcBef>
            </a:pPr>
            <a:r>
              <a:rPr dirty="0" sz="1200" spc="-5">
                <a:latin typeface="Calibri"/>
                <a:cs typeface="Calibri"/>
              </a:rPr>
              <a:t>Bulges,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formed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when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double-stranded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region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cannot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base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pairs </a:t>
            </a:r>
            <a:r>
              <a:rPr dirty="0" sz="1200" spc="-5">
                <a:latin typeface="Calibri"/>
                <a:cs typeface="Calibri"/>
              </a:rPr>
              <a:t>perfectly.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Bulges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asymmetric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varying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base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pairs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side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loop.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Bulge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loops</a:t>
            </a:r>
            <a:r>
              <a:rPr dirty="0" sz="1200">
                <a:latin typeface="Calibri"/>
                <a:cs typeface="Calibri"/>
              </a:rPr>
              <a:t> are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commonly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found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helical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segments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cellular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RNAs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used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measure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>
                <a:latin typeface="Calibri"/>
                <a:cs typeface="Calibri"/>
              </a:rPr>
              <a:t>helical</a:t>
            </a:r>
            <a:r>
              <a:rPr dirty="0" sz="1200" spc="-5">
                <a:latin typeface="Calibri"/>
                <a:cs typeface="Calibri"/>
              </a:rPr>
              <a:t> twist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</a:t>
            </a:r>
            <a:r>
              <a:rPr dirty="0" sz="1200">
                <a:latin typeface="Calibri"/>
                <a:cs typeface="Calibri"/>
              </a:rPr>
              <a:t> RNA in</a:t>
            </a:r>
            <a:r>
              <a:rPr dirty="0" sz="1200" spc="-5">
                <a:latin typeface="Calibri"/>
                <a:cs typeface="Calibri"/>
              </a:rPr>
              <a:t> solution.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(Tang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Draper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1990)The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type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interior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loop.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6480428"/>
            <a:ext cx="5589270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Interior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loops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asymmetric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unpaired</a:t>
            </a:r>
            <a:r>
              <a:rPr dirty="0" sz="1200">
                <a:latin typeface="Calibri"/>
                <a:cs typeface="Calibri"/>
              </a:rPr>
              <a:t> bases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side</a:t>
            </a:r>
            <a:r>
              <a:rPr dirty="0" sz="1200">
                <a:latin typeface="Calibri"/>
                <a:cs typeface="Calibri"/>
              </a:rPr>
              <a:t> of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loop.(Turner, Sugimoto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al. </a:t>
            </a:r>
            <a:r>
              <a:rPr dirty="0" sz="1200" spc="-5">
                <a:latin typeface="Calibri"/>
                <a:cs typeface="Calibri"/>
              </a:rPr>
              <a:t>1988)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85599" y="1937385"/>
            <a:ext cx="2704966" cy="140944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99749" y="4368088"/>
            <a:ext cx="2004355" cy="1161745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146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8839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049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008: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TYPES OF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RNA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 SECONDARY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STRUCTURES-III</a:t>
            </a:r>
            <a:endParaRPr sz="13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200" spc="-5">
                <a:latin typeface="Calibri"/>
                <a:cs typeface="Calibri"/>
              </a:rPr>
              <a:t>Another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Junction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Intersection.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817746"/>
            <a:ext cx="5851525" cy="671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9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2'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RNA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structure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called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junction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09200"/>
              </a:lnSpc>
              <a:spcBef>
                <a:spcPts val="5"/>
              </a:spcBef>
            </a:pPr>
            <a:r>
              <a:rPr dirty="0" sz="1200" spc="-5">
                <a:latin typeface="Calibri"/>
                <a:cs typeface="Calibri"/>
              </a:rPr>
              <a:t>Junctions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include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more </a:t>
            </a:r>
            <a:r>
              <a:rPr dirty="0" sz="1200" spc="-5">
                <a:latin typeface="Calibri"/>
                <a:cs typeface="Calibri"/>
              </a:rPr>
              <a:t>double-stranded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regions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converging</a:t>
            </a:r>
            <a:r>
              <a:rPr dirty="0" sz="1200">
                <a:latin typeface="Calibri"/>
                <a:cs typeface="Calibri"/>
              </a:rPr>
              <a:t> to </a:t>
            </a:r>
            <a:r>
              <a:rPr dirty="0" sz="1200" spc="-10">
                <a:latin typeface="Calibri"/>
                <a:cs typeface="Calibri"/>
              </a:rPr>
              <a:t>form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closed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unpaired </a:t>
            </a:r>
            <a:r>
              <a:rPr dirty="0" sz="1200">
                <a:latin typeface="Calibri"/>
                <a:cs typeface="Calibri"/>
              </a:rPr>
              <a:t>bases </a:t>
            </a:r>
            <a:r>
              <a:rPr dirty="0" sz="1200" spc="-5">
                <a:latin typeface="Calibri"/>
                <a:cs typeface="Calibri"/>
              </a:rPr>
              <a:t>appear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 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bulge.(Zuker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Sankoff </a:t>
            </a:r>
            <a:r>
              <a:rPr dirty="0" sz="1200">
                <a:latin typeface="Calibri"/>
                <a:cs typeface="Calibri"/>
              </a:rPr>
              <a:t>1984)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6530720"/>
            <a:ext cx="5256530" cy="472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10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Unpaired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bases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in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two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2’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structures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form hydrogen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bonds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with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each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other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tertiary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 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formed </a:t>
            </a:r>
            <a:r>
              <a:rPr dirty="0" sz="1200" spc="-5">
                <a:latin typeface="Calibri"/>
                <a:cs typeface="Calibri"/>
              </a:rPr>
              <a:t>when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-5">
                <a:latin typeface="Calibri"/>
                <a:cs typeface="Calibri"/>
              </a:rPr>
              <a:t> unpaired base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 </a:t>
            </a:r>
            <a:r>
              <a:rPr dirty="0" sz="1200" spc="-5">
                <a:latin typeface="Calibri"/>
                <a:cs typeface="Calibri"/>
              </a:rPr>
              <a:t>region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66604" y="1434211"/>
            <a:ext cx="2791144" cy="215672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11192" y="4605528"/>
            <a:ext cx="4364487" cy="1821307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147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049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009: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RNA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 TERTIARY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STRUCTURES</a:t>
            </a:r>
            <a:endParaRPr sz="1300">
              <a:latin typeface="Calibri Light"/>
              <a:cs typeface="Calibri Light"/>
            </a:endParaRPr>
          </a:p>
          <a:p>
            <a:pPr marL="12700" marR="90170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formed</a:t>
            </a:r>
            <a:r>
              <a:rPr dirty="0" sz="1200">
                <a:latin typeface="Calibri"/>
                <a:cs typeface="Calibri"/>
              </a:rPr>
              <a:t> due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-5">
                <a:latin typeface="Calibri"/>
                <a:cs typeface="Calibri"/>
              </a:rPr>
              <a:t> molecule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but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after folding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some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nucleotides remain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open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interaction.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hydrogen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bonds together.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950209"/>
            <a:ext cx="5722620" cy="642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11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Hydrogen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bonding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formation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in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open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nucleotides.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</a:pPr>
            <a:r>
              <a:rPr dirty="0" sz="1100" spc="-5">
                <a:latin typeface="Calibri"/>
                <a:cs typeface="Calibri"/>
              </a:rPr>
              <a:t>These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unpaired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nucleotides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 2’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structure </a:t>
            </a:r>
            <a:r>
              <a:rPr dirty="0" sz="1100" spc="-5">
                <a:latin typeface="Calibri"/>
                <a:cs typeface="Calibri"/>
              </a:rPr>
              <a:t>interact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with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other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unpaired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nucleotides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form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third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called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tertiary </a:t>
            </a:r>
            <a:r>
              <a:rPr dirty="0" sz="1100">
                <a:latin typeface="Calibri"/>
                <a:cs typeface="Calibri"/>
              </a:rPr>
              <a:t>3’</a:t>
            </a:r>
            <a:r>
              <a:rPr dirty="0" sz="1100" spc="-5">
                <a:latin typeface="Calibri"/>
                <a:cs typeface="Calibri"/>
              </a:rPr>
              <a:t> structure.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For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example </a:t>
            </a:r>
            <a:r>
              <a:rPr dirty="0" sz="1100">
                <a:latin typeface="Calibri"/>
                <a:cs typeface="Calibri"/>
              </a:rPr>
              <a:t>4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nucleotides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in</a:t>
            </a:r>
            <a:r>
              <a:rPr dirty="0" sz="1100" spc="-5">
                <a:latin typeface="Calibri"/>
                <a:cs typeface="Calibri"/>
              </a:rPr>
              <a:t> hairpin</a:t>
            </a:r>
            <a:r>
              <a:rPr dirty="0" sz="1100">
                <a:latin typeface="Calibri"/>
                <a:cs typeface="Calibri"/>
              </a:rPr>
              <a:t> loop structure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does.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555360"/>
            <a:ext cx="5843905" cy="15195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spc="-5">
                <a:latin typeface="Calibri"/>
                <a:cs typeface="Calibri"/>
              </a:rPr>
              <a:t>The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above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figure:</a:t>
            </a:r>
            <a:endParaRPr sz="11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19"/>
              </a:spcBef>
              <a:buAutoNum type="arabicPeriod"/>
              <a:tabLst>
                <a:tab pos="469900" algn="l"/>
              </a:tabLst>
            </a:pPr>
            <a:r>
              <a:rPr dirty="0" sz="1100" spc="-5">
                <a:latin typeface="Calibri"/>
                <a:cs typeface="Calibri"/>
              </a:rPr>
              <a:t>Indicate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how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these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2’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come </a:t>
            </a:r>
            <a:r>
              <a:rPr dirty="0" sz="1100">
                <a:latin typeface="Calibri"/>
                <a:cs typeface="Calibri"/>
              </a:rPr>
              <a:t>together</a:t>
            </a:r>
            <a:endParaRPr sz="11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25"/>
              </a:spcBef>
              <a:buAutoNum type="arabicPeriod"/>
              <a:tabLst>
                <a:tab pos="469900" algn="l"/>
              </a:tabLst>
            </a:pPr>
            <a:r>
              <a:rPr dirty="0" sz="1100" spc="-5">
                <a:latin typeface="Calibri"/>
                <a:cs typeface="Calibri"/>
              </a:rPr>
              <a:t>Indicate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difference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between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internal</a:t>
            </a:r>
            <a:r>
              <a:rPr dirty="0" sz="1100">
                <a:latin typeface="Calibri"/>
                <a:cs typeface="Calibri"/>
              </a:rPr>
              <a:t> loop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 </a:t>
            </a:r>
            <a:r>
              <a:rPr dirty="0" sz="1100" spc="-5">
                <a:latin typeface="Calibri"/>
                <a:cs typeface="Calibri"/>
              </a:rPr>
              <a:t>multi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loop</a:t>
            </a:r>
            <a:endParaRPr sz="11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35"/>
              </a:spcBef>
              <a:buAutoNum type="arabicPeriod"/>
              <a:tabLst>
                <a:tab pos="469900" algn="l"/>
              </a:tabLst>
            </a:pPr>
            <a:r>
              <a:rPr dirty="0" sz="1100" spc="-5">
                <a:latin typeface="Calibri"/>
                <a:cs typeface="Calibri"/>
              </a:rPr>
              <a:t>Indicate</a:t>
            </a:r>
            <a:r>
              <a:rPr dirty="0" sz="1100">
                <a:latin typeface="Calibri"/>
                <a:cs typeface="Calibri"/>
              </a:rPr>
              <a:t> the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yet </a:t>
            </a:r>
            <a:r>
              <a:rPr dirty="0" sz="1100" spc="-5">
                <a:latin typeface="Calibri"/>
                <a:cs typeface="Calibri"/>
              </a:rPr>
              <a:t>unpaired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bases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795"/>
              </a:spcBef>
            </a:pPr>
            <a:r>
              <a:rPr dirty="0" sz="1100" spc="-5">
                <a:latin typeface="Calibri"/>
                <a:cs typeface="Calibri"/>
              </a:rPr>
              <a:t>The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unpaired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bases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in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3’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remain </a:t>
            </a:r>
            <a:r>
              <a:rPr dirty="0" sz="1100" spc="-5">
                <a:latin typeface="Calibri"/>
                <a:cs typeface="Calibri"/>
              </a:rPr>
              <a:t>paired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abnormal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folding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called</a:t>
            </a:r>
            <a:r>
              <a:rPr dirty="0" sz="1100" spc="-5">
                <a:latin typeface="Calibri"/>
                <a:cs typeface="Calibri"/>
              </a:rPr>
              <a:t> (pseudoknots)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instead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 </a:t>
            </a:r>
            <a:r>
              <a:rPr dirty="0" sz="1100" spc="-5">
                <a:latin typeface="Calibri"/>
                <a:cs typeface="Calibri"/>
              </a:rPr>
              <a:t>pairing they</a:t>
            </a:r>
            <a:r>
              <a:rPr dirty="0" sz="1100">
                <a:latin typeface="Calibri"/>
                <a:cs typeface="Calibri"/>
              </a:rPr>
              <a:t> remain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available</a:t>
            </a:r>
            <a:r>
              <a:rPr dirty="0" sz="1100">
                <a:latin typeface="Calibri"/>
                <a:cs typeface="Calibri"/>
              </a:rPr>
              <a:t> or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pairing.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3326" y="1635251"/>
            <a:ext cx="2914516" cy="121577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43175" y="3705478"/>
            <a:ext cx="2685542" cy="175513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47320" y="7187945"/>
            <a:ext cx="2210201" cy="152463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778254" y="8969450"/>
            <a:ext cx="10953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12</a:t>
            </a:r>
            <a:r>
              <a:rPr dirty="0" sz="900" spc="16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pseudoknots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148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80003" y="435356"/>
            <a:ext cx="32937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037333"/>
            <a:ext cx="5481320" cy="9277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010: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CIRCULAR REPRESENTATION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STRUCTURES</a:t>
            </a:r>
            <a:endParaRPr sz="13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1300">
              <a:latin typeface="Calibri Light"/>
              <a:cs typeface="Calibri Light"/>
            </a:endParaRPr>
          </a:p>
          <a:p>
            <a:pPr marL="12700" marR="5080">
              <a:lnSpc>
                <a:spcPct val="110000"/>
              </a:lnSpc>
              <a:spcBef>
                <a:spcPts val="795"/>
              </a:spcBef>
            </a:pPr>
            <a:r>
              <a:rPr dirty="0" sz="1200">
                <a:latin typeface="Calibri"/>
                <a:cs typeface="Calibri"/>
              </a:rPr>
              <a:t>Tertiary or 3’ </a:t>
            </a:r>
            <a:r>
              <a:rPr dirty="0" sz="1200" spc="-5">
                <a:latin typeface="Calibri"/>
                <a:cs typeface="Calibri"/>
              </a:rPr>
              <a:t>structure of </a:t>
            </a:r>
            <a:r>
              <a:rPr dirty="0" sz="1200">
                <a:latin typeface="Calibri"/>
                <a:cs typeface="Calibri"/>
              </a:rPr>
              <a:t>RNA may </a:t>
            </a:r>
            <a:r>
              <a:rPr dirty="0" sz="1200" spc="-5">
                <a:latin typeface="Calibri"/>
                <a:cs typeface="Calibri"/>
              </a:rPr>
              <a:t>form pseudoknots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5">
                <a:latin typeface="Calibri"/>
                <a:cs typeface="Calibri"/>
              </a:rPr>
              <a:t>detect the pseudoknots </a:t>
            </a:r>
            <a:r>
              <a:rPr dirty="0" sz="1200" spc="-10">
                <a:latin typeface="Calibri"/>
                <a:cs typeface="Calibri"/>
              </a:rPr>
              <a:t>in </a:t>
            </a:r>
            <a:r>
              <a:rPr dirty="0" sz="1200">
                <a:latin typeface="Calibri"/>
                <a:cs typeface="Calibri"/>
              </a:rPr>
              <a:t>RNA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“circular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plot”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graphical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approach.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6100952"/>
            <a:ext cx="2989580" cy="1936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spc="-5">
                <a:latin typeface="Calibri"/>
                <a:cs typeface="Calibri"/>
              </a:rPr>
              <a:t>Intersecting </a:t>
            </a:r>
            <a:r>
              <a:rPr dirty="0" sz="1100">
                <a:latin typeface="Calibri"/>
                <a:cs typeface="Calibri"/>
              </a:rPr>
              <a:t>arcs in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circular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plot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are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pseudoknot.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6320" y="3217875"/>
            <a:ext cx="2647442" cy="257916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38009" y="3080004"/>
            <a:ext cx="1428197" cy="2723261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149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2693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049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011: EXPERIMENTAL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METHODS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TO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DETERMINE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RNA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STRUCTURES</a:t>
            </a:r>
            <a:endParaRPr sz="1300">
              <a:latin typeface="Calibri Light"/>
              <a:cs typeface="Calibri Light"/>
            </a:endParaRPr>
          </a:p>
          <a:p>
            <a:pPr marL="12700" marR="410209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RNA has 1’, 2’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3’ </a:t>
            </a:r>
            <a:r>
              <a:rPr dirty="0" sz="1200" spc="-5">
                <a:latin typeface="Calibri"/>
                <a:cs typeface="Calibri"/>
              </a:rPr>
              <a:t>structures. </a:t>
            </a:r>
            <a:r>
              <a:rPr dirty="0" sz="1200">
                <a:latin typeface="Calibri"/>
                <a:cs typeface="Calibri"/>
              </a:rPr>
              <a:t>1’ has </a:t>
            </a:r>
            <a:r>
              <a:rPr dirty="0" sz="1200" spc="-5">
                <a:latin typeface="Calibri"/>
                <a:cs typeface="Calibri"/>
              </a:rPr>
              <a:t>simple nucleotide sequence and </a:t>
            </a:r>
            <a:r>
              <a:rPr dirty="0" sz="1200">
                <a:latin typeface="Calibri"/>
                <a:cs typeface="Calibri"/>
              </a:rPr>
              <a:t>2’ </a:t>
            </a:r>
            <a:r>
              <a:rPr dirty="0" sz="1200" spc="-5">
                <a:latin typeface="Calibri"/>
                <a:cs typeface="Calibri"/>
              </a:rPr>
              <a:t>has nucleotides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folding and </a:t>
            </a:r>
            <a:r>
              <a:rPr dirty="0" sz="1200">
                <a:latin typeface="Calibri"/>
                <a:cs typeface="Calibri"/>
              </a:rPr>
              <a:t>3’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has </a:t>
            </a:r>
            <a:r>
              <a:rPr dirty="0" sz="1200" spc="-5">
                <a:latin typeface="Calibri"/>
                <a:cs typeface="Calibri"/>
              </a:rPr>
              <a:t>knots.</a:t>
            </a:r>
            <a:endParaRPr sz="1200">
              <a:latin typeface="Calibri"/>
              <a:cs typeface="Calibri"/>
            </a:endParaRPr>
          </a:p>
          <a:p>
            <a:pPr marL="12700" marR="43815">
              <a:lnSpc>
                <a:spcPct val="109600"/>
              </a:lnSpc>
              <a:spcBef>
                <a:spcPts val="810"/>
              </a:spcBef>
            </a:pP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measuring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-5">
                <a:latin typeface="Calibri"/>
                <a:cs typeface="Calibri"/>
              </a:rPr>
              <a:t> structure 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X-ray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crystallography</a:t>
            </a:r>
            <a:r>
              <a:rPr dirty="0" sz="1200" spc="15" b="1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(Smyth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Martin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2000),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works</a:t>
            </a:r>
            <a:r>
              <a:rPr dirty="0" sz="1200">
                <a:latin typeface="Calibri"/>
                <a:cs typeface="Calibri"/>
              </a:rPr>
              <a:t> according </a:t>
            </a:r>
            <a:r>
              <a:rPr dirty="0" sz="1200" spc="-5">
                <a:latin typeface="Calibri"/>
                <a:cs typeface="Calibri"/>
              </a:rPr>
              <a:t>to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principle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diffraction.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Crystallized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diffracts</a:t>
            </a:r>
            <a:r>
              <a:rPr dirty="0" sz="1200">
                <a:latin typeface="Calibri"/>
                <a:cs typeface="Calibri"/>
              </a:rPr>
              <a:t> X-rays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which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helps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estimate</a:t>
            </a:r>
            <a:r>
              <a:rPr dirty="0" sz="1200" spc="-5">
                <a:latin typeface="Calibri"/>
                <a:cs typeface="Calibri"/>
              </a:rPr>
              <a:t> atomic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positions</a:t>
            </a:r>
            <a:endParaRPr sz="1200">
              <a:latin typeface="Calibri"/>
              <a:cs typeface="Calibri"/>
            </a:endParaRPr>
          </a:p>
          <a:p>
            <a:pPr marL="12700" marR="207010">
              <a:lnSpc>
                <a:spcPct val="109700"/>
              </a:lnSpc>
              <a:spcBef>
                <a:spcPts val="810"/>
              </a:spcBef>
            </a:pPr>
            <a:r>
              <a:rPr dirty="0" sz="1200">
                <a:latin typeface="Calibri"/>
                <a:cs typeface="Calibri"/>
              </a:rPr>
              <a:t>All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isotopes that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contain</a:t>
            </a:r>
            <a:r>
              <a:rPr dirty="0" sz="1200">
                <a:latin typeface="Calibri"/>
                <a:cs typeface="Calibri"/>
              </a:rPr>
              <a:t> 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odd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protons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and/or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neutrons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(see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Isotope)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intrinsic </a:t>
            </a:r>
            <a:r>
              <a:rPr dirty="0" sz="1200">
                <a:latin typeface="Calibri"/>
                <a:cs typeface="Calibri"/>
              </a:rPr>
              <a:t>magnetic </a:t>
            </a:r>
            <a:r>
              <a:rPr dirty="0" sz="1200" spc="-5">
                <a:latin typeface="Calibri"/>
                <a:cs typeface="Calibri"/>
              </a:rPr>
              <a:t>moment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angular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momentum,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other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words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nonzero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spin,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all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nuclides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 </a:t>
            </a:r>
            <a:r>
              <a:rPr dirty="0" sz="1200">
                <a:latin typeface="Calibri"/>
                <a:cs typeface="Calibri"/>
              </a:rPr>
              <a:t>even </a:t>
            </a:r>
            <a:r>
              <a:rPr dirty="0" sz="1200" spc="-5">
                <a:latin typeface="Calibri"/>
                <a:cs typeface="Calibri"/>
              </a:rPr>
              <a:t>numbers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both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total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spin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zero.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most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commonly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studied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nuclei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 </a:t>
            </a:r>
            <a:r>
              <a:rPr dirty="0" sz="1200">
                <a:latin typeface="Calibri"/>
                <a:cs typeface="Calibri"/>
              </a:rPr>
              <a:t>1H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13C,</a:t>
            </a:r>
            <a:r>
              <a:rPr dirty="0" sz="1200">
                <a:latin typeface="Calibri"/>
                <a:cs typeface="Calibri"/>
              </a:rPr>
              <a:t> al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63904" y="5370957"/>
            <a:ext cx="6018530" cy="98171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50800" marR="2414905">
              <a:lnSpc>
                <a:spcPct val="102200"/>
              </a:lnSpc>
              <a:spcBef>
                <a:spcPts val="75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13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X-ray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Crystallography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https://260h.pbworks.com/w/page/30814223/X%20Ray%20Crystallography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>
              <a:latin typeface="Calibri"/>
              <a:cs typeface="Calibri"/>
            </a:endParaRPr>
          </a:p>
          <a:p>
            <a:pPr marL="50800" marR="43180">
              <a:lnSpc>
                <a:spcPct val="109700"/>
              </a:lnSpc>
            </a:pPr>
            <a:r>
              <a:rPr dirty="0" sz="1100">
                <a:latin typeface="Calibri"/>
                <a:cs typeface="Calibri"/>
              </a:rPr>
              <a:t>Another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method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to </a:t>
            </a:r>
            <a:r>
              <a:rPr dirty="0" sz="1100" spc="-5">
                <a:latin typeface="Calibri"/>
                <a:cs typeface="Calibri"/>
              </a:rPr>
              <a:t>measure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 RNA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is</a:t>
            </a:r>
            <a:r>
              <a:rPr dirty="0" sz="1100" spc="-5">
                <a:latin typeface="Calibri"/>
                <a:cs typeface="Calibri"/>
              </a:rPr>
              <a:t> called</a:t>
            </a:r>
            <a:r>
              <a:rPr dirty="0" sz="1100">
                <a:latin typeface="Calibri"/>
                <a:cs typeface="Calibri"/>
              </a:rPr>
              <a:t> as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Atomic</a:t>
            </a:r>
            <a:r>
              <a:rPr dirty="0" sz="1200" spc="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Force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microscopy</a:t>
            </a:r>
            <a:r>
              <a:rPr dirty="0" sz="1200" spc="15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in this</a:t>
            </a:r>
            <a:r>
              <a:rPr dirty="0" sz="1100" spc="-5">
                <a:latin typeface="Calibri"/>
                <a:cs typeface="Calibri"/>
              </a:rPr>
              <a:t> technique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 laser </a:t>
            </a:r>
            <a:r>
              <a:rPr dirty="0" sz="1100" spc="-5">
                <a:latin typeface="Calibri"/>
                <a:cs typeface="Calibri"/>
              </a:rPr>
              <a:t>connected </a:t>
            </a:r>
            <a:r>
              <a:rPr dirty="0" sz="1100">
                <a:latin typeface="Calibri"/>
                <a:cs typeface="Calibri"/>
              </a:rPr>
              <a:t>to a </a:t>
            </a:r>
            <a:r>
              <a:rPr dirty="0" sz="1100" spc="-5">
                <a:latin typeface="Calibri"/>
                <a:cs typeface="Calibri"/>
              </a:rPr>
              <a:t>Si</a:t>
            </a:r>
            <a:r>
              <a:rPr dirty="0" baseline="-11904" sz="1050" spc="-7">
                <a:latin typeface="Calibri"/>
                <a:cs typeface="Calibri"/>
              </a:rPr>
              <a:t>3</a:t>
            </a:r>
            <a:r>
              <a:rPr dirty="0" sz="1100" spc="-5">
                <a:latin typeface="Calibri"/>
                <a:cs typeface="Calibri"/>
              </a:rPr>
              <a:t>N</a:t>
            </a:r>
            <a:r>
              <a:rPr dirty="0" baseline="-11904" sz="1050" spc="-7">
                <a:latin typeface="Calibri"/>
                <a:cs typeface="Calibri"/>
              </a:rPr>
              <a:t>4</a:t>
            </a:r>
            <a:r>
              <a:rPr dirty="0" baseline="-11904" sz="105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piezoelectric </a:t>
            </a:r>
            <a:r>
              <a:rPr dirty="0" sz="1100" spc="-5">
                <a:latin typeface="Calibri"/>
                <a:cs typeface="Calibri"/>
              </a:rPr>
              <a:t>probe scans </a:t>
            </a:r>
            <a:r>
              <a:rPr dirty="0" sz="1100">
                <a:latin typeface="Calibri"/>
                <a:cs typeface="Calibri"/>
              </a:rPr>
              <a:t>an RNA </a:t>
            </a:r>
            <a:r>
              <a:rPr dirty="0" sz="1100" spc="-5">
                <a:latin typeface="Calibri"/>
                <a:cs typeface="Calibri"/>
              </a:rPr>
              <a:t>sample. </a:t>
            </a:r>
            <a:r>
              <a:rPr dirty="0" sz="1100">
                <a:latin typeface="Calibri"/>
                <a:cs typeface="Calibri"/>
              </a:rPr>
              <a:t>It works </a:t>
            </a:r>
            <a:r>
              <a:rPr dirty="0" sz="1100" spc="-5">
                <a:latin typeface="Calibri"/>
                <a:cs typeface="Calibri"/>
              </a:rPr>
              <a:t>well </a:t>
            </a:r>
            <a:r>
              <a:rPr dirty="0" sz="1100">
                <a:latin typeface="Calibri"/>
                <a:cs typeface="Calibri"/>
              </a:rPr>
              <a:t>in air and </a:t>
            </a:r>
            <a:r>
              <a:rPr dirty="0" sz="1100" spc="-5">
                <a:latin typeface="Calibri"/>
                <a:cs typeface="Calibri"/>
              </a:rPr>
              <a:t>liquid 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environment.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8468106"/>
            <a:ext cx="13582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14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Atomic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microscopy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76011" y="3243579"/>
            <a:ext cx="2457482" cy="175895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05150" y="6484335"/>
            <a:ext cx="1512636" cy="1822841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150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102044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049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 marR="371475">
              <a:lnSpc>
                <a:spcPct val="110100"/>
              </a:lnSpc>
              <a:spcBef>
                <a:spcPts val="805"/>
              </a:spcBef>
            </a:pPr>
            <a:r>
              <a:rPr dirty="0" sz="1100" spc="-5">
                <a:latin typeface="Calibri"/>
                <a:cs typeface="Calibri"/>
              </a:rPr>
              <a:t>The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third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method </a:t>
            </a:r>
            <a:r>
              <a:rPr dirty="0" sz="1100" spc="-5">
                <a:latin typeface="Calibri"/>
                <a:cs typeface="Calibri"/>
              </a:rPr>
              <a:t>for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measuring</a:t>
            </a:r>
            <a:r>
              <a:rPr dirty="0" sz="1100">
                <a:latin typeface="Calibri"/>
                <a:cs typeface="Calibri"/>
              </a:rPr>
              <a:t> the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is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Nuclear</a:t>
            </a:r>
            <a:r>
              <a:rPr dirty="0" sz="1100" spc="10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Magnetic</a:t>
            </a:r>
            <a:r>
              <a:rPr dirty="0" sz="1100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Resonance</a:t>
            </a:r>
            <a:r>
              <a:rPr dirty="0" sz="1100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Imaging</a:t>
            </a:r>
            <a:r>
              <a:rPr dirty="0" sz="1100" spc="3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in this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method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Hydrogen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atoms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RNA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resonate </a:t>
            </a:r>
            <a:r>
              <a:rPr dirty="0" sz="1100">
                <a:latin typeface="Calibri"/>
                <a:cs typeface="Calibri"/>
              </a:rPr>
              <a:t>upon </a:t>
            </a:r>
            <a:r>
              <a:rPr dirty="0" sz="1100" spc="-5">
                <a:latin typeface="Calibri"/>
                <a:cs typeface="Calibri"/>
              </a:rPr>
              <a:t>placement </a:t>
            </a:r>
            <a:r>
              <a:rPr dirty="0" sz="1100">
                <a:latin typeface="Calibri"/>
                <a:cs typeface="Calibri"/>
              </a:rPr>
              <a:t>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high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magnetic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field.</a:t>
            </a:r>
            <a:r>
              <a:rPr dirty="0" sz="1100">
                <a:latin typeface="Calibri"/>
                <a:cs typeface="Calibri"/>
              </a:rPr>
              <a:t> It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Works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well 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without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crystallizing </a:t>
            </a:r>
            <a:r>
              <a:rPr dirty="0" sz="1100">
                <a:latin typeface="Calibri"/>
                <a:cs typeface="Calibri"/>
              </a:rPr>
              <a:t>RNA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318886"/>
            <a:ext cx="5848350" cy="226822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spc="-5">
                <a:latin typeface="Calibri"/>
                <a:cs typeface="Calibri"/>
                <a:hlinkClick r:id="rId2"/>
              </a:rPr>
              <a:t>http://www.slideshare.net/Oatsmith/13-nuclear-magnetic-resonance-spectroscopy-wade-7th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400" b="1">
                <a:latin typeface="Calibri"/>
                <a:cs typeface="Calibri"/>
              </a:rPr>
              <a:t>STORAGE</a:t>
            </a:r>
            <a:r>
              <a:rPr dirty="0" sz="1400" spc="-3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OF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STRUCTURES</a:t>
            </a:r>
            <a:endParaRPr sz="1400">
              <a:latin typeface="Calibri"/>
              <a:cs typeface="Calibri"/>
            </a:endParaRPr>
          </a:p>
          <a:p>
            <a:pPr marL="12700" marR="145415">
              <a:lnSpc>
                <a:spcPct val="110000"/>
              </a:lnSpc>
              <a:spcBef>
                <a:spcPts val="825"/>
              </a:spcBef>
            </a:pPr>
            <a:r>
              <a:rPr dirty="0" sz="1200" spc="-5">
                <a:latin typeface="Calibri"/>
                <a:cs typeface="Calibri"/>
              </a:rPr>
              <a:t>Reported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stored</a:t>
            </a:r>
            <a:r>
              <a:rPr dirty="0" sz="1200">
                <a:latin typeface="Calibri"/>
                <a:cs typeface="Calibri"/>
              </a:rPr>
              <a:t> in </a:t>
            </a:r>
            <a:r>
              <a:rPr dirty="0" sz="1200" spc="-5">
                <a:latin typeface="Calibri"/>
                <a:cs typeface="Calibri"/>
              </a:rPr>
              <a:t>online </a:t>
            </a:r>
            <a:r>
              <a:rPr dirty="0" sz="1200">
                <a:latin typeface="Calibri"/>
                <a:cs typeface="Calibri"/>
              </a:rPr>
              <a:t>databases.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Example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includes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RNA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Bricks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RMDB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etc. </a:t>
            </a:r>
            <a:r>
              <a:rPr dirty="0" sz="1200" spc="-5">
                <a:latin typeface="Calibri"/>
                <a:cs typeface="Calibri"/>
              </a:rPr>
              <a:t>Bioinformaticians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refer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these databases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 studies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810"/>
              </a:spcBef>
            </a:pP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Bricks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is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database</a:t>
            </a:r>
            <a:r>
              <a:rPr dirty="0" sz="1100">
                <a:latin typeface="Calibri"/>
                <a:cs typeface="Calibri"/>
              </a:rPr>
              <a:t> of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3D </a:t>
            </a:r>
            <a:r>
              <a:rPr dirty="0" sz="1100" spc="-5">
                <a:latin typeface="Calibri"/>
                <a:cs typeface="Calibri"/>
              </a:rPr>
              <a:t>structure </a:t>
            </a:r>
            <a:r>
              <a:rPr dirty="0" sz="1100">
                <a:latin typeface="Calibri"/>
                <a:cs typeface="Calibri"/>
              </a:rPr>
              <a:t>motifs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and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their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contacts,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both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with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themselves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with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proteins</a:t>
            </a:r>
            <a:endParaRPr sz="1100">
              <a:latin typeface="Calibri"/>
              <a:cs typeface="Calibri"/>
            </a:endParaRPr>
          </a:p>
          <a:p>
            <a:pPr marL="12700" marR="167005">
              <a:lnSpc>
                <a:spcPct val="110000"/>
              </a:lnSpc>
              <a:spcBef>
                <a:spcPts val="790"/>
              </a:spcBef>
            </a:pPr>
            <a:r>
              <a:rPr dirty="0" sz="1100" spc="-5">
                <a:latin typeface="Calibri"/>
                <a:cs typeface="Calibri"/>
              </a:rPr>
              <a:t>Stanford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University’s </a:t>
            </a:r>
            <a:r>
              <a:rPr dirty="0" u="sng" sz="110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</a:t>
            </a:r>
            <a:r>
              <a:rPr dirty="0" sz="1100">
                <a:latin typeface="Calibri"/>
                <a:cs typeface="Calibri"/>
              </a:rPr>
              <a:t>NA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u="sng" sz="110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</a:t>
            </a:r>
            <a:r>
              <a:rPr dirty="0" sz="1100">
                <a:latin typeface="Calibri"/>
                <a:cs typeface="Calibri"/>
              </a:rPr>
              <a:t>apping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u="sng" sz="1100" spc="-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</a:t>
            </a:r>
            <a:r>
              <a:rPr dirty="0" sz="1100" spc="-5">
                <a:latin typeface="Calibri"/>
                <a:cs typeface="Calibri"/>
              </a:rPr>
              <a:t>ata</a:t>
            </a:r>
            <a:r>
              <a:rPr dirty="0" u="sng" sz="1100" spc="-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</a:t>
            </a:r>
            <a:r>
              <a:rPr dirty="0" sz="1100" spc="-5">
                <a:latin typeface="Calibri"/>
                <a:cs typeface="Calibri"/>
              </a:rPr>
              <a:t>ase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is an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archive</a:t>
            </a:r>
            <a:r>
              <a:rPr dirty="0" sz="1100">
                <a:latin typeface="Calibri"/>
                <a:cs typeface="Calibri"/>
              </a:rPr>
              <a:t> that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contains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results of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diverse</a:t>
            </a:r>
            <a:r>
              <a:rPr dirty="0" sz="1100">
                <a:latin typeface="Calibri"/>
                <a:cs typeface="Calibri"/>
              </a:rPr>
              <a:t> structural </a:t>
            </a:r>
            <a:r>
              <a:rPr dirty="0" sz="1100" spc="-229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mapping experiments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performed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on</a:t>
            </a:r>
            <a:r>
              <a:rPr dirty="0" sz="1100" spc="-5">
                <a:latin typeface="Calibri"/>
                <a:cs typeface="Calibri"/>
              </a:rPr>
              <a:t> ribonucleic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acids.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8231288"/>
            <a:ext cx="5709285" cy="646430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012: Strategies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for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RNA</a:t>
            </a:r>
            <a:r>
              <a:rPr dirty="0" sz="1300" spc="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Structure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Prediction</a:t>
            </a:r>
            <a:endParaRPr sz="1300">
              <a:latin typeface="Calibri Light"/>
              <a:cs typeface="Calibri Light"/>
            </a:endParaRPr>
          </a:p>
          <a:p>
            <a:pPr marL="12700" marR="5080">
              <a:lnSpc>
                <a:spcPct val="110000"/>
              </a:lnSpc>
              <a:spcBef>
                <a:spcPts val="5"/>
              </a:spcBef>
            </a:pP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3’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measured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experimentally,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but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RNA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readily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degrade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due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their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short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shelf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life.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4673" y="2056368"/>
            <a:ext cx="4637801" cy="2990054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151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07663" y="435356"/>
            <a:ext cx="296418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01: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Introduction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 spc="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Bioinformatics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30604" y="1481073"/>
            <a:ext cx="5589270" cy="711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 indent="-228600">
              <a:lnSpc>
                <a:spcPct val="100000"/>
              </a:lnSpc>
              <a:spcBef>
                <a:spcPts val="100"/>
              </a:spcBef>
              <a:buSzPct val="91666"/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dirty="0" sz="1200" spc="-5" b="1">
                <a:latin typeface="Calibri"/>
                <a:cs typeface="Calibri"/>
              </a:rPr>
              <a:t>CONCLUSION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790"/>
              </a:spcBef>
            </a:pPr>
            <a:r>
              <a:rPr dirty="0" sz="1200" spc="-5">
                <a:latin typeface="Calibri"/>
                <a:cs typeface="Calibri"/>
              </a:rPr>
              <a:t>Bioinformatics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literally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science</a:t>
            </a:r>
            <a:r>
              <a:rPr dirty="0" sz="1200">
                <a:latin typeface="Calibri"/>
                <a:cs typeface="Calibri"/>
              </a:rPr>
              <a:t> full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challenges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opportunities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having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revolution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field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-5">
                <a:latin typeface="Calibri"/>
                <a:cs typeface="Calibri"/>
              </a:rPr>
              <a:t> biology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routine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life.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8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1169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049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 marR="73025">
              <a:lnSpc>
                <a:spcPct val="110100"/>
              </a:lnSpc>
              <a:spcBef>
                <a:spcPts val="790"/>
              </a:spcBef>
            </a:pPr>
            <a:r>
              <a:rPr dirty="0" sz="1200">
                <a:latin typeface="Calibri"/>
                <a:cs typeface="Calibri"/>
              </a:rPr>
              <a:t>Give 1’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creates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 </a:t>
            </a:r>
            <a:r>
              <a:rPr dirty="0" sz="1200" spc="-5">
                <a:latin typeface="Calibri"/>
                <a:cs typeface="Calibri"/>
              </a:rPr>
              <a:t>structure because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simple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nucleotides </a:t>
            </a:r>
            <a:r>
              <a:rPr dirty="0" sz="1200">
                <a:latin typeface="Calibri"/>
                <a:cs typeface="Calibri"/>
              </a:rPr>
              <a:t>folds</a:t>
            </a:r>
            <a:r>
              <a:rPr dirty="0" sz="1200" spc="-5">
                <a:latin typeface="Calibri"/>
                <a:cs typeface="Calibri"/>
              </a:rPr>
              <a:t> 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 </a:t>
            </a:r>
            <a:r>
              <a:rPr dirty="0" sz="1200">
                <a:latin typeface="Calibri"/>
                <a:cs typeface="Calibri"/>
              </a:rPr>
              <a:t>2’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 And </a:t>
            </a:r>
            <a:r>
              <a:rPr dirty="0" sz="1200">
                <a:latin typeface="Calibri"/>
                <a:cs typeface="Calibri"/>
              </a:rPr>
              <a:t>on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base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-5">
                <a:latin typeface="Calibri"/>
                <a:cs typeface="Calibri"/>
              </a:rPr>
              <a:t> folding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predict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stability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RNA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molecule.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example.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607434"/>
            <a:ext cx="27171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15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pairs represent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the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stability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the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RNA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molecule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4139920"/>
            <a:ext cx="5762625" cy="394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Maximizing</a:t>
            </a:r>
            <a:r>
              <a:rPr dirty="0" sz="1100">
                <a:latin typeface="Calibri"/>
                <a:cs typeface="Calibri"/>
              </a:rPr>
              <a:t> the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number</a:t>
            </a:r>
            <a:r>
              <a:rPr dirty="0" sz="1100">
                <a:latin typeface="Calibri"/>
                <a:cs typeface="Calibri"/>
              </a:rPr>
              <a:t> of</a:t>
            </a:r>
            <a:r>
              <a:rPr dirty="0" sz="1100" spc="-5">
                <a:latin typeface="Calibri"/>
                <a:cs typeface="Calibri"/>
              </a:rPr>
              <a:t> nucleotides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can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increase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the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we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have </a:t>
            </a:r>
            <a:r>
              <a:rPr dirty="0" sz="1100">
                <a:latin typeface="Calibri"/>
                <a:cs typeface="Calibri"/>
              </a:rPr>
              <a:t>to</a:t>
            </a:r>
            <a:r>
              <a:rPr dirty="0" sz="1100" spc="-5">
                <a:latin typeface="Calibri"/>
                <a:cs typeface="Calibri"/>
              </a:rPr>
              <a:t> select</a:t>
            </a:r>
            <a:r>
              <a:rPr dirty="0" sz="1100">
                <a:latin typeface="Calibri"/>
                <a:cs typeface="Calibri"/>
              </a:rPr>
              <a:t> the</a:t>
            </a:r>
            <a:r>
              <a:rPr dirty="0" sz="1100" spc="-5">
                <a:latin typeface="Calibri"/>
                <a:cs typeface="Calibri"/>
              </a:rPr>
              <a:t> structure </a:t>
            </a:r>
            <a:r>
              <a:rPr dirty="0" sz="1100" spc="-229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according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 </a:t>
            </a:r>
            <a:r>
              <a:rPr dirty="0" sz="1100">
                <a:latin typeface="Calibri"/>
                <a:cs typeface="Calibri"/>
              </a:rPr>
              <a:t>the </a:t>
            </a:r>
            <a:r>
              <a:rPr dirty="0" sz="1100" spc="-5">
                <a:latin typeface="Calibri"/>
                <a:cs typeface="Calibri"/>
              </a:rPr>
              <a:t>stability.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8321204"/>
            <a:ext cx="5907405" cy="645160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013: Dot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Plots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for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RNA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2'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Structure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Prediction</a:t>
            </a:r>
            <a:endParaRPr sz="1300">
              <a:latin typeface="Calibri Light"/>
              <a:cs typeface="Calibri Light"/>
            </a:endParaRPr>
          </a:p>
          <a:p>
            <a:pPr marL="12700" marR="5080">
              <a:lnSpc>
                <a:spcPct val="1091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measurement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through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experiments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slow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costly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there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maximum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chances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more than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existence.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76500" y="1720595"/>
            <a:ext cx="2847975" cy="1789937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152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13557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049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 marR="451484">
              <a:lnSpc>
                <a:spcPct val="109700"/>
              </a:lnSpc>
              <a:spcBef>
                <a:spcPts val="795"/>
              </a:spcBef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dot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plot method</a:t>
            </a:r>
            <a:r>
              <a:rPr dirty="0" sz="1200">
                <a:latin typeface="Calibri"/>
                <a:cs typeface="Calibri"/>
              </a:rPr>
              <a:t> 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prediction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easy. Draw</a:t>
            </a:r>
            <a:r>
              <a:rPr dirty="0" sz="1200">
                <a:latin typeface="Calibri"/>
                <a:cs typeface="Calibri"/>
              </a:rPr>
              <a:t> a </a:t>
            </a:r>
            <a:r>
              <a:rPr dirty="0" sz="1200" spc="-5">
                <a:latin typeface="Calibri"/>
                <a:cs typeface="Calibri"/>
              </a:rPr>
              <a:t>square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partition </a:t>
            </a:r>
            <a:r>
              <a:rPr dirty="0" sz="1200">
                <a:latin typeface="Calibri"/>
                <a:cs typeface="Calibri"/>
              </a:rPr>
              <a:t>by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drawing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gridlines.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Put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</a:t>
            </a:r>
            <a:r>
              <a:rPr dirty="0" sz="1200">
                <a:latin typeface="Calibri"/>
                <a:cs typeface="Calibri"/>
              </a:rPr>
              <a:t> top</a:t>
            </a:r>
            <a:r>
              <a:rPr dirty="0" sz="1200" spc="-5">
                <a:latin typeface="Calibri"/>
                <a:cs typeface="Calibri"/>
              </a:rPr>
              <a:t> and </a:t>
            </a:r>
            <a:r>
              <a:rPr dirty="0" sz="1200">
                <a:latin typeface="Calibri"/>
                <a:cs typeface="Calibri"/>
              </a:rPr>
              <a:t>left</a:t>
            </a:r>
            <a:r>
              <a:rPr dirty="0" sz="1200" spc="-5">
                <a:latin typeface="Calibri"/>
                <a:cs typeface="Calibri"/>
              </a:rPr>
              <a:t> sides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square.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Put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“DOT” </a:t>
            </a:r>
            <a:r>
              <a:rPr dirty="0" sz="1200">
                <a:latin typeface="Calibri"/>
                <a:cs typeface="Calibri"/>
              </a:rPr>
              <a:t>on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complementary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nucleotides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dirty="0" sz="1100">
                <a:latin typeface="Calibri"/>
                <a:cs typeface="Calibri"/>
              </a:rPr>
              <a:t>For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example: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249039"/>
            <a:ext cx="4523740" cy="4578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16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dot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are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placed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at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complimentary base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pair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place.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Calibri"/>
              <a:cs typeface="Calibri"/>
            </a:endParaRPr>
          </a:p>
          <a:p>
            <a:pPr marL="44450">
              <a:lnSpc>
                <a:spcPct val="100000"/>
              </a:lnSpc>
            </a:pPr>
            <a:r>
              <a:rPr dirty="0" sz="1100" spc="-5">
                <a:latin typeface="Calibri"/>
                <a:cs typeface="Calibri"/>
              </a:rPr>
              <a:t>Connect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regions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paired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nucleotides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form</a:t>
            </a:r>
            <a:r>
              <a:rPr dirty="0" sz="1100" spc="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2’ </a:t>
            </a:r>
            <a:r>
              <a:rPr dirty="0" sz="1100" spc="-5">
                <a:latin typeface="Calibri"/>
                <a:cs typeface="Calibri"/>
              </a:rPr>
              <a:t>structures</a:t>
            </a:r>
            <a:r>
              <a:rPr dirty="0" sz="1100" spc="2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following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image.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227189"/>
            <a:ext cx="5892800" cy="1645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17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Potato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Tuber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Spindle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Viroid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10200"/>
              </a:lnSpc>
            </a:pPr>
            <a:r>
              <a:rPr dirty="0" sz="1100">
                <a:latin typeface="Calibri"/>
                <a:cs typeface="Calibri"/>
              </a:rPr>
              <a:t>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longest RNA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nucleotides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gaps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between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complementary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nucleotides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becomes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bulges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loops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structure.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014: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ENERGY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BASES METHODS</a:t>
            </a:r>
            <a:endParaRPr sz="1300">
              <a:latin typeface="Calibri Light"/>
              <a:cs typeface="Calibri Light"/>
            </a:endParaRPr>
          </a:p>
          <a:p>
            <a:pPr marL="12700" marR="40005">
              <a:lnSpc>
                <a:spcPct val="110000"/>
              </a:lnSpc>
              <a:spcBef>
                <a:spcPts val="5"/>
              </a:spcBef>
            </a:pPr>
            <a:r>
              <a:rPr dirty="0" sz="1200" spc="-5">
                <a:latin typeface="Calibri"/>
                <a:cs typeface="Calibri"/>
              </a:rPr>
              <a:t>Experimental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prediction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-5">
                <a:latin typeface="Calibri"/>
                <a:cs typeface="Calibri"/>
              </a:rPr>
              <a:t> structure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slow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costly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that’s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why a</a:t>
            </a:r>
            <a:r>
              <a:rPr dirty="0" sz="1200" spc="-5">
                <a:latin typeface="Calibri"/>
                <a:cs typeface="Calibri"/>
              </a:rPr>
              <a:t> few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 RNA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reported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experimentally.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0544" y="1903983"/>
            <a:ext cx="2616940" cy="224777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76525" y="4819015"/>
            <a:ext cx="2419096" cy="2310764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153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8674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049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 marR="86995">
              <a:lnSpc>
                <a:spcPct val="110100"/>
              </a:lnSpc>
              <a:spcBef>
                <a:spcPts val="790"/>
              </a:spcBef>
            </a:pPr>
            <a:r>
              <a:rPr dirty="0" sz="1200">
                <a:latin typeface="Calibri"/>
                <a:cs typeface="Calibri"/>
              </a:rPr>
              <a:t>While</a:t>
            </a:r>
            <a:r>
              <a:rPr dirty="0" sz="1200" spc="-5">
                <a:latin typeface="Calibri"/>
                <a:cs typeface="Calibri"/>
              </a:rPr>
              <a:t> prediction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get </a:t>
            </a:r>
            <a:r>
              <a:rPr dirty="0" sz="1200">
                <a:latin typeface="Calibri"/>
                <a:cs typeface="Calibri"/>
              </a:rPr>
              <a:t>many </a:t>
            </a:r>
            <a:r>
              <a:rPr dirty="0" sz="1200" spc="-5">
                <a:latin typeface="Calibri"/>
                <a:cs typeface="Calibri"/>
              </a:rPr>
              <a:t>possible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optimal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selection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>
                <a:latin typeface="Calibri"/>
                <a:cs typeface="Calibri"/>
              </a:rPr>
              <a:t> calculate</a:t>
            </a:r>
            <a:r>
              <a:rPr dirty="0" sz="1200" spc="-5">
                <a:latin typeface="Calibri"/>
                <a:cs typeface="Calibri"/>
              </a:rPr>
              <a:t> their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overall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stability.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008121"/>
            <a:ext cx="5608320" cy="1763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18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energy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table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STABILIZING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ENERGY</a:t>
            </a:r>
            <a:endParaRPr sz="1200">
              <a:latin typeface="Calibri"/>
              <a:cs typeface="Calibri"/>
            </a:endParaRPr>
          </a:p>
          <a:p>
            <a:pPr marL="12700" marR="71755">
              <a:lnSpc>
                <a:spcPct val="110000"/>
              </a:lnSpc>
              <a:spcBef>
                <a:spcPts val="810"/>
              </a:spcBef>
            </a:pPr>
            <a:r>
              <a:rPr dirty="0" sz="1100" spc="-5">
                <a:latin typeface="Calibri"/>
                <a:cs typeface="Calibri"/>
              </a:rPr>
              <a:t>Energy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table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helps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us to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find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optimal</a:t>
            </a:r>
            <a:r>
              <a:rPr dirty="0" sz="1100" spc="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 </a:t>
            </a:r>
            <a:r>
              <a:rPr dirty="0" sz="1100">
                <a:latin typeface="Calibri"/>
                <a:cs typeface="Calibri"/>
              </a:rPr>
              <a:t>of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because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energy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is </a:t>
            </a:r>
            <a:r>
              <a:rPr dirty="0" sz="1100" spc="-5">
                <a:latin typeface="Calibri"/>
                <a:cs typeface="Calibri"/>
              </a:rPr>
              <a:t>released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when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complementary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nucleotides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make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bonds.</a:t>
            </a:r>
            <a:endParaRPr sz="11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8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DESTABILIZING</a:t>
            </a:r>
            <a:r>
              <a:rPr dirty="0" sz="1200" spc="-3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ENERGY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800"/>
              </a:spcBef>
            </a:pPr>
            <a:r>
              <a:rPr dirty="0" sz="1200">
                <a:latin typeface="Calibri"/>
                <a:cs typeface="Calibri"/>
              </a:rPr>
              <a:t>Remaining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unpaired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destabilized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-5">
                <a:latin typeface="Calibri"/>
                <a:cs typeface="Calibri"/>
              </a:rPr>
              <a:t> hairpin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5">
                <a:latin typeface="Calibri"/>
                <a:cs typeface="Calibri"/>
              </a:rPr>
              <a:t> bulge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6797420"/>
            <a:ext cx="5602605" cy="1988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19</a:t>
            </a:r>
            <a:r>
              <a:rPr dirty="0" sz="900" spc="204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Hairpin+IntLoop+ExtLoop+Bulge+Hairpin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5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SUM</a:t>
            </a:r>
            <a:r>
              <a:rPr dirty="0" sz="1200" spc="-3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OF</a:t>
            </a:r>
            <a:r>
              <a:rPr dirty="0" sz="1200" spc="-2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ENERGIES</a:t>
            </a:r>
            <a:endParaRPr sz="1200">
              <a:latin typeface="Calibri"/>
              <a:cs typeface="Calibri"/>
            </a:endParaRPr>
          </a:p>
          <a:p>
            <a:pPr marL="12700" marR="203835">
              <a:lnSpc>
                <a:spcPct val="110200"/>
              </a:lnSpc>
              <a:spcBef>
                <a:spcPts val="790"/>
              </a:spcBef>
            </a:pPr>
            <a:r>
              <a:rPr dirty="0" sz="1200">
                <a:latin typeface="Calibri"/>
                <a:cs typeface="Calibri"/>
              </a:rPr>
              <a:t>Sum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stabilizing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destabilizing energies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determine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quality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RNA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2’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with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longest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coupled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vs.</a:t>
            </a:r>
            <a:r>
              <a:rPr dirty="0" sz="1200" spc="-5">
                <a:latin typeface="Calibri"/>
                <a:cs typeface="Calibri"/>
              </a:rPr>
              <a:t> one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 </a:t>
            </a:r>
            <a:r>
              <a:rPr dirty="0" sz="1200">
                <a:latin typeface="Calibri"/>
                <a:cs typeface="Calibri"/>
              </a:rPr>
              <a:t>lowest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energy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015: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Zuker’s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Algorithm</a:t>
            </a:r>
            <a:endParaRPr sz="1300">
              <a:latin typeface="Calibri Light"/>
              <a:cs typeface="Calibri Light"/>
            </a:endParaRPr>
          </a:p>
          <a:p>
            <a:pPr marL="12700" marR="5080">
              <a:lnSpc>
                <a:spcPct val="109200"/>
              </a:lnSpc>
              <a:spcBef>
                <a:spcPts val="20"/>
              </a:spcBef>
            </a:pPr>
            <a:r>
              <a:rPr dirty="0" sz="1200">
                <a:latin typeface="Calibri"/>
                <a:cs typeface="Calibri"/>
              </a:rPr>
              <a:t>Energy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based </a:t>
            </a:r>
            <a:r>
              <a:rPr dirty="0" sz="1200" spc="-5">
                <a:latin typeface="Calibri"/>
                <a:cs typeface="Calibri"/>
              </a:rPr>
              <a:t>methods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involve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evaluating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free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energy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structures.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-5">
                <a:latin typeface="Calibri"/>
                <a:cs typeface="Calibri"/>
              </a:rPr>
              <a:t> compute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1’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-5">
                <a:latin typeface="Calibri"/>
                <a:cs typeface="Calibri"/>
              </a:rPr>
              <a:t> optimal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 prediction 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Zuker’s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0325" y="1473302"/>
            <a:ext cx="2571750" cy="143779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33437" y="4886452"/>
            <a:ext cx="2781131" cy="181356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154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8674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049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 marR="431165">
              <a:lnSpc>
                <a:spcPct val="110100"/>
              </a:lnSpc>
              <a:spcBef>
                <a:spcPts val="790"/>
              </a:spcBef>
            </a:pPr>
            <a:r>
              <a:rPr dirty="0" sz="1200" spc="-5">
                <a:latin typeface="Calibri"/>
                <a:cs typeface="Calibri"/>
              </a:rPr>
              <a:t>Zuker’s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helps</a:t>
            </a:r>
            <a:r>
              <a:rPr dirty="0" sz="1200">
                <a:latin typeface="Calibri"/>
                <a:cs typeface="Calibri"/>
              </a:rPr>
              <a:t> us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5">
                <a:latin typeface="Calibri"/>
                <a:cs typeface="Calibri"/>
              </a:rPr>
              <a:t>compute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stabilizing energies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(-ve)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also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destabilizing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energies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(+ve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values). 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also</a:t>
            </a:r>
            <a:r>
              <a:rPr dirty="0" sz="1200" spc="-5">
                <a:latin typeface="Calibri"/>
                <a:cs typeface="Calibri"/>
              </a:rPr>
              <a:t> compute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+ve and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–ve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energies.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736850"/>
            <a:ext cx="12852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20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stacking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energies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4916551"/>
            <a:ext cx="14820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21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destabilizing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energies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7154036"/>
            <a:ext cx="5901690" cy="16795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22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working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principle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Zuker’s Algorithm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(2003)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650">
              <a:latin typeface="Calibri"/>
              <a:cs typeface="Calibri"/>
            </a:endParaRPr>
          </a:p>
          <a:p>
            <a:pPr marL="12700" marR="248285">
              <a:lnSpc>
                <a:spcPct val="110200"/>
              </a:lnSpc>
            </a:pPr>
            <a:r>
              <a:rPr dirty="0" sz="1200">
                <a:latin typeface="Calibri"/>
                <a:cs typeface="Calibri"/>
              </a:rPr>
              <a:t>It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Compute energies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all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possible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 </a:t>
            </a:r>
            <a:r>
              <a:rPr dirty="0" sz="1200" spc="-5">
                <a:latin typeface="Calibri"/>
                <a:cs typeface="Calibri"/>
              </a:rPr>
              <a:t>structures.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Generate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combinations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all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2’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structures. Select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one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 </a:t>
            </a:r>
            <a:r>
              <a:rPr dirty="0" sz="1200">
                <a:latin typeface="Calibri"/>
                <a:cs typeface="Calibri"/>
              </a:rPr>
              <a:t>lowest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energy.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016: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Zuker’s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Algorithm EXAMPLE</a:t>
            </a:r>
            <a:endParaRPr sz="1300">
              <a:latin typeface="Calibri Light"/>
              <a:cs typeface="Calibri Light"/>
            </a:endParaRPr>
          </a:p>
          <a:p>
            <a:pPr marL="12700" marR="5080">
              <a:lnSpc>
                <a:spcPts val="1580"/>
              </a:lnSpc>
              <a:spcBef>
                <a:spcPts val="70"/>
              </a:spcBef>
            </a:pPr>
            <a:r>
              <a:rPr dirty="0" sz="1200" spc="-5">
                <a:latin typeface="Calibri"/>
                <a:cs typeface="Calibri"/>
              </a:rPr>
              <a:t>Zuker’s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involves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computing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stabilizing</a:t>
            </a:r>
            <a:r>
              <a:rPr dirty="0" sz="1200">
                <a:latin typeface="Calibri"/>
                <a:cs typeface="Calibri"/>
              </a:rPr>
              <a:t> 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destabilizing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energies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All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possible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generated.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>
                <a:latin typeface="Calibri"/>
                <a:cs typeface="Calibri"/>
              </a:rPr>
              <a:t>best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selected!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28976" y="1463185"/>
            <a:ext cx="2313686" cy="117676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52776" y="3061735"/>
            <a:ext cx="2208920" cy="175753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73792" y="5201411"/>
            <a:ext cx="3093430" cy="185547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155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80003" y="435356"/>
            <a:ext cx="32937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840351"/>
            <a:ext cx="27527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23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Calculation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all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possible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structure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combinations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373091"/>
            <a:ext cx="5545455" cy="394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100">
                <a:latin typeface="Calibri"/>
                <a:cs typeface="Calibri"/>
              </a:rPr>
              <a:t>We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need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construct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all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the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possible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combinations</a:t>
            </a:r>
            <a:r>
              <a:rPr dirty="0" sz="1100">
                <a:latin typeface="Calibri"/>
                <a:cs typeface="Calibri"/>
              </a:rPr>
              <a:t> of </a:t>
            </a:r>
            <a:r>
              <a:rPr dirty="0" sz="1100" spc="-5">
                <a:latin typeface="Calibri"/>
                <a:cs typeface="Calibri"/>
              </a:rPr>
              <a:t>nucleotides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for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selection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optimal </a:t>
            </a:r>
            <a:r>
              <a:rPr dirty="0" sz="1100">
                <a:latin typeface="Calibri"/>
                <a:cs typeface="Calibri"/>
              </a:rPr>
              <a:t>2’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7554632"/>
            <a:ext cx="5880100" cy="645160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017: Zuker’s Algorithm</a:t>
            </a:r>
            <a:r>
              <a:rPr dirty="0" sz="1300" spc="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– A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Flow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Chart</a:t>
            </a:r>
            <a:endParaRPr sz="1300">
              <a:latin typeface="Calibri Light"/>
              <a:cs typeface="Calibri Light"/>
            </a:endParaRPr>
          </a:p>
          <a:p>
            <a:pPr marL="12700" marR="5080">
              <a:lnSpc>
                <a:spcPct val="1092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Zuker’s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involves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computing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stabilizing</a:t>
            </a:r>
            <a:r>
              <a:rPr dirty="0" sz="1200">
                <a:latin typeface="Calibri"/>
                <a:cs typeface="Calibri"/>
              </a:rPr>
              <a:t> 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destabilizing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energies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also </a:t>
            </a:r>
            <a:r>
              <a:rPr dirty="0" sz="1200" spc="-5">
                <a:latin typeface="Calibri"/>
                <a:cs typeface="Calibri"/>
              </a:rPr>
              <a:t>computes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overall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energy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 </a:t>
            </a:r>
            <a:r>
              <a:rPr dirty="0" sz="1200" spc="-5">
                <a:latin typeface="Calibri"/>
                <a:cs typeface="Calibri"/>
              </a:rPr>
              <a:t>summing up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positive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negative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energies.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7614" y="914400"/>
            <a:ext cx="5297170" cy="3824604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156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80003" y="435356"/>
            <a:ext cx="32937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7202805"/>
            <a:ext cx="4656455" cy="4559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24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flow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chart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100" spc="-5">
                <a:latin typeface="Calibri"/>
                <a:cs typeface="Calibri"/>
              </a:rPr>
              <a:t>The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diagonal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combination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from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all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possible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is </a:t>
            </a:r>
            <a:r>
              <a:rPr dirty="0" sz="1100" spc="-5">
                <a:latin typeface="Calibri"/>
                <a:cs typeface="Calibri"/>
              </a:rPr>
              <a:t>selected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with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overall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lowest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energy.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3999" y="979178"/>
            <a:ext cx="4909929" cy="266889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59994" y="4660934"/>
            <a:ext cx="3451903" cy="240250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98372" y="3698875"/>
            <a:ext cx="2814320" cy="8356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latin typeface="Calibri"/>
                <a:cs typeface="Calibri"/>
              </a:rPr>
              <a:t>The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-10" b="1">
                <a:latin typeface="Calibri"/>
                <a:cs typeface="Calibri"/>
              </a:rPr>
              <a:t>two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diagonals </a:t>
            </a:r>
            <a:r>
              <a:rPr dirty="0" sz="1200" b="1">
                <a:latin typeface="Calibri"/>
                <a:cs typeface="Calibri"/>
              </a:rPr>
              <a:t>(‘D’)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-10" b="1">
                <a:latin typeface="Calibri"/>
                <a:cs typeface="Calibri"/>
              </a:rPr>
              <a:t>given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above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include:</a:t>
            </a:r>
            <a:endParaRPr sz="1200">
              <a:latin typeface="Calibri"/>
              <a:cs typeface="Calibri"/>
            </a:endParaRPr>
          </a:p>
          <a:p>
            <a:pPr marL="469900" indent="-228600">
              <a:lnSpc>
                <a:spcPct val="100000"/>
              </a:lnSpc>
              <a:spcBef>
                <a:spcPts val="25"/>
              </a:spcBef>
              <a:buClr>
                <a:srgbClr val="000000"/>
              </a:buClr>
              <a:buFont typeface="Calibri"/>
              <a:buAutoNum type="arabicPeriod"/>
              <a:tabLst>
                <a:tab pos="469900" algn="l"/>
              </a:tabLst>
            </a:pPr>
            <a:r>
              <a:rPr dirty="0" sz="1200" spc="-5" b="1">
                <a:solidFill>
                  <a:srgbClr val="006FC0"/>
                </a:solidFill>
                <a:latin typeface="Calibri"/>
                <a:cs typeface="Calibri"/>
              </a:rPr>
              <a:t>A/U,</a:t>
            </a:r>
            <a:r>
              <a:rPr dirty="0" sz="1200" spc="-20" b="1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200" spc="-5" b="1">
                <a:solidFill>
                  <a:srgbClr val="006FC0"/>
                </a:solidFill>
                <a:latin typeface="Calibri"/>
                <a:cs typeface="Calibri"/>
              </a:rPr>
              <a:t>C/G,</a:t>
            </a:r>
            <a:r>
              <a:rPr dirty="0" sz="1200" spc="-15" b="1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200" spc="-5" b="1">
                <a:solidFill>
                  <a:srgbClr val="006FC0"/>
                </a:solidFill>
                <a:latin typeface="Calibri"/>
                <a:cs typeface="Calibri"/>
              </a:rPr>
              <a:t>G/C,</a:t>
            </a:r>
            <a:r>
              <a:rPr dirty="0" sz="1200" spc="-20" b="1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006FC0"/>
                </a:solidFill>
                <a:latin typeface="Calibri"/>
                <a:cs typeface="Calibri"/>
              </a:rPr>
              <a:t>U/G</a:t>
            </a:r>
            <a:endParaRPr sz="1200">
              <a:latin typeface="Calibri"/>
              <a:cs typeface="Calibri"/>
            </a:endParaRPr>
          </a:p>
          <a:p>
            <a:pPr marL="469900" indent="-228600">
              <a:lnSpc>
                <a:spcPct val="100000"/>
              </a:lnSpc>
              <a:spcBef>
                <a:spcPts val="20"/>
              </a:spcBef>
              <a:buClr>
                <a:srgbClr val="000000"/>
              </a:buClr>
              <a:buFont typeface="Calibri"/>
              <a:buAutoNum type="arabicPeriod"/>
              <a:tabLst>
                <a:tab pos="469900" algn="l"/>
              </a:tabLst>
            </a:pPr>
            <a:r>
              <a:rPr dirty="0" sz="1200" spc="-10" b="1">
                <a:solidFill>
                  <a:srgbClr val="385522"/>
                </a:solidFill>
                <a:latin typeface="Calibri"/>
                <a:cs typeface="Calibri"/>
              </a:rPr>
              <a:t>G/U,</a:t>
            </a:r>
            <a:r>
              <a:rPr dirty="0" sz="1200" spc="-30" b="1">
                <a:solidFill>
                  <a:srgbClr val="385522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385522"/>
                </a:solidFill>
                <a:latin typeface="Calibri"/>
                <a:cs typeface="Calibri"/>
              </a:rPr>
              <a:t>U/G</a:t>
            </a:r>
            <a:endParaRPr sz="1200">
              <a:latin typeface="Calibri"/>
              <a:cs typeface="Calibri"/>
            </a:endParaRPr>
          </a:p>
          <a:p>
            <a:pPr marL="116205">
              <a:lnSpc>
                <a:spcPct val="100000"/>
              </a:lnSpc>
              <a:spcBef>
                <a:spcPts val="690"/>
              </a:spcBef>
            </a:pPr>
            <a:r>
              <a:rPr dirty="0" sz="1100" spc="-5">
                <a:latin typeface="Calibri"/>
                <a:cs typeface="Calibri"/>
              </a:rPr>
              <a:t>The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flow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chart for energies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is: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157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17875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049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018: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Martinez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Algorithm</a:t>
            </a:r>
            <a:endParaRPr sz="1300">
              <a:latin typeface="Calibri Light"/>
              <a:cs typeface="Calibri Light"/>
            </a:endParaRPr>
          </a:p>
          <a:p>
            <a:pPr marL="12700" marR="9525">
              <a:lnSpc>
                <a:spcPct val="109600"/>
              </a:lnSpc>
              <a:spcBef>
                <a:spcPts val="10"/>
              </a:spcBef>
            </a:pPr>
            <a:r>
              <a:rPr dirty="0" sz="1200" spc="-5">
                <a:latin typeface="Calibri"/>
                <a:cs typeface="Calibri"/>
              </a:rPr>
              <a:t>Zuker’s</a:t>
            </a:r>
            <a:r>
              <a:rPr dirty="0" sz="1200" spc="4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involves</a:t>
            </a:r>
            <a:r>
              <a:rPr dirty="0" sz="1200" spc="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computing</a:t>
            </a:r>
            <a:r>
              <a:rPr dirty="0" sz="1200" spc="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stabilizing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destabilizing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energies</a:t>
            </a:r>
            <a:r>
              <a:rPr dirty="0" sz="1200" spc="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4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structure.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 it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also </a:t>
            </a:r>
            <a:r>
              <a:rPr dirty="0" sz="1200" spc="-5">
                <a:latin typeface="Calibri"/>
                <a:cs typeface="Calibri"/>
              </a:rPr>
              <a:t>computes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overall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energy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summing up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positive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negative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energies.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Martinez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</a:t>
            </a:r>
            <a:r>
              <a:rPr dirty="0" sz="1200">
                <a:latin typeface="Calibri"/>
                <a:cs typeface="Calibri"/>
              </a:rPr>
              <a:t> is </a:t>
            </a:r>
            <a:r>
              <a:rPr dirty="0" sz="1200" spc="-5">
                <a:latin typeface="Calibri"/>
                <a:cs typeface="Calibri"/>
              </a:rPr>
              <a:t>improvement </a:t>
            </a:r>
            <a:r>
              <a:rPr dirty="0" sz="1200">
                <a:latin typeface="Calibri"/>
                <a:cs typeface="Calibri"/>
              </a:rPr>
              <a:t>on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it.</a:t>
            </a:r>
            <a:endParaRPr sz="1200">
              <a:latin typeface="Calibri"/>
              <a:cs typeface="Calibri"/>
            </a:endParaRPr>
          </a:p>
          <a:p>
            <a:pPr marL="12700" marR="282575">
              <a:lnSpc>
                <a:spcPct val="109200"/>
              </a:lnSpc>
              <a:spcBef>
                <a:spcPts val="815"/>
              </a:spcBef>
            </a:pPr>
            <a:r>
              <a:rPr dirty="0" sz="1200">
                <a:latin typeface="Calibri"/>
                <a:cs typeface="Calibri"/>
              </a:rPr>
              <a:t>Making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combination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possible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time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consuming, Martinez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</a:t>
            </a:r>
            <a:r>
              <a:rPr dirty="0" sz="1200">
                <a:latin typeface="Calibri"/>
                <a:cs typeface="Calibri"/>
              </a:rPr>
              <a:t> favors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those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energetically </a:t>
            </a:r>
            <a:r>
              <a:rPr dirty="0" sz="1200">
                <a:latin typeface="Calibri"/>
                <a:cs typeface="Calibri"/>
              </a:rPr>
              <a:t>more</a:t>
            </a:r>
            <a:r>
              <a:rPr dirty="0" sz="1200" spc="-5">
                <a:latin typeface="Calibri"/>
                <a:cs typeface="Calibri"/>
              </a:rPr>
              <a:t> feasible.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445633"/>
            <a:ext cx="5967730" cy="15773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25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Martinez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Algorithm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flow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chart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650">
              <a:latin typeface="Calibri"/>
              <a:cs typeface="Calibri"/>
            </a:endParaRPr>
          </a:p>
          <a:p>
            <a:pPr marL="12700" marR="74930">
              <a:lnSpc>
                <a:spcPct val="110000"/>
              </a:lnSpc>
            </a:pP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Martinez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 </a:t>
            </a:r>
            <a:r>
              <a:rPr dirty="0" sz="1200">
                <a:latin typeface="Calibri"/>
                <a:cs typeface="Calibri"/>
              </a:rPr>
              <a:t>all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weighed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 </a:t>
            </a:r>
            <a:r>
              <a:rPr dirty="0" sz="1200" spc="-5">
                <a:latin typeface="Calibri"/>
                <a:cs typeface="Calibri"/>
              </a:rPr>
              <a:t>its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stability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optimal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sorted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out.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Monte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Carlo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methods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(or Monte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Carlo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experiments) 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broad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class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9600"/>
              </a:lnSpc>
              <a:spcBef>
                <a:spcPts val="10"/>
              </a:spcBef>
            </a:pP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5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  <a:hlinkClick r:id="rId2"/>
              </a:rPr>
              <a:t>computational</a:t>
            </a:r>
            <a:r>
              <a:rPr dirty="0" sz="1200" spc="45">
                <a:latin typeface="Calibri"/>
                <a:cs typeface="Calibri"/>
                <a:hlinkClick r:id="rId2"/>
              </a:rPr>
              <a:t> </a:t>
            </a:r>
            <a:r>
              <a:rPr dirty="0" sz="1200" spc="-5">
                <a:latin typeface="Calibri"/>
                <a:cs typeface="Calibri"/>
                <a:hlinkClick r:id="rId3"/>
              </a:rPr>
              <a:t>algorithms</a:t>
            </a:r>
            <a:r>
              <a:rPr dirty="0" sz="1200" spc="50">
                <a:latin typeface="Calibri"/>
                <a:cs typeface="Calibri"/>
                <a:hlinkClick r:id="rId3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 spc="4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rely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</a:t>
            </a:r>
            <a:r>
              <a:rPr dirty="0" sz="1200" spc="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repeated</a:t>
            </a:r>
            <a:r>
              <a:rPr dirty="0" sz="1200" spc="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  <a:hlinkClick r:id="rId4"/>
              </a:rPr>
              <a:t>random</a:t>
            </a:r>
            <a:r>
              <a:rPr dirty="0" sz="1200" spc="40">
                <a:latin typeface="Calibri"/>
                <a:cs typeface="Calibri"/>
                <a:hlinkClick r:id="rId4"/>
              </a:rPr>
              <a:t> </a:t>
            </a:r>
            <a:r>
              <a:rPr dirty="0" sz="1200" spc="-5">
                <a:latin typeface="Calibri"/>
                <a:cs typeface="Calibri"/>
              </a:rPr>
              <a:t>sampling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obtain</a:t>
            </a:r>
            <a:r>
              <a:rPr dirty="0" sz="1200" spc="4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numerical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results.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often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  <a:hlinkClick r:id="rId5"/>
              </a:rPr>
              <a:t>physical</a:t>
            </a:r>
            <a:r>
              <a:rPr dirty="0" sz="1200" spc="10">
                <a:latin typeface="Calibri"/>
                <a:cs typeface="Calibri"/>
                <a:hlinkClick r:id="rId5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  <a:hlinkClick r:id="rId6"/>
              </a:rPr>
              <a:t>mathematical</a:t>
            </a:r>
            <a:r>
              <a:rPr dirty="0" sz="1200">
                <a:latin typeface="Calibri"/>
                <a:cs typeface="Calibri"/>
                <a:hlinkClick r:id="rId6"/>
              </a:rPr>
              <a:t> </a:t>
            </a:r>
            <a:r>
              <a:rPr dirty="0" sz="1200" spc="-5">
                <a:latin typeface="Calibri"/>
                <a:cs typeface="Calibri"/>
              </a:rPr>
              <a:t>problems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most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useful when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difficult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impossible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other mathematical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methods.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Monto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Carlo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method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not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provide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definitive</a:t>
            </a:r>
            <a:r>
              <a:rPr dirty="0" sz="1200">
                <a:latin typeface="Calibri"/>
                <a:cs typeface="Calibri"/>
              </a:rPr>
              <a:t> solution.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955444"/>
            <a:ext cx="5927090" cy="646430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019: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Dynamic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Programming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Approaches</a:t>
            </a:r>
            <a:endParaRPr sz="1300">
              <a:latin typeface="Calibri Light"/>
              <a:cs typeface="Calibri Light"/>
            </a:endParaRPr>
          </a:p>
          <a:p>
            <a:pPr marL="12700" marR="5080">
              <a:lnSpc>
                <a:spcPct val="110000"/>
              </a:lnSpc>
              <a:spcBef>
                <a:spcPts val="5"/>
              </a:spcBef>
            </a:pP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 contains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4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type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G/C,</a:t>
            </a:r>
            <a:r>
              <a:rPr dirty="0" sz="1200">
                <a:latin typeface="Calibri"/>
                <a:cs typeface="Calibri"/>
              </a:rPr>
              <a:t> G/U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A/U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it</a:t>
            </a:r>
            <a:r>
              <a:rPr dirty="0" sz="1200" spc="4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contain hundreds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</a:t>
            </a:r>
            <a:r>
              <a:rPr dirty="0" sz="1200" spc="-5">
                <a:latin typeface="Calibri"/>
                <a:cs typeface="Calibri"/>
              </a:rPr>
              <a:t> means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possibility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many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combinations.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49913" y="2349559"/>
            <a:ext cx="4267265" cy="2958423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158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2344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049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algn="just" marL="12700" marR="232410">
              <a:lnSpc>
                <a:spcPct val="109700"/>
              </a:lnSpc>
              <a:spcBef>
                <a:spcPts val="795"/>
              </a:spcBef>
            </a:pPr>
            <a:r>
              <a:rPr dirty="0" sz="1200">
                <a:latin typeface="Calibri"/>
                <a:cs typeface="Calibri"/>
              </a:rPr>
              <a:t>In 2’ </a:t>
            </a:r>
            <a:r>
              <a:rPr dirty="0" sz="1200" spc="-10">
                <a:latin typeface="Calibri"/>
                <a:cs typeface="Calibri"/>
              </a:rPr>
              <a:t>RNA </a:t>
            </a:r>
            <a:r>
              <a:rPr dirty="0" sz="1200" spc="-5">
                <a:latin typeface="Calibri"/>
                <a:cs typeface="Calibri"/>
              </a:rPr>
              <a:t>structure there </a:t>
            </a:r>
            <a:r>
              <a:rPr dirty="0" sz="1200">
                <a:latin typeface="Calibri"/>
                <a:cs typeface="Calibri"/>
              </a:rPr>
              <a:t>may be large </a:t>
            </a:r>
            <a:r>
              <a:rPr dirty="0" sz="1200" spc="-5">
                <a:latin typeface="Calibri"/>
                <a:cs typeface="Calibri"/>
              </a:rPr>
              <a:t>number of nucleotide sequence with </a:t>
            </a:r>
            <a:r>
              <a:rPr dirty="0" sz="1200">
                <a:latin typeface="Calibri"/>
                <a:cs typeface="Calibri"/>
              </a:rPr>
              <a:t>large </a:t>
            </a:r>
            <a:r>
              <a:rPr dirty="0" sz="1200" spc="-5">
                <a:latin typeface="Calibri"/>
                <a:cs typeface="Calibri"/>
              </a:rPr>
              <a:t>number of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combinations hence </a:t>
            </a:r>
            <a:r>
              <a:rPr dirty="0" sz="1200" spc="-10">
                <a:latin typeface="Calibri"/>
                <a:cs typeface="Calibri"/>
              </a:rPr>
              <a:t>it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hard to find the optimal </a:t>
            </a:r>
            <a:r>
              <a:rPr dirty="0" sz="1200">
                <a:latin typeface="Calibri"/>
                <a:cs typeface="Calibri"/>
              </a:rPr>
              <a:t>one </a:t>
            </a:r>
            <a:r>
              <a:rPr dirty="0" sz="1200" spc="-5">
                <a:latin typeface="Calibri"/>
                <a:cs typeface="Calibri"/>
              </a:rPr>
              <a:t>and for </a:t>
            </a:r>
            <a:r>
              <a:rPr dirty="0" sz="1200">
                <a:latin typeface="Calibri"/>
                <a:cs typeface="Calibri"/>
              </a:rPr>
              <a:t>this </a:t>
            </a:r>
            <a:r>
              <a:rPr dirty="0" sz="1200" spc="-5">
                <a:latin typeface="Calibri"/>
                <a:cs typeface="Calibri"/>
              </a:rPr>
              <a:t>prediction we </a:t>
            </a:r>
            <a:r>
              <a:rPr dirty="0" sz="1200">
                <a:latin typeface="Calibri"/>
                <a:cs typeface="Calibri"/>
              </a:rPr>
              <a:t>us </a:t>
            </a:r>
            <a:r>
              <a:rPr dirty="0" sz="1200" spc="-5">
                <a:latin typeface="Calibri"/>
                <a:cs typeface="Calibri"/>
              </a:rPr>
              <a:t>Dynamic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Programming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(DP)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 breaks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larger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problems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smaller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one.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55"/>
              </a:spcBef>
              <a:buSzPct val="85714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400" spc="-5" b="1">
                <a:latin typeface="Calibri"/>
                <a:cs typeface="Calibri"/>
              </a:rPr>
              <a:t>PRINCIPLE</a:t>
            </a:r>
            <a:r>
              <a:rPr dirty="0" sz="1400" spc="-1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OF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DYNAMIC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PROGRAMMING</a:t>
            </a:r>
            <a:endParaRPr sz="1400">
              <a:latin typeface="Calibri"/>
              <a:cs typeface="Calibri"/>
            </a:endParaRPr>
          </a:p>
          <a:p>
            <a:pPr marL="12700" marR="172720">
              <a:lnSpc>
                <a:spcPct val="110000"/>
              </a:lnSpc>
              <a:spcBef>
                <a:spcPts val="825"/>
              </a:spcBef>
            </a:pPr>
            <a:r>
              <a:rPr dirty="0" sz="1100">
                <a:latin typeface="Calibri"/>
                <a:cs typeface="Calibri"/>
              </a:rPr>
              <a:t>For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optimal</a:t>
            </a:r>
            <a:r>
              <a:rPr dirty="0" sz="1100" spc="-5">
                <a:latin typeface="Calibri"/>
                <a:cs typeface="Calibri"/>
              </a:rPr>
              <a:t> structure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combination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selection </a:t>
            </a:r>
            <a:r>
              <a:rPr dirty="0" sz="1100">
                <a:latin typeface="Calibri"/>
                <a:cs typeface="Calibri"/>
              </a:rPr>
              <a:t>we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use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the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Dynamic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Programming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(DP)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we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select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 </a:t>
            </a:r>
            <a:r>
              <a:rPr dirty="0" sz="1100">
                <a:latin typeface="Calibri"/>
                <a:cs typeface="Calibri"/>
              </a:rPr>
              <a:t>of RNA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nucleotides</a:t>
            </a:r>
            <a:r>
              <a:rPr dirty="0" sz="1100" spc="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list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all the</a:t>
            </a:r>
            <a:r>
              <a:rPr dirty="0" sz="1100" spc="-5">
                <a:latin typeface="Calibri"/>
                <a:cs typeface="Calibri"/>
              </a:rPr>
              <a:t> possible complementary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positions for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nucleotides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the </a:t>
            </a:r>
            <a:r>
              <a:rPr dirty="0" sz="1100">
                <a:latin typeface="Calibri"/>
                <a:cs typeface="Calibri"/>
              </a:rPr>
              <a:t> given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complete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25"/>
              </a:spcBef>
            </a:pPr>
            <a:r>
              <a:rPr dirty="0" sz="1100">
                <a:latin typeface="Calibri"/>
                <a:cs typeface="Calibri"/>
              </a:rPr>
              <a:t>For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example: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573648"/>
            <a:ext cx="5846445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Dynamic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Programming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recombines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such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combinations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process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called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“</a:t>
            </a:r>
            <a:r>
              <a:rPr dirty="0" sz="1200" spc="-5" b="1">
                <a:latin typeface="Calibri"/>
                <a:cs typeface="Calibri"/>
              </a:rPr>
              <a:t>Traceback</a:t>
            </a:r>
            <a:r>
              <a:rPr dirty="0" sz="1200" spc="-5">
                <a:latin typeface="Calibri"/>
                <a:cs typeface="Calibri"/>
              </a:rPr>
              <a:t>”</a:t>
            </a:r>
            <a:r>
              <a:rPr dirty="0" sz="1200">
                <a:latin typeface="Calibri"/>
                <a:cs typeface="Calibri"/>
              </a:rPr>
              <a:t> to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ensure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 the highest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coupled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reported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17446" y="2978189"/>
            <a:ext cx="2148629" cy="17523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88926" y="3445754"/>
            <a:ext cx="2187374" cy="17904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93151" y="3932898"/>
            <a:ext cx="2178723" cy="17800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88285" y="4382689"/>
            <a:ext cx="2137410" cy="25814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02004" y="4835778"/>
            <a:ext cx="271272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26 all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possible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complementary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bases combinations.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159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3124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049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 marR="2997200">
              <a:lnSpc>
                <a:spcPct val="110100"/>
              </a:lnSpc>
              <a:spcBef>
                <a:spcPts val="785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020: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Nussinov-Jacobson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Algorithm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– </a:t>
            </a:r>
            <a:r>
              <a:rPr dirty="0" sz="1300" spc="-28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An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Overview</a:t>
            </a:r>
            <a:endParaRPr sz="1300">
              <a:latin typeface="Calibri Light"/>
              <a:cs typeface="Calibri Light"/>
            </a:endParaRPr>
          </a:p>
          <a:p>
            <a:pPr marL="12700" marR="180340">
              <a:lnSpc>
                <a:spcPts val="1580"/>
              </a:lnSpc>
              <a:spcBef>
                <a:spcPts val="75"/>
              </a:spcBef>
            </a:pPr>
            <a:r>
              <a:rPr dirty="0" sz="1200" spc="-5">
                <a:latin typeface="Calibri"/>
                <a:cs typeface="Calibri"/>
              </a:rPr>
              <a:t>Nussinov-Jacobson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(NJ)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Dynamic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Programming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(DP)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strategy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predict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optimal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structures, Proposed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1980.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2’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 with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most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coupling.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dirty="0" u="sng" sz="12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http://ultrastudio.org/en/Nussinov_algorithm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b="1">
                <a:latin typeface="Calibri"/>
                <a:cs typeface="Calibri"/>
              </a:rPr>
              <a:t>HOW</a:t>
            </a:r>
            <a:r>
              <a:rPr dirty="0" sz="1200" spc="-2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IT</a:t>
            </a:r>
            <a:r>
              <a:rPr dirty="0" sz="1200" spc="-3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WORKS</a:t>
            </a:r>
            <a:endParaRPr sz="1200">
              <a:latin typeface="Calibri"/>
              <a:cs typeface="Calibri"/>
            </a:endParaRPr>
          </a:p>
          <a:p>
            <a:pPr lvl="1" marL="926465" indent="-229235">
              <a:lnSpc>
                <a:spcPct val="100000"/>
              </a:lnSpc>
              <a:spcBef>
                <a:spcPts val="944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 spc="-5">
                <a:latin typeface="Calibri"/>
                <a:cs typeface="Calibri"/>
              </a:rPr>
              <a:t>Create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matrix</a:t>
            </a:r>
            <a:r>
              <a:rPr dirty="0" sz="1200">
                <a:latin typeface="Calibri"/>
                <a:cs typeface="Calibri"/>
              </a:rPr>
              <a:t> with</a:t>
            </a:r>
            <a:r>
              <a:rPr dirty="0" sz="1200" spc="-5">
                <a:latin typeface="Calibri"/>
                <a:cs typeface="Calibri"/>
              </a:rPr>
              <a:t> 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 </a:t>
            </a:r>
            <a:r>
              <a:rPr dirty="0" sz="1200">
                <a:latin typeface="Calibri"/>
                <a:cs typeface="Calibri"/>
              </a:rPr>
              <a:t>on</a:t>
            </a:r>
            <a:r>
              <a:rPr dirty="0" sz="1200" spc="-5">
                <a:latin typeface="Calibri"/>
                <a:cs typeface="Calibri"/>
              </a:rPr>
              <a:t> top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right</a:t>
            </a:r>
            <a:endParaRPr sz="1200">
              <a:latin typeface="Calibri"/>
              <a:cs typeface="Calibri"/>
            </a:endParaRPr>
          </a:p>
          <a:p>
            <a:pPr lvl="1" marL="926465" indent="-229235">
              <a:lnSpc>
                <a:spcPct val="100000"/>
              </a:lnSpc>
              <a:spcBef>
                <a:spcPts val="940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 spc="-5">
                <a:latin typeface="Calibri"/>
                <a:cs typeface="Calibri"/>
              </a:rPr>
              <a:t>Set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diagonal</a:t>
            </a:r>
            <a:r>
              <a:rPr dirty="0" sz="1200">
                <a:latin typeface="Calibri"/>
                <a:cs typeface="Calibri"/>
              </a:rPr>
              <a:t> &amp;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lower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tri-diagonal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zero</a:t>
            </a:r>
            <a:endParaRPr sz="1200">
              <a:latin typeface="Calibri"/>
              <a:cs typeface="Calibri"/>
            </a:endParaRPr>
          </a:p>
          <a:p>
            <a:pPr lvl="1" marL="926465" indent="-229235">
              <a:lnSpc>
                <a:spcPct val="100000"/>
              </a:lnSpc>
              <a:spcBef>
                <a:spcPts val="950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>
                <a:latin typeface="Calibri"/>
                <a:cs typeface="Calibri"/>
              </a:rPr>
              <a:t>Start</a:t>
            </a:r>
            <a:r>
              <a:rPr dirty="0" sz="1200" spc="-5">
                <a:latin typeface="Calibri"/>
                <a:cs typeface="Calibri"/>
              </a:rPr>
              <a:t> filling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empty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position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matrix</a:t>
            </a:r>
            <a:r>
              <a:rPr dirty="0" sz="1200">
                <a:latin typeface="Calibri"/>
                <a:cs typeface="Calibri"/>
              </a:rPr>
              <a:t> 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choosing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maximum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4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scores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195026" y="3989107"/>
          <a:ext cx="3933825" cy="17265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325"/>
                <a:gridCol w="319405"/>
                <a:gridCol w="380364"/>
                <a:gridCol w="381000"/>
                <a:gridCol w="380364"/>
                <a:gridCol w="380364"/>
                <a:gridCol w="380364"/>
                <a:gridCol w="380364"/>
                <a:gridCol w="381000"/>
                <a:gridCol w="380365"/>
                <a:gridCol w="380364"/>
              </a:tblGrid>
              <a:tr h="3068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45085">
                        <a:lnSpc>
                          <a:spcPts val="1185"/>
                        </a:lnSpc>
                      </a:pPr>
                      <a:r>
                        <a:rPr dirty="0" sz="1000" i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I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445"/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ts val="1095"/>
                        </a:lnSpc>
                      </a:pPr>
                      <a:r>
                        <a:rPr dirty="0" sz="1000" i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J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12065">
                        <a:lnSpc>
                          <a:spcPts val="1095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1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ctr" marL="9525">
                        <a:lnSpc>
                          <a:spcPts val="1185"/>
                        </a:lnSpc>
                        <a:spcBef>
                          <a:spcPts val="30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G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065">
                        <a:lnSpc>
                          <a:spcPts val="1095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2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ctr" marL="9525">
                        <a:lnSpc>
                          <a:spcPts val="1185"/>
                        </a:lnSpc>
                        <a:spcBef>
                          <a:spcPts val="30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G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065">
                        <a:lnSpc>
                          <a:spcPts val="1095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3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ctr" marL="12065">
                        <a:lnSpc>
                          <a:spcPts val="1185"/>
                        </a:lnSpc>
                        <a:spcBef>
                          <a:spcPts val="30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C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065">
                        <a:lnSpc>
                          <a:spcPts val="1095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4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ctr" marL="14604">
                        <a:lnSpc>
                          <a:spcPts val="1185"/>
                        </a:lnSpc>
                        <a:spcBef>
                          <a:spcPts val="30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065">
                        <a:lnSpc>
                          <a:spcPts val="1095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5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ctr" marL="14604">
                        <a:lnSpc>
                          <a:spcPts val="1185"/>
                        </a:lnSpc>
                        <a:spcBef>
                          <a:spcPts val="30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065">
                        <a:lnSpc>
                          <a:spcPts val="1095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6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ctr" marL="14604">
                        <a:lnSpc>
                          <a:spcPts val="1185"/>
                        </a:lnSpc>
                        <a:spcBef>
                          <a:spcPts val="30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0">
                        <a:lnSpc>
                          <a:spcPts val="1095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7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ctr" marL="12065">
                        <a:lnSpc>
                          <a:spcPts val="1185"/>
                        </a:lnSpc>
                        <a:spcBef>
                          <a:spcPts val="30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U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065">
                        <a:lnSpc>
                          <a:spcPts val="1095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8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ctr" marL="9525">
                        <a:lnSpc>
                          <a:spcPts val="1185"/>
                        </a:lnSpc>
                        <a:spcBef>
                          <a:spcPts val="30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G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065">
                        <a:lnSpc>
                          <a:spcPts val="1095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9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algn="ctr" marL="11430">
                        <a:lnSpc>
                          <a:spcPts val="1185"/>
                        </a:lnSpc>
                        <a:spcBef>
                          <a:spcPts val="30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C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6283">
                <a:tc>
                  <a:txBody>
                    <a:bodyPr/>
                    <a:lstStyle/>
                    <a:p>
                      <a:pPr marL="31750">
                        <a:lnSpc>
                          <a:spcPts val="113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1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1130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G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40970">
                        <a:lnSpc>
                          <a:spcPts val="1130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6549">
                <a:tc>
                  <a:txBody>
                    <a:bodyPr/>
                    <a:lstStyle/>
                    <a:p>
                      <a:pPr marL="31750">
                        <a:lnSpc>
                          <a:spcPts val="1135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2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1135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G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 marR="140970">
                        <a:lnSpc>
                          <a:spcPts val="1135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40970">
                        <a:lnSpc>
                          <a:spcPts val="1135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6245">
                <a:tc>
                  <a:txBody>
                    <a:bodyPr/>
                    <a:lstStyle/>
                    <a:p>
                      <a:pPr marL="31750">
                        <a:lnSpc>
                          <a:spcPts val="113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3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ts val="1130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C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40970">
                        <a:lnSpc>
                          <a:spcPts val="1130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40970">
                        <a:lnSpc>
                          <a:spcPts val="1130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6549">
                <a:tc>
                  <a:txBody>
                    <a:bodyPr/>
                    <a:lstStyle/>
                    <a:p>
                      <a:pPr marL="31750">
                        <a:lnSpc>
                          <a:spcPts val="1135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4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135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40970">
                        <a:lnSpc>
                          <a:spcPts val="1135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065">
                        <a:lnSpc>
                          <a:spcPts val="1135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6245">
                <a:tc>
                  <a:txBody>
                    <a:bodyPr/>
                    <a:lstStyle/>
                    <a:p>
                      <a:pPr marL="31750">
                        <a:lnSpc>
                          <a:spcPts val="113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5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130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065">
                        <a:lnSpc>
                          <a:spcPts val="1130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40970">
                        <a:lnSpc>
                          <a:spcPts val="1130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6549">
                <a:tc>
                  <a:txBody>
                    <a:bodyPr/>
                    <a:lstStyle/>
                    <a:p>
                      <a:pPr marL="31750">
                        <a:lnSpc>
                          <a:spcPts val="1135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6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135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40970">
                        <a:lnSpc>
                          <a:spcPts val="1135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065">
                        <a:lnSpc>
                          <a:spcPts val="1135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6245">
                <a:tc>
                  <a:txBody>
                    <a:bodyPr/>
                    <a:lstStyle/>
                    <a:p>
                      <a:pPr marL="31750">
                        <a:lnSpc>
                          <a:spcPts val="113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7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ts val="1130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U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065">
                        <a:lnSpc>
                          <a:spcPts val="1130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40970">
                        <a:lnSpc>
                          <a:spcPts val="1130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6549">
                <a:tc>
                  <a:txBody>
                    <a:bodyPr/>
                    <a:lstStyle/>
                    <a:p>
                      <a:pPr marL="31750">
                        <a:lnSpc>
                          <a:spcPts val="1135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8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ts val="1135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G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140970">
                        <a:lnSpc>
                          <a:spcPts val="1135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065">
                        <a:lnSpc>
                          <a:spcPts val="1135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6246">
                <a:tc>
                  <a:txBody>
                    <a:bodyPr/>
                    <a:lstStyle/>
                    <a:p>
                      <a:pPr marL="31750">
                        <a:lnSpc>
                          <a:spcPts val="1130"/>
                        </a:lnSpc>
                      </a:pPr>
                      <a:r>
                        <a:rPr dirty="0" sz="1000">
                          <a:latin typeface="Arial MT"/>
                          <a:cs typeface="Arial MT"/>
                        </a:rPr>
                        <a:t>9</a:t>
                      </a:r>
                      <a:endParaRPr sz="1000">
                        <a:latin typeface="Arial MT"/>
                        <a:cs typeface="Arial MT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ts val="1130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C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065">
                        <a:lnSpc>
                          <a:spcPts val="1130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065">
                        <a:lnSpc>
                          <a:spcPts val="1130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902004" y="5808345"/>
            <a:ext cx="420497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27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A.Note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the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J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labels,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B.</a:t>
            </a:r>
            <a:r>
              <a:rPr dirty="0" sz="900" spc="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Initialize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tri-diagonal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lower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tri-diagonals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to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zero.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6643496"/>
            <a:ext cx="41840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score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i="1">
                <a:latin typeface="Calibri"/>
                <a:cs typeface="Calibri"/>
              </a:rPr>
              <a:t>S</a:t>
            </a:r>
            <a:r>
              <a:rPr dirty="0" sz="1200" spc="-5" i="1">
                <a:latin typeface="Calibri"/>
                <a:cs typeface="Calibri"/>
              </a:rPr>
              <a:t> </a:t>
            </a:r>
            <a:r>
              <a:rPr dirty="0" sz="1200" i="1">
                <a:latin typeface="Calibri"/>
                <a:cs typeface="Calibri"/>
              </a:rPr>
              <a:t>(</a:t>
            </a:r>
            <a:r>
              <a:rPr dirty="0" sz="1200" spc="-5" i="1">
                <a:latin typeface="Calibri"/>
                <a:cs typeface="Calibri"/>
              </a:rPr>
              <a:t> </a:t>
            </a:r>
            <a:r>
              <a:rPr dirty="0" sz="1200" i="1">
                <a:latin typeface="Calibri"/>
                <a:cs typeface="Calibri"/>
              </a:rPr>
              <a:t>i</a:t>
            </a:r>
            <a:r>
              <a:rPr dirty="0" sz="1200" spc="-10" i="1">
                <a:latin typeface="Calibri"/>
                <a:cs typeface="Calibri"/>
              </a:rPr>
              <a:t> </a:t>
            </a:r>
            <a:r>
              <a:rPr dirty="0" sz="1200" i="1">
                <a:latin typeface="Calibri"/>
                <a:cs typeface="Calibri"/>
              </a:rPr>
              <a:t>,</a:t>
            </a:r>
            <a:r>
              <a:rPr dirty="0" sz="1200" spc="-5" i="1">
                <a:latin typeface="Calibri"/>
                <a:cs typeface="Calibri"/>
              </a:rPr>
              <a:t> </a:t>
            </a:r>
            <a:r>
              <a:rPr dirty="0" sz="1200" i="1">
                <a:latin typeface="Calibri"/>
                <a:cs typeface="Calibri"/>
              </a:rPr>
              <a:t>j</a:t>
            </a:r>
            <a:r>
              <a:rPr dirty="0" sz="1200" spc="-10" i="1">
                <a:latin typeface="Calibri"/>
                <a:cs typeface="Calibri"/>
              </a:rPr>
              <a:t> </a:t>
            </a:r>
            <a:r>
              <a:rPr dirty="0" sz="1200" i="1">
                <a:latin typeface="Calibri"/>
                <a:cs typeface="Calibri"/>
              </a:rPr>
              <a:t>)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maximum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following four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possibilities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7964" y="7197242"/>
            <a:ext cx="5638087" cy="1361047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160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15024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049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 marR="2997200">
              <a:lnSpc>
                <a:spcPct val="110100"/>
              </a:lnSpc>
              <a:spcBef>
                <a:spcPts val="785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021: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Nussinov-Jacobson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Algorithm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– </a:t>
            </a:r>
            <a:r>
              <a:rPr dirty="0" sz="1300" spc="-28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The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 Flowchart</a:t>
            </a:r>
            <a:endParaRPr sz="1300">
              <a:latin typeface="Calibri Light"/>
              <a:cs typeface="Calibri Light"/>
            </a:endParaRPr>
          </a:p>
          <a:p>
            <a:pPr marL="12700" marR="90170">
              <a:lnSpc>
                <a:spcPts val="1580"/>
              </a:lnSpc>
              <a:spcBef>
                <a:spcPts val="75"/>
              </a:spcBef>
            </a:pPr>
            <a:r>
              <a:rPr dirty="0" sz="1200">
                <a:latin typeface="Calibri"/>
                <a:cs typeface="Calibri"/>
              </a:rPr>
              <a:t>NJ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actually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dynamic</a:t>
            </a:r>
            <a:r>
              <a:rPr dirty="0" sz="1200" spc="-5">
                <a:latin typeface="Calibri"/>
                <a:cs typeface="Calibri"/>
              </a:rPr>
              <a:t> programming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(DP)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approach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 predict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RNA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matrix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initialized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record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scores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NJ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 </a:t>
            </a:r>
            <a:r>
              <a:rPr dirty="0" sz="1200">
                <a:latin typeface="Calibri"/>
                <a:cs typeface="Calibri"/>
              </a:rPr>
              <a:t>.For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filling</a:t>
            </a:r>
            <a:r>
              <a:rPr dirty="0" sz="1200" spc="-5">
                <a:latin typeface="Calibri"/>
                <a:cs typeface="Calibri"/>
              </a:rPr>
              <a:t> scoring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matrix,</a:t>
            </a:r>
            <a:r>
              <a:rPr dirty="0" sz="1200">
                <a:latin typeface="Calibri"/>
                <a:cs typeface="Calibri"/>
              </a:rPr>
              <a:t> the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maximum </a:t>
            </a:r>
            <a:r>
              <a:rPr dirty="0" sz="1200" spc="-5">
                <a:latin typeface="Calibri"/>
                <a:cs typeface="Calibri"/>
              </a:rPr>
              <a:t>score from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4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matrix </a:t>
            </a:r>
            <a:r>
              <a:rPr dirty="0" sz="1200" spc="-5">
                <a:latin typeface="Calibri"/>
                <a:cs typeface="Calibri"/>
              </a:rPr>
              <a:t>positions</a:t>
            </a:r>
            <a:r>
              <a:rPr dirty="0" sz="1200">
                <a:latin typeface="Calibri"/>
                <a:cs typeface="Calibri"/>
              </a:rPr>
              <a:t> is </a:t>
            </a:r>
            <a:r>
              <a:rPr dirty="0" sz="1200" spc="-5">
                <a:latin typeface="Calibri"/>
                <a:cs typeface="Calibri"/>
              </a:rPr>
              <a:t>chosen.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007990"/>
            <a:ext cx="28200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0.3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for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maximum score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4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positions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are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used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in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scoring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474077"/>
            <a:ext cx="3860165" cy="4578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28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flow chart of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NJ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Algorithm.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100" spc="-5">
                <a:latin typeface="Calibri"/>
                <a:cs typeface="Calibri"/>
              </a:rPr>
              <a:t>Traceback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is </a:t>
            </a:r>
            <a:r>
              <a:rPr dirty="0" sz="1100" spc="-5">
                <a:latin typeface="Calibri"/>
                <a:cs typeface="Calibri"/>
              </a:rPr>
              <a:t>used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report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coupling</a:t>
            </a:r>
            <a:r>
              <a:rPr dirty="0" sz="1100">
                <a:latin typeface="Calibri"/>
                <a:cs typeface="Calibri"/>
              </a:rPr>
              <a:t> of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in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sequences.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7450" y="2053335"/>
            <a:ext cx="2856992" cy="284988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54668" y="5301871"/>
            <a:ext cx="2968083" cy="206101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161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1204" y="435356"/>
            <a:ext cx="6033770" cy="6805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06895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01: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Introduction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Bioinformatics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635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008: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FRONTIER IN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BIOINFORMATICS-II</a:t>
            </a:r>
            <a:endParaRPr sz="1300">
              <a:latin typeface="Calibri Light"/>
              <a:cs typeface="Calibri Light"/>
            </a:endParaRPr>
          </a:p>
          <a:p>
            <a:pPr marL="63500">
              <a:lnSpc>
                <a:spcPct val="100000"/>
              </a:lnSpc>
              <a:spcBef>
                <a:spcPts val="150"/>
              </a:spcBef>
            </a:pPr>
            <a:r>
              <a:rPr dirty="0" sz="1200" spc="-5">
                <a:latin typeface="Calibri"/>
                <a:cs typeface="Calibri"/>
              </a:rPr>
              <a:t>Frontier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Bioinformatics includes</a:t>
            </a:r>
            <a:endParaRPr sz="1200">
              <a:latin typeface="Calibri"/>
              <a:cs typeface="Calibri"/>
            </a:endParaRPr>
          </a:p>
          <a:p>
            <a:pPr marL="520065" indent="-228600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520700" algn="l"/>
              </a:tabLst>
            </a:pPr>
            <a:r>
              <a:rPr dirty="0" sz="1200">
                <a:latin typeface="Calibri"/>
                <a:cs typeface="Calibri"/>
              </a:rPr>
              <a:t>Next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generation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genomics</a:t>
            </a:r>
            <a:endParaRPr sz="1200">
              <a:latin typeface="Calibri"/>
              <a:cs typeface="Calibri"/>
            </a:endParaRPr>
          </a:p>
          <a:p>
            <a:pPr marL="5200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520700" algn="l"/>
              </a:tabLst>
            </a:pPr>
            <a:r>
              <a:rPr dirty="0" sz="1200" spc="-5">
                <a:latin typeface="Calibri"/>
                <a:cs typeface="Calibri"/>
              </a:rPr>
              <a:t>Transcriptomics</a:t>
            </a:r>
            <a:endParaRPr sz="1200">
              <a:latin typeface="Calibri"/>
              <a:cs typeface="Calibri"/>
            </a:endParaRPr>
          </a:p>
          <a:p>
            <a:pPr marL="5200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520700" algn="l"/>
              </a:tabLst>
            </a:pPr>
            <a:r>
              <a:rPr dirty="0" sz="1200" spc="-5">
                <a:latin typeface="Calibri"/>
                <a:cs typeface="Calibri"/>
              </a:rPr>
              <a:t>Proteomics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50">
              <a:latin typeface="Calibri"/>
              <a:cs typeface="Calibri"/>
            </a:endParaRPr>
          </a:p>
          <a:p>
            <a:pPr marL="520065" indent="-228600">
              <a:lnSpc>
                <a:spcPct val="100000"/>
              </a:lnSpc>
              <a:spcBef>
                <a:spcPts val="5"/>
              </a:spcBef>
              <a:buFont typeface="Symbol"/>
              <a:buChar char=""/>
              <a:tabLst>
                <a:tab pos="520065" algn="l"/>
                <a:tab pos="520700" algn="l"/>
              </a:tabLst>
            </a:pPr>
            <a:r>
              <a:rPr dirty="0" sz="1200" b="1">
                <a:latin typeface="Calibri"/>
                <a:cs typeface="Calibri"/>
              </a:rPr>
              <a:t>FRONTIER</a:t>
            </a:r>
            <a:r>
              <a:rPr dirty="0" sz="1200" spc="-2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IN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PROTEIN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STURUCTURE</a:t>
            </a:r>
            <a:endParaRPr sz="1200">
              <a:latin typeface="Calibri"/>
              <a:cs typeface="Calibri"/>
            </a:endParaRPr>
          </a:p>
          <a:p>
            <a:pPr marL="63500" marR="262255">
              <a:lnSpc>
                <a:spcPct val="110100"/>
              </a:lnSpc>
              <a:spcBef>
                <a:spcPts val="800"/>
              </a:spcBef>
            </a:pPr>
            <a:r>
              <a:rPr dirty="0" sz="1200" spc="-5">
                <a:latin typeface="Calibri"/>
                <a:cs typeface="Calibri"/>
              </a:rPr>
              <a:t>Bioinformatics helps </a:t>
            </a:r>
            <a:r>
              <a:rPr dirty="0" sz="1200">
                <a:latin typeface="Calibri"/>
                <a:cs typeface="Calibri"/>
              </a:rPr>
              <a:t>us </a:t>
            </a:r>
            <a:r>
              <a:rPr dirty="0" sz="1200" spc="-5">
                <a:latin typeface="Calibri"/>
                <a:cs typeface="Calibri"/>
              </a:rPr>
              <a:t>to understand </a:t>
            </a:r>
            <a:r>
              <a:rPr dirty="0" sz="1200">
                <a:latin typeface="Calibri"/>
                <a:cs typeface="Calibri"/>
              </a:rPr>
              <a:t>the layer folding of </a:t>
            </a:r>
            <a:r>
              <a:rPr dirty="0" sz="1200" spc="-5">
                <a:latin typeface="Calibri"/>
                <a:cs typeface="Calibri"/>
              </a:rPr>
              <a:t>proteins that how </a:t>
            </a:r>
            <a:r>
              <a:rPr dirty="0" sz="1200">
                <a:latin typeface="Calibri"/>
                <a:cs typeface="Calibri"/>
              </a:rPr>
              <a:t>they are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processed,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helps to </a:t>
            </a:r>
            <a:r>
              <a:rPr dirty="0" sz="1200" spc="-5">
                <a:latin typeface="Calibri"/>
                <a:cs typeface="Calibri"/>
              </a:rPr>
              <a:t>know that </a:t>
            </a:r>
            <a:r>
              <a:rPr dirty="0" sz="1200">
                <a:latin typeface="Calibri"/>
                <a:cs typeface="Calibri"/>
              </a:rPr>
              <a:t>how </a:t>
            </a:r>
            <a:r>
              <a:rPr dirty="0" sz="1200" spc="-5">
                <a:latin typeface="Calibri"/>
                <a:cs typeface="Calibri"/>
              </a:rPr>
              <a:t>protein interact with each other </a:t>
            </a:r>
            <a:r>
              <a:rPr dirty="0" sz="1200">
                <a:latin typeface="Calibri"/>
                <a:cs typeface="Calibri"/>
              </a:rPr>
              <a:t>and how a </a:t>
            </a:r>
            <a:r>
              <a:rPr dirty="0" sz="1200" spc="-5">
                <a:latin typeface="Calibri"/>
                <a:cs typeface="Calibri"/>
              </a:rPr>
              <a:t>drug can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affect</a:t>
            </a:r>
            <a:r>
              <a:rPr dirty="0" sz="1200">
                <a:latin typeface="Calibri"/>
                <a:cs typeface="Calibri"/>
              </a:rPr>
              <a:t> 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stimulate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50">
              <a:latin typeface="Calibri"/>
              <a:cs typeface="Calibri"/>
            </a:endParaRPr>
          </a:p>
          <a:p>
            <a:pPr marL="520065" indent="-228600">
              <a:lnSpc>
                <a:spcPct val="100000"/>
              </a:lnSpc>
              <a:buFont typeface="Symbol"/>
              <a:buChar char=""/>
              <a:tabLst>
                <a:tab pos="520065" algn="l"/>
                <a:tab pos="520700" algn="l"/>
              </a:tabLst>
            </a:pPr>
            <a:r>
              <a:rPr dirty="0" sz="1200" b="1">
                <a:latin typeface="Calibri"/>
                <a:cs typeface="Calibri"/>
              </a:rPr>
              <a:t>FRONTIER</a:t>
            </a:r>
            <a:r>
              <a:rPr dirty="0" sz="1200" spc="-2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IN</a:t>
            </a:r>
            <a:r>
              <a:rPr dirty="0" sz="1200" spc="-5" b="1">
                <a:latin typeface="Calibri"/>
                <a:cs typeface="Calibri"/>
              </a:rPr>
              <a:t> SYSTEM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-10" b="1">
                <a:latin typeface="Calibri"/>
                <a:cs typeface="Calibri"/>
              </a:rPr>
              <a:t>BIOLOGY</a:t>
            </a:r>
            <a:endParaRPr sz="1200">
              <a:latin typeface="Calibri"/>
              <a:cs typeface="Calibri"/>
            </a:endParaRPr>
          </a:p>
          <a:p>
            <a:pPr marL="63500" marR="276225">
              <a:lnSpc>
                <a:spcPct val="110000"/>
              </a:lnSpc>
              <a:spcBef>
                <a:spcPts val="805"/>
              </a:spcBef>
            </a:pPr>
            <a:r>
              <a:rPr dirty="0" sz="1200">
                <a:latin typeface="Calibri"/>
                <a:cs typeface="Calibri"/>
              </a:rPr>
              <a:t>It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helps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 understand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whole system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single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cell,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cell how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organelles,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gene,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metabolites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interconnected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single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unified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system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(cell).</a:t>
            </a:r>
            <a:r>
              <a:rPr dirty="0" sz="1200">
                <a:latin typeface="Calibri"/>
                <a:cs typeface="Calibri"/>
              </a:rPr>
              <a:t> And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bioinformatics</a:t>
            </a:r>
            <a:r>
              <a:rPr dirty="0" sz="1200">
                <a:latin typeface="Calibri"/>
                <a:cs typeface="Calibri"/>
              </a:rPr>
              <a:t> also</a:t>
            </a:r>
            <a:r>
              <a:rPr dirty="0" sz="1200" spc="-5">
                <a:latin typeface="Calibri"/>
                <a:cs typeface="Calibri"/>
              </a:rPr>
              <a:t> give</a:t>
            </a:r>
            <a:r>
              <a:rPr dirty="0" sz="1200">
                <a:latin typeface="Calibri"/>
                <a:cs typeface="Calibri"/>
              </a:rPr>
              <a:t> us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idea </a:t>
            </a:r>
            <a:r>
              <a:rPr dirty="0" sz="1200">
                <a:latin typeface="Calibri"/>
                <a:cs typeface="Calibri"/>
              </a:rPr>
              <a:t>how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these </a:t>
            </a:r>
            <a:r>
              <a:rPr dirty="0" sz="1200" spc="-5">
                <a:latin typeface="Calibri"/>
                <a:cs typeface="Calibri"/>
              </a:rPr>
              <a:t>models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applied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real-time.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50">
              <a:latin typeface="Calibri"/>
              <a:cs typeface="Calibri"/>
            </a:endParaRPr>
          </a:p>
          <a:p>
            <a:pPr marL="520065" indent="-228600">
              <a:lnSpc>
                <a:spcPct val="100000"/>
              </a:lnSpc>
              <a:buFont typeface="Symbol"/>
              <a:buChar char=""/>
              <a:tabLst>
                <a:tab pos="520065" algn="l"/>
                <a:tab pos="520700" algn="l"/>
              </a:tabLst>
            </a:pPr>
            <a:r>
              <a:rPr dirty="0" sz="1200" b="1">
                <a:latin typeface="Calibri"/>
                <a:cs typeface="Calibri"/>
              </a:rPr>
              <a:t>FRONTIER</a:t>
            </a:r>
            <a:r>
              <a:rPr dirty="0" sz="1200" spc="-2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IN</a:t>
            </a:r>
            <a:r>
              <a:rPr dirty="0" sz="1200" spc="-5" b="1">
                <a:latin typeface="Calibri"/>
                <a:cs typeface="Calibri"/>
              </a:rPr>
              <a:t> PERSONALIZED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MEDICINE</a:t>
            </a:r>
            <a:endParaRPr sz="1200">
              <a:latin typeface="Calibri"/>
              <a:cs typeface="Calibri"/>
            </a:endParaRPr>
          </a:p>
          <a:p>
            <a:pPr marL="63500" marR="200025">
              <a:lnSpc>
                <a:spcPct val="109700"/>
              </a:lnSpc>
              <a:spcBef>
                <a:spcPts val="810"/>
              </a:spcBef>
            </a:pPr>
            <a:r>
              <a:rPr dirty="0" sz="1200">
                <a:latin typeface="Calibri"/>
                <a:cs typeface="Calibri"/>
              </a:rPr>
              <a:t>This 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important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century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upcoming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generation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 personalize </a:t>
            </a: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medicine </a:t>
            </a:r>
            <a:r>
              <a:rPr dirty="0" sz="1200" spc="-5">
                <a:latin typeface="Calibri"/>
                <a:cs typeface="Calibri"/>
              </a:rPr>
              <a:t>for </a:t>
            </a:r>
            <a:r>
              <a:rPr dirty="0" sz="1200">
                <a:latin typeface="Calibri"/>
                <a:cs typeface="Calibri"/>
              </a:rPr>
              <a:t>exact </a:t>
            </a:r>
            <a:r>
              <a:rPr dirty="0" sz="1200" spc="-5">
                <a:latin typeface="Calibri"/>
                <a:cs typeface="Calibri"/>
              </a:rPr>
              <a:t>cure </a:t>
            </a:r>
            <a:r>
              <a:rPr dirty="0" sz="1200">
                <a:latin typeface="Calibri"/>
                <a:cs typeface="Calibri"/>
              </a:rPr>
              <a:t>of a disease. </a:t>
            </a:r>
            <a:r>
              <a:rPr dirty="0" sz="1200" spc="-5">
                <a:latin typeface="Calibri"/>
                <a:cs typeface="Calibri"/>
              </a:rPr>
              <a:t>Because </a:t>
            </a:r>
            <a:r>
              <a:rPr dirty="0" sz="1200">
                <a:latin typeface="Calibri"/>
                <a:cs typeface="Calibri"/>
              </a:rPr>
              <a:t>all the </a:t>
            </a:r>
            <a:r>
              <a:rPr dirty="0" sz="1200" spc="-5">
                <a:latin typeface="Calibri"/>
                <a:cs typeface="Calibri"/>
              </a:rPr>
              <a:t>medicine cannot </a:t>
            </a:r>
            <a:r>
              <a:rPr dirty="0" sz="1200" spc="-10">
                <a:latin typeface="Calibri"/>
                <a:cs typeface="Calibri"/>
              </a:rPr>
              <a:t>work </a:t>
            </a:r>
            <a:r>
              <a:rPr dirty="0" sz="1200">
                <a:latin typeface="Calibri"/>
                <a:cs typeface="Calibri"/>
              </a:rPr>
              <a:t>exact </a:t>
            </a:r>
            <a:r>
              <a:rPr dirty="0" sz="1200" spc="-5">
                <a:latin typeface="Calibri"/>
                <a:cs typeface="Calibri"/>
              </a:rPr>
              <a:t>some effect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patient badly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therefor with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Bioinformatics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now </a:t>
            </a:r>
            <a:r>
              <a:rPr dirty="0" sz="1200" spc="-5">
                <a:latin typeface="Calibri"/>
                <a:cs typeface="Calibri"/>
              </a:rPr>
              <a:t>able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personalize</a:t>
            </a:r>
            <a:r>
              <a:rPr dirty="0" sz="1200" spc="-5">
                <a:latin typeface="Calibri"/>
                <a:cs typeface="Calibri"/>
              </a:rPr>
              <a:t> some </a:t>
            </a:r>
            <a:r>
              <a:rPr dirty="0" sz="1200">
                <a:latin typeface="Calibri"/>
                <a:cs typeface="Calibri"/>
              </a:rPr>
              <a:t> medicines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some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diseases.</a:t>
            </a:r>
            <a:r>
              <a:rPr dirty="0" sz="1200">
                <a:latin typeface="Calibri"/>
                <a:cs typeface="Calibri"/>
              </a:rPr>
              <a:t> And</a:t>
            </a:r>
            <a:r>
              <a:rPr dirty="0" sz="1200" spc="-5">
                <a:latin typeface="Calibri"/>
                <a:cs typeface="Calibri"/>
              </a:rPr>
              <a:t> bioinformatics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helps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evaluate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medicine.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Calibri"/>
              <a:cs typeface="Calibri"/>
            </a:endParaRPr>
          </a:p>
          <a:p>
            <a:pPr marL="520065" indent="-228600">
              <a:lnSpc>
                <a:spcPct val="100000"/>
              </a:lnSpc>
              <a:buFont typeface="Symbol"/>
              <a:buChar char=""/>
              <a:tabLst>
                <a:tab pos="520065" algn="l"/>
                <a:tab pos="520700" algn="l"/>
              </a:tabLst>
            </a:pPr>
            <a:r>
              <a:rPr dirty="0" sz="1200" spc="-5" b="1">
                <a:latin typeface="Calibri"/>
                <a:cs typeface="Calibri"/>
              </a:rPr>
              <a:t>CONCLUSION</a:t>
            </a:r>
            <a:endParaRPr sz="1200">
              <a:latin typeface="Calibri"/>
              <a:cs typeface="Calibri"/>
            </a:endParaRPr>
          </a:p>
          <a:p>
            <a:pPr marL="63500" marR="73660">
              <a:lnSpc>
                <a:spcPct val="110000"/>
              </a:lnSpc>
              <a:spcBef>
                <a:spcPts val="805"/>
              </a:spcBef>
            </a:pPr>
            <a:r>
              <a:rPr dirty="0" sz="1200">
                <a:latin typeface="Calibri"/>
                <a:cs typeface="Calibri"/>
              </a:rPr>
              <a:t>If </a:t>
            </a:r>
            <a:r>
              <a:rPr dirty="0" sz="1200" spc="-5">
                <a:latin typeface="Calibri"/>
                <a:cs typeface="Calibri"/>
              </a:rPr>
              <a:t>we </a:t>
            </a:r>
            <a:r>
              <a:rPr dirty="0" sz="1200">
                <a:latin typeface="Calibri"/>
                <a:cs typeface="Calibri"/>
              </a:rPr>
              <a:t>talk </a:t>
            </a:r>
            <a:r>
              <a:rPr dirty="0" sz="1200" spc="-5">
                <a:latin typeface="Calibri"/>
                <a:cs typeface="Calibri"/>
              </a:rPr>
              <a:t>about the 21</a:t>
            </a:r>
            <a:r>
              <a:rPr dirty="0" baseline="38194" sz="1200" spc="-7">
                <a:latin typeface="Calibri"/>
                <a:cs typeface="Calibri"/>
              </a:rPr>
              <a:t>st</a:t>
            </a:r>
            <a:r>
              <a:rPr dirty="0" baseline="38194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century than </a:t>
            </a:r>
            <a:r>
              <a:rPr dirty="0" sz="1200">
                <a:latin typeface="Calibri"/>
                <a:cs typeface="Calibri"/>
              </a:rPr>
              <a:t>it’s </a:t>
            </a:r>
            <a:r>
              <a:rPr dirty="0" sz="1200" spc="-5">
                <a:latin typeface="Calibri"/>
                <a:cs typeface="Calibri"/>
              </a:rPr>
              <a:t>the century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bioinformatics </a:t>
            </a:r>
            <a:r>
              <a:rPr dirty="0" sz="1200">
                <a:latin typeface="Calibri"/>
                <a:cs typeface="Calibri"/>
              </a:rPr>
              <a:t>it </a:t>
            </a:r>
            <a:r>
              <a:rPr dirty="0" sz="1200" spc="-5">
                <a:latin typeface="Calibri"/>
                <a:cs typeface="Calibri"/>
              </a:rPr>
              <a:t>will enable the human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5">
                <a:latin typeface="Calibri"/>
                <a:cs typeface="Calibri"/>
              </a:rPr>
              <a:t>cure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many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disease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one </a:t>
            </a:r>
            <a:r>
              <a:rPr dirty="0" sz="1200">
                <a:latin typeface="Calibri"/>
                <a:cs typeface="Calibri"/>
              </a:rPr>
              <a:t>drug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personalizing</a:t>
            </a:r>
            <a:r>
              <a:rPr dirty="0" sz="1200">
                <a:latin typeface="Calibri"/>
                <a:cs typeface="Calibri"/>
              </a:rPr>
              <a:t> it.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9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20053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049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 marR="2997200">
              <a:lnSpc>
                <a:spcPct val="110100"/>
              </a:lnSpc>
              <a:spcBef>
                <a:spcPts val="785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022: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Nussinov-Jacobson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Algorithm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– </a:t>
            </a:r>
            <a:r>
              <a:rPr dirty="0" sz="1300" spc="-28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EXAMPLE</a:t>
            </a:r>
            <a:endParaRPr sz="13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main points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focused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N-J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are: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5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Scoring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Matrix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Matrix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Initialization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Scoring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method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4 </a:t>
            </a:r>
            <a:r>
              <a:rPr dirty="0" sz="1200" spc="-5">
                <a:latin typeface="Calibri"/>
                <a:cs typeface="Calibri"/>
              </a:rPr>
              <a:t>different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positions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5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considered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5">
                <a:latin typeface="Calibri"/>
                <a:cs typeface="Calibri"/>
              </a:rPr>
              <a:t> calculating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matrix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508116"/>
            <a:ext cx="5744210" cy="6419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29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N-J Algorithm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scoring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</a:pPr>
            <a:r>
              <a:rPr dirty="0" sz="1100" spc="-5">
                <a:latin typeface="Calibri"/>
                <a:cs typeface="Calibri"/>
              </a:rPr>
              <a:t>The </a:t>
            </a:r>
            <a:r>
              <a:rPr dirty="0" sz="1100">
                <a:latin typeface="Calibri"/>
                <a:cs typeface="Calibri"/>
              </a:rPr>
              <a:t>matrix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filled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by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four </a:t>
            </a:r>
            <a:r>
              <a:rPr dirty="0" sz="1100">
                <a:latin typeface="Calibri"/>
                <a:cs typeface="Calibri"/>
              </a:rPr>
              <a:t>different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positions.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Left,</a:t>
            </a:r>
            <a:r>
              <a:rPr dirty="0" sz="1100" spc="-5" b="1">
                <a:latin typeface="Calibri"/>
                <a:cs typeface="Calibri"/>
              </a:rPr>
              <a:t> Bottom,</a:t>
            </a:r>
            <a:r>
              <a:rPr dirty="0" sz="1100" spc="5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Diagonal,</a:t>
            </a:r>
            <a:r>
              <a:rPr dirty="0" sz="1100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and</a:t>
            </a:r>
            <a:r>
              <a:rPr dirty="0" sz="1100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Left/Bottom</a:t>
            </a:r>
            <a:r>
              <a:rPr dirty="0" sz="1100" spc="10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elements.</a:t>
            </a:r>
            <a:r>
              <a:rPr dirty="0" sz="1100" spc="1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In </a:t>
            </a:r>
            <a:r>
              <a:rPr dirty="0" sz="1100" spc="-229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this </a:t>
            </a:r>
            <a:r>
              <a:rPr dirty="0" sz="1100" spc="-5">
                <a:latin typeface="Calibri"/>
                <a:cs typeface="Calibri"/>
              </a:rPr>
              <a:t>way</a:t>
            </a:r>
            <a:r>
              <a:rPr dirty="0" sz="1100">
                <a:latin typeface="Calibri"/>
                <a:cs typeface="Calibri"/>
              </a:rPr>
              <a:t> all </a:t>
            </a:r>
            <a:r>
              <a:rPr dirty="0" sz="1100" spc="-5">
                <a:latin typeface="Calibri"/>
                <a:cs typeface="Calibri"/>
              </a:rPr>
              <a:t>complementary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nucleotides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coupling</a:t>
            </a:r>
            <a:r>
              <a:rPr dirty="0" sz="1100">
                <a:latin typeface="Calibri"/>
                <a:cs typeface="Calibri"/>
              </a:rPr>
              <a:t> is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catered.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8451" y="2859023"/>
            <a:ext cx="3095244" cy="2506113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162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049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023: Score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Calculations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&amp;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Traceback</a:t>
            </a:r>
            <a:endParaRPr sz="1300">
              <a:latin typeface="Calibri Light"/>
              <a:cs typeface="Calibri Light"/>
            </a:endParaRPr>
          </a:p>
          <a:p>
            <a:pPr marL="12700" marR="450215">
              <a:lnSpc>
                <a:spcPct val="1092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four positions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calculated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position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calculate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score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contribution.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maximum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sorted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out.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875403"/>
            <a:ext cx="22993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30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scoring and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traceback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in N-J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Algorithm.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408142"/>
            <a:ext cx="5488940" cy="394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There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can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be </a:t>
            </a:r>
            <a:r>
              <a:rPr dirty="0" sz="1100">
                <a:latin typeface="Calibri"/>
                <a:cs typeface="Calibri"/>
              </a:rPr>
              <a:t>many</a:t>
            </a:r>
            <a:r>
              <a:rPr dirty="0" sz="1100" spc="-5">
                <a:latin typeface="Calibri"/>
                <a:cs typeface="Calibri"/>
              </a:rPr>
              <a:t> traceback.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Each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traceback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is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used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make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 </a:t>
            </a:r>
            <a:r>
              <a:rPr dirty="0" sz="1100" spc="-5">
                <a:latin typeface="Calibri"/>
                <a:cs typeface="Calibri"/>
              </a:rPr>
              <a:t>secondary </a:t>
            </a:r>
            <a:r>
              <a:rPr dirty="0" sz="1100">
                <a:latin typeface="Calibri"/>
                <a:cs typeface="Calibri"/>
              </a:rPr>
              <a:t>structure.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traceback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with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highest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number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 </a:t>
            </a:r>
            <a:r>
              <a:rPr dirty="0" sz="1100" spc="-5">
                <a:latin typeface="Calibri"/>
                <a:cs typeface="Calibri"/>
              </a:rPr>
              <a:t>nucleotide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coupling </a:t>
            </a:r>
            <a:r>
              <a:rPr dirty="0" sz="1100">
                <a:latin typeface="Calibri"/>
                <a:cs typeface="Calibri"/>
              </a:rPr>
              <a:t>is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selected.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1251" y="1635251"/>
            <a:ext cx="4009771" cy="3133471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163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15881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049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024: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Comparison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Algorithms</a:t>
            </a:r>
            <a:endParaRPr sz="1300">
              <a:latin typeface="Calibri Light"/>
              <a:cs typeface="Calibri Light"/>
            </a:endParaRPr>
          </a:p>
          <a:p>
            <a:pPr marL="12700" marR="38100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has</a:t>
            </a:r>
            <a:r>
              <a:rPr dirty="0" sz="1200" spc="-5">
                <a:latin typeface="Calibri"/>
                <a:cs typeface="Calibri"/>
              </a:rPr>
              <a:t> three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 </a:t>
            </a:r>
            <a:r>
              <a:rPr dirty="0" sz="1200">
                <a:latin typeface="Calibri"/>
                <a:cs typeface="Calibri"/>
              </a:rPr>
              <a:t>1’, 2’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3’.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these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predictions there</a:t>
            </a:r>
            <a:r>
              <a:rPr dirty="0" sz="1200">
                <a:latin typeface="Calibri"/>
                <a:cs typeface="Calibri"/>
              </a:rPr>
              <a:t> 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many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algorithms.</a:t>
            </a:r>
            <a:r>
              <a:rPr dirty="0" sz="1200">
                <a:latin typeface="Calibri"/>
                <a:cs typeface="Calibri"/>
              </a:rPr>
              <a:t> But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all </a:t>
            </a:r>
            <a:r>
              <a:rPr dirty="0" sz="1200" spc="-5">
                <a:latin typeface="Calibri"/>
                <a:cs typeface="Calibri"/>
              </a:rPr>
              <a:t>algorithm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there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two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strategies:</a:t>
            </a:r>
            <a:endParaRPr sz="1200">
              <a:latin typeface="Calibri"/>
              <a:cs typeface="Calibri"/>
            </a:endParaRPr>
          </a:p>
          <a:p>
            <a:pPr marL="507365" indent="-228600">
              <a:lnSpc>
                <a:spcPct val="100000"/>
              </a:lnSpc>
              <a:spcBef>
                <a:spcPts val="950"/>
              </a:spcBef>
              <a:buAutoNum type="arabicPeriod"/>
              <a:tabLst>
                <a:tab pos="508000" algn="l"/>
              </a:tabLst>
            </a:pPr>
            <a:r>
              <a:rPr dirty="0" sz="1200" spc="-5">
                <a:latin typeface="Calibri"/>
                <a:cs typeface="Calibri"/>
              </a:rPr>
              <a:t>Nucleotides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stacking</a:t>
            </a:r>
            <a:endParaRPr sz="1200">
              <a:latin typeface="Calibri"/>
              <a:cs typeface="Calibri"/>
            </a:endParaRPr>
          </a:p>
          <a:p>
            <a:pPr marL="507365" indent="-228600">
              <a:lnSpc>
                <a:spcPct val="100000"/>
              </a:lnSpc>
              <a:spcBef>
                <a:spcPts val="145"/>
              </a:spcBef>
              <a:buAutoNum type="arabicPeriod"/>
              <a:tabLst>
                <a:tab pos="508000" algn="l"/>
              </a:tabLst>
            </a:pPr>
            <a:r>
              <a:rPr dirty="0" sz="1200" spc="-5">
                <a:latin typeface="Calibri"/>
                <a:cs typeface="Calibri"/>
              </a:rPr>
              <a:t>E</a:t>
            </a:r>
            <a:r>
              <a:rPr dirty="0" sz="1200" spc="5">
                <a:latin typeface="Calibri"/>
                <a:cs typeface="Calibri"/>
              </a:rPr>
              <a:t>n</a:t>
            </a:r>
            <a:r>
              <a:rPr dirty="0" sz="1200">
                <a:latin typeface="Calibri"/>
                <a:cs typeface="Calibri"/>
              </a:rPr>
              <a:t>ergy m</a:t>
            </a:r>
            <a:r>
              <a:rPr dirty="0" sz="1200" spc="-15">
                <a:latin typeface="Calibri"/>
                <a:cs typeface="Calibri"/>
              </a:rPr>
              <a:t>i</a:t>
            </a:r>
            <a:r>
              <a:rPr dirty="0" sz="1200">
                <a:latin typeface="Calibri"/>
                <a:cs typeface="Calibri"/>
              </a:rPr>
              <a:t>nimi</a:t>
            </a:r>
            <a:r>
              <a:rPr dirty="0" sz="1200" spc="5">
                <a:latin typeface="Calibri"/>
                <a:cs typeface="Calibri"/>
              </a:rPr>
              <a:t>z</a:t>
            </a:r>
            <a:r>
              <a:rPr dirty="0" sz="1200" spc="-15">
                <a:latin typeface="Calibri"/>
                <a:cs typeface="Calibri"/>
              </a:rPr>
              <a:t>a</a:t>
            </a:r>
            <a:r>
              <a:rPr dirty="0" sz="1200">
                <a:latin typeface="Calibri"/>
                <a:cs typeface="Calibri"/>
              </a:rPr>
              <a:t>ti</a:t>
            </a:r>
            <a:r>
              <a:rPr dirty="0" sz="1200" spc="-10">
                <a:latin typeface="Calibri"/>
                <a:cs typeface="Calibri"/>
              </a:rPr>
              <a:t>o</a:t>
            </a:r>
            <a:r>
              <a:rPr dirty="0" sz="1200">
                <a:latin typeface="Calibri"/>
                <a:cs typeface="Calibri"/>
              </a:rPr>
              <a:t>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427477"/>
            <a:ext cx="5948045" cy="406272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 indent="-228600">
              <a:lnSpc>
                <a:spcPct val="100000"/>
              </a:lnSpc>
              <a:spcBef>
                <a:spcPts val="10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400" b="1">
                <a:latin typeface="Calibri"/>
                <a:cs typeface="Calibri"/>
              </a:rPr>
              <a:t>ENERGY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BASED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ALGORITHM.</a:t>
            </a:r>
            <a:endParaRPr sz="1400">
              <a:latin typeface="Calibri"/>
              <a:cs typeface="Calibri"/>
            </a:endParaRPr>
          </a:p>
          <a:p>
            <a:pPr marL="12700" marR="22225" indent="31750">
              <a:lnSpc>
                <a:spcPct val="109500"/>
              </a:lnSpc>
              <a:spcBef>
                <a:spcPts val="850"/>
              </a:spcBef>
            </a:pPr>
            <a:r>
              <a:rPr dirty="0" sz="1100" spc="-5" b="1">
                <a:latin typeface="Calibri"/>
                <a:cs typeface="Calibri"/>
              </a:rPr>
              <a:t>Zuker’s</a:t>
            </a:r>
            <a:r>
              <a:rPr dirty="0" sz="1100" spc="10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Algorithm</a:t>
            </a:r>
            <a:r>
              <a:rPr dirty="0" sz="1100" spc="20" b="1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involves</a:t>
            </a:r>
            <a:r>
              <a:rPr dirty="0" sz="1100">
                <a:latin typeface="Calibri"/>
                <a:cs typeface="Calibri"/>
              </a:rPr>
              <a:t> energy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minimization.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It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is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updated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version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incorporate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phylogenetic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information.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It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improved. Overcomes</a:t>
            </a:r>
            <a:r>
              <a:rPr dirty="0" sz="1100" spc="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the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pseudoknots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assumes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them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accommodate</a:t>
            </a:r>
            <a:r>
              <a:rPr dirty="0" sz="1100" spc="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them.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And </a:t>
            </a:r>
            <a:r>
              <a:rPr dirty="0" sz="1100">
                <a:latin typeface="Calibri"/>
                <a:cs typeface="Calibri"/>
              </a:rPr>
              <a:t> this </a:t>
            </a:r>
            <a:r>
              <a:rPr dirty="0" sz="1100" spc="-5">
                <a:latin typeface="Calibri"/>
                <a:cs typeface="Calibri"/>
              </a:rPr>
              <a:t>algorithm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helps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 RNA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based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on</a:t>
            </a:r>
            <a:r>
              <a:rPr dirty="0" sz="1100" spc="-5">
                <a:latin typeface="Calibri"/>
                <a:cs typeface="Calibri"/>
              </a:rPr>
              <a:t> nucleotides.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400" b="1">
                <a:latin typeface="Calibri"/>
                <a:cs typeface="Calibri"/>
              </a:rPr>
              <a:t>NUCLEOTIDES</a:t>
            </a:r>
            <a:r>
              <a:rPr dirty="0" sz="1400" spc="-3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STACKING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ALGORITHM.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Symbol"/>
              <a:buChar char=""/>
            </a:pPr>
            <a:endParaRPr sz="2500">
              <a:latin typeface="Calibri"/>
              <a:cs typeface="Calibri"/>
            </a:endParaRPr>
          </a:p>
          <a:p>
            <a:pPr marL="12700" marR="59055">
              <a:lnSpc>
                <a:spcPct val="110000"/>
              </a:lnSpc>
            </a:pPr>
            <a:r>
              <a:rPr dirty="0" sz="1100" spc="-5">
                <a:latin typeface="Calibri"/>
                <a:cs typeface="Calibri"/>
              </a:rPr>
              <a:t>NJ’s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Algorithm</a:t>
            </a:r>
            <a:r>
              <a:rPr dirty="0" sz="1100" spc="-5">
                <a:latin typeface="Calibri"/>
                <a:cs typeface="Calibri"/>
              </a:rPr>
              <a:t> comes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under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this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category.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involves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the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maximizing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the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nucleotides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pairing.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Traceback </a:t>
            </a:r>
            <a:r>
              <a:rPr dirty="0" sz="1100" spc="-229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helps </a:t>
            </a:r>
            <a:r>
              <a:rPr dirty="0" sz="1100">
                <a:latin typeface="Calibri"/>
                <a:cs typeface="Calibri"/>
              </a:rPr>
              <a:t>to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find best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2’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structure.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795"/>
              </a:spcBef>
            </a:pPr>
            <a:r>
              <a:rPr dirty="0" sz="1100">
                <a:latin typeface="Calibri"/>
                <a:cs typeface="Calibri"/>
              </a:rPr>
              <a:t>It </a:t>
            </a:r>
            <a:r>
              <a:rPr dirty="0" sz="1100" spc="-5">
                <a:latin typeface="Calibri"/>
                <a:cs typeface="Calibri"/>
              </a:rPr>
              <a:t>predict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-5">
                <a:latin typeface="Calibri"/>
                <a:cs typeface="Calibri"/>
              </a:rPr>
              <a:t> 75%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accurate </a:t>
            </a:r>
            <a:r>
              <a:rPr dirty="0" sz="1100">
                <a:latin typeface="Calibri"/>
                <a:cs typeface="Calibri"/>
              </a:rPr>
              <a:t>2’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structure.</a:t>
            </a:r>
            <a:r>
              <a:rPr dirty="0" sz="1100" spc="-5">
                <a:latin typeface="Calibri"/>
                <a:cs typeface="Calibri"/>
              </a:rPr>
              <a:t> Because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there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may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be</a:t>
            </a:r>
            <a:r>
              <a:rPr dirty="0" sz="1100" spc="-5">
                <a:latin typeface="Calibri"/>
                <a:cs typeface="Calibri"/>
              </a:rPr>
              <a:t> more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than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two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equal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scores</a:t>
            </a:r>
            <a:r>
              <a:rPr dirty="0" sz="1100">
                <a:latin typeface="Calibri"/>
                <a:cs typeface="Calibri"/>
              </a:rPr>
              <a:t> as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it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is 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calculated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from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four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different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positions. To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get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best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results</a:t>
            </a:r>
            <a:r>
              <a:rPr dirty="0" sz="1100">
                <a:latin typeface="Calibri"/>
                <a:cs typeface="Calibri"/>
              </a:rPr>
              <a:t> we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need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combine</a:t>
            </a:r>
            <a:r>
              <a:rPr dirty="0" sz="1100">
                <a:latin typeface="Calibri"/>
                <a:cs typeface="Calibri"/>
              </a:rPr>
              <a:t> the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stacking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energy </a:t>
            </a:r>
            <a:r>
              <a:rPr dirty="0" sz="1100" spc="-229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minimization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methods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together.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25"/>
              </a:spcBef>
            </a:pPr>
            <a:r>
              <a:rPr dirty="0" sz="1100">
                <a:latin typeface="Calibri"/>
                <a:cs typeface="Calibri"/>
              </a:rPr>
              <a:t>For </a:t>
            </a:r>
            <a:r>
              <a:rPr dirty="0" sz="1100" spc="-5">
                <a:latin typeface="Calibri"/>
                <a:cs typeface="Calibri"/>
              </a:rPr>
              <a:t>further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improvements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results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we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take</a:t>
            </a:r>
            <a:r>
              <a:rPr dirty="0" sz="1100" spc="-5">
                <a:latin typeface="Calibri"/>
                <a:cs typeface="Calibri"/>
              </a:rPr>
              <a:t> help from:</a:t>
            </a:r>
            <a:endParaRPr sz="1100">
              <a:latin typeface="Calibri"/>
              <a:cs typeface="Calibri"/>
            </a:endParaRPr>
          </a:p>
          <a:p>
            <a:pPr lvl="1" marL="565785" indent="-229235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566420" algn="l"/>
              </a:tabLst>
            </a:pP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 lvl="1" marL="565785" indent="-229235">
              <a:lnSpc>
                <a:spcPct val="100000"/>
              </a:lnSpc>
              <a:spcBef>
                <a:spcPts val="130"/>
              </a:spcBef>
              <a:buFont typeface="Wingdings"/>
              <a:buChar char=""/>
              <a:tabLst>
                <a:tab pos="566420" algn="l"/>
              </a:tabLst>
            </a:pPr>
            <a:r>
              <a:rPr dirty="0" sz="1100" spc="-5">
                <a:latin typeface="Calibri"/>
                <a:cs typeface="Calibri"/>
              </a:rPr>
              <a:t>Comparison</a:t>
            </a:r>
            <a:endParaRPr sz="1100">
              <a:latin typeface="Calibri"/>
              <a:cs typeface="Calibri"/>
            </a:endParaRPr>
          </a:p>
          <a:p>
            <a:pPr lvl="1" marL="565785" indent="-229235">
              <a:lnSpc>
                <a:spcPct val="100000"/>
              </a:lnSpc>
              <a:spcBef>
                <a:spcPts val="120"/>
              </a:spcBef>
              <a:buFont typeface="Wingdings"/>
              <a:buChar char=""/>
              <a:tabLst>
                <a:tab pos="566420" algn="l"/>
              </a:tabLst>
            </a:pPr>
            <a:r>
              <a:rPr dirty="0" sz="1100">
                <a:latin typeface="Calibri"/>
                <a:cs typeface="Calibri"/>
              </a:rPr>
              <a:t>Nucleotide</a:t>
            </a:r>
            <a:endParaRPr sz="1100">
              <a:latin typeface="Calibri"/>
              <a:cs typeface="Calibri"/>
            </a:endParaRPr>
          </a:p>
          <a:p>
            <a:pPr lvl="1" marL="565785" indent="-229235">
              <a:lnSpc>
                <a:spcPct val="100000"/>
              </a:lnSpc>
              <a:spcBef>
                <a:spcPts val="135"/>
              </a:spcBef>
              <a:buFont typeface="Wingdings"/>
              <a:buChar char=""/>
              <a:tabLst>
                <a:tab pos="566420" algn="l"/>
              </a:tabLst>
            </a:pPr>
            <a:r>
              <a:rPr dirty="0" sz="1100" spc="-5">
                <a:latin typeface="Calibri"/>
                <a:cs typeface="Calibri"/>
              </a:rPr>
              <a:t>Covariance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164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704" y="1633981"/>
            <a:ext cx="5615305" cy="387350"/>
          </a:xfrm>
          <a:custGeom>
            <a:avLst/>
            <a:gdLst/>
            <a:ahLst/>
            <a:cxnLst/>
            <a:rect l="l" t="t" r="r" b="b"/>
            <a:pathLst>
              <a:path w="5615305" h="387350">
                <a:moveTo>
                  <a:pt x="2935478" y="201168"/>
                </a:moveTo>
                <a:lnTo>
                  <a:pt x="0" y="201168"/>
                </a:lnTo>
                <a:lnTo>
                  <a:pt x="0" y="387096"/>
                </a:lnTo>
                <a:lnTo>
                  <a:pt x="2935478" y="387096"/>
                </a:lnTo>
                <a:lnTo>
                  <a:pt x="2935478" y="201168"/>
                </a:lnTo>
                <a:close/>
              </a:path>
              <a:path w="5615305" h="387350">
                <a:moveTo>
                  <a:pt x="5615305" y="0"/>
                </a:moveTo>
                <a:lnTo>
                  <a:pt x="0" y="0"/>
                </a:lnTo>
                <a:lnTo>
                  <a:pt x="0" y="185928"/>
                </a:lnTo>
                <a:lnTo>
                  <a:pt x="5615305" y="185928"/>
                </a:lnTo>
                <a:lnTo>
                  <a:pt x="5615305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14704" y="2136901"/>
            <a:ext cx="5605145" cy="387350"/>
          </a:xfrm>
          <a:custGeom>
            <a:avLst/>
            <a:gdLst/>
            <a:ahLst/>
            <a:cxnLst/>
            <a:rect l="l" t="t" r="r" b="b"/>
            <a:pathLst>
              <a:path w="5605145" h="387350">
                <a:moveTo>
                  <a:pt x="2370074" y="201168"/>
                </a:moveTo>
                <a:lnTo>
                  <a:pt x="0" y="201168"/>
                </a:lnTo>
                <a:lnTo>
                  <a:pt x="0" y="387096"/>
                </a:lnTo>
                <a:lnTo>
                  <a:pt x="2370074" y="387096"/>
                </a:lnTo>
                <a:lnTo>
                  <a:pt x="2370074" y="201168"/>
                </a:lnTo>
                <a:close/>
              </a:path>
              <a:path w="5605145" h="387350">
                <a:moveTo>
                  <a:pt x="5604637" y="0"/>
                </a:moveTo>
                <a:lnTo>
                  <a:pt x="0" y="0"/>
                </a:lnTo>
                <a:lnTo>
                  <a:pt x="0" y="185928"/>
                </a:lnTo>
                <a:lnTo>
                  <a:pt x="5604637" y="185928"/>
                </a:lnTo>
                <a:lnTo>
                  <a:pt x="5604637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02004" y="435356"/>
            <a:ext cx="5971540" cy="2091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049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025: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WEB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RESOURCES-I</a:t>
            </a:r>
            <a:endParaRPr sz="1300">
              <a:latin typeface="Calibri Light"/>
              <a:cs typeface="Calibri Light"/>
            </a:endParaRPr>
          </a:p>
          <a:p>
            <a:pPr marL="12700" marR="241300">
              <a:lnSpc>
                <a:spcPct val="1092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prediction </a:t>
            </a:r>
            <a:r>
              <a:rPr dirty="0" sz="1200">
                <a:latin typeface="Calibri"/>
                <a:cs typeface="Calibri"/>
              </a:rPr>
              <a:t>of 1’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 use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like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Zuker’s,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Martinez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N-J. </a:t>
            </a:r>
            <a:r>
              <a:rPr dirty="0" sz="1200" spc="-5">
                <a:latin typeface="Calibri"/>
                <a:cs typeface="Calibri"/>
              </a:rPr>
              <a:t>Online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tools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also.</a:t>
            </a:r>
            <a:endParaRPr sz="1200">
              <a:latin typeface="Calibri"/>
              <a:cs typeface="Calibri"/>
            </a:endParaRPr>
          </a:p>
          <a:p>
            <a:pPr marL="12700" marR="337820">
              <a:lnSpc>
                <a:spcPct val="110000"/>
              </a:lnSpc>
              <a:spcBef>
                <a:spcPts val="805"/>
              </a:spcBef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mfold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web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server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one of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oldest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web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servers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computational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molecular </a:t>
            </a:r>
            <a:r>
              <a:rPr dirty="0" sz="1200">
                <a:latin typeface="Calibri"/>
                <a:cs typeface="Calibri"/>
              </a:rPr>
              <a:t>biology.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Mfold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upgraded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version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Zuker’s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algorithm.</a:t>
            </a:r>
            <a:endParaRPr sz="1200">
              <a:latin typeface="Calibri"/>
              <a:cs typeface="Calibri"/>
            </a:endParaRPr>
          </a:p>
          <a:p>
            <a:pPr marL="12700" marR="349885">
              <a:lnSpc>
                <a:spcPct val="110000"/>
              </a:lnSpc>
              <a:spcBef>
                <a:spcPts val="790"/>
              </a:spcBef>
            </a:pPr>
            <a:r>
              <a:rPr dirty="0" sz="1200" spc="-5">
                <a:latin typeface="Calibri"/>
                <a:cs typeface="Calibri"/>
              </a:rPr>
              <a:t>MFOLD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computationally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expensive 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give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results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1’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 </a:t>
            </a:r>
            <a:r>
              <a:rPr dirty="0" sz="1200">
                <a:latin typeface="Calibri"/>
                <a:cs typeface="Calibri"/>
              </a:rPr>
              <a:t>have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>
                <a:latin typeface="Calibri"/>
                <a:cs typeface="Calibri"/>
              </a:rPr>
              <a:t> less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than 8000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5406009"/>
            <a:ext cx="23856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31</a:t>
            </a:r>
            <a:r>
              <a:rPr dirty="0" sz="900" spc="19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u="sng" sz="900" spc="-5" i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http://unafold.rna.albany.edu/?q=mfold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8398002"/>
            <a:ext cx="32575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32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u="sng" sz="900" spc="-5" i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</a:rPr>
              <a:t>http://unafold.rna.albany.edu/?q=mfold/RNA-Folding-Form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47926" y="2641219"/>
            <a:ext cx="3876548" cy="266509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28876" y="5690615"/>
            <a:ext cx="3914394" cy="2604643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165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80003" y="435356"/>
            <a:ext cx="32937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659251"/>
            <a:ext cx="469646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2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33</a:t>
            </a:r>
            <a:r>
              <a:rPr dirty="0" sz="900" spc="26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u="sng" sz="900" spc="-5" i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</a:rPr>
              <a:t>http://unafold.rna.albany.edu/?q=mfold/Structure-display-and-free-energy-determination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4191127"/>
            <a:ext cx="5873750" cy="39433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75"/>
              </a:spcBef>
            </a:pPr>
            <a:r>
              <a:rPr dirty="0" sz="1200" spc="-5">
                <a:latin typeface="Calibri"/>
                <a:cs typeface="Calibri"/>
              </a:rPr>
              <a:t>MFOLD </a:t>
            </a:r>
            <a:r>
              <a:rPr dirty="0" sz="1200">
                <a:latin typeface="Calibri"/>
                <a:cs typeface="Calibri"/>
              </a:rPr>
              <a:t>helps</a:t>
            </a:r>
            <a:r>
              <a:rPr dirty="0" sz="1200" spc="-5">
                <a:latin typeface="Calibri"/>
                <a:cs typeface="Calibri"/>
              </a:rPr>
              <a:t> fold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RNA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possible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MFOLD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gives out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several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along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their energetic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stability!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3575" y="914400"/>
            <a:ext cx="3904996" cy="264795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166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12363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049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04: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-5">
                <a:latin typeface="Calibri"/>
                <a:cs typeface="Calibri"/>
              </a:rPr>
              <a:t> Secondary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Prediction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026: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WEB RESOURCES-II</a:t>
            </a:r>
            <a:endParaRPr sz="1300">
              <a:latin typeface="Calibri Light"/>
              <a:cs typeface="Calibri Light"/>
            </a:endParaRPr>
          </a:p>
          <a:p>
            <a:pPr marL="12700" marR="78105">
              <a:lnSpc>
                <a:spcPct val="109100"/>
              </a:lnSpc>
              <a:spcBef>
                <a:spcPts val="35"/>
              </a:spcBef>
            </a:pPr>
            <a:r>
              <a:rPr dirty="0" sz="1100">
                <a:latin typeface="Calibri"/>
                <a:cs typeface="Calibri"/>
              </a:rPr>
              <a:t>RNA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nucleotides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folds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form</a:t>
            </a:r>
            <a:r>
              <a:rPr dirty="0" sz="1100">
                <a:latin typeface="Calibri"/>
                <a:cs typeface="Calibri"/>
              </a:rPr>
              <a:t> 2’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from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simple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portion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1’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nucleotides.</a:t>
            </a:r>
            <a:r>
              <a:rPr dirty="0" sz="1100" spc="2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For</a:t>
            </a:r>
            <a:r>
              <a:rPr dirty="0" sz="1100" spc="-5">
                <a:latin typeface="Calibri"/>
                <a:cs typeface="Calibri"/>
              </a:rPr>
              <a:t> example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CUUCGG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occurs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wide</a:t>
            </a:r>
            <a:r>
              <a:rPr dirty="0" sz="1100" spc="-5">
                <a:latin typeface="Calibri"/>
                <a:cs typeface="Calibri"/>
              </a:rPr>
              <a:t> variety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RNA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and </a:t>
            </a:r>
            <a:r>
              <a:rPr dirty="0" sz="1100">
                <a:latin typeface="Calibri"/>
                <a:cs typeface="Calibri"/>
              </a:rPr>
              <a:t>it mostly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forms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stable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hairpin</a:t>
            </a:r>
            <a:r>
              <a:rPr dirty="0" sz="1100">
                <a:latin typeface="Calibri"/>
                <a:cs typeface="Calibri"/>
              </a:rPr>
              <a:t> loop.</a:t>
            </a:r>
            <a:r>
              <a:rPr dirty="0" sz="1100" spc="-5">
                <a:latin typeface="Calibri"/>
                <a:cs typeface="Calibri"/>
              </a:rPr>
              <a:t> So we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can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make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the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list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all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100">
                <a:latin typeface="Calibri"/>
                <a:cs typeface="Calibri"/>
              </a:rPr>
              <a:t>likely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2’</a:t>
            </a:r>
            <a:r>
              <a:rPr dirty="0" sz="1100" spc="-5">
                <a:latin typeface="Calibri"/>
                <a:cs typeface="Calibri"/>
              </a:rPr>
              <a:t> structures </a:t>
            </a:r>
            <a:r>
              <a:rPr dirty="0" sz="1100">
                <a:latin typeface="Calibri"/>
                <a:cs typeface="Calibri"/>
              </a:rPr>
              <a:t>arising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from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1’.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361815"/>
            <a:ext cx="1926589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34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u="sng" sz="900" spc="-5" i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http://www.rnasoft.ca/strand/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487792"/>
            <a:ext cx="5956300" cy="640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35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u="sng" sz="900" spc="-5" i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http://iimcb.genesilico.pl/rnabricks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09100"/>
              </a:lnSpc>
            </a:pPr>
            <a:r>
              <a:rPr dirty="0" sz="1100">
                <a:latin typeface="Calibri"/>
                <a:cs typeface="Calibri"/>
              </a:rPr>
              <a:t>RNA 1’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folds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makes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RNA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2’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structure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this</a:t>
            </a:r>
            <a:r>
              <a:rPr dirty="0" sz="1100" spc="-5">
                <a:latin typeface="Calibri"/>
                <a:cs typeface="Calibri"/>
              </a:rPr>
              <a:t> online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database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is </a:t>
            </a:r>
            <a:r>
              <a:rPr dirty="0" sz="1100" spc="-5">
                <a:latin typeface="Calibri"/>
                <a:cs typeface="Calibri"/>
              </a:rPr>
              <a:t>established for </a:t>
            </a:r>
            <a:r>
              <a:rPr dirty="0" sz="1100">
                <a:latin typeface="Calibri"/>
                <a:cs typeface="Calibri"/>
              </a:rPr>
              <a:t>2’ RNA structure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it act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as </a:t>
            </a:r>
            <a:r>
              <a:rPr dirty="0" sz="1100" spc="-5">
                <a:latin typeface="Calibri"/>
                <a:cs typeface="Calibri"/>
              </a:rPr>
              <a:t>dictionary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for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2’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RNA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85950" y="1786127"/>
            <a:ext cx="3999611" cy="247916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95500" y="4646929"/>
            <a:ext cx="3580765" cy="2623844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167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69333" y="435356"/>
            <a:ext cx="23031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2004" y="956818"/>
            <a:ext cx="395922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Chapter</a:t>
            </a:r>
            <a:r>
              <a:rPr dirty="0" spc="-60"/>
              <a:t> </a:t>
            </a:r>
            <a:r>
              <a:rPr dirty="0"/>
              <a:t>5</a:t>
            </a:r>
            <a:r>
              <a:rPr dirty="0" spc="-15"/>
              <a:t> </a:t>
            </a:r>
            <a:r>
              <a:rPr dirty="0"/>
              <a:t>-</a:t>
            </a:r>
            <a:r>
              <a:rPr dirty="0" spc="-15"/>
              <a:t> </a:t>
            </a:r>
            <a:r>
              <a:rPr dirty="0" spc="-10"/>
              <a:t>Protein</a:t>
            </a:r>
            <a:r>
              <a:rPr dirty="0" spc="-15"/>
              <a:t> </a:t>
            </a:r>
            <a:r>
              <a:rPr dirty="0" spc="-5"/>
              <a:t>Sequences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02004" y="1499362"/>
            <a:ext cx="5739765" cy="16135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001: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FROM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DNA/RNA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SEQUENCES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TO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PROTEIN</a:t>
            </a:r>
            <a:endParaRPr sz="13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00">
              <a:latin typeface="Calibri Light"/>
              <a:cs typeface="Calibri Light"/>
            </a:endParaRPr>
          </a:p>
          <a:p>
            <a:pPr marL="12700" marR="5080">
              <a:lnSpc>
                <a:spcPct val="109600"/>
              </a:lnSpc>
            </a:pP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aware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that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DNA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four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nucleotides bases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(A,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-10" b="1">
                <a:latin typeface="Calibri"/>
                <a:cs typeface="Calibri"/>
              </a:rPr>
              <a:t>C,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u="sng" sz="120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</a:t>
            </a:r>
            <a:r>
              <a:rPr dirty="0" sz="1200" spc="1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&amp;</a:t>
            </a:r>
            <a:r>
              <a:rPr dirty="0" sz="1200" spc="-5" b="1">
                <a:latin typeface="Calibri"/>
                <a:cs typeface="Calibri"/>
              </a:rPr>
              <a:t> G).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contains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(A,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-10" b="1">
                <a:latin typeface="Calibri"/>
                <a:cs typeface="Calibri"/>
              </a:rPr>
              <a:t>C,</a:t>
            </a:r>
            <a:r>
              <a:rPr dirty="0" sz="1200" spc="15" b="1">
                <a:latin typeface="Calibri"/>
                <a:cs typeface="Calibri"/>
              </a:rPr>
              <a:t> </a:t>
            </a:r>
            <a:r>
              <a:rPr dirty="0" u="sng" sz="120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U</a:t>
            </a:r>
            <a:r>
              <a:rPr dirty="0" sz="1200" b="1">
                <a:latin typeface="Calibri"/>
                <a:cs typeface="Calibri"/>
              </a:rPr>
              <a:t> &amp;</a:t>
            </a:r>
            <a:r>
              <a:rPr dirty="0" sz="1200" spc="-5" b="1">
                <a:latin typeface="Calibri"/>
                <a:cs typeface="Calibri"/>
              </a:rPr>
              <a:t> G). </a:t>
            </a:r>
            <a:r>
              <a:rPr dirty="0" sz="1200" spc="-254" b="1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contain</a:t>
            </a:r>
            <a:r>
              <a:rPr dirty="0" sz="1200">
                <a:latin typeface="Calibri"/>
                <a:cs typeface="Calibri"/>
              </a:rPr>
              <a:t> 20 </a:t>
            </a:r>
            <a:r>
              <a:rPr dirty="0" sz="1200" spc="-5">
                <a:latin typeface="Calibri"/>
                <a:cs typeface="Calibri"/>
              </a:rPr>
              <a:t>different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acids.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10" b="1">
                <a:latin typeface="Calibri"/>
                <a:cs typeface="Calibri"/>
              </a:rPr>
              <a:t>DNA</a:t>
            </a:r>
            <a:r>
              <a:rPr dirty="0" sz="1200" spc="10" b="1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RNA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Protein</a:t>
            </a:r>
            <a:r>
              <a:rPr dirty="0" sz="1200" spc="15" b="1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called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 </a:t>
            </a:r>
            <a:r>
              <a:rPr dirty="0" sz="1200" spc="-5" b="1">
                <a:latin typeface="Calibri"/>
                <a:cs typeface="Calibri"/>
              </a:rPr>
              <a:t>central 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dogma.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Which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includes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translation, transcription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modifications.</a:t>
            </a:r>
            <a:endParaRPr sz="1200">
              <a:latin typeface="Calibri"/>
              <a:cs typeface="Calibri"/>
            </a:endParaRPr>
          </a:p>
          <a:p>
            <a:pPr marL="12700" marR="231775">
              <a:lnSpc>
                <a:spcPct val="109200"/>
              </a:lnSpc>
              <a:spcBef>
                <a:spcPts val="815"/>
              </a:spcBef>
            </a:pP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set</a:t>
            </a:r>
            <a:r>
              <a:rPr dirty="0" sz="1200">
                <a:latin typeface="Calibri"/>
                <a:cs typeface="Calibri"/>
              </a:rPr>
              <a:t> of </a:t>
            </a:r>
            <a:r>
              <a:rPr dirty="0" sz="1200" spc="-5">
                <a:latin typeface="Calibri"/>
                <a:cs typeface="Calibri"/>
              </a:rPr>
              <a:t>three nucleotides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called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codon, codes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information</a:t>
            </a:r>
            <a:r>
              <a:rPr dirty="0" sz="1200" spc="5">
                <a:latin typeface="Calibri"/>
                <a:cs typeface="Calibri"/>
              </a:rPr>
              <a:t> for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specific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synthesis.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5858636"/>
            <a:ext cx="29171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0.1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amino acids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letters information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according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to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codons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8606790"/>
            <a:ext cx="33064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0.2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codon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(set of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three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nucleotide)</a:t>
            </a:r>
            <a:r>
              <a:rPr dirty="0" sz="900" spc="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codes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for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specific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amino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acid.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14400" y="3229355"/>
            <a:ext cx="5702300" cy="2647950"/>
            <a:chOff x="914400" y="3229355"/>
            <a:chExt cx="5702300" cy="264795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" y="3229355"/>
              <a:ext cx="2009394" cy="264439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8592" y="3286124"/>
              <a:ext cx="3657600" cy="2590800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00112" y="6462897"/>
            <a:ext cx="2384084" cy="204234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168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8356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 marR="244475">
              <a:lnSpc>
                <a:spcPct val="110200"/>
              </a:lnSpc>
              <a:spcBef>
                <a:spcPts val="805"/>
              </a:spcBef>
            </a:pPr>
            <a:r>
              <a:rPr dirty="0" sz="1100">
                <a:latin typeface="Calibri"/>
                <a:cs typeface="Calibri"/>
              </a:rPr>
              <a:t>Codons</a:t>
            </a:r>
            <a:r>
              <a:rPr dirty="0" sz="1100" spc="-5">
                <a:latin typeface="Calibri"/>
                <a:cs typeface="Calibri"/>
              </a:rPr>
              <a:t> select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the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amino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acids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ribosomes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make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the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by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polymerization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process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these </a:t>
            </a:r>
            <a:r>
              <a:rPr dirty="0" sz="1100" spc="-229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nucleotides</a:t>
            </a:r>
            <a:r>
              <a:rPr dirty="0" sz="1100">
                <a:latin typeface="Calibri"/>
                <a:cs typeface="Calibri"/>
              </a:rPr>
              <a:t> coil</a:t>
            </a:r>
            <a:r>
              <a:rPr dirty="0" sz="1100" spc="-5">
                <a:latin typeface="Calibri"/>
                <a:cs typeface="Calibri"/>
              </a:rPr>
              <a:t> together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form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3D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structure.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169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1284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002: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CODING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AMINO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ACIDS</a:t>
            </a:r>
            <a:endParaRPr sz="1300">
              <a:latin typeface="Calibri Light"/>
              <a:cs typeface="Calibri Light"/>
            </a:endParaRPr>
          </a:p>
          <a:p>
            <a:pPr marL="12700" marR="104139">
              <a:lnSpc>
                <a:spcPct val="109600"/>
              </a:lnSpc>
              <a:spcBef>
                <a:spcPts val="10"/>
              </a:spcBef>
            </a:pPr>
            <a:r>
              <a:rPr dirty="0" sz="1200" spc="-5">
                <a:latin typeface="Calibri"/>
                <a:cs typeface="Calibri"/>
              </a:rPr>
              <a:t>Nucleotides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(A,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C, and</a:t>
            </a:r>
            <a:r>
              <a:rPr dirty="0" sz="1200">
                <a:latin typeface="Calibri"/>
                <a:cs typeface="Calibri"/>
              </a:rPr>
              <a:t> T) </a:t>
            </a:r>
            <a:r>
              <a:rPr dirty="0" sz="1200" spc="-5">
                <a:latin typeface="Calibri"/>
                <a:cs typeface="Calibri"/>
              </a:rPr>
              <a:t>make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set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three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called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codons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selection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synthesis.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More</a:t>
            </a:r>
            <a:r>
              <a:rPr dirty="0" sz="1200" spc="-5">
                <a:latin typeface="Calibri"/>
                <a:cs typeface="Calibri"/>
              </a:rPr>
              <a:t> than one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codon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code 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same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there</a:t>
            </a:r>
            <a:r>
              <a:rPr dirty="0" sz="1200">
                <a:latin typeface="Calibri"/>
                <a:cs typeface="Calibri"/>
              </a:rPr>
              <a:t> 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</a:t>
            </a:r>
            <a:r>
              <a:rPr dirty="0" sz="1200" spc="-5">
                <a:latin typeface="Calibri"/>
                <a:cs typeface="Calibri"/>
              </a:rPr>
              <a:t> amino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 </a:t>
            </a:r>
            <a:r>
              <a:rPr dirty="0" sz="1200">
                <a:latin typeface="Calibri"/>
                <a:cs typeface="Calibri"/>
              </a:rPr>
              <a:t> involved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synthesis.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695571"/>
            <a:ext cx="14344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coding of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amino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acids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8030717"/>
            <a:ext cx="275082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4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Start Codon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ATG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Stop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Codon TAG,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TGA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or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TAA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80530" y="1923332"/>
            <a:ext cx="2597240" cy="262108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76501" y="5552185"/>
            <a:ext cx="3819016" cy="237998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170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19977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003: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OPEN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READING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FRAMES</a:t>
            </a:r>
            <a:endParaRPr sz="1300">
              <a:latin typeface="Calibri Light"/>
              <a:cs typeface="Calibri Light"/>
            </a:endParaRPr>
          </a:p>
          <a:p>
            <a:pPr marL="12700" marR="53340">
              <a:lnSpc>
                <a:spcPct val="1092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Codons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codes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three stop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codons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 one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start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codon.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valid open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reading</a:t>
            </a:r>
            <a:r>
              <a:rPr dirty="0" sz="1200">
                <a:latin typeface="Calibri"/>
                <a:cs typeface="Calibri"/>
              </a:rPr>
              <a:t> frame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</a:t>
            </a:r>
            <a:r>
              <a:rPr dirty="0" sz="1200" spc="-5">
                <a:latin typeface="Calibri"/>
                <a:cs typeface="Calibri"/>
              </a:rPr>
              <a:t> must </a:t>
            </a:r>
            <a:r>
              <a:rPr dirty="0" sz="1200">
                <a:latin typeface="Calibri"/>
                <a:cs typeface="Calibri"/>
              </a:rPr>
              <a:t>have </a:t>
            </a:r>
            <a:r>
              <a:rPr dirty="0" sz="1200" spc="-5">
                <a:latin typeface="Calibri"/>
                <a:cs typeface="Calibri"/>
              </a:rPr>
              <a:t>longest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sequence.</a:t>
            </a:r>
            <a:endParaRPr sz="1200">
              <a:latin typeface="Calibri"/>
              <a:cs typeface="Calibri"/>
            </a:endParaRPr>
          </a:p>
          <a:p>
            <a:pPr marL="12700" marR="37465">
              <a:lnSpc>
                <a:spcPct val="109500"/>
              </a:lnSpc>
              <a:spcBef>
                <a:spcPts val="830"/>
              </a:spcBef>
            </a:pP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In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molecular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genetics,</a:t>
            </a:r>
            <a:r>
              <a:rPr dirty="0" sz="1100" spc="-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an </a:t>
            </a:r>
            <a:r>
              <a:rPr dirty="0" sz="1100" spc="-10" b="1">
                <a:solidFill>
                  <a:srgbClr val="212121"/>
                </a:solidFill>
                <a:latin typeface="Calibri"/>
                <a:cs typeface="Calibri"/>
              </a:rPr>
              <a:t>open</a:t>
            </a:r>
            <a:r>
              <a:rPr dirty="0" sz="1100" b="1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212121"/>
                </a:solidFill>
                <a:latin typeface="Calibri"/>
                <a:cs typeface="Calibri"/>
              </a:rPr>
              <a:t>reading</a:t>
            </a:r>
            <a:r>
              <a:rPr dirty="0" sz="1100" spc="5" b="1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212121"/>
                </a:solidFill>
                <a:latin typeface="Calibri"/>
                <a:cs typeface="Calibri"/>
              </a:rPr>
              <a:t>frame</a:t>
            </a:r>
            <a:r>
              <a:rPr dirty="0" sz="1100" b="1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(</a:t>
            </a:r>
            <a:r>
              <a:rPr dirty="0" sz="1100" spc="-5" b="1">
                <a:solidFill>
                  <a:srgbClr val="212121"/>
                </a:solidFill>
                <a:latin typeface="Calibri"/>
                <a:cs typeface="Calibri"/>
              </a:rPr>
              <a:t>ORF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)</a:t>
            </a:r>
            <a:r>
              <a:rPr dirty="0" sz="11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is</a:t>
            </a:r>
            <a:r>
              <a:rPr dirty="0" sz="1100" spc="-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the</a:t>
            </a:r>
            <a:r>
              <a:rPr dirty="0" sz="1100" spc="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part</a:t>
            </a:r>
            <a:r>
              <a:rPr dirty="0" sz="1100" spc="-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of</a:t>
            </a:r>
            <a:r>
              <a:rPr dirty="0" sz="1100" spc="-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dirty="0" sz="1100" spc="1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212121"/>
                </a:solidFill>
                <a:latin typeface="Calibri"/>
                <a:cs typeface="Calibri"/>
              </a:rPr>
              <a:t>reading</a:t>
            </a:r>
            <a:r>
              <a:rPr dirty="0" sz="1100" spc="5" b="1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212121"/>
                </a:solidFill>
                <a:latin typeface="Calibri"/>
                <a:cs typeface="Calibri"/>
              </a:rPr>
              <a:t>frame</a:t>
            </a:r>
            <a:r>
              <a:rPr dirty="0" sz="1100" spc="5" b="1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that</a:t>
            </a:r>
            <a:r>
              <a:rPr dirty="0" sz="11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has</a:t>
            </a:r>
            <a:r>
              <a:rPr dirty="0" sz="1100" spc="-1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the</a:t>
            </a:r>
            <a:r>
              <a:rPr dirty="0" sz="11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potential </a:t>
            </a:r>
            <a:r>
              <a:rPr dirty="0" sz="1100" spc="-229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to</a:t>
            </a:r>
            <a:r>
              <a:rPr dirty="0" sz="1100" spc="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code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for</a:t>
            </a:r>
            <a:r>
              <a:rPr dirty="0" sz="1100" spc="-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dirty="0" sz="11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protein</a:t>
            </a:r>
            <a:r>
              <a:rPr dirty="0" sz="1100" spc="-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or</a:t>
            </a:r>
            <a:r>
              <a:rPr dirty="0" sz="11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peptide.</a:t>
            </a:r>
            <a:r>
              <a:rPr dirty="0" sz="1100" spc="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An</a:t>
            </a:r>
            <a:r>
              <a:rPr dirty="0" sz="11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212121"/>
                </a:solidFill>
                <a:latin typeface="Calibri"/>
                <a:cs typeface="Calibri"/>
              </a:rPr>
              <a:t>ORF</a:t>
            </a:r>
            <a:r>
              <a:rPr dirty="0" sz="1100" spc="5" b="1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is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dirty="0" sz="11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continuous</a:t>
            </a:r>
            <a:r>
              <a:rPr dirty="0" sz="11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stretch</a:t>
            </a:r>
            <a:r>
              <a:rPr dirty="0" sz="1100" spc="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of</a:t>
            </a:r>
            <a:r>
              <a:rPr dirty="0" sz="1100" spc="-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codons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that</a:t>
            </a:r>
            <a:r>
              <a:rPr dirty="0" sz="11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212121"/>
                </a:solidFill>
                <a:latin typeface="Calibri"/>
                <a:cs typeface="Calibri"/>
              </a:rPr>
              <a:t>do</a:t>
            </a:r>
            <a:r>
              <a:rPr dirty="0" sz="1100" spc="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not</a:t>
            </a:r>
            <a:r>
              <a:rPr dirty="0" sz="11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contain</a:t>
            </a:r>
            <a:r>
              <a:rPr dirty="0" sz="11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 stop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 codon</a:t>
            </a:r>
            <a:r>
              <a:rPr dirty="0" sz="1100" spc="-2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(usually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UAA,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 UAG</a:t>
            </a:r>
            <a:r>
              <a:rPr dirty="0" sz="1100" spc="-1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or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UGA).</a:t>
            </a:r>
            <a:endParaRPr sz="11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955"/>
              </a:spcBef>
            </a:pPr>
            <a:r>
              <a:rPr dirty="0" u="sng" sz="900" spc="-5" i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https://en.wikipedia.org/wiki/Open_reading_frame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021707"/>
            <a:ext cx="4060190" cy="47370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5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ORF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1 is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valid,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as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it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is the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longest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latin typeface="Calibri"/>
                <a:cs typeface="Calibri"/>
              </a:rPr>
              <a:t>There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online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tool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from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find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957566"/>
            <a:ext cx="5527040" cy="6597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6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NCBI,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ORF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Finder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800">
              <a:latin typeface="Calibri"/>
              <a:cs typeface="Calibri"/>
            </a:endParaRPr>
          </a:p>
          <a:p>
            <a:pPr marL="12700" marR="5080">
              <a:lnSpc>
                <a:spcPct val="101699"/>
              </a:lnSpc>
            </a:pPr>
            <a:r>
              <a:rPr dirty="0" sz="1200" spc="-5">
                <a:latin typeface="Calibri"/>
                <a:cs typeface="Calibri"/>
              </a:rPr>
              <a:t>Six ORF</a:t>
            </a:r>
            <a:r>
              <a:rPr dirty="0" sz="1200">
                <a:latin typeface="Calibri"/>
                <a:cs typeface="Calibri"/>
              </a:rPr>
              <a:t> exist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DNA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longest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one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marked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first</a:t>
            </a:r>
            <a:r>
              <a:rPr dirty="0" sz="1200" spc="-5">
                <a:latin typeface="Calibri"/>
                <a:cs typeface="Calibri"/>
              </a:rPr>
              <a:t> stop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codon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will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marked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end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the protein.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14550" y="2659865"/>
            <a:ext cx="4374063" cy="226455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3226" y="5619115"/>
            <a:ext cx="2885440" cy="222758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171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21259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01815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01: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Introduction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 spc="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Bioinformatics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009: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Overview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Course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Contents</a:t>
            </a:r>
            <a:r>
              <a:rPr dirty="0" sz="1300" spc="3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-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</a:t>
            </a:r>
            <a:endParaRPr sz="13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13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Calibri Light"/>
              <a:cs typeface="Calibri Light"/>
            </a:endParaRPr>
          </a:p>
          <a:p>
            <a:pPr marL="241300">
              <a:lnSpc>
                <a:spcPct val="100000"/>
              </a:lnSpc>
            </a:pPr>
            <a:r>
              <a:rPr dirty="0" sz="1200" spc="-5" b="1">
                <a:latin typeface="Calibri"/>
                <a:cs typeface="Calibri"/>
              </a:rPr>
              <a:t>Philosophy</a:t>
            </a:r>
            <a:r>
              <a:rPr dirty="0" sz="1200" spc="-2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behind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the</a:t>
            </a:r>
            <a:r>
              <a:rPr dirty="0" sz="1200" spc="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Course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Outlay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40"/>
              </a:spcBef>
              <a:buAutoNum type="arabicPeriod"/>
              <a:tabLst>
                <a:tab pos="927100" algn="l"/>
              </a:tabLst>
            </a:pPr>
            <a:r>
              <a:rPr dirty="0" sz="1200" spc="-5">
                <a:latin typeface="Calibri"/>
                <a:cs typeface="Calibri"/>
              </a:rPr>
              <a:t>Introduce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classical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algorithms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bioinformatics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44"/>
              </a:spcBef>
              <a:buAutoNum type="arabicPeriod"/>
              <a:tabLst>
                <a:tab pos="927100" algn="l"/>
              </a:tabLst>
            </a:pPr>
            <a:r>
              <a:rPr dirty="0" sz="1200" spc="-5">
                <a:latin typeface="Calibri"/>
                <a:cs typeface="Calibri"/>
              </a:rPr>
              <a:t>Link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5">
                <a:latin typeface="Calibri"/>
                <a:cs typeface="Calibri"/>
              </a:rPr>
              <a:t>latest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developments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field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35"/>
              </a:spcBef>
              <a:buAutoNum type="arabicPeriod"/>
              <a:tabLst>
                <a:tab pos="927100" algn="l"/>
              </a:tabLst>
            </a:pPr>
            <a:r>
              <a:rPr dirty="0" sz="1200" spc="-5">
                <a:latin typeface="Calibri"/>
                <a:cs typeface="Calibri"/>
              </a:rPr>
              <a:t>Evaluate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future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applications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3575" y="2677667"/>
            <a:ext cx="4124325" cy="160921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33575" y="4413503"/>
            <a:ext cx="4124325" cy="261861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49267" y="7158228"/>
            <a:ext cx="4116633" cy="1626616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10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12573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004: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ORF Extraction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– A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Flowchart</a:t>
            </a:r>
            <a:endParaRPr sz="1300">
              <a:latin typeface="Calibri Light"/>
              <a:cs typeface="Calibri Light"/>
            </a:endParaRPr>
          </a:p>
          <a:p>
            <a:pPr marL="12700" marR="23495">
              <a:lnSpc>
                <a:spcPct val="101699"/>
              </a:lnSpc>
              <a:spcBef>
                <a:spcPts val="135"/>
              </a:spcBef>
            </a:pPr>
            <a:r>
              <a:rPr dirty="0" sz="1200" spc="-5">
                <a:latin typeface="Calibri"/>
                <a:cs typeface="Calibri"/>
              </a:rPr>
              <a:t>Codons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3</a:t>
            </a:r>
            <a:r>
              <a:rPr dirty="0" sz="1200" spc="-5">
                <a:latin typeface="Calibri"/>
                <a:cs typeface="Calibri"/>
              </a:rPr>
              <a:t> nucleotides code</a:t>
            </a:r>
            <a:r>
              <a:rPr dirty="0" sz="1200">
                <a:latin typeface="Calibri"/>
                <a:cs typeface="Calibri"/>
              </a:rPr>
              <a:t> 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Acid. </a:t>
            </a:r>
            <a:r>
              <a:rPr dirty="0" sz="1200" spc="-5">
                <a:latin typeface="Calibri"/>
                <a:cs typeface="Calibri"/>
              </a:rPr>
              <a:t>There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 </a:t>
            </a:r>
            <a:r>
              <a:rPr dirty="0" sz="1200">
                <a:latin typeface="Calibri"/>
                <a:cs typeface="Calibri"/>
              </a:rPr>
              <a:t>1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start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3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stop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codons.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Selection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ORF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based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length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longest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one </a:t>
            </a:r>
            <a:r>
              <a:rPr dirty="0" sz="1200">
                <a:latin typeface="Calibri"/>
                <a:cs typeface="Calibri"/>
              </a:rPr>
              <a:t>from</a:t>
            </a:r>
            <a:r>
              <a:rPr dirty="0" sz="1200" spc="-5">
                <a:latin typeface="Calibri"/>
                <a:cs typeface="Calibri"/>
              </a:rPr>
              <a:t> others</a:t>
            </a:r>
            <a:r>
              <a:rPr dirty="0" sz="1200" spc="-10">
                <a:latin typeface="Calibri"/>
                <a:cs typeface="Calibri"/>
              </a:rPr>
              <a:t> than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</a:t>
            </a:r>
            <a:r>
              <a:rPr dirty="0" sz="1200" spc="-5">
                <a:latin typeface="Calibri"/>
                <a:cs typeface="Calibri"/>
              </a:rPr>
              <a:t> would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suitable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synthesis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reaction.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886071"/>
            <a:ext cx="5524500" cy="671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7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ORF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extraction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flowchart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09300"/>
              </a:lnSpc>
            </a:pPr>
            <a:r>
              <a:rPr dirty="0" sz="1200" spc="-5">
                <a:latin typeface="Calibri"/>
                <a:cs typeface="Calibri"/>
              </a:rPr>
              <a:t>Both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reverse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forward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considered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 </a:t>
            </a:r>
            <a:r>
              <a:rPr dirty="0" sz="1200">
                <a:latin typeface="Calibri"/>
                <a:cs typeface="Calibri"/>
              </a:rPr>
              <a:t>may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have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many </a:t>
            </a:r>
            <a:r>
              <a:rPr dirty="0" sz="1200" spc="-5">
                <a:latin typeface="Calibri"/>
                <a:cs typeface="Calibri"/>
              </a:rPr>
              <a:t>ORF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selection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based</a:t>
            </a:r>
            <a:r>
              <a:rPr dirty="0" sz="1200" spc="-5">
                <a:latin typeface="Calibri"/>
                <a:cs typeface="Calibri"/>
              </a:rPr>
              <a:t> upon longest 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>
                <a:latin typeface="Calibri"/>
                <a:cs typeface="Calibri"/>
              </a:rPr>
              <a:t> having.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8851" y="1835933"/>
            <a:ext cx="4167748" cy="289852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172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24917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005: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SEQUENCING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PROTEINS</a:t>
            </a:r>
            <a:endParaRPr sz="13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200">
                <a:latin typeface="Calibri"/>
                <a:cs typeface="Calibri"/>
              </a:rPr>
              <a:t>Given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DNA/RNA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sequence, ORFs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extracted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sequence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endParaRPr sz="1200">
              <a:latin typeface="Calibri"/>
              <a:cs typeface="Calibri"/>
            </a:endParaRPr>
          </a:p>
          <a:p>
            <a:pPr marL="12700" marR="330835">
              <a:lnSpc>
                <a:spcPts val="1580"/>
              </a:lnSpc>
              <a:spcBef>
                <a:spcPts val="65"/>
              </a:spcBef>
            </a:pPr>
            <a:r>
              <a:rPr dirty="0" sz="1200" spc="-5">
                <a:latin typeface="Calibri"/>
                <a:cs typeface="Calibri"/>
              </a:rPr>
              <a:t>determined.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But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chances that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may</a:t>
            </a:r>
            <a:r>
              <a:rPr dirty="0" sz="1200">
                <a:latin typeface="Calibri"/>
                <a:cs typeface="Calibri"/>
              </a:rPr>
              <a:t> be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unknown, that’s why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 </a:t>
            </a:r>
            <a:r>
              <a:rPr dirty="0" sz="1200">
                <a:latin typeface="Calibri"/>
                <a:cs typeface="Calibri"/>
              </a:rPr>
              <a:t>Adam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degradation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method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sequencing.</a:t>
            </a:r>
            <a:endParaRPr sz="1200">
              <a:latin typeface="Calibri"/>
              <a:cs typeface="Calibri"/>
            </a:endParaRPr>
          </a:p>
          <a:p>
            <a:pPr marL="12700" marR="279400" indent="34925">
              <a:lnSpc>
                <a:spcPct val="109200"/>
              </a:lnSpc>
              <a:spcBef>
                <a:spcPts val="745"/>
              </a:spcBef>
            </a:pP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Edman degradation, developed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by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Pehr</a:t>
            </a:r>
            <a:r>
              <a:rPr dirty="0" sz="1200" spc="2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Edman,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212121"/>
                </a:solidFill>
                <a:latin typeface="Calibri"/>
                <a:cs typeface="Calibri"/>
              </a:rPr>
              <a:t>is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a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method</a:t>
            </a:r>
            <a:r>
              <a:rPr dirty="0" sz="1200" spc="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of</a:t>
            </a:r>
            <a:r>
              <a:rPr dirty="0" sz="1200" spc="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sequencing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amino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acids </a:t>
            </a:r>
            <a:r>
              <a:rPr dirty="0" sz="1200" spc="-10">
                <a:solidFill>
                  <a:srgbClr val="212121"/>
                </a:solidFill>
                <a:latin typeface="Calibri"/>
                <a:cs typeface="Calibri"/>
              </a:rPr>
              <a:t>in</a:t>
            </a:r>
            <a:r>
              <a:rPr dirty="0" sz="1200" spc="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a </a:t>
            </a:r>
            <a:r>
              <a:rPr dirty="0" sz="1200" spc="-254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peptide.</a:t>
            </a:r>
            <a:endParaRPr sz="1200">
              <a:latin typeface="Calibri"/>
              <a:cs typeface="Calibri"/>
            </a:endParaRPr>
          </a:p>
          <a:p>
            <a:pPr marL="12700" marR="15875">
              <a:lnSpc>
                <a:spcPct val="109600"/>
              </a:lnSpc>
              <a:spcBef>
                <a:spcPts val="810"/>
              </a:spcBef>
            </a:pP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In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this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method, the</a:t>
            </a:r>
            <a:r>
              <a:rPr dirty="0" sz="1200" spc="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amino-terminal residue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is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labeled</a:t>
            </a:r>
            <a:r>
              <a:rPr dirty="0" sz="1200" spc="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and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cleaved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from the</a:t>
            </a:r>
            <a:r>
              <a:rPr dirty="0" sz="1200" spc="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peptide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without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disrupting</a:t>
            </a:r>
            <a:r>
              <a:rPr dirty="0" sz="1200" spc="-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the peptide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bonds</a:t>
            </a:r>
            <a:r>
              <a:rPr dirty="0" sz="1200" spc="-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between other amino</a:t>
            </a:r>
            <a:r>
              <a:rPr dirty="0" sz="1200" spc="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acid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 residues.it</a:t>
            </a:r>
            <a:r>
              <a:rPr dirty="0" sz="1200" spc="2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starting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from</a:t>
            </a:r>
            <a:r>
              <a:rPr dirty="0" sz="1200" spc="-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the</a:t>
            </a:r>
            <a:r>
              <a:rPr dirty="0" sz="1200" spc="-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N-terminal </a:t>
            </a:r>
            <a:r>
              <a:rPr dirty="0" sz="1200" spc="-254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and</a:t>
            </a:r>
            <a:r>
              <a:rPr dirty="0" sz="1200" spc="-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removing</a:t>
            </a:r>
            <a:r>
              <a:rPr dirty="0" sz="1200" spc="-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one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amino</a:t>
            </a:r>
            <a:r>
              <a:rPr dirty="0" sz="1200" spc="-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acid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212121"/>
                </a:solidFill>
                <a:latin typeface="Calibri"/>
                <a:cs typeface="Calibri"/>
              </a:rPr>
              <a:t>at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dirty="0" sz="1200" spc="-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time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254878"/>
            <a:ext cx="5854065" cy="938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8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Mechanism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u="sng" sz="900" spc="-5" i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https://en.wikipedia.org/wiki/Edman_degradation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</a:pPr>
            <a:r>
              <a:rPr dirty="0" sz="1200" spc="-5">
                <a:latin typeface="Calibri"/>
                <a:cs typeface="Calibri"/>
              </a:rPr>
              <a:t>Cyclic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degradation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peptides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-5">
                <a:latin typeface="Calibri"/>
                <a:cs typeface="Calibri"/>
              </a:rPr>
              <a:t> Phenyl-iso-thio-cyanate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(PhNCS).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PhNCS</a:t>
            </a:r>
            <a:r>
              <a:rPr dirty="0" sz="1200" spc="-5">
                <a:latin typeface="Calibri"/>
                <a:cs typeface="Calibri"/>
              </a:rPr>
              <a:t> attaches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free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group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N-terminal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residue.</a:t>
            </a:r>
            <a:r>
              <a:rPr dirty="0" sz="1200">
                <a:latin typeface="Calibri"/>
                <a:cs typeface="Calibri"/>
              </a:rPr>
              <a:t> 1</a:t>
            </a:r>
            <a:r>
              <a:rPr dirty="0" sz="1200" spc="-5">
                <a:latin typeface="Calibri"/>
                <a:cs typeface="Calibri"/>
              </a:rPr>
              <a:t> 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removed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 a</a:t>
            </a:r>
            <a:r>
              <a:rPr dirty="0" sz="1200" spc="-5">
                <a:latin typeface="Calibri"/>
                <a:cs typeface="Calibri"/>
              </a:rPr>
              <a:t> PhNCS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derivative.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84436" y="3062564"/>
            <a:ext cx="3796511" cy="206675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3450" y="6716998"/>
            <a:ext cx="633916" cy="16536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41026" y="6434571"/>
            <a:ext cx="1439855" cy="72098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46468" y="6528668"/>
            <a:ext cx="1953039" cy="64607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3557523" y="6659753"/>
            <a:ext cx="665480" cy="377190"/>
            <a:chOff x="3557523" y="6659753"/>
            <a:chExt cx="665480" cy="377190"/>
          </a:xfrm>
        </p:grpSpPr>
        <p:sp>
          <p:nvSpPr>
            <p:cNvPr id="9" name="object 9"/>
            <p:cNvSpPr/>
            <p:nvPr/>
          </p:nvSpPr>
          <p:spPr>
            <a:xfrm>
              <a:off x="3563873" y="6666103"/>
              <a:ext cx="652780" cy="364490"/>
            </a:xfrm>
            <a:custGeom>
              <a:avLst/>
              <a:gdLst/>
              <a:ahLst/>
              <a:cxnLst/>
              <a:rect l="l" t="t" r="r" b="b"/>
              <a:pathLst>
                <a:path w="652779" h="364490">
                  <a:moveTo>
                    <a:pt x="470535" y="0"/>
                  </a:moveTo>
                  <a:lnTo>
                    <a:pt x="470535" y="91186"/>
                  </a:lnTo>
                  <a:lnTo>
                    <a:pt x="0" y="91186"/>
                  </a:lnTo>
                  <a:lnTo>
                    <a:pt x="0" y="273431"/>
                  </a:lnTo>
                  <a:lnTo>
                    <a:pt x="470535" y="273431"/>
                  </a:lnTo>
                  <a:lnTo>
                    <a:pt x="470535" y="364490"/>
                  </a:lnTo>
                  <a:lnTo>
                    <a:pt x="652779" y="182245"/>
                  </a:lnTo>
                  <a:lnTo>
                    <a:pt x="470535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563873" y="6666103"/>
              <a:ext cx="652780" cy="364490"/>
            </a:xfrm>
            <a:custGeom>
              <a:avLst/>
              <a:gdLst/>
              <a:ahLst/>
              <a:cxnLst/>
              <a:rect l="l" t="t" r="r" b="b"/>
              <a:pathLst>
                <a:path w="652779" h="364490">
                  <a:moveTo>
                    <a:pt x="470535" y="364490"/>
                  </a:moveTo>
                  <a:lnTo>
                    <a:pt x="470535" y="273431"/>
                  </a:lnTo>
                  <a:lnTo>
                    <a:pt x="0" y="273431"/>
                  </a:lnTo>
                  <a:lnTo>
                    <a:pt x="0" y="91186"/>
                  </a:lnTo>
                  <a:lnTo>
                    <a:pt x="470535" y="91186"/>
                  </a:lnTo>
                  <a:lnTo>
                    <a:pt x="470535" y="0"/>
                  </a:lnTo>
                  <a:lnTo>
                    <a:pt x="652779" y="182245"/>
                  </a:lnTo>
                  <a:lnTo>
                    <a:pt x="470535" y="364490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173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69333" y="435356"/>
            <a:ext cx="23031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253610"/>
            <a:ext cx="18040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9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working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Edam</a:t>
            </a:r>
            <a:r>
              <a:rPr dirty="0" sz="900" spc="-2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degradation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4811395"/>
            <a:ext cx="3924300" cy="1128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469265" indent="-228600">
              <a:lnSpc>
                <a:spcPct val="100000"/>
              </a:lnSpc>
              <a:spcBef>
                <a:spcPts val="10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400" spc="-5" b="1">
                <a:latin typeface="Calibri"/>
                <a:cs typeface="Calibri"/>
              </a:rPr>
              <a:t>DRAWBACKS</a:t>
            </a:r>
            <a:endParaRPr sz="14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6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It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restricted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chain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60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residues.</a:t>
            </a:r>
            <a:endParaRPr sz="1200">
              <a:latin typeface="Calibri"/>
              <a:cs typeface="Calibri"/>
            </a:endParaRPr>
          </a:p>
          <a:p>
            <a:pPr marL="12700" marR="5080" indent="228600">
              <a:lnSpc>
                <a:spcPct val="170000"/>
              </a:lnSpc>
              <a:spcBef>
                <a:spcPts val="10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100">
                <a:latin typeface="Calibri"/>
                <a:cs typeface="Calibri"/>
              </a:rPr>
              <a:t>It is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very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time consuming process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40-50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amino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acids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per</a:t>
            </a:r>
            <a:r>
              <a:rPr dirty="0" sz="1100">
                <a:latin typeface="Calibri"/>
                <a:cs typeface="Calibri"/>
              </a:rPr>
              <a:t> day.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Modern</a:t>
            </a:r>
            <a:r>
              <a:rPr dirty="0" sz="1100" spc="-5">
                <a:latin typeface="Calibri"/>
                <a:cs typeface="Calibri"/>
              </a:rPr>
              <a:t> techniques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for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this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is </a:t>
            </a:r>
            <a:r>
              <a:rPr dirty="0" sz="1100" spc="-5">
                <a:latin typeface="Calibri"/>
                <a:cs typeface="Calibri"/>
              </a:rPr>
              <a:t>Tandem </a:t>
            </a:r>
            <a:r>
              <a:rPr dirty="0" sz="1100">
                <a:latin typeface="Calibri"/>
                <a:cs typeface="Calibri"/>
              </a:rPr>
              <a:t>mass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spectrometry.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6813" y="1048353"/>
            <a:ext cx="3849714" cy="3027349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174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15881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006: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Application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of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Mass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Spectrometry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in Protein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Sequencing</a:t>
            </a:r>
            <a:endParaRPr sz="1300">
              <a:latin typeface="Calibri Light"/>
              <a:cs typeface="Calibri Light"/>
            </a:endParaRPr>
          </a:p>
          <a:p>
            <a:pPr marL="12700" marR="472440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Edam</a:t>
            </a:r>
            <a:r>
              <a:rPr dirty="0" sz="1200" spc="-5">
                <a:latin typeface="Calibri"/>
                <a:cs typeface="Calibri"/>
              </a:rPr>
              <a:t> Degradation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methods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helps</a:t>
            </a:r>
            <a:r>
              <a:rPr dirty="0" sz="1200">
                <a:latin typeface="Calibri"/>
                <a:cs typeface="Calibri"/>
              </a:rPr>
              <a:t> us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unknown. </a:t>
            </a:r>
            <a:r>
              <a:rPr dirty="0" sz="1200">
                <a:latin typeface="Calibri"/>
                <a:cs typeface="Calibri"/>
              </a:rPr>
              <a:t>But it is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restricted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60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only.</a:t>
            </a:r>
            <a:endParaRPr sz="1200">
              <a:latin typeface="Calibri"/>
              <a:cs typeface="Calibri"/>
            </a:endParaRPr>
          </a:p>
          <a:p>
            <a:pPr marL="12700" marR="108585">
              <a:lnSpc>
                <a:spcPct val="110000"/>
              </a:lnSpc>
              <a:spcBef>
                <a:spcPts val="805"/>
              </a:spcBef>
            </a:pP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charged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electrons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5">
                <a:latin typeface="Calibri"/>
                <a:cs typeface="Calibri"/>
              </a:rPr>
              <a:t> protons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if moving</a:t>
            </a:r>
            <a:r>
              <a:rPr dirty="0" sz="1200" spc="-5">
                <a:latin typeface="Calibri"/>
                <a:cs typeface="Calibri"/>
              </a:rPr>
              <a:t> charges 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placed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 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5">
                <a:latin typeface="Calibri"/>
                <a:cs typeface="Calibri"/>
              </a:rPr>
              <a:t> magnetic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field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deflected.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their </a:t>
            </a:r>
            <a:r>
              <a:rPr dirty="0" sz="1200" spc="-5">
                <a:latin typeface="Calibri"/>
                <a:cs typeface="Calibri"/>
              </a:rPr>
              <a:t>deflection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proportional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5">
                <a:latin typeface="Calibri"/>
                <a:cs typeface="Calibri"/>
              </a:rPr>
              <a:t>their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momentum.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020314"/>
            <a:ext cx="5170805" cy="1778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10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Moving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charged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particles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in a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magnetic field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latin typeface="Calibri"/>
                <a:cs typeface="Calibri"/>
              </a:rPr>
              <a:t>Where: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5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b="1">
                <a:latin typeface="Calibri"/>
                <a:cs typeface="Calibri"/>
              </a:rPr>
              <a:t>F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force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applied to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ion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b="1">
                <a:latin typeface="Calibri"/>
                <a:cs typeface="Calibri"/>
              </a:rPr>
              <a:t>m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>
                <a:latin typeface="Calibri"/>
                <a:cs typeface="Calibri"/>
              </a:rPr>
              <a:t>mass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particle,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b="1">
                <a:latin typeface="Calibri"/>
                <a:cs typeface="Calibri"/>
              </a:rPr>
              <a:t>a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acceleration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b="1">
                <a:latin typeface="Calibri"/>
                <a:cs typeface="Calibri"/>
              </a:rPr>
              <a:t>Q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electric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charge,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b="1">
                <a:latin typeface="Calibri"/>
                <a:cs typeface="Calibri"/>
              </a:rPr>
              <a:t>E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electric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field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b="1">
                <a:latin typeface="Calibri"/>
                <a:cs typeface="Calibri"/>
              </a:rPr>
              <a:t>v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×</a:t>
            </a:r>
            <a:r>
              <a:rPr dirty="0" sz="1200" spc="1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B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cross product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ion's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velocity</a:t>
            </a:r>
            <a:r>
              <a:rPr dirty="0" sz="1200">
                <a:latin typeface="Calibri"/>
                <a:cs typeface="Calibri"/>
              </a:rPr>
              <a:t> and 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magnetic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flux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density.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8135873"/>
            <a:ext cx="27908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11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equation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for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MS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application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in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protein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sequencing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6139" y="2210578"/>
            <a:ext cx="3932205" cy="68269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75032" y="5244152"/>
            <a:ext cx="4213037" cy="187886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04680" y="7339370"/>
            <a:ext cx="2115898" cy="561109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175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69333" y="435356"/>
            <a:ext cx="23031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616454"/>
            <a:ext cx="5748020" cy="28879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 indent="-228600">
              <a:lnSpc>
                <a:spcPct val="100000"/>
              </a:lnSpc>
              <a:spcBef>
                <a:spcPts val="10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400" spc="-5" b="1">
                <a:latin typeface="Calibri"/>
                <a:cs typeface="Calibri"/>
              </a:rPr>
              <a:t>COMPUNENTS</a:t>
            </a:r>
            <a:endParaRPr sz="1400">
              <a:latin typeface="Calibri"/>
              <a:cs typeface="Calibri"/>
            </a:endParaRPr>
          </a:p>
          <a:p>
            <a:pPr lvl="1" marL="926465" indent="-229235">
              <a:lnSpc>
                <a:spcPct val="100000"/>
              </a:lnSpc>
              <a:spcBef>
                <a:spcPts val="960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 spc="-5">
                <a:latin typeface="Calibri"/>
                <a:cs typeface="Calibri"/>
              </a:rPr>
              <a:t>Sample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Injection</a:t>
            </a:r>
            <a:endParaRPr sz="1200">
              <a:latin typeface="Calibri"/>
              <a:cs typeface="Calibri"/>
            </a:endParaRPr>
          </a:p>
          <a:p>
            <a:pPr lvl="1" marL="926465" indent="-229235">
              <a:lnSpc>
                <a:spcPct val="100000"/>
              </a:lnSpc>
              <a:spcBef>
                <a:spcPts val="950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 spc="-5">
                <a:latin typeface="Calibri"/>
                <a:cs typeface="Calibri"/>
              </a:rPr>
              <a:t>Ionization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Source</a:t>
            </a:r>
            <a:endParaRPr sz="1200">
              <a:latin typeface="Calibri"/>
              <a:cs typeface="Calibri"/>
            </a:endParaRPr>
          </a:p>
          <a:p>
            <a:pPr lvl="1" marL="926465" indent="-229235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>
                <a:latin typeface="Calibri"/>
                <a:cs typeface="Calibri"/>
              </a:rPr>
              <a:t>Mass</a:t>
            </a:r>
            <a:r>
              <a:rPr dirty="0" sz="1200" spc="-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Analyzer</a:t>
            </a:r>
            <a:endParaRPr sz="1200">
              <a:latin typeface="Calibri"/>
              <a:cs typeface="Calibri"/>
            </a:endParaRPr>
          </a:p>
          <a:p>
            <a:pPr lvl="1" marL="926465" indent="-229235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>
                <a:latin typeface="Calibri"/>
                <a:cs typeface="Calibri"/>
              </a:rPr>
              <a:t>Ion</a:t>
            </a:r>
            <a:r>
              <a:rPr dirty="0" sz="1200" spc="-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Detector</a:t>
            </a:r>
            <a:endParaRPr sz="1200">
              <a:latin typeface="Calibri"/>
              <a:cs typeface="Calibri"/>
            </a:endParaRPr>
          </a:p>
          <a:p>
            <a:pPr lvl="1" marL="926465" indent="-229235">
              <a:lnSpc>
                <a:spcPct val="100000"/>
              </a:lnSpc>
              <a:spcBef>
                <a:spcPts val="950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>
                <a:latin typeface="Calibri"/>
                <a:cs typeface="Calibri"/>
              </a:rPr>
              <a:t>Spectra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search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using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computational</a:t>
            </a:r>
            <a:r>
              <a:rPr dirty="0" sz="1200">
                <a:latin typeface="Calibri"/>
                <a:cs typeface="Calibri"/>
              </a:rPr>
              <a:t> tools</a:t>
            </a:r>
            <a:endParaRPr sz="12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buFont typeface="Wingdings"/>
              <a:buChar char=""/>
            </a:pPr>
            <a:endParaRPr sz="14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Font typeface="Wingdings"/>
              <a:buChar char=""/>
            </a:pPr>
            <a:endParaRPr sz="125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400" spc="-5" b="1">
                <a:latin typeface="Calibri"/>
                <a:cs typeface="Calibri"/>
              </a:rPr>
              <a:t>CONCLUSION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810"/>
              </a:spcBef>
            </a:pPr>
            <a:r>
              <a:rPr dirty="0" sz="1200" spc="-5">
                <a:latin typeface="Calibri"/>
                <a:cs typeface="Calibri"/>
              </a:rPr>
              <a:t>Charged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 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set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into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magnetic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field.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Their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deflections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accurately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correspond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their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molecular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Deflections 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measured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(hence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protein’s </a:t>
            </a:r>
            <a:r>
              <a:rPr dirty="0" sz="1200">
                <a:latin typeface="Calibri"/>
                <a:cs typeface="Calibri"/>
              </a:rPr>
              <a:t>mass)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176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17875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007: Techniques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for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MS Proteomics</a:t>
            </a:r>
            <a:endParaRPr sz="1300">
              <a:latin typeface="Calibri Light"/>
              <a:cs typeface="Calibri Light"/>
            </a:endParaRPr>
          </a:p>
          <a:p>
            <a:pPr marL="12700" marR="147320">
              <a:lnSpc>
                <a:spcPct val="109700"/>
              </a:lnSpc>
              <a:spcBef>
                <a:spcPts val="10"/>
              </a:spcBef>
            </a:pPr>
            <a:r>
              <a:rPr dirty="0" sz="1200">
                <a:latin typeface="Calibri"/>
                <a:cs typeface="Calibri"/>
              </a:rPr>
              <a:t>MS </a:t>
            </a:r>
            <a:r>
              <a:rPr dirty="0" sz="1200" spc="-5">
                <a:latin typeface="Calibri"/>
                <a:cs typeface="Calibri"/>
              </a:rPr>
              <a:t>proteomics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works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principle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ionization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placed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very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high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magnetic </a:t>
            </a:r>
            <a:r>
              <a:rPr dirty="0" sz="1200" spc="-5">
                <a:latin typeface="Calibri"/>
                <a:cs typeface="Calibri"/>
              </a:rPr>
              <a:t>field. </a:t>
            </a:r>
            <a:r>
              <a:rPr dirty="0" sz="1200">
                <a:latin typeface="Calibri"/>
                <a:cs typeface="Calibri"/>
              </a:rPr>
              <a:t>Each </a:t>
            </a:r>
            <a:r>
              <a:rPr dirty="0" sz="1200" spc="-5">
                <a:latin typeface="Calibri"/>
                <a:cs typeface="Calibri"/>
              </a:rPr>
              <a:t>protein deflect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5">
                <a:latin typeface="Calibri"/>
                <a:cs typeface="Calibri"/>
              </a:rPr>
              <a:t>its proportion which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equal </a:t>
            </a:r>
            <a:r>
              <a:rPr dirty="0" sz="1200">
                <a:latin typeface="Calibri"/>
                <a:cs typeface="Calibri"/>
              </a:rPr>
              <a:t>to its molecular </a:t>
            </a:r>
            <a:r>
              <a:rPr dirty="0" sz="1200" spc="-5">
                <a:latin typeface="Calibri"/>
                <a:cs typeface="Calibri"/>
              </a:rPr>
              <a:t>weight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this </a:t>
            </a:r>
            <a:r>
              <a:rPr dirty="0" sz="1200" spc="-5">
                <a:latin typeface="Calibri"/>
                <a:cs typeface="Calibri"/>
              </a:rPr>
              <a:t>way molecular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measured. The protein </a:t>
            </a:r>
            <a:r>
              <a:rPr dirty="0" sz="1200">
                <a:latin typeface="Calibri"/>
                <a:cs typeface="Calibri"/>
              </a:rPr>
              <a:t>mass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unknown </a:t>
            </a:r>
            <a:r>
              <a:rPr dirty="0" sz="1200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compared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proteins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database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matching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selected.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 spc="-5">
                <a:latin typeface="Calibri"/>
                <a:cs typeface="Calibri"/>
              </a:rPr>
              <a:t>Example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 </a:t>
            </a:r>
            <a:r>
              <a:rPr dirty="0" sz="1200">
                <a:latin typeface="Calibri"/>
                <a:cs typeface="Calibri"/>
              </a:rPr>
              <a:t>database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uniProt,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swissprot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etc.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889116"/>
            <a:ext cx="5800725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measured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if are</a:t>
            </a:r>
            <a:r>
              <a:rPr dirty="0" sz="1200" spc="-5">
                <a:latin typeface="Calibri"/>
                <a:cs typeface="Calibri"/>
              </a:rPr>
              <a:t> unknown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>
                <a:latin typeface="Calibri"/>
                <a:cs typeface="Calibri"/>
              </a:rPr>
              <a:t> existing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 </a:t>
            </a:r>
            <a:r>
              <a:rPr dirty="0" sz="1200">
                <a:latin typeface="Calibri"/>
                <a:cs typeface="Calibri"/>
              </a:rPr>
              <a:t>if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than</a:t>
            </a:r>
            <a:r>
              <a:rPr dirty="0" sz="1200">
                <a:latin typeface="Calibri"/>
                <a:cs typeface="Calibri"/>
              </a:rPr>
              <a:t> are</a:t>
            </a:r>
            <a:r>
              <a:rPr dirty="0" sz="1200" spc="-5">
                <a:latin typeface="Calibri"/>
                <a:cs typeface="Calibri"/>
              </a:rPr>
              <a:t> shortlisted.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7422" y="2457204"/>
            <a:ext cx="5210437" cy="3260913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177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69056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008: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Types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MS-based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proteomics</a:t>
            </a:r>
            <a:endParaRPr sz="1300">
              <a:latin typeface="Calibri Light"/>
              <a:cs typeface="Calibri Light"/>
            </a:endParaRPr>
          </a:p>
          <a:p>
            <a:pPr marL="12700" marR="665480">
              <a:lnSpc>
                <a:spcPct val="1092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sequenced</a:t>
            </a:r>
            <a:r>
              <a:rPr dirty="0" sz="1200">
                <a:latin typeface="Calibri"/>
                <a:cs typeface="Calibri"/>
              </a:rPr>
              <a:t> 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Edam’s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degradation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Mass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spectrometry. </a:t>
            </a:r>
            <a:r>
              <a:rPr dirty="0" sz="1200">
                <a:latin typeface="Calibri"/>
                <a:cs typeface="Calibri"/>
              </a:rPr>
              <a:t>MS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based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proteomics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larger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bigger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more quickly.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 spc="-5">
                <a:latin typeface="Calibri"/>
                <a:cs typeface="Calibri"/>
              </a:rPr>
              <a:t>Following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steps are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involved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MS: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Separation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Ionization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Mass</a:t>
            </a:r>
            <a:r>
              <a:rPr dirty="0" sz="1200" spc="-4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analysis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Detection</a:t>
            </a:r>
            <a:endParaRPr sz="1200">
              <a:latin typeface="Calibri"/>
              <a:cs typeface="Calibri"/>
            </a:endParaRPr>
          </a:p>
          <a:p>
            <a:pPr marL="47625">
              <a:lnSpc>
                <a:spcPct val="100000"/>
              </a:lnSpc>
              <a:spcBef>
                <a:spcPts val="950"/>
              </a:spcBef>
            </a:pP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methodologies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involved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35"/>
              </a:spcBef>
              <a:buAutoNum type="arabicPeriod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Bottom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up proteomics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AutoNum type="arabicPeriod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Top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down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proteomics</a:t>
            </a:r>
            <a:endParaRPr sz="1200">
              <a:latin typeface="Calibri"/>
              <a:cs typeface="Calibri"/>
            </a:endParaRPr>
          </a:p>
          <a:p>
            <a:pPr marL="12700" marR="157480">
              <a:lnSpc>
                <a:spcPct val="110000"/>
              </a:lnSpc>
              <a:spcBef>
                <a:spcPts val="795"/>
              </a:spcBef>
            </a:pPr>
            <a:r>
              <a:rPr dirty="0" sz="1200" spc="-5">
                <a:latin typeface="Calibri"/>
                <a:cs typeface="Calibri"/>
              </a:rPr>
              <a:t>Bottom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up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proteomics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measures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masses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produced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after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enzymatic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digestion.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Top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down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proteomics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measures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intact </a:t>
            </a:r>
            <a:r>
              <a:rPr dirty="0" sz="1200" spc="-5">
                <a:latin typeface="Calibri"/>
                <a:cs typeface="Calibri"/>
              </a:rPr>
              <a:t>proteins followed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after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fragmentation.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01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400" spc="-5" b="1">
                <a:latin typeface="Calibri"/>
                <a:cs typeface="Calibri"/>
              </a:rPr>
              <a:t>BOTTOM</a:t>
            </a:r>
            <a:r>
              <a:rPr dirty="0" sz="1400" spc="-3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UP</a:t>
            </a:r>
            <a:r>
              <a:rPr dirty="0" sz="1400" spc="-2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PROTEOMICS</a:t>
            </a:r>
            <a:endParaRPr sz="1400">
              <a:latin typeface="Calibri"/>
              <a:cs typeface="Calibri"/>
            </a:endParaRPr>
          </a:p>
          <a:p>
            <a:pPr marL="12700" marR="164465">
              <a:lnSpc>
                <a:spcPct val="109700"/>
              </a:lnSpc>
              <a:spcBef>
                <a:spcPts val="830"/>
              </a:spcBef>
            </a:pP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methodology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complex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treated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site specific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enzymes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cleaves </a:t>
            </a:r>
            <a:r>
              <a:rPr dirty="0" sz="1200">
                <a:latin typeface="Calibri"/>
                <a:cs typeface="Calibri"/>
              </a:rPr>
              <a:t> them</a:t>
            </a:r>
            <a:r>
              <a:rPr dirty="0" sz="1200" spc="-5">
                <a:latin typeface="Calibri"/>
                <a:cs typeface="Calibri"/>
              </a:rPr>
              <a:t> into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 </a:t>
            </a:r>
            <a:r>
              <a:rPr dirty="0" sz="1200">
                <a:latin typeface="Calibri"/>
                <a:cs typeface="Calibri"/>
              </a:rPr>
              <a:t>acid</a:t>
            </a:r>
            <a:r>
              <a:rPr dirty="0" sz="1200" spc="-5">
                <a:latin typeface="Calibri"/>
                <a:cs typeface="Calibri"/>
              </a:rPr>
              <a:t> residue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resultant peptides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measured 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their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masses. </a:t>
            </a:r>
            <a:r>
              <a:rPr dirty="0" sz="1200" spc="10">
                <a:latin typeface="Calibri"/>
                <a:cs typeface="Calibri"/>
              </a:rPr>
              <a:t>One 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peptide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selected</a:t>
            </a:r>
            <a:r>
              <a:rPr dirty="0" sz="1200">
                <a:latin typeface="Calibri"/>
                <a:cs typeface="Calibri"/>
              </a:rPr>
              <a:t> at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one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time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processing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all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processed than 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search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engine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used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matches.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5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400" spc="-5" b="1">
                <a:latin typeface="Calibri"/>
                <a:cs typeface="Calibri"/>
              </a:rPr>
              <a:t>TOP</a:t>
            </a:r>
            <a:r>
              <a:rPr dirty="0" sz="1400" spc="-2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DOWN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PROTEOMICS</a:t>
            </a:r>
            <a:endParaRPr sz="1400">
              <a:latin typeface="Calibri"/>
              <a:cs typeface="Calibri"/>
            </a:endParaRPr>
          </a:p>
          <a:p>
            <a:pPr marL="12700" marR="160020">
              <a:lnSpc>
                <a:spcPct val="110000"/>
              </a:lnSpc>
              <a:spcBef>
                <a:spcPts val="810"/>
              </a:spcBef>
            </a:pP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this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methodology proteins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ionized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measured</a:t>
            </a:r>
            <a:r>
              <a:rPr dirty="0" sz="1200">
                <a:latin typeface="Calibri"/>
                <a:cs typeface="Calibri"/>
              </a:rPr>
              <a:t> 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their </a:t>
            </a:r>
            <a:r>
              <a:rPr dirty="0" sz="1200">
                <a:latin typeface="Calibri"/>
                <a:cs typeface="Calibri"/>
              </a:rPr>
              <a:t>masses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one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selected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time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fragmentation.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resultant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measured</a:t>
            </a:r>
            <a:r>
              <a:rPr dirty="0" sz="1200">
                <a:latin typeface="Calibri"/>
                <a:cs typeface="Calibri"/>
              </a:rPr>
              <a:t> for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mass.</a:t>
            </a:r>
            <a:endParaRPr sz="1200">
              <a:latin typeface="Calibri"/>
              <a:cs typeface="Calibri"/>
            </a:endParaRPr>
          </a:p>
          <a:p>
            <a:pPr marL="12700" marR="307340">
              <a:lnSpc>
                <a:spcPct val="110000"/>
              </a:lnSpc>
              <a:spcBef>
                <a:spcPts val="795"/>
              </a:spcBef>
            </a:pP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say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bottom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up </a:t>
            </a:r>
            <a:r>
              <a:rPr dirty="0" sz="1200" spc="-5">
                <a:latin typeface="Calibri"/>
                <a:cs typeface="Calibri"/>
              </a:rPr>
              <a:t>proteomics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deals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peptides while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top </a:t>
            </a:r>
            <a:r>
              <a:rPr dirty="0" sz="1200" spc="-10">
                <a:latin typeface="Calibri"/>
                <a:cs typeface="Calibri"/>
              </a:rPr>
              <a:t>down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proteomics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handle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whole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178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399922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009: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BOTTOM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UP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PROTEOMICS</a:t>
            </a:r>
            <a:endParaRPr sz="13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200">
                <a:latin typeface="Calibri"/>
                <a:cs typeface="Calibri"/>
              </a:rPr>
              <a:t>There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two </a:t>
            </a:r>
            <a:r>
              <a:rPr dirty="0" sz="1200">
                <a:latin typeface="Calibri"/>
                <a:cs typeface="Calibri"/>
              </a:rPr>
              <a:t>types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proteomics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protocol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usually employed.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35"/>
              </a:spcBef>
              <a:buAutoNum type="arabicPeriod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Bottom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up proteomics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AutoNum type="arabicPeriod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Top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down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proteomics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 spc="-5">
                <a:latin typeface="Calibri"/>
                <a:cs typeface="Calibri"/>
              </a:rPr>
              <a:t>PROTOCOL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50"/>
              </a:spcBef>
              <a:buAutoNum type="arabicPeriod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Sample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containing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mixture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>
                <a:latin typeface="Calibri"/>
                <a:cs typeface="Calibri"/>
              </a:rPr>
              <a:t> from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cells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-5">
                <a:latin typeface="Calibri"/>
                <a:cs typeface="Calibri"/>
              </a:rPr>
              <a:t>tissues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obtained.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0"/>
              </a:spcBef>
              <a:buAutoNum type="arabicPeriod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Enzymes</a:t>
            </a:r>
            <a:r>
              <a:rPr dirty="0" sz="1200" spc="-5">
                <a:latin typeface="Calibri"/>
                <a:cs typeface="Calibri"/>
              </a:rPr>
              <a:t> such</a:t>
            </a:r>
            <a:r>
              <a:rPr dirty="0" sz="1200">
                <a:latin typeface="Calibri"/>
                <a:cs typeface="Calibri"/>
              </a:rPr>
              <a:t> as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trypsin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use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5">
                <a:latin typeface="Calibri"/>
                <a:cs typeface="Calibri"/>
              </a:rPr>
              <a:t>cleave 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AutoNum type="arabicPeriod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Enzyme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cleaves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specific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sites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AutoNum type="arabicPeriod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Several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peptides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formed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when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cleaved.</a:t>
            </a:r>
            <a:endParaRPr sz="1200">
              <a:latin typeface="Calibri"/>
              <a:cs typeface="Calibri"/>
            </a:endParaRPr>
          </a:p>
          <a:p>
            <a:pPr marL="469265" marR="392430" indent="-228600">
              <a:lnSpc>
                <a:spcPct val="109400"/>
              </a:lnSpc>
              <a:spcBef>
                <a:spcPts val="5"/>
              </a:spcBef>
              <a:buAutoNum type="arabicPeriod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Number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depends upon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number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sites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where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enzymes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cleaved</a:t>
            </a:r>
            <a:r>
              <a:rPr dirty="0" sz="1200">
                <a:latin typeface="Calibri"/>
                <a:cs typeface="Calibri"/>
              </a:rPr>
              <a:t> the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example trypsin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cleaves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protein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lysine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(k)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AutoNum type="arabicPeriod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Mass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measured.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AutoNum type="arabicPeriod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One peptide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selected </a:t>
            </a:r>
            <a:r>
              <a:rPr dirty="0" sz="1200" spc="-10">
                <a:latin typeface="Calibri"/>
                <a:cs typeface="Calibri"/>
              </a:rPr>
              <a:t>at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time.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AutoNum type="arabicPeriod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Different enzyme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-5">
                <a:latin typeface="Calibri"/>
                <a:cs typeface="Calibri"/>
              </a:rPr>
              <a:t> use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cleave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at</a:t>
            </a:r>
            <a:r>
              <a:rPr dirty="0" sz="1200" spc="-5">
                <a:latin typeface="Calibri"/>
                <a:cs typeface="Calibri"/>
              </a:rPr>
              <a:t> different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site.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0"/>
              </a:spcBef>
              <a:buAutoNum type="arabicPeriod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This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process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keep going until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possible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peptides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 formed</a:t>
            </a:r>
            <a:r>
              <a:rPr dirty="0" sz="1200">
                <a:latin typeface="Calibri"/>
                <a:cs typeface="Calibri"/>
              </a:rPr>
              <a:t> 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searched.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AutoNum type="arabicPeriod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Peptides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searched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 </a:t>
            </a:r>
            <a:r>
              <a:rPr dirty="0" sz="1200">
                <a:latin typeface="Calibri"/>
                <a:cs typeface="Calibri"/>
              </a:rPr>
              <a:t>data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base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matched.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179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1386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010: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Two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Approaches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for Bottom up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Proteomics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(BUP)</a:t>
            </a:r>
            <a:endParaRPr sz="13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200">
                <a:latin typeface="Calibri"/>
                <a:cs typeface="Calibri"/>
              </a:rPr>
              <a:t>There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approaches</a:t>
            </a:r>
            <a:r>
              <a:rPr dirty="0" sz="1200">
                <a:latin typeface="Calibri"/>
                <a:cs typeface="Calibri"/>
              </a:rPr>
              <a:t> for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bottom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up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proteomics.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35"/>
              </a:spcBef>
              <a:buAutoNum type="arabicPeriod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Peptide</a:t>
            </a:r>
            <a:r>
              <a:rPr dirty="0" sz="1200" spc="-3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Fingerprinting.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AutoNum type="arabicPeriod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Shotgun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Proteomics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320666"/>
            <a:ext cx="24536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i="1">
                <a:solidFill>
                  <a:srgbClr val="44536A"/>
                </a:solidFill>
                <a:latin typeface="Calibri"/>
                <a:cs typeface="Calibri"/>
              </a:rPr>
              <a:t>Figure 0.33</a:t>
            </a:r>
            <a:r>
              <a:rPr dirty="0" sz="12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1200" spc="-5" i="1">
                <a:solidFill>
                  <a:srgbClr val="44536A"/>
                </a:solidFill>
                <a:latin typeface="Calibri"/>
                <a:cs typeface="Calibri"/>
              </a:rPr>
              <a:t>Peptide</a:t>
            </a:r>
            <a:r>
              <a:rPr dirty="0" sz="12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1200" spc="-5" i="1">
                <a:solidFill>
                  <a:srgbClr val="44536A"/>
                </a:solidFill>
                <a:latin typeface="Calibri"/>
                <a:cs typeface="Calibri"/>
              </a:rPr>
              <a:t>mass</a:t>
            </a:r>
            <a:r>
              <a:rPr dirty="0" sz="12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1200" spc="-5" i="1">
                <a:solidFill>
                  <a:srgbClr val="44536A"/>
                </a:solidFill>
                <a:latin typeface="Calibri"/>
                <a:cs typeface="Calibri"/>
              </a:rPr>
              <a:t>fingerprinting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435977"/>
            <a:ext cx="5894070" cy="9220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12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1200" i="1">
                <a:solidFill>
                  <a:srgbClr val="44536A"/>
                </a:solidFill>
                <a:latin typeface="Calibri"/>
                <a:cs typeface="Calibri"/>
              </a:rPr>
              <a:t>14</a:t>
            </a:r>
            <a:r>
              <a:rPr dirty="0" sz="1200" spc="-5" i="1">
                <a:solidFill>
                  <a:srgbClr val="44536A"/>
                </a:solidFill>
                <a:latin typeface="Calibri"/>
                <a:cs typeface="Calibri"/>
              </a:rPr>
              <a:t> Shotgun</a:t>
            </a:r>
            <a:r>
              <a:rPr dirty="0" sz="12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1200" spc="-5" i="1">
                <a:solidFill>
                  <a:srgbClr val="44536A"/>
                </a:solidFill>
                <a:latin typeface="Calibri"/>
                <a:cs typeface="Calibri"/>
              </a:rPr>
              <a:t>Proteomics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9600"/>
              </a:lnSpc>
              <a:spcBef>
                <a:spcPts val="885"/>
              </a:spcBef>
            </a:pPr>
            <a:r>
              <a:rPr dirty="0" sz="1200" spc="-5">
                <a:latin typeface="Calibri"/>
                <a:cs typeface="Calibri"/>
              </a:rPr>
              <a:t>Shotgun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Proteomics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digest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whole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mix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first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 peptide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finger</a:t>
            </a:r>
            <a:r>
              <a:rPr dirty="0" sz="1200" spc="-5">
                <a:latin typeface="Calibri"/>
                <a:cs typeface="Calibri"/>
              </a:rPr>
              <a:t> printing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involves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separation followed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single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protein’s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analysis.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6248" y="2122465"/>
            <a:ext cx="3576653" cy="202588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70615" y="4837167"/>
            <a:ext cx="3516108" cy="211101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180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3642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011: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TOP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DOWN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PROTEOMICS</a:t>
            </a:r>
            <a:endParaRPr sz="1300">
              <a:latin typeface="Calibri Light"/>
              <a:cs typeface="Calibri Light"/>
            </a:endParaRPr>
          </a:p>
          <a:p>
            <a:pPr marL="12700" marR="189230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Bottom</a:t>
            </a:r>
            <a:r>
              <a:rPr dirty="0" sz="1200" spc="-5">
                <a:latin typeface="Calibri"/>
                <a:cs typeface="Calibri"/>
              </a:rPr>
              <a:t> up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proteomics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identifies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5">
                <a:latin typeface="Calibri"/>
                <a:cs typeface="Calibri"/>
              </a:rPr>
              <a:t> proteins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cleaving </a:t>
            </a:r>
            <a:r>
              <a:rPr dirty="0" sz="1200">
                <a:latin typeface="Calibri"/>
                <a:cs typeface="Calibri"/>
              </a:rPr>
              <a:t>them </a:t>
            </a:r>
            <a:r>
              <a:rPr dirty="0" sz="1200" spc="-5">
                <a:latin typeface="Calibri"/>
                <a:cs typeface="Calibri"/>
              </a:rPr>
              <a:t>into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segments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specific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sites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-5">
                <a:latin typeface="Calibri"/>
                <a:cs typeface="Calibri"/>
              </a:rPr>
              <a:t>was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not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suitable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measure the </a:t>
            </a:r>
            <a:r>
              <a:rPr dirty="0" sz="1200">
                <a:latin typeface="Calibri"/>
                <a:cs typeface="Calibri"/>
              </a:rPr>
              <a:t>direct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masse.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02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400" spc="-5" b="1">
                <a:latin typeface="Calibri"/>
                <a:cs typeface="Calibri"/>
              </a:rPr>
              <a:t>PROTOCOL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Symbol"/>
              <a:buChar char=""/>
            </a:pPr>
            <a:endParaRPr sz="1700">
              <a:latin typeface="Calibri"/>
              <a:cs typeface="Calibri"/>
            </a:endParaRPr>
          </a:p>
          <a:p>
            <a:pPr lvl="1" marL="697865" indent="-229235">
              <a:lnSpc>
                <a:spcPct val="100000"/>
              </a:lnSpc>
              <a:spcBef>
                <a:spcPts val="1270"/>
              </a:spcBef>
              <a:buAutoNum type="arabicPeriod"/>
              <a:tabLst>
                <a:tab pos="698500" algn="l"/>
              </a:tabLst>
            </a:pPr>
            <a:r>
              <a:rPr dirty="0" sz="1200" spc="-5">
                <a:latin typeface="Calibri"/>
                <a:cs typeface="Calibri"/>
              </a:rPr>
              <a:t>Sample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containing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mixture </a:t>
            </a:r>
            <a:r>
              <a:rPr dirty="0" sz="1200">
                <a:latin typeface="Calibri"/>
                <a:cs typeface="Calibri"/>
              </a:rPr>
              <a:t>from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cells </a:t>
            </a:r>
            <a:r>
              <a:rPr dirty="0" sz="1200">
                <a:latin typeface="Calibri"/>
                <a:cs typeface="Calibri"/>
              </a:rPr>
              <a:t>and tissues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obtained</a:t>
            </a:r>
            <a:endParaRPr sz="1200">
              <a:latin typeface="Calibri"/>
              <a:cs typeface="Calibri"/>
            </a:endParaRPr>
          </a:p>
          <a:p>
            <a:pPr lvl="1" marL="697865" indent="-229235">
              <a:lnSpc>
                <a:spcPct val="100000"/>
              </a:lnSpc>
              <a:spcBef>
                <a:spcPts val="145"/>
              </a:spcBef>
              <a:buAutoNum type="arabicPeriod"/>
              <a:tabLst>
                <a:tab pos="698500" algn="l"/>
              </a:tabLst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entire protein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mixed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analyzed</a:t>
            </a:r>
            <a:r>
              <a:rPr dirty="0" sz="1200">
                <a:latin typeface="Calibri"/>
                <a:cs typeface="Calibri"/>
              </a:rPr>
              <a:t> 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masses.</a:t>
            </a:r>
            <a:endParaRPr sz="1200">
              <a:latin typeface="Calibri"/>
              <a:cs typeface="Calibri"/>
            </a:endParaRPr>
          </a:p>
          <a:p>
            <a:pPr lvl="1" marL="697865" indent="-229235">
              <a:lnSpc>
                <a:spcPct val="100000"/>
              </a:lnSpc>
              <a:spcBef>
                <a:spcPts val="130"/>
              </a:spcBef>
              <a:buAutoNum type="arabicPeriod"/>
              <a:tabLst>
                <a:tab pos="698500" algn="l"/>
              </a:tabLst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list 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masses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obtained.</a:t>
            </a:r>
            <a:endParaRPr sz="1200">
              <a:latin typeface="Calibri"/>
              <a:cs typeface="Calibri"/>
            </a:endParaRPr>
          </a:p>
          <a:p>
            <a:pPr lvl="1" marL="697865" indent="-229235">
              <a:lnSpc>
                <a:spcPct val="100000"/>
              </a:lnSpc>
              <a:spcBef>
                <a:spcPts val="145"/>
              </a:spcBef>
              <a:buAutoNum type="arabicPeriod"/>
              <a:tabLst>
                <a:tab pos="698500" algn="l"/>
              </a:tabLst>
            </a:pPr>
            <a:r>
              <a:rPr dirty="0" sz="1200">
                <a:latin typeface="Calibri"/>
                <a:cs typeface="Calibri"/>
              </a:rPr>
              <a:t>TDP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Measures</a:t>
            </a:r>
            <a:r>
              <a:rPr dirty="0" sz="1200">
                <a:latin typeface="Calibri"/>
                <a:cs typeface="Calibri"/>
              </a:rPr>
              <a:t> all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post translational masses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protein.</a:t>
            </a:r>
            <a:endParaRPr sz="1200">
              <a:latin typeface="Calibri"/>
              <a:cs typeface="Calibri"/>
            </a:endParaRPr>
          </a:p>
          <a:p>
            <a:pPr lvl="1" marL="697865" indent="-229235">
              <a:lnSpc>
                <a:spcPct val="100000"/>
              </a:lnSpc>
              <a:spcBef>
                <a:spcPts val="145"/>
              </a:spcBef>
              <a:buAutoNum type="arabicPeriod"/>
              <a:tabLst>
                <a:tab pos="698500" algn="l"/>
              </a:tabLst>
            </a:pPr>
            <a:r>
              <a:rPr dirty="0" sz="1200">
                <a:latin typeface="Calibri"/>
                <a:cs typeface="Calibri"/>
              </a:rPr>
              <a:t>After</a:t>
            </a:r>
            <a:r>
              <a:rPr dirty="0" sz="1200" spc="-5">
                <a:latin typeface="Calibri"/>
                <a:cs typeface="Calibri"/>
              </a:rPr>
              <a:t> MS1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one 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selected</a:t>
            </a:r>
            <a:r>
              <a:rPr dirty="0" sz="1200">
                <a:latin typeface="Calibri"/>
                <a:cs typeface="Calibri"/>
              </a:rPr>
              <a:t> at 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time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-5">
                <a:latin typeface="Calibri"/>
                <a:cs typeface="Calibri"/>
              </a:rPr>
              <a:t>fragmented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obtain</a:t>
            </a:r>
            <a:r>
              <a:rPr dirty="0" sz="1200">
                <a:latin typeface="Calibri"/>
                <a:cs typeface="Calibri"/>
              </a:rPr>
              <a:t> its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peptides.</a:t>
            </a:r>
            <a:endParaRPr sz="1200">
              <a:latin typeface="Calibri"/>
              <a:cs typeface="Calibri"/>
            </a:endParaRPr>
          </a:p>
          <a:p>
            <a:pPr lvl="1" marL="697865" indent="-229235">
              <a:lnSpc>
                <a:spcPct val="100000"/>
              </a:lnSpc>
              <a:spcBef>
                <a:spcPts val="135"/>
              </a:spcBef>
              <a:buAutoNum type="arabicPeriod"/>
              <a:tabLst>
                <a:tab pos="698500" algn="l"/>
              </a:tabLst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process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repeated </a:t>
            </a:r>
            <a:r>
              <a:rPr dirty="0" sz="1200">
                <a:latin typeface="Calibri"/>
                <a:cs typeface="Calibri"/>
              </a:rPr>
              <a:t>many </a:t>
            </a:r>
            <a:r>
              <a:rPr dirty="0" sz="1200" spc="-5">
                <a:latin typeface="Calibri"/>
                <a:cs typeface="Calibri"/>
              </a:rPr>
              <a:t>times.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200" spc="-5">
                <a:latin typeface="Calibri"/>
                <a:cs typeface="Calibri"/>
              </a:rPr>
              <a:t>Comparison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done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uniProt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swissProt.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>
                <a:latin typeface="Calibri"/>
                <a:cs typeface="Calibri"/>
              </a:rPr>
              <a:t>TDP also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measure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masses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intact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 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masses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transcriptional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changes.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181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07663" y="435356"/>
            <a:ext cx="296418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01: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Introduction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 spc="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Bioinformatics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7053453"/>
            <a:ext cx="5767705" cy="6273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9600"/>
              </a:lnSpc>
              <a:spcBef>
                <a:spcPts val="105"/>
              </a:spcBef>
            </a:pP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operations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such</a:t>
            </a:r>
            <a:r>
              <a:rPr dirty="0" sz="1200">
                <a:latin typeface="Calibri"/>
                <a:cs typeface="Calibri"/>
              </a:rPr>
              <a:t> as </a:t>
            </a:r>
            <a:r>
              <a:rPr dirty="0" sz="1200" spc="-5">
                <a:latin typeface="Calibri"/>
                <a:cs typeface="Calibri"/>
              </a:rPr>
              <a:t>alignment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comparison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will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covered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along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phylogenetic </a:t>
            </a:r>
            <a:r>
              <a:rPr dirty="0" sz="1200">
                <a:latin typeface="Calibri"/>
                <a:cs typeface="Calibri"/>
              </a:rPr>
              <a:t>and RNA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modelling.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Next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up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will </a:t>
            </a:r>
            <a:r>
              <a:rPr dirty="0" sz="1200">
                <a:latin typeface="Calibri"/>
                <a:cs typeface="Calibri"/>
              </a:rPr>
              <a:t>delve</a:t>
            </a:r>
            <a:r>
              <a:rPr dirty="0" sz="1200" spc="-5">
                <a:latin typeface="Calibri"/>
                <a:cs typeface="Calibri"/>
              </a:rPr>
              <a:t> into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structures!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1675" y="914400"/>
            <a:ext cx="4076700" cy="159067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43100" y="2630932"/>
            <a:ext cx="4114800" cy="23812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23414" y="5128514"/>
            <a:ext cx="4154170" cy="1847595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11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997322"/>
            <a:ext cx="24701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0.45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protein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sequence identification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flowchart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204454"/>
            <a:ext cx="5795645" cy="424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flowcharts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discussed </a:t>
            </a:r>
            <a:r>
              <a:rPr dirty="0" sz="1200">
                <a:latin typeface="Calibri"/>
                <a:cs typeface="Calibri"/>
              </a:rPr>
              <a:t>above</a:t>
            </a:r>
            <a:r>
              <a:rPr dirty="0" sz="1200" spc="-5">
                <a:latin typeface="Calibri"/>
                <a:cs typeface="Calibri"/>
              </a:rPr>
              <a:t> can help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arrive at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question.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schemes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required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quantitatively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represent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quality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-5">
                <a:latin typeface="Calibri"/>
                <a:cs typeface="Calibri"/>
              </a:rPr>
              <a:t> results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770847" y="2789253"/>
            <a:ext cx="1192530" cy="807085"/>
            <a:chOff x="1770847" y="2789253"/>
            <a:chExt cx="1192530" cy="80708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41327" y="2789253"/>
              <a:ext cx="1021638" cy="80704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70847" y="3024949"/>
              <a:ext cx="298303" cy="485696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152448" y="3827771"/>
            <a:ext cx="843280" cy="809625"/>
            <a:chOff x="5152448" y="3827771"/>
            <a:chExt cx="843280" cy="80962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55305" y="3830628"/>
              <a:ext cx="837304" cy="80369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155305" y="3830628"/>
              <a:ext cx="837565" cy="803910"/>
            </a:xfrm>
            <a:custGeom>
              <a:avLst/>
              <a:gdLst/>
              <a:ahLst/>
              <a:cxnLst/>
              <a:rect l="l" t="t" r="r" b="b"/>
              <a:pathLst>
                <a:path w="837564" h="803910">
                  <a:moveTo>
                    <a:pt x="93042" y="714396"/>
                  </a:moveTo>
                  <a:lnTo>
                    <a:pt x="46521" y="714396"/>
                  </a:lnTo>
                  <a:lnTo>
                    <a:pt x="28392" y="717906"/>
                  </a:lnTo>
                  <a:lnTo>
                    <a:pt x="13607" y="727475"/>
                  </a:lnTo>
                  <a:lnTo>
                    <a:pt x="3649" y="741668"/>
                  </a:lnTo>
                  <a:lnTo>
                    <a:pt x="0" y="759044"/>
                  </a:lnTo>
                  <a:lnTo>
                    <a:pt x="3649" y="776425"/>
                  </a:lnTo>
                  <a:lnTo>
                    <a:pt x="13607" y="790616"/>
                  </a:lnTo>
                  <a:lnTo>
                    <a:pt x="28392" y="800184"/>
                  </a:lnTo>
                  <a:lnTo>
                    <a:pt x="46521" y="803693"/>
                  </a:lnTo>
                  <a:lnTo>
                    <a:pt x="697818" y="803693"/>
                  </a:lnTo>
                  <a:lnTo>
                    <a:pt x="715903" y="800191"/>
                  </a:lnTo>
                  <a:lnTo>
                    <a:pt x="730674" y="790631"/>
                  </a:lnTo>
                  <a:lnTo>
                    <a:pt x="740647" y="776448"/>
                  </a:lnTo>
                  <a:lnTo>
                    <a:pt x="744339" y="759074"/>
                  </a:lnTo>
                  <a:lnTo>
                    <a:pt x="744339" y="89296"/>
                  </a:lnTo>
                  <a:lnTo>
                    <a:pt x="790783" y="89296"/>
                  </a:lnTo>
                  <a:lnTo>
                    <a:pt x="808924" y="85794"/>
                  </a:lnTo>
                  <a:lnTo>
                    <a:pt x="823735" y="76237"/>
                  </a:lnTo>
                  <a:lnTo>
                    <a:pt x="833721" y="62047"/>
                  </a:lnTo>
                  <a:lnTo>
                    <a:pt x="837382" y="44648"/>
                  </a:lnTo>
                  <a:lnTo>
                    <a:pt x="833721" y="27280"/>
                  </a:lnTo>
                  <a:lnTo>
                    <a:pt x="823735" y="13087"/>
                  </a:lnTo>
                  <a:lnTo>
                    <a:pt x="808924" y="3512"/>
                  </a:lnTo>
                  <a:lnTo>
                    <a:pt x="790783" y="0"/>
                  </a:lnTo>
                  <a:lnTo>
                    <a:pt x="139563" y="0"/>
                  </a:lnTo>
                  <a:lnTo>
                    <a:pt x="121434" y="3512"/>
                  </a:lnTo>
                  <a:lnTo>
                    <a:pt x="106649" y="13087"/>
                  </a:lnTo>
                  <a:lnTo>
                    <a:pt x="96691" y="27280"/>
                  </a:lnTo>
                  <a:lnTo>
                    <a:pt x="93042" y="44648"/>
                  </a:lnTo>
                  <a:lnTo>
                    <a:pt x="93042" y="714396"/>
                  </a:lnTo>
                  <a:close/>
                </a:path>
                <a:path w="837564" h="803910">
                  <a:moveTo>
                    <a:pt x="93042" y="714396"/>
                  </a:moveTo>
                  <a:lnTo>
                    <a:pt x="93042" y="759044"/>
                  </a:lnTo>
                </a:path>
                <a:path w="837564" h="803910">
                  <a:moveTo>
                    <a:pt x="139563" y="89296"/>
                  </a:moveTo>
                  <a:lnTo>
                    <a:pt x="790783" y="89296"/>
                  </a:lnTo>
                </a:path>
                <a:path w="837564" h="803910">
                  <a:moveTo>
                    <a:pt x="186084" y="44648"/>
                  </a:moveTo>
                  <a:lnTo>
                    <a:pt x="182425" y="27280"/>
                  </a:lnTo>
                  <a:lnTo>
                    <a:pt x="172448" y="13087"/>
                  </a:lnTo>
                  <a:lnTo>
                    <a:pt x="157659" y="3512"/>
                  </a:lnTo>
                  <a:lnTo>
                    <a:pt x="139563" y="0"/>
                  </a:lnTo>
                </a:path>
              </a:pathLst>
            </a:custGeom>
            <a:ln w="5703">
              <a:solidFill>
                <a:srgbClr val="4F87B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5309074" y="3992757"/>
            <a:ext cx="540385" cy="57150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just" marL="12700" marR="5080">
              <a:lnSpc>
                <a:spcPct val="107800"/>
              </a:lnSpc>
              <a:spcBef>
                <a:spcPts val="125"/>
              </a:spcBef>
            </a:pPr>
            <a:r>
              <a:rPr dirty="0" sz="550" spc="30" b="1">
                <a:solidFill>
                  <a:srgbClr val="41709C"/>
                </a:solidFill>
                <a:latin typeface="Courier New"/>
                <a:cs typeface="Courier New"/>
              </a:rPr>
              <a:t>P6283</a:t>
            </a:r>
            <a:r>
              <a:rPr dirty="0" sz="550" spc="35" b="1">
                <a:solidFill>
                  <a:srgbClr val="41709C"/>
                </a:solidFill>
                <a:latin typeface="Courier New"/>
                <a:cs typeface="Courier New"/>
              </a:rPr>
              <a:t>7</a:t>
            </a:r>
            <a:r>
              <a:rPr dirty="0" sz="550" spc="30" b="1">
                <a:solidFill>
                  <a:srgbClr val="41709C"/>
                </a:solidFill>
                <a:latin typeface="Courier New"/>
                <a:cs typeface="Courier New"/>
              </a:rPr>
              <a:t>..</a:t>
            </a:r>
            <a:r>
              <a:rPr dirty="0" sz="550" spc="35" b="1">
                <a:solidFill>
                  <a:srgbClr val="41709C"/>
                </a:solidFill>
                <a:latin typeface="Courier New"/>
                <a:cs typeface="Courier New"/>
              </a:rPr>
              <a:t>.</a:t>
            </a:r>
            <a:r>
              <a:rPr dirty="0" sz="550" spc="30" b="1">
                <a:solidFill>
                  <a:srgbClr val="41709C"/>
                </a:solidFill>
                <a:latin typeface="Courier New"/>
                <a:cs typeface="Courier New"/>
              </a:rPr>
              <a:t>51  P6283</a:t>
            </a:r>
            <a:r>
              <a:rPr dirty="0" sz="550" spc="35" b="1">
                <a:solidFill>
                  <a:srgbClr val="41709C"/>
                </a:solidFill>
                <a:latin typeface="Courier New"/>
                <a:cs typeface="Courier New"/>
              </a:rPr>
              <a:t>7</a:t>
            </a:r>
            <a:r>
              <a:rPr dirty="0" sz="550" spc="30" b="1">
                <a:solidFill>
                  <a:srgbClr val="41709C"/>
                </a:solidFill>
                <a:latin typeface="Courier New"/>
                <a:cs typeface="Courier New"/>
              </a:rPr>
              <a:t>..</a:t>
            </a:r>
            <a:r>
              <a:rPr dirty="0" sz="550" spc="35" b="1">
                <a:solidFill>
                  <a:srgbClr val="41709C"/>
                </a:solidFill>
                <a:latin typeface="Courier New"/>
                <a:cs typeface="Courier New"/>
              </a:rPr>
              <a:t>.</a:t>
            </a:r>
            <a:r>
              <a:rPr dirty="0" sz="550" spc="30" b="1">
                <a:solidFill>
                  <a:srgbClr val="41709C"/>
                </a:solidFill>
                <a:latin typeface="Courier New"/>
                <a:cs typeface="Courier New"/>
              </a:rPr>
              <a:t>51  </a:t>
            </a:r>
            <a:r>
              <a:rPr dirty="0" sz="550" spc="30" b="1">
                <a:solidFill>
                  <a:srgbClr val="41709C"/>
                </a:solidFill>
                <a:latin typeface="Courier New"/>
                <a:cs typeface="Courier New"/>
              </a:rPr>
              <a:t>Q6ZP</a:t>
            </a:r>
            <a:r>
              <a:rPr dirty="0" sz="550" spc="35" b="1">
                <a:solidFill>
                  <a:srgbClr val="41709C"/>
                </a:solidFill>
                <a:latin typeface="Courier New"/>
                <a:cs typeface="Courier New"/>
              </a:rPr>
              <a:t>J</a:t>
            </a:r>
            <a:r>
              <a:rPr dirty="0" sz="550" spc="30" b="1">
                <a:solidFill>
                  <a:srgbClr val="41709C"/>
                </a:solidFill>
                <a:latin typeface="Courier New"/>
                <a:cs typeface="Courier New"/>
              </a:rPr>
              <a:t>3..</a:t>
            </a:r>
            <a:r>
              <a:rPr dirty="0" sz="550" spc="35" b="1">
                <a:solidFill>
                  <a:srgbClr val="41709C"/>
                </a:solidFill>
                <a:latin typeface="Courier New"/>
                <a:cs typeface="Courier New"/>
              </a:rPr>
              <a:t>.</a:t>
            </a:r>
            <a:r>
              <a:rPr dirty="0" sz="550" spc="30" b="1">
                <a:solidFill>
                  <a:srgbClr val="41709C"/>
                </a:solidFill>
                <a:latin typeface="Courier New"/>
                <a:cs typeface="Courier New"/>
              </a:rPr>
              <a:t>40  P2173</a:t>
            </a:r>
            <a:r>
              <a:rPr dirty="0" sz="550" spc="35" b="1">
                <a:solidFill>
                  <a:srgbClr val="41709C"/>
                </a:solidFill>
                <a:latin typeface="Courier New"/>
                <a:cs typeface="Courier New"/>
              </a:rPr>
              <a:t>4</a:t>
            </a:r>
            <a:r>
              <a:rPr dirty="0" sz="550" spc="30" b="1">
                <a:solidFill>
                  <a:srgbClr val="41709C"/>
                </a:solidFill>
                <a:latin typeface="Courier New"/>
                <a:cs typeface="Courier New"/>
              </a:rPr>
              <a:t>..</a:t>
            </a:r>
            <a:r>
              <a:rPr dirty="0" sz="550" spc="35" b="1">
                <a:solidFill>
                  <a:srgbClr val="41709C"/>
                </a:solidFill>
                <a:latin typeface="Courier New"/>
                <a:cs typeface="Courier New"/>
              </a:rPr>
              <a:t>.</a:t>
            </a:r>
            <a:r>
              <a:rPr dirty="0" sz="550" spc="30" b="1">
                <a:solidFill>
                  <a:srgbClr val="41709C"/>
                </a:solidFill>
                <a:latin typeface="Courier New"/>
                <a:cs typeface="Courier New"/>
              </a:rPr>
              <a:t>33  Q0215</a:t>
            </a:r>
            <a:r>
              <a:rPr dirty="0" sz="550" spc="35" b="1">
                <a:solidFill>
                  <a:srgbClr val="41709C"/>
                </a:solidFill>
                <a:latin typeface="Courier New"/>
                <a:cs typeface="Courier New"/>
              </a:rPr>
              <a:t>9</a:t>
            </a:r>
            <a:r>
              <a:rPr dirty="0" sz="550" spc="30" b="1">
                <a:solidFill>
                  <a:srgbClr val="41709C"/>
                </a:solidFill>
                <a:latin typeface="Courier New"/>
                <a:cs typeface="Courier New"/>
              </a:rPr>
              <a:t>..</a:t>
            </a:r>
            <a:r>
              <a:rPr dirty="0" sz="550" spc="35" b="1">
                <a:solidFill>
                  <a:srgbClr val="41709C"/>
                </a:solidFill>
                <a:latin typeface="Courier New"/>
                <a:cs typeface="Courier New"/>
              </a:rPr>
              <a:t>.</a:t>
            </a:r>
            <a:r>
              <a:rPr dirty="0" sz="550" spc="30" b="1">
                <a:solidFill>
                  <a:srgbClr val="41709C"/>
                </a:solidFill>
                <a:latin typeface="Courier New"/>
                <a:cs typeface="Courier New"/>
              </a:rPr>
              <a:t>21  P6283</a:t>
            </a:r>
            <a:r>
              <a:rPr dirty="0" sz="550" spc="35" b="1">
                <a:solidFill>
                  <a:srgbClr val="41709C"/>
                </a:solidFill>
                <a:latin typeface="Courier New"/>
                <a:cs typeface="Courier New"/>
              </a:rPr>
              <a:t>7</a:t>
            </a:r>
            <a:r>
              <a:rPr dirty="0" sz="550" spc="30" b="1">
                <a:solidFill>
                  <a:srgbClr val="41709C"/>
                </a:solidFill>
                <a:latin typeface="Courier New"/>
                <a:cs typeface="Courier New"/>
              </a:rPr>
              <a:t>..</a:t>
            </a:r>
            <a:r>
              <a:rPr dirty="0" sz="550" spc="35" b="1">
                <a:solidFill>
                  <a:srgbClr val="41709C"/>
                </a:solidFill>
                <a:latin typeface="Courier New"/>
                <a:cs typeface="Courier New"/>
              </a:rPr>
              <a:t>.</a:t>
            </a:r>
            <a:r>
              <a:rPr dirty="0" sz="550" spc="30" b="1">
                <a:solidFill>
                  <a:srgbClr val="41709C"/>
                </a:solidFill>
                <a:latin typeface="Courier New"/>
                <a:cs typeface="Courier New"/>
              </a:rPr>
              <a:t>51</a:t>
            </a:r>
            <a:endParaRPr sz="550">
              <a:latin typeface="Courier New"/>
              <a:cs typeface="Courier New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152454" y="3872419"/>
            <a:ext cx="192405" cy="765175"/>
            <a:chOff x="5152454" y="3872419"/>
            <a:chExt cx="192405" cy="76517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55312" y="3875276"/>
              <a:ext cx="186001" cy="75904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52454" y="4542173"/>
              <a:ext cx="98746" cy="950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271531" y="3875276"/>
              <a:ext cx="70485" cy="45085"/>
            </a:xfrm>
            <a:custGeom>
              <a:avLst/>
              <a:gdLst/>
              <a:ahLst/>
              <a:cxnLst/>
              <a:rect l="l" t="t" r="r" b="b"/>
              <a:pathLst>
                <a:path w="70485" h="45085">
                  <a:moveTo>
                    <a:pt x="69859" y="0"/>
                  </a:moveTo>
                  <a:lnTo>
                    <a:pt x="23338" y="0"/>
                  </a:lnTo>
                  <a:lnTo>
                    <a:pt x="14261" y="1761"/>
                  </a:lnTo>
                  <a:lnTo>
                    <a:pt x="6842" y="6557"/>
                  </a:lnTo>
                  <a:lnTo>
                    <a:pt x="1836" y="13656"/>
                  </a:lnTo>
                  <a:lnTo>
                    <a:pt x="0" y="22324"/>
                  </a:lnTo>
                  <a:lnTo>
                    <a:pt x="1836" y="31023"/>
                  </a:lnTo>
                  <a:lnTo>
                    <a:pt x="6842" y="38118"/>
                  </a:lnTo>
                  <a:lnTo>
                    <a:pt x="14261" y="42897"/>
                  </a:lnTo>
                  <a:lnTo>
                    <a:pt x="23338" y="44648"/>
                  </a:lnTo>
                  <a:lnTo>
                    <a:pt x="41423" y="41147"/>
                  </a:lnTo>
                  <a:lnTo>
                    <a:pt x="56193" y="31598"/>
                  </a:lnTo>
                  <a:lnTo>
                    <a:pt x="66166" y="17430"/>
                  </a:lnTo>
                  <a:lnTo>
                    <a:pt x="69859" y="74"/>
                  </a:lnTo>
                  <a:close/>
                </a:path>
              </a:pathLst>
            </a:custGeom>
            <a:ln w="5654">
              <a:solidFill>
                <a:srgbClr val="4F87B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1966911" y="3458471"/>
            <a:ext cx="656590" cy="2787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13664" marR="5080" indent="-101600">
              <a:lnSpc>
                <a:spcPct val="102800"/>
              </a:lnSpc>
              <a:spcBef>
                <a:spcPts val="110"/>
              </a:spcBef>
            </a:pPr>
            <a:r>
              <a:rPr dirty="0" sz="800" spc="10" b="1">
                <a:latin typeface="Times New Roman"/>
                <a:cs typeface="Times New Roman"/>
              </a:rPr>
              <a:t>F</a:t>
            </a:r>
            <a:r>
              <a:rPr dirty="0" sz="800" spc="45" b="1">
                <a:latin typeface="Times New Roman"/>
                <a:cs typeface="Times New Roman"/>
              </a:rPr>
              <a:t>i</a:t>
            </a:r>
            <a:r>
              <a:rPr dirty="0" sz="800" b="1">
                <a:latin typeface="Times New Roman"/>
                <a:cs typeface="Times New Roman"/>
              </a:rPr>
              <a:t>l</a:t>
            </a:r>
            <a:r>
              <a:rPr dirty="0" sz="800" b="1">
                <a:latin typeface="Times New Roman"/>
                <a:cs typeface="Times New Roman"/>
              </a:rPr>
              <a:t>t</a:t>
            </a:r>
            <a:r>
              <a:rPr dirty="0" sz="800" spc="5" b="1">
                <a:latin typeface="Times New Roman"/>
                <a:cs typeface="Times New Roman"/>
              </a:rPr>
              <a:t>e</a:t>
            </a:r>
            <a:r>
              <a:rPr dirty="0" sz="800" spc="30" b="1">
                <a:latin typeface="Times New Roman"/>
                <a:cs typeface="Times New Roman"/>
              </a:rPr>
              <a:t>r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55" b="1">
                <a:latin typeface="Times New Roman"/>
                <a:cs typeface="Times New Roman"/>
              </a:rPr>
              <a:t>P</a:t>
            </a:r>
            <a:r>
              <a:rPr dirty="0" sz="800" spc="5" b="1">
                <a:latin typeface="Times New Roman"/>
                <a:cs typeface="Times New Roman"/>
              </a:rPr>
              <a:t>ro</a:t>
            </a:r>
            <a:r>
              <a:rPr dirty="0" sz="800" b="1">
                <a:latin typeface="Times New Roman"/>
                <a:cs typeface="Times New Roman"/>
              </a:rPr>
              <a:t>t</a:t>
            </a:r>
            <a:r>
              <a:rPr dirty="0" sz="800" spc="50" b="1">
                <a:latin typeface="Times New Roman"/>
                <a:cs typeface="Times New Roman"/>
              </a:rPr>
              <a:t>e</a:t>
            </a:r>
            <a:r>
              <a:rPr dirty="0" sz="800" b="1">
                <a:latin typeface="Times New Roman"/>
                <a:cs typeface="Times New Roman"/>
              </a:rPr>
              <a:t>i</a:t>
            </a:r>
            <a:r>
              <a:rPr dirty="0" sz="800" spc="25" b="1">
                <a:latin typeface="Times New Roman"/>
                <a:cs typeface="Times New Roman"/>
              </a:rPr>
              <a:t>n  </a:t>
            </a:r>
            <a:r>
              <a:rPr dirty="0" sz="800" spc="20" b="1">
                <a:latin typeface="Times New Roman"/>
                <a:cs typeface="Times New Roman"/>
              </a:rPr>
              <a:t>Database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76001" y="4675334"/>
            <a:ext cx="1038860" cy="1530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00" spc="15" b="1">
                <a:latin typeface="Times New Roman"/>
                <a:cs typeface="Times New Roman"/>
              </a:rPr>
              <a:t>of</a:t>
            </a:r>
            <a:r>
              <a:rPr dirty="0" sz="800" spc="-15" b="1">
                <a:latin typeface="Times New Roman"/>
                <a:cs typeface="Times New Roman"/>
              </a:rPr>
              <a:t> </a:t>
            </a:r>
            <a:r>
              <a:rPr dirty="0" sz="800" spc="25" b="1">
                <a:latin typeface="Times New Roman"/>
                <a:cs typeface="Times New Roman"/>
              </a:rPr>
              <a:t>Candidate</a:t>
            </a:r>
            <a:r>
              <a:rPr dirty="0" sz="800" spc="-20" b="1">
                <a:latin typeface="Times New Roman"/>
                <a:cs typeface="Times New Roman"/>
              </a:rPr>
              <a:t> </a:t>
            </a:r>
            <a:r>
              <a:rPr dirty="0" sz="800" spc="20" b="1">
                <a:latin typeface="Times New Roman"/>
                <a:cs typeface="Times New Roman"/>
              </a:rPr>
              <a:t>Proteins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47051" y="2593781"/>
            <a:ext cx="499745" cy="1530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00" spc="20" b="1">
                <a:latin typeface="Times New Roman"/>
                <a:cs typeface="Times New Roman"/>
              </a:rPr>
              <a:t>Ionization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37696" y="3591300"/>
            <a:ext cx="935355" cy="1530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00" spc="10" b="1">
                <a:latin typeface="Times New Roman"/>
                <a:cs typeface="Times New Roman"/>
              </a:rPr>
              <a:t>E</a:t>
            </a:r>
            <a:r>
              <a:rPr dirty="0" sz="800" spc="50" b="1">
                <a:latin typeface="Times New Roman"/>
                <a:cs typeface="Times New Roman"/>
              </a:rPr>
              <a:t>S</a:t>
            </a:r>
            <a:r>
              <a:rPr dirty="0" sz="800" spc="45" b="1">
                <a:latin typeface="Times New Roman"/>
                <a:cs typeface="Times New Roman"/>
              </a:rPr>
              <a:t>T</a:t>
            </a:r>
            <a:r>
              <a:rPr dirty="0" sz="800" spc="-5" b="1">
                <a:latin typeface="Times New Roman"/>
                <a:cs typeface="Times New Roman"/>
              </a:rPr>
              <a:t> </a:t>
            </a:r>
            <a:r>
              <a:rPr dirty="0" sz="800" spc="15" b="1">
                <a:latin typeface="Times New Roman"/>
                <a:cs typeface="Times New Roman"/>
              </a:rPr>
              <a:t>D</a:t>
            </a:r>
            <a:r>
              <a:rPr dirty="0" sz="800" spc="50" b="1">
                <a:latin typeface="Times New Roman"/>
                <a:cs typeface="Times New Roman"/>
              </a:rPr>
              <a:t>e</a:t>
            </a:r>
            <a:r>
              <a:rPr dirty="0" sz="800" b="1">
                <a:latin typeface="Times New Roman"/>
                <a:cs typeface="Times New Roman"/>
              </a:rPr>
              <a:t>t</a:t>
            </a:r>
            <a:r>
              <a:rPr dirty="0" sz="800" spc="5" b="1">
                <a:latin typeface="Times New Roman"/>
                <a:cs typeface="Times New Roman"/>
              </a:rPr>
              <a:t>e</a:t>
            </a:r>
            <a:r>
              <a:rPr dirty="0" sz="800" spc="50" b="1">
                <a:latin typeface="Times New Roman"/>
                <a:cs typeface="Times New Roman"/>
              </a:rPr>
              <a:t>r</a:t>
            </a:r>
            <a:r>
              <a:rPr dirty="0" sz="800" spc="15" b="1">
                <a:latin typeface="Times New Roman"/>
                <a:cs typeface="Times New Roman"/>
              </a:rPr>
              <a:t>m</a:t>
            </a:r>
            <a:r>
              <a:rPr dirty="0" sz="800" b="1">
                <a:latin typeface="Times New Roman"/>
                <a:cs typeface="Times New Roman"/>
              </a:rPr>
              <a:t>i</a:t>
            </a:r>
            <a:r>
              <a:rPr dirty="0" sz="800" spc="50" b="1">
                <a:latin typeface="Times New Roman"/>
                <a:cs typeface="Times New Roman"/>
              </a:rPr>
              <a:t>n</a:t>
            </a:r>
            <a:r>
              <a:rPr dirty="0" sz="800" spc="10" b="1">
                <a:latin typeface="Times New Roman"/>
                <a:cs typeface="Times New Roman"/>
              </a:rPr>
              <a:t>a</a:t>
            </a:r>
            <a:r>
              <a:rPr dirty="0" sz="800" b="1">
                <a:latin typeface="Times New Roman"/>
                <a:cs typeface="Times New Roman"/>
              </a:rPr>
              <a:t>t</a:t>
            </a:r>
            <a:r>
              <a:rPr dirty="0" sz="800" b="1">
                <a:latin typeface="Times New Roman"/>
                <a:cs typeface="Times New Roman"/>
              </a:rPr>
              <a:t>i</a:t>
            </a:r>
            <a:r>
              <a:rPr dirty="0" sz="800" spc="55" b="1">
                <a:latin typeface="Times New Roman"/>
                <a:cs typeface="Times New Roman"/>
              </a:rPr>
              <a:t>o</a:t>
            </a:r>
            <a:r>
              <a:rPr dirty="0" sz="800" spc="35" b="1">
                <a:latin typeface="Times New Roman"/>
                <a:cs typeface="Times New Roman"/>
              </a:rPr>
              <a:t>n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75548" y="3591300"/>
            <a:ext cx="574675" cy="1530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00" spc="50" b="1">
                <a:latin typeface="Times New Roman"/>
                <a:cs typeface="Times New Roman"/>
              </a:rPr>
              <a:t>MS</a:t>
            </a:r>
            <a:r>
              <a:rPr dirty="0" sz="800" spc="-40" b="1">
                <a:latin typeface="Times New Roman"/>
                <a:cs typeface="Times New Roman"/>
              </a:rPr>
              <a:t> </a:t>
            </a:r>
            <a:r>
              <a:rPr dirty="0" sz="800" spc="20" b="1">
                <a:latin typeface="Times New Roman"/>
                <a:cs typeface="Times New Roman"/>
              </a:rPr>
              <a:t>Spectra</a:t>
            </a:r>
            <a:endParaRPr sz="800">
              <a:latin typeface="Times New Roman"/>
              <a:cs typeface="Times New Roman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727440" y="2751030"/>
            <a:ext cx="2919730" cy="810895"/>
            <a:chOff x="2727440" y="2751030"/>
            <a:chExt cx="2919730" cy="810895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59257" y="2788221"/>
              <a:ext cx="916058" cy="77353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31177" y="3046826"/>
              <a:ext cx="360539" cy="21207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970332" y="3072796"/>
              <a:ext cx="279400" cy="133985"/>
            </a:xfrm>
            <a:custGeom>
              <a:avLst/>
              <a:gdLst/>
              <a:ahLst/>
              <a:cxnLst/>
              <a:rect l="l" t="t" r="r" b="b"/>
              <a:pathLst>
                <a:path w="279400" h="133985">
                  <a:moveTo>
                    <a:pt x="113356" y="0"/>
                  </a:moveTo>
                  <a:lnTo>
                    <a:pt x="0" y="66972"/>
                  </a:lnTo>
                  <a:lnTo>
                    <a:pt x="113356" y="133945"/>
                  </a:lnTo>
                  <a:lnTo>
                    <a:pt x="113356" y="100458"/>
                  </a:lnTo>
                  <a:lnTo>
                    <a:pt x="279127" y="100458"/>
                  </a:lnTo>
                  <a:lnTo>
                    <a:pt x="244236" y="66972"/>
                  </a:lnTo>
                  <a:lnTo>
                    <a:pt x="279127" y="33486"/>
                  </a:lnTo>
                  <a:lnTo>
                    <a:pt x="113356" y="33486"/>
                  </a:lnTo>
                  <a:lnTo>
                    <a:pt x="113356" y="0"/>
                  </a:lnTo>
                  <a:close/>
                </a:path>
              </a:pathLst>
            </a:custGeom>
            <a:solidFill>
              <a:srgbClr val="4F87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3970332" y="3072796"/>
              <a:ext cx="279400" cy="133985"/>
            </a:xfrm>
            <a:custGeom>
              <a:avLst/>
              <a:gdLst/>
              <a:ahLst/>
              <a:cxnLst/>
              <a:rect l="l" t="t" r="r" b="b"/>
              <a:pathLst>
                <a:path w="279400" h="133985">
                  <a:moveTo>
                    <a:pt x="0" y="66972"/>
                  </a:moveTo>
                  <a:lnTo>
                    <a:pt x="113356" y="133945"/>
                  </a:lnTo>
                  <a:lnTo>
                    <a:pt x="113356" y="100458"/>
                  </a:lnTo>
                  <a:lnTo>
                    <a:pt x="279127" y="100458"/>
                  </a:lnTo>
                  <a:lnTo>
                    <a:pt x="244236" y="66972"/>
                  </a:lnTo>
                  <a:lnTo>
                    <a:pt x="279127" y="33486"/>
                  </a:lnTo>
                  <a:lnTo>
                    <a:pt x="113356" y="33486"/>
                  </a:lnTo>
                  <a:lnTo>
                    <a:pt x="113356" y="0"/>
                  </a:lnTo>
                  <a:lnTo>
                    <a:pt x="0" y="66972"/>
                  </a:lnTo>
                  <a:close/>
                </a:path>
              </a:pathLst>
            </a:custGeom>
            <a:ln w="563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27440" y="3046826"/>
              <a:ext cx="360539" cy="21207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766130" y="3072796"/>
              <a:ext cx="279400" cy="133985"/>
            </a:xfrm>
            <a:custGeom>
              <a:avLst/>
              <a:gdLst/>
              <a:ahLst/>
              <a:cxnLst/>
              <a:rect l="l" t="t" r="r" b="b"/>
              <a:pathLst>
                <a:path w="279400" h="133985">
                  <a:moveTo>
                    <a:pt x="113434" y="0"/>
                  </a:moveTo>
                  <a:lnTo>
                    <a:pt x="0" y="66972"/>
                  </a:lnTo>
                  <a:lnTo>
                    <a:pt x="113434" y="133945"/>
                  </a:lnTo>
                  <a:lnTo>
                    <a:pt x="113434" y="100458"/>
                  </a:lnTo>
                  <a:lnTo>
                    <a:pt x="279127" y="100458"/>
                  </a:lnTo>
                  <a:lnTo>
                    <a:pt x="244236" y="66972"/>
                  </a:lnTo>
                  <a:lnTo>
                    <a:pt x="279127" y="33486"/>
                  </a:lnTo>
                  <a:lnTo>
                    <a:pt x="113434" y="33486"/>
                  </a:lnTo>
                  <a:lnTo>
                    <a:pt x="113434" y="0"/>
                  </a:lnTo>
                  <a:close/>
                </a:path>
              </a:pathLst>
            </a:custGeom>
            <a:solidFill>
              <a:srgbClr val="4F87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2766130" y="3072796"/>
              <a:ext cx="279400" cy="133985"/>
            </a:xfrm>
            <a:custGeom>
              <a:avLst/>
              <a:gdLst/>
              <a:ahLst/>
              <a:cxnLst/>
              <a:rect l="l" t="t" r="r" b="b"/>
              <a:pathLst>
                <a:path w="279400" h="133985">
                  <a:moveTo>
                    <a:pt x="0" y="66972"/>
                  </a:moveTo>
                  <a:lnTo>
                    <a:pt x="113434" y="133945"/>
                  </a:lnTo>
                  <a:lnTo>
                    <a:pt x="113434" y="100458"/>
                  </a:lnTo>
                  <a:lnTo>
                    <a:pt x="279127" y="100458"/>
                  </a:lnTo>
                  <a:lnTo>
                    <a:pt x="244236" y="66972"/>
                  </a:lnTo>
                  <a:lnTo>
                    <a:pt x="279127" y="33486"/>
                  </a:lnTo>
                  <a:lnTo>
                    <a:pt x="113434" y="33486"/>
                  </a:lnTo>
                  <a:lnTo>
                    <a:pt x="113434" y="0"/>
                  </a:lnTo>
                  <a:lnTo>
                    <a:pt x="0" y="66972"/>
                  </a:lnTo>
                  <a:close/>
                </a:path>
              </a:pathLst>
            </a:custGeom>
            <a:ln w="563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05787" y="2788219"/>
              <a:ext cx="744943" cy="75651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12795" y="3046826"/>
              <a:ext cx="360539" cy="21207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5049237" y="3072796"/>
              <a:ext cx="279400" cy="133985"/>
            </a:xfrm>
            <a:custGeom>
              <a:avLst/>
              <a:gdLst/>
              <a:ahLst/>
              <a:cxnLst/>
              <a:rect l="l" t="t" r="r" b="b"/>
              <a:pathLst>
                <a:path w="279400" h="133985">
                  <a:moveTo>
                    <a:pt x="113434" y="0"/>
                  </a:moveTo>
                  <a:lnTo>
                    <a:pt x="0" y="66972"/>
                  </a:lnTo>
                  <a:lnTo>
                    <a:pt x="113434" y="133945"/>
                  </a:lnTo>
                  <a:lnTo>
                    <a:pt x="113434" y="100458"/>
                  </a:lnTo>
                  <a:lnTo>
                    <a:pt x="279127" y="100458"/>
                  </a:lnTo>
                  <a:lnTo>
                    <a:pt x="244236" y="66972"/>
                  </a:lnTo>
                  <a:lnTo>
                    <a:pt x="279127" y="33486"/>
                  </a:lnTo>
                  <a:lnTo>
                    <a:pt x="113434" y="33486"/>
                  </a:lnTo>
                  <a:lnTo>
                    <a:pt x="113434" y="0"/>
                  </a:lnTo>
                  <a:close/>
                </a:path>
              </a:pathLst>
            </a:custGeom>
            <a:solidFill>
              <a:srgbClr val="4F87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5049237" y="3072796"/>
              <a:ext cx="279400" cy="133985"/>
            </a:xfrm>
            <a:custGeom>
              <a:avLst/>
              <a:gdLst/>
              <a:ahLst/>
              <a:cxnLst/>
              <a:rect l="l" t="t" r="r" b="b"/>
              <a:pathLst>
                <a:path w="279400" h="133985">
                  <a:moveTo>
                    <a:pt x="0" y="66972"/>
                  </a:moveTo>
                  <a:lnTo>
                    <a:pt x="113434" y="133945"/>
                  </a:lnTo>
                  <a:lnTo>
                    <a:pt x="113434" y="100458"/>
                  </a:lnTo>
                  <a:lnTo>
                    <a:pt x="279127" y="100458"/>
                  </a:lnTo>
                  <a:lnTo>
                    <a:pt x="244236" y="66972"/>
                  </a:lnTo>
                  <a:lnTo>
                    <a:pt x="279127" y="33486"/>
                  </a:lnTo>
                  <a:lnTo>
                    <a:pt x="113434" y="33486"/>
                  </a:lnTo>
                  <a:lnTo>
                    <a:pt x="113434" y="0"/>
                  </a:lnTo>
                  <a:lnTo>
                    <a:pt x="0" y="66972"/>
                  </a:lnTo>
                  <a:close/>
                </a:path>
              </a:pathLst>
            </a:custGeom>
            <a:ln w="563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54747" y="2751030"/>
              <a:ext cx="191900" cy="23998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68005" y="2751435"/>
              <a:ext cx="160576" cy="206655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5195097" y="4650033"/>
            <a:ext cx="695960" cy="1530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00" spc="25" b="1">
                <a:latin typeface="Times New Roman"/>
                <a:cs typeface="Times New Roman"/>
              </a:rPr>
              <a:t>Protein</a:t>
            </a:r>
            <a:r>
              <a:rPr dirty="0" sz="800" spc="-45" b="1">
                <a:latin typeface="Times New Roman"/>
                <a:cs typeface="Times New Roman"/>
              </a:rPr>
              <a:t> </a:t>
            </a:r>
            <a:r>
              <a:rPr dirty="0" sz="800" spc="15" b="1">
                <a:latin typeface="Times New Roman"/>
                <a:cs typeface="Times New Roman"/>
              </a:rPr>
              <a:t>Scores</a:t>
            </a:r>
            <a:endParaRPr sz="800">
              <a:latin typeface="Times New Roman"/>
              <a:cs typeface="Times New Roman"/>
            </a:endParaRPr>
          </a:p>
        </p:txBody>
      </p:sp>
      <p:pic>
        <p:nvPicPr>
          <p:cNvPr id="35" name="object 3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003592" y="4093332"/>
            <a:ext cx="539151" cy="439175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631760" y="4093327"/>
            <a:ext cx="539081" cy="440140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3514905" y="4225873"/>
            <a:ext cx="86360" cy="1663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00" spc="30" b="1">
                <a:latin typeface="Calibri"/>
                <a:cs typeface="Calibri"/>
              </a:rPr>
              <a:t>=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805243" y="4535063"/>
            <a:ext cx="2458085" cy="1530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baseline="-6944" sz="1200" spc="30" b="1">
                <a:latin typeface="Times New Roman"/>
                <a:cs typeface="Times New Roman"/>
              </a:rPr>
              <a:t>In</a:t>
            </a:r>
            <a:r>
              <a:rPr dirty="0" baseline="-6944" sz="1200" b="1">
                <a:latin typeface="Times New Roman"/>
                <a:cs typeface="Times New Roman"/>
              </a:rPr>
              <a:t> </a:t>
            </a:r>
            <a:r>
              <a:rPr dirty="0" baseline="-6944" sz="1200" spc="37" b="1">
                <a:latin typeface="Times New Roman"/>
                <a:cs typeface="Times New Roman"/>
              </a:rPr>
              <a:t>Silico</a:t>
            </a:r>
            <a:r>
              <a:rPr dirty="0" baseline="-6944" sz="1200" b="1">
                <a:latin typeface="Times New Roman"/>
                <a:cs typeface="Times New Roman"/>
              </a:rPr>
              <a:t> </a:t>
            </a:r>
            <a:r>
              <a:rPr dirty="0" baseline="-6944" sz="1200" spc="30" b="1">
                <a:latin typeface="Times New Roman"/>
                <a:cs typeface="Times New Roman"/>
              </a:rPr>
              <a:t>Fragmentation </a:t>
            </a:r>
            <a:r>
              <a:rPr dirty="0" baseline="-6944" sz="1200" spc="44" b="1">
                <a:latin typeface="Times New Roman"/>
                <a:cs typeface="Times New Roman"/>
              </a:rPr>
              <a:t> </a:t>
            </a:r>
            <a:r>
              <a:rPr dirty="0" sz="800" spc="20" b="1">
                <a:latin typeface="Times New Roman"/>
                <a:cs typeface="Times New Roman"/>
              </a:rPr>
              <a:t>Matching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35" b="1">
                <a:latin typeface="Times New Roman"/>
                <a:cs typeface="Times New Roman"/>
              </a:rPr>
              <a:t>of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20" b="1">
                <a:latin typeface="Times New Roman"/>
                <a:cs typeface="Times New Roman"/>
              </a:rPr>
              <a:t>Experimental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114202" y="4660451"/>
            <a:ext cx="997585" cy="1530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00" spc="35" b="1">
                <a:latin typeface="Times New Roman"/>
                <a:cs typeface="Times New Roman"/>
              </a:rPr>
              <a:t>and</a:t>
            </a:r>
            <a:r>
              <a:rPr dirty="0" sz="800" spc="-15" b="1">
                <a:latin typeface="Times New Roman"/>
                <a:cs typeface="Times New Roman"/>
              </a:rPr>
              <a:t> </a:t>
            </a:r>
            <a:r>
              <a:rPr dirty="0" sz="800" spc="15" b="1">
                <a:latin typeface="Times New Roman"/>
                <a:cs typeface="Times New Roman"/>
              </a:rPr>
              <a:t>Insilco</a:t>
            </a:r>
            <a:r>
              <a:rPr dirty="0" sz="800" spc="-15" b="1">
                <a:latin typeface="Times New Roman"/>
                <a:cs typeface="Times New Roman"/>
              </a:rPr>
              <a:t> </a:t>
            </a:r>
            <a:r>
              <a:rPr dirty="0" sz="800" spc="25" b="1">
                <a:latin typeface="Times New Roman"/>
                <a:cs typeface="Times New Roman"/>
              </a:rPr>
              <a:t>Peak</a:t>
            </a:r>
            <a:r>
              <a:rPr dirty="0" sz="800" spc="-15" b="1">
                <a:latin typeface="Times New Roman"/>
                <a:cs typeface="Times New Roman"/>
              </a:rPr>
              <a:t> </a:t>
            </a:r>
            <a:r>
              <a:rPr dirty="0" sz="800" spc="20" b="1">
                <a:latin typeface="Times New Roman"/>
                <a:cs typeface="Times New Roman"/>
              </a:rPr>
              <a:t>List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251517" y="2593781"/>
            <a:ext cx="534670" cy="1530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00" spc="20" b="1">
                <a:latin typeface="Times New Roman"/>
                <a:cs typeface="Times New Roman"/>
              </a:rPr>
              <a:t>Separation</a:t>
            </a:r>
            <a:endParaRPr sz="800">
              <a:latin typeface="Times New Roman"/>
              <a:cs typeface="Times New Roman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1770847" y="1865950"/>
            <a:ext cx="1229995" cy="765175"/>
            <a:chOff x="1770847" y="1865950"/>
            <a:chExt cx="1229995" cy="765175"/>
          </a:xfrm>
        </p:grpSpPr>
        <p:pic>
          <p:nvPicPr>
            <p:cNvPr id="42" name="object 4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698364" y="2192925"/>
              <a:ext cx="302387" cy="189755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2715655" y="2195009"/>
              <a:ext cx="262255" cy="154305"/>
            </a:xfrm>
            <a:custGeom>
              <a:avLst/>
              <a:gdLst/>
              <a:ahLst/>
              <a:cxnLst/>
              <a:rect l="l" t="t" r="r" b="b"/>
              <a:pathLst>
                <a:path w="262255" h="154305">
                  <a:moveTo>
                    <a:pt x="137857" y="0"/>
                  </a:moveTo>
                  <a:lnTo>
                    <a:pt x="137857" y="38546"/>
                  </a:lnTo>
                  <a:lnTo>
                    <a:pt x="0" y="38546"/>
                  </a:lnTo>
                  <a:lnTo>
                    <a:pt x="40163" y="77092"/>
                  </a:lnTo>
                  <a:lnTo>
                    <a:pt x="0" y="115639"/>
                  </a:lnTo>
                  <a:lnTo>
                    <a:pt x="137857" y="115639"/>
                  </a:lnTo>
                  <a:lnTo>
                    <a:pt x="137857" y="154185"/>
                  </a:lnTo>
                  <a:lnTo>
                    <a:pt x="261681" y="77092"/>
                  </a:lnTo>
                  <a:lnTo>
                    <a:pt x="137857" y="0"/>
                  </a:lnTo>
                  <a:close/>
                </a:path>
              </a:pathLst>
            </a:custGeom>
            <a:solidFill>
              <a:srgbClr val="4F87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2715655" y="2195009"/>
              <a:ext cx="262255" cy="154305"/>
            </a:xfrm>
            <a:custGeom>
              <a:avLst/>
              <a:gdLst/>
              <a:ahLst/>
              <a:cxnLst/>
              <a:rect l="l" t="t" r="r" b="b"/>
              <a:pathLst>
                <a:path w="262255" h="154305">
                  <a:moveTo>
                    <a:pt x="261681" y="77092"/>
                  </a:moveTo>
                  <a:lnTo>
                    <a:pt x="137857" y="0"/>
                  </a:lnTo>
                  <a:lnTo>
                    <a:pt x="137857" y="38546"/>
                  </a:lnTo>
                  <a:lnTo>
                    <a:pt x="0" y="38546"/>
                  </a:lnTo>
                  <a:lnTo>
                    <a:pt x="40163" y="77092"/>
                  </a:lnTo>
                  <a:lnTo>
                    <a:pt x="0" y="115639"/>
                  </a:lnTo>
                  <a:lnTo>
                    <a:pt x="137857" y="115639"/>
                  </a:lnTo>
                  <a:lnTo>
                    <a:pt x="137857" y="154185"/>
                  </a:lnTo>
                  <a:lnTo>
                    <a:pt x="261681" y="77092"/>
                  </a:lnTo>
                  <a:close/>
                </a:path>
              </a:pathLst>
            </a:custGeom>
            <a:ln w="5647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5" name="object 4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70847" y="1865950"/>
              <a:ext cx="960430" cy="765124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1844987" y="2637313"/>
            <a:ext cx="815975" cy="1530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00" spc="25" b="1">
                <a:latin typeface="Times New Roman"/>
                <a:cs typeface="Times New Roman"/>
              </a:rPr>
              <a:t>Protein</a:t>
            </a:r>
            <a:r>
              <a:rPr dirty="0" sz="800" spc="-35" b="1">
                <a:latin typeface="Times New Roman"/>
                <a:cs typeface="Times New Roman"/>
              </a:rPr>
              <a:t> </a:t>
            </a:r>
            <a:r>
              <a:rPr dirty="0" sz="800" spc="25" b="1">
                <a:latin typeface="Times New Roman"/>
                <a:cs typeface="Times New Roman"/>
              </a:rPr>
              <a:t>Complex</a:t>
            </a:r>
            <a:endParaRPr sz="800">
              <a:latin typeface="Times New Roman"/>
              <a:cs typeface="Times New Roman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2986331" y="1856660"/>
            <a:ext cx="1929764" cy="758825"/>
            <a:chOff x="2986331" y="1856660"/>
            <a:chExt cx="1929764" cy="758825"/>
          </a:xfrm>
        </p:grpSpPr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388498" y="2246816"/>
              <a:ext cx="454583" cy="368333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986331" y="2004435"/>
              <a:ext cx="410309" cy="48949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574527" y="1882900"/>
              <a:ext cx="311501" cy="33862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37052" y="1958529"/>
              <a:ext cx="526470" cy="57392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559761" y="1856660"/>
              <a:ext cx="355878" cy="35820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603481" y="1898539"/>
              <a:ext cx="268730" cy="274443"/>
            </a:xfrm>
            <a:prstGeom prst="rect">
              <a:avLst/>
            </a:prstGeom>
          </p:spPr>
        </p:pic>
      </p:grpSp>
      <p:sp>
        <p:nvSpPr>
          <p:cNvPr id="54" name="object 54"/>
          <p:cNvSpPr txBox="1"/>
          <p:nvPr/>
        </p:nvSpPr>
        <p:spPr>
          <a:xfrm>
            <a:off x="863904" y="435356"/>
            <a:ext cx="6046470" cy="18630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179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012: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PROTEIN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SEQUENCE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IDENTIFICATION</a:t>
            </a:r>
            <a:endParaRPr sz="1300">
              <a:latin typeface="Calibri Light"/>
              <a:cs typeface="Calibri Light"/>
            </a:endParaRPr>
          </a:p>
          <a:p>
            <a:pPr marL="50800" marR="218440">
              <a:lnSpc>
                <a:spcPct val="109600"/>
              </a:lnSpc>
              <a:spcBef>
                <a:spcPts val="10"/>
              </a:spcBef>
            </a:pPr>
            <a:r>
              <a:rPr dirty="0" sz="1200">
                <a:latin typeface="Calibri"/>
                <a:cs typeface="Calibri"/>
              </a:rPr>
              <a:t>Mass </a:t>
            </a:r>
            <a:r>
              <a:rPr dirty="0" sz="1200" spc="-5">
                <a:latin typeface="Calibri"/>
                <a:cs typeface="Calibri"/>
              </a:rPr>
              <a:t>spectrometry </a:t>
            </a:r>
            <a:r>
              <a:rPr dirty="0" sz="1200">
                <a:latin typeface="Calibri"/>
                <a:cs typeface="Calibri"/>
              </a:rPr>
              <a:t>helps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measure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molecular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weight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10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peptides,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but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several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have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same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masses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identify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them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follow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flow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chart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following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techniques.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50">
              <a:latin typeface="Calibri"/>
              <a:cs typeface="Calibri"/>
            </a:endParaRPr>
          </a:p>
          <a:p>
            <a:pPr algn="ctr" marL="843280">
              <a:lnSpc>
                <a:spcPts val="1010"/>
              </a:lnSpc>
            </a:pPr>
            <a:r>
              <a:rPr dirty="0" sz="850" spc="30">
                <a:latin typeface="Calibri"/>
                <a:cs typeface="Calibri"/>
              </a:rPr>
              <a:t>+ </a:t>
            </a:r>
            <a:r>
              <a:rPr dirty="0" sz="850" spc="229">
                <a:latin typeface="Calibri"/>
                <a:cs typeface="Calibri"/>
              </a:rPr>
              <a:t> </a:t>
            </a:r>
            <a:r>
              <a:rPr dirty="0" baseline="-16339" sz="1275" spc="44">
                <a:latin typeface="Calibri"/>
                <a:cs typeface="Calibri"/>
              </a:rPr>
              <a:t>+</a:t>
            </a:r>
            <a:r>
              <a:rPr dirty="0" baseline="-16339" sz="1275" spc="359">
                <a:latin typeface="Calibri"/>
                <a:cs typeface="Calibri"/>
              </a:rPr>
              <a:t> </a:t>
            </a:r>
            <a:r>
              <a:rPr dirty="0" baseline="-29411" sz="1275" spc="44">
                <a:latin typeface="Calibri"/>
                <a:cs typeface="Calibri"/>
              </a:rPr>
              <a:t>+</a:t>
            </a:r>
            <a:endParaRPr baseline="-29411" sz="1275">
              <a:latin typeface="Calibri"/>
              <a:cs typeface="Calibri"/>
            </a:endParaRPr>
          </a:p>
          <a:p>
            <a:pPr marL="3698875">
              <a:lnSpc>
                <a:spcPts val="1010"/>
              </a:lnSpc>
            </a:pPr>
            <a:r>
              <a:rPr dirty="0" sz="850" spc="30">
                <a:latin typeface="Calibri"/>
                <a:cs typeface="Calibri"/>
              </a:rPr>
              <a:t>+</a:t>
            </a:r>
            <a:endParaRPr sz="850">
              <a:latin typeface="Calibri"/>
              <a:cs typeface="Calibri"/>
            </a:endParaRPr>
          </a:p>
          <a:p>
            <a:pPr algn="ctr" marL="1613535">
              <a:lnSpc>
                <a:spcPct val="100000"/>
              </a:lnSpc>
              <a:spcBef>
                <a:spcPts val="190"/>
              </a:spcBef>
            </a:pPr>
            <a:r>
              <a:rPr dirty="0" sz="850" spc="30">
                <a:latin typeface="Calibri"/>
                <a:cs typeface="Calibri"/>
              </a:rPr>
              <a:t>+</a:t>
            </a:r>
            <a:endParaRPr sz="850">
              <a:latin typeface="Calibri"/>
              <a:cs typeface="Calibri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3797428" y="1864313"/>
            <a:ext cx="2200275" cy="767715"/>
            <a:chOff x="3797428" y="1864313"/>
            <a:chExt cx="2200275" cy="767715"/>
          </a:xfrm>
        </p:grpSpPr>
        <p:pic>
          <p:nvPicPr>
            <p:cNvPr id="56" name="object 5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597263" y="2142574"/>
              <a:ext cx="57321" cy="39691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093709" y="2469757"/>
              <a:ext cx="618488" cy="8989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797428" y="2181763"/>
              <a:ext cx="354724" cy="21207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3834102" y="2205129"/>
              <a:ext cx="276225" cy="133985"/>
            </a:xfrm>
            <a:custGeom>
              <a:avLst/>
              <a:gdLst/>
              <a:ahLst/>
              <a:cxnLst/>
              <a:rect l="l" t="t" r="r" b="b"/>
              <a:pathLst>
                <a:path w="276225" h="133985">
                  <a:moveTo>
                    <a:pt x="162591" y="0"/>
                  </a:moveTo>
                  <a:lnTo>
                    <a:pt x="162591" y="33486"/>
                  </a:lnTo>
                  <a:lnTo>
                    <a:pt x="0" y="33486"/>
                  </a:lnTo>
                  <a:lnTo>
                    <a:pt x="34890" y="66972"/>
                  </a:lnTo>
                  <a:lnTo>
                    <a:pt x="0" y="100458"/>
                  </a:lnTo>
                  <a:lnTo>
                    <a:pt x="162591" y="100458"/>
                  </a:lnTo>
                  <a:lnTo>
                    <a:pt x="162591" y="133945"/>
                  </a:lnTo>
                  <a:lnTo>
                    <a:pt x="275948" y="66972"/>
                  </a:lnTo>
                  <a:lnTo>
                    <a:pt x="162591" y="0"/>
                  </a:lnTo>
                  <a:close/>
                </a:path>
              </a:pathLst>
            </a:custGeom>
            <a:solidFill>
              <a:srgbClr val="4F87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3834102" y="2205129"/>
              <a:ext cx="276225" cy="133985"/>
            </a:xfrm>
            <a:custGeom>
              <a:avLst/>
              <a:gdLst/>
              <a:ahLst/>
              <a:cxnLst/>
              <a:rect l="l" t="t" r="r" b="b"/>
              <a:pathLst>
                <a:path w="276225" h="133985">
                  <a:moveTo>
                    <a:pt x="275948" y="66972"/>
                  </a:moveTo>
                  <a:lnTo>
                    <a:pt x="162591" y="0"/>
                  </a:lnTo>
                  <a:lnTo>
                    <a:pt x="162591" y="33486"/>
                  </a:lnTo>
                  <a:lnTo>
                    <a:pt x="0" y="33486"/>
                  </a:lnTo>
                  <a:lnTo>
                    <a:pt x="34890" y="66972"/>
                  </a:lnTo>
                  <a:lnTo>
                    <a:pt x="0" y="100458"/>
                  </a:lnTo>
                  <a:lnTo>
                    <a:pt x="162591" y="100458"/>
                  </a:lnTo>
                  <a:lnTo>
                    <a:pt x="162591" y="133945"/>
                  </a:lnTo>
                  <a:lnTo>
                    <a:pt x="275948" y="66972"/>
                  </a:lnTo>
                  <a:close/>
                </a:path>
              </a:pathLst>
            </a:custGeom>
            <a:ln w="5631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1" name="object 6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950534" y="1864313"/>
              <a:ext cx="1046727" cy="767357"/>
            </a:xfrm>
            <a:prstGeom prst="rect">
              <a:avLst/>
            </a:prstGeom>
          </p:spPr>
        </p:pic>
      </p:grpSp>
      <p:sp>
        <p:nvSpPr>
          <p:cNvPr id="62" name="object 62"/>
          <p:cNvSpPr txBox="1"/>
          <p:nvPr/>
        </p:nvSpPr>
        <p:spPr>
          <a:xfrm>
            <a:off x="4974741" y="2593781"/>
            <a:ext cx="923290" cy="1530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00" spc="25" b="1">
                <a:latin typeface="Times New Roman"/>
                <a:cs typeface="Times New Roman"/>
              </a:rPr>
              <a:t>Mass</a:t>
            </a:r>
            <a:r>
              <a:rPr dirty="0" sz="800" spc="-40" b="1">
                <a:latin typeface="Times New Roman"/>
                <a:cs typeface="Times New Roman"/>
              </a:rPr>
              <a:t> </a:t>
            </a:r>
            <a:r>
              <a:rPr dirty="0" sz="800" spc="25" b="1">
                <a:latin typeface="Times New Roman"/>
                <a:cs typeface="Times New Roman"/>
              </a:rPr>
              <a:t>Spectrometer</a:t>
            </a:r>
            <a:endParaRPr sz="800">
              <a:latin typeface="Times New Roman"/>
              <a:cs typeface="Times New Roman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4652256" y="2181763"/>
            <a:ext cx="354965" cy="212090"/>
            <a:chOff x="4652256" y="2181763"/>
            <a:chExt cx="354965" cy="212090"/>
          </a:xfrm>
        </p:grpSpPr>
        <p:pic>
          <p:nvPicPr>
            <p:cNvPr id="64" name="object 6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652256" y="2181763"/>
              <a:ext cx="354724" cy="212079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4690093" y="2205129"/>
              <a:ext cx="276225" cy="133985"/>
            </a:xfrm>
            <a:custGeom>
              <a:avLst/>
              <a:gdLst/>
              <a:ahLst/>
              <a:cxnLst/>
              <a:rect l="l" t="t" r="r" b="b"/>
              <a:pathLst>
                <a:path w="276225" h="133985">
                  <a:moveTo>
                    <a:pt x="162514" y="0"/>
                  </a:moveTo>
                  <a:lnTo>
                    <a:pt x="162514" y="33486"/>
                  </a:lnTo>
                  <a:lnTo>
                    <a:pt x="0" y="33486"/>
                  </a:lnTo>
                  <a:lnTo>
                    <a:pt x="34890" y="66972"/>
                  </a:lnTo>
                  <a:lnTo>
                    <a:pt x="0" y="100458"/>
                  </a:lnTo>
                  <a:lnTo>
                    <a:pt x="162514" y="100458"/>
                  </a:lnTo>
                  <a:lnTo>
                    <a:pt x="162514" y="133945"/>
                  </a:lnTo>
                  <a:lnTo>
                    <a:pt x="275870" y="66972"/>
                  </a:lnTo>
                  <a:lnTo>
                    <a:pt x="162514" y="0"/>
                  </a:lnTo>
                  <a:close/>
                </a:path>
              </a:pathLst>
            </a:custGeom>
            <a:solidFill>
              <a:srgbClr val="4F87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4690093" y="2205129"/>
              <a:ext cx="276225" cy="133985"/>
            </a:xfrm>
            <a:custGeom>
              <a:avLst/>
              <a:gdLst/>
              <a:ahLst/>
              <a:cxnLst/>
              <a:rect l="l" t="t" r="r" b="b"/>
              <a:pathLst>
                <a:path w="276225" h="133985">
                  <a:moveTo>
                    <a:pt x="275870" y="66972"/>
                  </a:moveTo>
                  <a:lnTo>
                    <a:pt x="162514" y="0"/>
                  </a:lnTo>
                  <a:lnTo>
                    <a:pt x="162514" y="33486"/>
                  </a:lnTo>
                  <a:lnTo>
                    <a:pt x="0" y="33486"/>
                  </a:lnTo>
                  <a:lnTo>
                    <a:pt x="34890" y="66972"/>
                  </a:lnTo>
                  <a:lnTo>
                    <a:pt x="0" y="100458"/>
                  </a:lnTo>
                  <a:lnTo>
                    <a:pt x="162514" y="100458"/>
                  </a:lnTo>
                  <a:lnTo>
                    <a:pt x="162514" y="133945"/>
                  </a:lnTo>
                  <a:lnTo>
                    <a:pt x="275870" y="66972"/>
                  </a:lnTo>
                  <a:close/>
                </a:path>
              </a:pathLst>
            </a:custGeom>
            <a:ln w="5631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7" name="object 67"/>
          <p:cNvGrpSpPr/>
          <p:nvPr/>
        </p:nvGrpSpPr>
        <p:grpSpPr>
          <a:xfrm>
            <a:off x="5281998" y="2955657"/>
            <a:ext cx="593090" cy="680720"/>
            <a:chOff x="5281998" y="2955657"/>
            <a:chExt cx="593090" cy="680720"/>
          </a:xfrm>
        </p:grpSpPr>
        <p:pic>
          <p:nvPicPr>
            <p:cNvPr id="68" name="object 6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461896" y="2960098"/>
              <a:ext cx="182533" cy="193201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410497" y="2955657"/>
              <a:ext cx="296534" cy="189433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5369311" y="3050679"/>
              <a:ext cx="419734" cy="266065"/>
            </a:xfrm>
            <a:custGeom>
              <a:avLst/>
              <a:gdLst/>
              <a:ahLst/>
              <a:cxnLst/>
              <a:rect l="l" t="t" r="r" b="b"/>
              <a:pathLst>
                <a:path w="419735" h="266064">
                  <a:moveTo>
                    <a:pt x="41712" y="0"/>
                  </a:moveTo>
                  <a:lnTo>
                    <a:pt x="0" y="266035"/>
                  </a:lnTo>
                </a:path>
                <a:path w="419735" h="266064">
                  <a:moveTo>
                    <a:pt x="338049" y="0"/>
                  </a:moveTo>
                  <a:lnTo>
                    <a:pt x="419167" y="266035"/>
                  </a:lnTo>
                </a:path>
              </a:pathLst>
            </a:custGeom>
            <a:ln w="8387">
              <a:solidFill>
                <a:srgbClr val="E36C09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1" name="object 7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347895" y="3309878"/>
              <a:ext cx="230637" cy="278436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629525" y="3349483"/>
              <a:ext cx="186992" cy="259558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583804" y="3302935"/>
              <a:ext cx="106752" cy="145847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281998" y="3261264"/>
              <a:ext cx="593068" cy="375035"/>
            </a:xfrm>
            <a:prstGeom prst="rect">
              <a:avLst/>
            </a:prstGeom>
          </p:spPr>
        </p:pic>
      </p:grpSp>
      <p:sp>
        <p:nvSpPr>
          <p:cNvPr id="75" name="object 75"/>
          <p:cNvSpPr txBox="1"/>
          <p:nvPr/>
        </p:nvSpPr>
        <p:spPr>
          <a:xfrm>
            <a:off x="5203471" y="3564735"/>
            <a:ext cx="720725" cy="27813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50825" marR="5080" indent="-238760">
              <a:lnSpc>
                <a:spcPct val="102699"/>
              </a:lnSpc>
              <a:spcBef>
                <a:spcPts val="110"/>
              </a:spcBef>
            </a:pPr>
            <a:r>
              <a:rPr dirty="0" sz="800" spc="10" b="1">
                <a:latin typeface="Times New Roman"/>
                <a:cs typeface="Times New Roman"/>
              </a:rPr>
              <a:t>F</a:t>
            </a:r>
            <a:r>
              <a:rPr dirty="0" sz="800" spc="50" b="1">
                <a:latin typeface="Times New Roman"/>
                <a:cs typeface="Times New Roman"/>
              </a:rPr>
              <a:t>r</a:t>
            </a:r>
            <a:r>
              <a:rPr dirty="0" sz="800" spc="10" b="1">
                <a:latin typeface="Times New Roman"/>
                <a:cs typeface="Times New Roman"/>
              </a:rPr>
              <a:t>ag</a:t>
            </a:r>
            <a:r>
              <a:rPr dirty="0" sz="800" spc="60" b="1">
                <a:latin typeface="Times New Roman"/>
                <a:cs typeface="Times New Roman"/>
              </a:rPr>
              <a:t>m</a:t>
            </a:r>
            <a:r>
              <a:rPr dirty="0" sz="800" spc="5" b="1">
                <a:latin typeface="Times New Roman"/>
                <a:cs typeface="Times New Roman"/>
              </a:rPr>
              <a:t>e</a:t>
            </a:r>
            <a:r>
              <a:rPr dirty="0" sz="800" spc="50" b="1">
                <a:latin typeface="Times New Roman"/>
                <a:cs typeface="Times New Roman"/>
              </a:rPr>
              <a:t>n</a:t>
            </a:r>
            <a:r>
              <a:rPr dirty="0" sz="800" b="1">
                <a:latin typeface="Times New Roman"/>
                <a:cs typeface="Times New Roman"/>
              </a:rPr>
              <a:t>t</a:t>
            </a:r>
            <a:r>
              <a:rPr dirty="0" sz="800" spc="10" b="1">
                <a:latin typeface="Times New Roman"/>
                <a:cs typeface="Times New Roman"/>
              </a:rPr>
              <a:t>a</a:t>
            </a:r>
            <a:r>
              <a:rPr dirty="0" sz="800" b="1">
                <a:latin typeface="Times New Roman"/>
                <a:cs typeface="Times New Roman"/>
              </a:rPr>
              <a:t>t</a:t>
            </a:r>
            <a:r>
              <a:rPr dirty="0" sz="800" spc="45" b="1">
                <a:latin typeface="Times New Roman"/>
                <a:cs typeface="Times New Roman"/>
              </a:rPr>
              <a:t>i</a:t>
            </a:r>
            <a:r>
              <a:rPr dirty="0" sz="800" spc="10" b="1">
                <a:latin typeface="Times New Roman"/>
                <a:cs typeface="Times New Roman"/>
              </a:rPr>
              <a:t>o</a:t>
            </a:r>
            <a:r>
              <a:rPr dirty="0" sz="800" spc="25" b="1">
                <a:latin typeface="Times New Roman"/>
                <a:cs typeface="Times New Roman"/>
              </a:rPr>
              <a:t>n  </a:t>
            </a:r>
            <a:r>
              <a:rPr dirty="0" sz="800" spc="35" b="1">
                <a:latin typeface="Times New Roman"/>
                <a:cs typeface="Times New Roman"/>
              </a:rPr>
              <a:t>MS2</a:t>
            </a:r>
            <a:endParaRPr sz="800">
              <a:latin typeface="Times New Roman"/>
              <a:cs typeface="Times New Roman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4105631" y="3838033"/>
            <a:ext cx="1186815" cy="633095"/>
            <a:chOff x="4105631" y="3838033"/>
            <a:chExt cx="1186815" cy="633095"/>
          </a:xfrm>
        </p:grpSpPr>
        <p:pic>
          <p:nvPicPr>
            <p:cNvPr id="77" name="object 7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012795" y="4129557"/>
              <a:ext cx="279127" cy="212079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5050633" y="4155520"/>
              <a:ext cx="198120" cy="133985"/>
            </a:xfrm>
            <a:custGeom>
              <a:avLst/>
              <a:gdLst/>
              <a:ahLst/>
              <a:cxnLst/>
              <a:rect l="l" t="t" r="r" b="b"/>
              <a:pathLst>
                <a:path w="198120" h="133985">
                  <a:moveTo>
                    <a:pt x="98857" y="0"/>
                  </a:moveTo>
                  <a:lnTo>
                    <a:pt x="98857" y="33463"/>
                  </a:lnTo>
                  <a:lnTo>
                    <a:pt x="0" y="33463"/>
                  </a:lnTo>
                  <a:lnTo>
                    <a:pt x="34890" y="66950"/>
                  </a:lnTo>
                  <a:lnTo>
                    <a:pt x="0" y="100436"/>
                  </a:lnTo>
                  <a:lnTo>
                    <a:pt x="98857" y="100436"/>
                  </a:lnTo>
                  <a:lnTo>
                    <a:pt x="98857" y="133922"/>
                  </a:lnTo>
                  <a:lnTo>
                    <a:pt x="197715" y="66950"/>
                  </a:lnTo>
                  <a:lnTo>
                    <a:pt x="98857" y="0"/>
                  </a:lnTo>
                  <a:close/>
                </a:path>
              </a:pathLst>
            </a:custGeom>
            <a:solidFill>
              <a:srgbClr val="4F87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5050633" y="4155520"/>
              <a:ext cx="198120" cy="133985"/>
            </a:xfrm>
            <a:custGeom>
              <a:avLst/>
              <a:gdLst/>
              <a:ahLst/>
              <a:cxnLst/>
              <a:rect l="l" t="t" r="r" b="b"/>
              <a:pathLst>
                <a:path w="198120" h="133985">
                  <a:moveTo>
                    <a:pt x="197715" y="66950"/>
                  </a:moveTo>
                  <a:lnTo>
                    <a:pt x="98857" y="0"/>
                  </a:lnTo>
                  <a:lnTo>
                    <a:pt x="98857" y="33463"/>
                  </a:lnTo>
                  <a:lnTo>
                    <a:pt x="0" y="33463"/>
                  </a:lnTo>
                  <a:lnTo>
                    <a:pt x="34890" y="66950"/>
                  </a:lnTo>
                  <a:lnTo>
                    <a:pt x="0" y="100436"/>
                  </a:lnTo>
                  <a:lnTo>
                    <a:pt x="98857" y="100436"/>
                  </a:lnTo>
                  <a:lnTo>
                    <a:pt x="98857" y="133922"/>
                  </a:lnTo>
                  <a:lnTo>
                    <a:pt x="197715" y="66950"/>
                  </a:lnTo>
                  <a:close/>
                </a:path>
              </a:pathLst>
            </a:custGeom>
            <a:ln w="566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0" name="object 8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933633" y="3909144"/>
              <a:ext cx="201332" cy="222508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611688" y="3884421"/>
              <a:ext cx="228083" cy="252625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4853616" y="3841938"/>
              <a:ext cx="70485" cy="67945"/>
            </a:xfrm>
            <a:custGeom>
              <a:avLst/>
              <a:gdLst/>
              <a:ahLst/>
              <a:cxnLst/>
              <a:rect l="l" t="t" r="r" b="b"/>
              <a:pathLst>
                <a:path w="70485" h="67945">
                  <a:moveTo>
                    <a:pt x="35198" y="0"/>
                  </a:moveTo>
                  <a:lnTo>
                    <a:pt x="21498" y="2649"/>
                  </a:lnTo>
                  <a:lnTo>
                    <a:pt x="10310" y="9875"/>
                  </a:lnTo>
                  <a:lnTo>
                    <a:pt x="2766" y="20591"/>
                  </a:lnTo>
                  <a:lnTo>
                    <a:pt x="0" y="33713"/>
                  </a:lnTo>
                  <a:lnTo>
                    <a:pt x="2766" y="46835"/>
                  </a:lnTo>
                  <a:lnTo>
                    <a:pt x="10310" y="57551"/>
                  </a:lnTo>
                  <a:lnTo>
                    <a:pt x="21498" y="64777"/>
                  </a:lnTo>
                  <a:lnTo>
                    <a:pt x="35198" y="67426"/>
                  </a:lnTo>
                  <a:lnTo>
                    <a:pt x="48897" y="64777"/>
                  </a:lnTo>
                  <a:lnTo>
                    <a:pt x="60085" y="57551"/>
                  </a:lnTo>
                  <a:lnTo>
                    <a:pt x="67629" y="46835"/>
                  </a:lnTo>
                  <a:lnTo>
                    <a:pt x="70396" y="33713"/>
                  </a:lnTo>
                  <a:lnTo>
                    <a:pt x="67629" y="20591"/>
                  </a:lnTo>
                  <a:lnTo>
                    <a:pt x="60085" y="9875"/>
                  </a:lnTo>
                  <a:lnTo>
                    <a:pt x="48897" y="2649"/>
                  </a:lnTo>
                  <a:lnTo>
                    <a:pt x="35198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3" name="object 8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989011" y="3852867"/>
              <a:ext cx="206880" cy="121452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105631" y="4129557"/>
              <a:ext cx="290757" cy="212079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140639" y="4152690"/>
              <a:ext cx="215004" cy="139581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346999" y="3923528"/>
              <a:ext cx="201332" cy="222508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4515650" y="3843857"/>
              <a:ext cx="93980" cy="90805"/>
            </a:xfrm>
            <a:custGeom>
              <a:avLst/>
              <a:gdLst/>
              <a:ahLst/>
              <a:cxnLst/>
              <a:rect l="l" t="t" r="r" b="b"/>
              <a:pathLst>
                <a:path w="93979" h="90804">
                  <a:moveTo>
                    <a:pt x="93980" y="34874"/>
                  </a:moveTo>
                  <a:lnTo>
                    <a:pt x="58242" y="34874"/>
                  </a:lnTo>
                  <a:lnTo>
                    <a:pt x="51523" y="14046"/>
                  </a:lnTo>
                  <a:lnTo>
                    <a:pt x="46990" y="0"/>
                  </a:lnTo>
                  <a:lnTo>
                    <a:pt x="35737" y="34874"/>
                  </a:lnTo>
                  <a:lnTo>
                    <a:pt x="0" y="34874"/>
                  </a:lnTo>
                  <a:lnTo>
                    <a:pt x="28905" y="56019"/>
                  </a:lnTo>
                  <a:lnTo>
                    <a:pt x="17741" y="90652"/>
                  </a:lnTo>
                  <a:lnTo>
                    <a:pt x="30276" y="81470"/>
                  </a:lnTo>
                  <a:lnTo>
                    <a:pt x="46990" y="69227"/>
                  </a:lnTo>
                  <a:lnTo>
                    <a:pt x="76238" y="90652"/>
                  </a:lnTo>
                  <a:lnTo>
                    <a:pt x="73279" y="81470"/>
                  </a:lnTo>
                  <a:lnTo>
                    <a:pt x="65595" y="57645"/>
                  </a:lnTo>
                  <a:lnTo>
                    <a:pt x="65074" y="56019"/>
                  </a:lnTo>
                  <a:lnTo>
                    <a:pt x="68592" y="53454"/>
                  </a:lnTo>
                  <a:lnTo>
                    <a:pt x="83540" y="42519"/>
                  </a:lnTo>
                  <a:lnTo>
                    <a:pt x="92900" y="35661"/>
                  </a:lnTo>
                  <a:lnTo>
                    <a:pt x="93980" y="3487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8" name="object 8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710712" y="3838033"/>
              <a:ext cx="217205" cy="135836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4725965" y="3875651"/>
              <a:ext cx="396240" cy="76835"/>
            </a:xfrm>
            <a:custGeom>
              <a:avLst/>
              <a:gdLst/>
              <a:ahLst/>
              <a:cxnLst/>
              <a:rect l="l" t="t" r="r" b="b"/>
              <a:pathLst>
                <a:path w="396239" h="76835">
                  <a:moveTo>
                    <a:pt x="278299" y="76641"/>
                  </a:moveTo>
                  <a:lnTo>
                    <a:pt x="395625" y="14833"/>
                  </a:lnTo>
                </a:path>
                <a:path w="396239" h="76835">
                  <a:moveTo>
                    <a:pt x="127573" y="0"/>
                  </a:moveTo>
                  <a:lnTo>
                    <a:pt x="0" y="76604"/>
                  </a:lnTo>
                </a:path>
              </a:pathLst>
            </a:custGeom>
            <a:ln w="78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0" name="object 9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425843" y="3873179"/>
              <a:ext cx="117796" cy="116873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4442034" y="3882394"/>
              <a:ext cx="85725" cy="86995"/>
            </a:xfrm>
            <a:custGeom>
              <a:avLst/>
              <a:gdLst/>
              <a:ahLst/>
              <a:cxnLst/>
              <a:rect l="l" t="t" r="r" b="b"/>
              <a:pathLst>
                <a:path w="85725" h="86995">
                  <a:moveTo>
                    <a:pt x="85499" y="0"/>
                  </a:moveTo>
                  <a:lnTo>
                    <a:pt x="0" y="86643"/>
                  </a:lnTo>
                </a:path>
              </a:pathLst>
            </a:custGeom>
            <a:ln w="7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2" name="object 9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609018" y="4217516"/>
              <a:ext cx="232630" cy="253289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382197" y="4090297"/>
              <a:ext cx="237938" cy="277798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420434" y="4146235"/>
              <a:ext cx="186557" cy="202651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828977" y="4075913"/>
              <a:ext cx="270790" cy="292632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4841883" y="4131851"/>
              <a:ext cx="220345" cy="217804"/>
            </a:xfrm>
            <a:custGeom>
              <a:avLst/>
              <a:gdLst/>
              <a:ahLst/>
              <a:cxnLst/>
              <a:rect l="l" t="t" r="r" b="b"/>
              <a:pathLst>
                <a:path w="220345" h="217804">
                  <a:moveTo>
                    <a:pt x="186784" y="205943"/>
                  </a:moveTo>
                  <a:lnTo>
                    <a:pt x="0" y="205943"/>
                  </a:lnTo>
                  <a:lnTo>
                    <a:pt x="0" y="217181"/>
                  </a:lnTo>
                  <a:lnTo>
                    <a:pt x="195896" y="217181"/>
                  </a:lnTo>
                  <a:lnTo>
                    <a:pt x="198516" y="214664"/>
                  </a:lnTo>
                  <a:lnTo>
                    <a:pt x="198516" y="211562"/>
                  </a:lnTo>
                  <a:lnTo>
                    <a:pt x="186784" y="211562"/>
                  </a:lnTo>
                  <a:lnTo>
                    <a:pt x="186784" y="205943"/>
                  </a:lnTo>
                  <a:close/>
                </a:path>
                <a:path w="220345" h="217804">
                  <a:moveTo>
                    <a:pt x="192668" y="22297"/>
                  </a:moveTo>
                  <a:lnTo>
                    <a:pt x="186817" y="31899"/>
                  </a:lnTo>
                  <a:lnTo>
                    <a:pt x="186784" y="211562"/>
                  </a:lnTo>
                  <a:lnTo>
                    <a:pt x="192650" y="205943"/>
                  </a:lnTo>
                  <a:lnTo>
                    <a:pt x="198516" y="205943"/>
                  </a:lnTo>
                  <a:lnTo>
                    <a:pt x="198516" y="31899"/>
                  </a:lnTo>
                  <a:lnTo>
                    <a:pt x="192668" y="22297"/>
                  </a:lnTo>
                  <a:close/>
                </a:path>
                <a:path w="220345" h="217804">
                  <a:moveTo>
                    <a:pt x="198516" y="205943"/>
                  </a:moveTo>
                  <a:lnTo>
                    <a:pt x="192650" y="205943"/>
                  </a:lnTo>
                  <a:lnTo>
                    <a:pt x="186784" y="211562"/>
                  </a:lnTo>
                  <a:lnTo>
                    <a:pt x="198516" y="211562"/>
                  </a:lnTo>
                  <a:lnTo>
                    <a:pt x="198516" y="205943"/>
                  </a:lnTo>
                  <a:close/>
                </a:path>
                <a:path w="220345" h="217804">
                  <a:moveTo>
                    <a:pt x="192650" y="0"/>
                  </a:moveTo>
                  <a:lnTo>
                    <a:pt x="165430" y="44715"/>
                  </a:lnTo>
                  <a:lnTo>
                    <a:pt x="166369" y="48153"/>
                  </a:lnTo>
                  <a:lnTo>
                    <a:pt x="171961" y="51281"/>
                  </a:lnTo>
                  <a:lnTo>
                    <a:pt x="175559" y="50375"/>
                  </a:lnTo>
                  <a:lnTo>
                    <a:pt x="186784" y="31954"/>
                  </a:lnTo>
                  <a:lnTo>
                    <a:pt x="186784" y="11151"/>
                  </a:lnTo>
                  <a:lnTo>
                    <a:pt x="199446" y="11151"/>
                  </a:lnTo>
                  <a:lnTo>
                    <a:pt x="192650" y="0"/>
                  </a:lnTo>
                  <a:close/>
                </a:path>
                <a:path w="220345" h="217804">
                  <a:moveTo>
                    <a:pt x="199446" y="11151"/>
                  </a:moveTo>
                  <a:lnTo>
                    <a:pt x="198516" y="11151"/>
                  </a:lnTo>
                  <a:lnTo>
                    <a:pt x="198550" y="31954"/>
                  </a:lnTo>
                  <a:lnTo>
                    <a:pt x="208137" y="47696"/>
                  </a:lnTo>
                  <a:lnTo>
                    <a:pt x="209741" y="50375"/>
                  </a:lnTo>
                  <a:lnTo>
                    <a:pt x="213339" y="51281"/>
                  </a:lnTo>
                  <a:lnTo>
                    <a:pt x="218931" y="48153"/>
                  </a:lnTo>
                  <a:lnTo>
                    <a:pt x="219870" y="44715"/>
                  </a:lnTo>
                  <a:lnTo>
                    <a:pt x="218266" y="42033"/>
                  </a:lnTo>
                  <a:lnTo>
                    <a:pt x="199446" y="11151"/>
                  </a:lnTo>
                  <a:close/>
                </a:path>
                <a:path w="220345" h="217804">
                  <a:moveTo>
                    <a:pt x="198516" y="11151"/>
                  </a:moveTo>
                  <a:lnTo>
                    <a:pt x="186784" y="11151"/>
                  </a:lnTo>
                  <a:lnTo>
                    <a:pt x="186784" y="31954"/>
                  </a:lnTo>
                  <a:lnTo>
                    <a:pt x="192668" y="22297"/>
                  </a:lnTo>
                  <a:lnTo>
                    <a:pt x="187605" y="13983"/>
                  </a:lnTo>
                  <a:lnTo>
                    <a:pt x="198516" y="13983"/>
                  </a:lnTo>
                  <a:lnTo>
                    <a:pt x="198516" y="11151"/>
                  </a:lnTo>
                  <a:close/>
                </a:path>
                <a:path w="220345" h="217804">
                  <a:moveTo>
                    <a:pt x="198516" y="13983"/>
                  </a:moveTo>
                  <a:lnTo>
                    <a:pt x="197734" y="13983"/>
                  </a:lnTo>
                  <a:lnTo>
                    <a:pt x="192668" y="22297"/>
                  </a:lnTo>
                  <a:lnTo>
                    <a:pt x="198516" y="31899"/>
                  </a:lnTo>
                  <a:lnTo>
                    <a:pt x="198516" y="13983"/>
                  </a:lnTo>
                  <a:close/>
                </a:path>
                <a:path w="220345" h="217804">
                  <a:moveTo>
                    <a:pt x="197734" y="13983"/>
                  </a:moveTo>
                  <a:lnTo>
                    <a:pt x="187605" y="13983"/>
                  </a:lnTo>
                  <a:lnTo>
                    <a:pt x="192668" y="22297"/>
                  </a:lnTo>
                  <a:lnTo>
                    <a:pt x="197734" y="13983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7" name="object 9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660496" y="4081307"/>
              <a:ext cx="130936" cy="151935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4697916" y="4137245"/>
              <a:ext cx="54610" cy="76835"/>
            </a:xfrm>
            <a:custGeom>
              <a:avLst/>
              <a:gdLst/>
              <a:ahLst/>
              <a:cxnLst/>
              <a:rect l="l" t="t" r="r" b="b"/>
              <a:pathLst>
                <a:path w="54610" h="76835">
                  <a:moveTo>
                    <a:pt x="27642" y="22298"/>
                  </a:moveTo>
                  <a:lnTo>
                    <a:pt x="21598" y="31831"/>
                  </a:lnTo>
                  <a:lnTo>
                    <a:pt x="20774" y="76312"/>
                  </a:lnTo>
                  <a:lnTo>
                    <a:pt x="32507" y="76510"/>
                  </a:lnTo>
                  <a:lnTo>
                    <a:pt x="33137" y="42460"/>
                  </a:lnTo>
                  <a:lnTo>
                    <a:pt x="33214" y="31831"/>
                  </a:lnTo>
                  <a:lnTo>
                    <a:pt x="27642" y="22298"/>
                  </a:lnTo>
                  <a:close/>
                </a:path>
                <a:path w="54610" h="76835">
                  <a:moveTo>
                    <a:pt x="34517" y="11050"/>
                  </a:moveTo>
                  <a:lnTo>
                    <a:pt x="21983" y="11050"/>
                  </a:lnTo>
                  <a:lnTo>
                    <a:pt x="33715" y="11249"/>
                  </a:lnTo>
                  <a:lnTo>
                    <a:pt x="33330" y="32030"/>
                  </a:lnTo>
                  <a:lnTo>
                    <a:pt x="42636" y="47951"/>
                  </a:lnTo>
                  <a:lnTo>
                    <a:pt x="44200" y="50659"/>
                  </a:lnTo>
                  <a:lnTo>
                    <a:pt x="47798" y="51626"/>
                  </a:lnTo>
                  <a:lnTo>
                    <a:pt x="53430" y="48592"/>
                  </a:lnTo>
                  <a:lnTo>
                    <a:pt x="54447" y="45168"/>
                  </a:lnTo>
                  <a:lnTo>
                    <a:pt x="52883" y="42460"/>
                  </a:lnTo>
                  <a:lnTo>
                    <a:pt x="34517" y="11050"/>
                  </a:lnTo>
                  <a:close/>
                </a:path>
                <a:path w="54610" h="76835">
                  <a:moveTo>
                    <a:pt x="28056" y="0"/>
                  </a:moveTo>
                  <a:lnTo>
                    <a:pt x="0" y="44243"/>
                  </a:lnTo>
                  <a:lnTo>
                    <a:pt x="879" y="47700"/>
                  </a:lnTo>
                  <a:lnTo>
                    <a:pt x="6421" y="50922"/>
                  </a:lnTo>
                  <a:lnTo>
                    <a:pt x="10027" y="50079"/>
                  </a:lnTo>
                  <a:lnTo>
                    <a:pt x="21598" y="31831"/>
                  </a:lnTo>
                  <a:lnTo>
                    <a:pt x="21983" y="11050"/>
                  </a:lnTo>
                  <a:lnTo>
                    <a:pt x="34517" y="11050"/>
                  </a:lnTo>
                  <a:lnTo>
                    <a:pt x="28056" y="0"/>
                  </a:lnTo>
                  <a:close/>
                </a:path>
                <a:path w="54610" h="76835">
                  <a:moveTo>
                    <a:pt x="33666" y="13893"/>
                  </a:moveTo>
                  <a:lnTo>
                    <a:pt x="22730" y="13893"/>
                  </a:lnTo>
                  <a:lnTo>
                    <a:pt x="32863" y="14065"/>
                  </a:lnTo>
                  <a:lnTo>
                    <a:pt x="27642" y="22298"/>
                  </a:lnTo>
                  <a:lnTo>
                    <a:pt x="33330" y="32030"/>
                  </a:lnTo>
                  <a:lnTo>
                    <a:pt x="33666" y="13893"/>
                  </a:lnTo>
                  <a:close/>
                </a:path>
                <a:path w="54610" h="76835">
                  <a:moveTo>
                    <a:pt x="21983" y="11050"/>
                  </a:moveTo>
                  <a:lnTo>
                    <a:pt x="21598" y="31831"/>
                  </a:lnTo>
                  <a:lnTo>
                    <a:pt x="27642" y="22298"/>
                  </a:lnTo>
                  <a:lnTo>
                    <a:pt x="22730" y="13893"/>
                  </a:lnTo>
                  <a:lnTo>
                    <a:pt x="33666" y="13893"/>
                  </a:lnTo>
                  <a:lnTo>
                    <a:pt x="33715" y="11249"/>
                  </a:lnTo>
                  <a:lnTo>
                    <a:pt x="21983" y="11050"/>
                  </a:lnTo>
                  <a:close/>
                </a:path>
                <a:path w="54610" h="76835">
                  <a:moveTo>
                    <a:pt x="22730" y="13893"/>
                  </a:moveTo>
                  <a:lnTo>
                    <a:pt x="27642" y="22298"/>
                  </a:lnTo>
                  <a:lnTo>
                    <a:pt x="32863" y="14065"/>
                  </a:lnTo>
                  <a:lnTo>
                    <a:pt x="22730" y="13893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9" name="object 99"/>
          <p:cNvGrpSpPr/>
          <p:nvPr/>
        </p:nvGrpSpPr>
        <p:grpSpPr>
          <a:xfrm>
            <a:off x="1965787" y="3683065"/>
            <a:ext cx="1035050" cy="887094"/>
            <a:chOff x="1965787" y="3683065"/>
            <a:chExt cx="1035050" cy="887094"/>
          </a:xfrm>
        </p:grpSpPr>
        <p:pic>
          <p:nvPicPr>
            <p:cNvPr id="100" name="object 10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965787" y="3900205"/>
              <a:ext cx="712185" cy="669696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180816" y="3683065"/>
              <a:ext cx="232606" cy="279052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213923" y="3703116"/>
              <a:ext cx="160576" cy="206655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675104" y="4129557"/>
              <a:ext cx="325648" cy="212079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709499" y="4150689"/>
              <a:ext cx="250500" cy="139574"/>
            </a:xfrm>
            <a:prstGeom prst="rect">
              <a:avLst/>
            </a:prstGeom>
          </p:spPr>
        </p:pic>
      </p:grpSp>
      <p:sp>
        <p:nvSpPr>
          <p:cNvPr id="105" name="object 105"/>
          <p:cNvSpPr txBox="1"/>
          <p:nvPr/>
        </p:nvSpPr>
        <p:spPr>
          <a:xfrm>
            <a:off x="4378882" y="4457672"/>
            <a:ext cx="667385" cy="4038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 marR="5080" indent="220345">
              <a:lnSpc>
                <a:spcPct val="102699"/>
              </a:lnSpc>
              <a:spcBef>
                <a:spcPts val="110"/>
              </a:spcBef>
            </a:pPr>
            <a:r>
              <a:rPr dirty="0" sz="800" spc="25" b="1">
                <a:latin typeface="Times New Roman"/>
                <a:cs typeface="Times New Roman"/>
              </a:rPr>
              <a:t>Post </a:t>
            </a:r>
            <a:r>
              <a:rPr dirty="0" sz="800" spc="30" b="1">
                <a:latin typeface="Times New Roman"/>
                <a:cs typeface="Times New Roman"/>
              </a:rPr>
              <a:t> </a:t>
            </a:r>
            <a:r>
              <a:rPr dirty="0" sz="800" spc="20" b="1">
                <a:latin typeface="Times New Roman"/>
                <a:cs typeface="Times New Roman"/>
              </a:rPr>
              <a:t>Translational </a:t>
            </a:r>
            <a:r>
              <a:rPr dirty="0" sz="800" spc="-185" b="1">
                <a:latin typeface="Times New Roman"/>
                <a:cs typeface="Times New Roman"/>
              </a:rPr>
              <a:t> </a:t>
            </a:r>
            <a:r>
              <a:rPr dirty="0" sz="800" spc="65" b="1">
                <a:latin typeface="Times New Roman"/>
                <a:cs typeface="Times New Roman"/>
              </a:rPr>
              <a:t>M</a:t>
            </a:r>
            <a:r>
              <a:rPr dirty="0" sz="800" spc="10" b="1">
                <a:latin typeface="Times New Roman"/>
                <a:cs typeface="Times New Roman"/>
              </a:rPr>
              <a:t>o</a:t>
            </a:r>
            <a:r>
              <a:rPr dirty="0" sz="800" spc="5" b="1">
                <a:latin typeface="Times New Roman"/>
                <a:cs typeface="Times New Roman"/>
              </a:rPr>
              <a:t>d</a:t>
            </a:r>
            <a:r>
              <a:rPr dirty="0" sz="800" spc="45" b="1">
                <a:latin typeface="Times New Roman"/>
                <a:cs typeface="Times New Roman"/>
              </a:rPr>
              <a:t>i</a:t>
            </a:r>
            <a:r>
              <a:rPr dirty="0" sz="800" b="1">
                <a:latin typeface="Times New Roman"/>
                <a:cs typeface="Times New Roman"/>
              </a:rPr>
              <a:t>f</a:t>
            </a:r>
            <a:r>
              <a:rPr dirty="0" sz="800" b="1">
                <a:latin typeface="Times New Roman"/>
                <a:cs typeface="Times New Roman"/>
              </a:rPr>
              <a:t>i</a:t>
            </a:r>
            <a:r>
              <a:rPr dirty="0" sz="800" spc="5" b="1">
                <a:latin typeface="Times New Roman"/>
                <a:cs typeface="Times New Roman"/>
              </a:rPr>
              <a:t>c</a:t>
            </a:r>
            <a:r>
              <a:rPr dirty="0" sz="800" spc="55" b="1">
                <a:latin typeface="Times New Roman"/>
                <a:cs typeface="Times New Roman"/>
              </a:rPr>
              <a:t>a</a:t>
            </a:r>
            <a:r>
              <a:rPr dirty="0" sz="800" b="1">
                <a:latin typeface="Times New Roman"/>
                <a:cs typeface="Times New Roman"/>
              </a:rPr>
              <a:t>t</a:t>
            </a:r>
            <a:r>
              <a:rPr dirty="0" sz="800" b="1">
                <a:latin typeface="Times New Roman"/>
                <a:cs typeface="Times New Roman"/>
              </a:rPr>
              <a:t>i</a:t>
            </a:r>
            <a:r>
              <a:rPr dirty="0" sz="800" spc="10" b="1">
                <a:latin typeface="Times New Roman"/>
                <a:cs typeface="Times New Roman"/>
              </a:rPr>
              <a:t>o</a:t>
            </a:r>
            <a:r>
              <a:rPr dirty="0" sz="800" spc="50" b="1">
                <a:latin typeface="Times New Roman"/>
                <a:cs typeface="Times New Roman"/>
              </a:rPr>
              <a:t>n</a:t>
            </a:r>
            <a:r>
              <a:rPr dirty="0" sz="800" spc="25" b="1">
                <a:latin typeface="Times New Roman"/>
                <a:cs typeface="Times New Roman"/>
              </a:rPr>
              <a:t>s</a:t>
            </a:r>
            <a:endParaRPr sz="800">
              <a:latin typeface="Times New Roman"/>
              <a:cs typeface="Times New Roman"/>
            </a:endParaRPr>
          </a:p>
        </p:txBody>
      </p:sp>
      <p:pic>
        <p:nvPicPr>
          <p:cNvPr id="106" name="object 106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2008390" y="5337786"/>
            <a:ext cx="3791684" cy="2502558"/>
          </a:xfrm>
          <a:prstGeom prst="rect">
            <a:avLst/>
          </a:prstGeom>
        </p:spPr>
      </p:pic>
      <p:sp>
        <p:nvSpPr>
          <p:cNvPr id="107" name="object 107"/>
          <p:cNvSpPr txBox="1"/>
          <p:nvPr/>
        </p:nvSpPr>
        <p:spPr>
          <a:xfrm>
            <a:off x="1151889" y="7480934"/>
            <a:ext cx="1412875" cy="52197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60"/>
              </a:lnSpc>
            </a:pPr>
            <a:r>
              <a:rPr dirty="0" sz="1100" spc="-5" b="1">
                <a:latin typeface="Calibri"/>
                <a:cs typeface="Calibri"/>
              </a:rPr>
              <a:t>Compare</a:t>
            </a:r>
            <a:r>
              <a:rPr dirty="0" sz="1100" spc="-30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Theoretical</a:t>
            </a:r>
            <a:endParaRPr sz="1100">
              <a:latin typeface="Calibri"/>
              <a:cs typeface="Calibri"/>
            </a:endParaRPr>
          </a:p>
          <a:p>
            <a:pPr algn="ctr" marL="320040" marR="311150" indent="-1270">
              <a:lnSpc>
                <a:spcPct val="101800"/>
              </a:lnSpc>
            </a:pPr>
            <a:r>
              <a:rPr dirty="0" sz="1100" spc="-5" b="1">
                <a:latin typeface="Calibri"/>
                <a:cs typeface="Calibri"/>
              </a:rPr>
              <a:t>Masses </a:t>
            </a:r>
            <a:r>
              <a:rPr dirty="0" sz="1100" b="1">
                <a:latin typeface="Calibri"/>
                <a:cs typeface="Calibri"/>
              </a:rPr>
              <a:t>with </a:t>
            </a:r>
            <a:r>
              <a:rPr dirty="0" sz="1100" spc="5" b="1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Ex</a:t>
            </a:r>
            <a:r>
              <a:rPr dirty="0" sz="1100" spc="-10" b="1">
                <a:latin typeface="Calibri"/>
                <a:cs typeface="Calibri"/>
              </a:rPr>
              <a:t>p</a:t>
            </a:r>
            <a:r>
              <a:rPr dirty="0" sz="1100" spc="-5" b="1">
                <a:latin typeface="Calibri"/>
                <a:cs typeface="Calibri"/>
              </a:rPr>
              <a:t>e</a:t>
            </a:r>
            <a:r>
              <a:rPr dirty="0" sz="1100" b="1">
                <a:latin typeface="Calibri"/>
                <a:cs typeface="Calibri"/>
              </a:rPr>
              <a:t>ri</a:t>
            </a:r>
            <a:r>
              <a:rPr dirty="0" sz="1100" spc="-5" b="1">
                <a:latin typeface="Calibri"/>
                <a:cs typeface="Calibri"/>
              </a:rPr>
              <a:t>me</a:t>
            </a:r>
            <a:r>
              <a:rPr dirty="0" sz="1100" spc="-10" b="1">
                <a:latin typeface="Calibri"/>
                <a:cs typeface="Calibri"/>
              </a:rPr>
              <a:t>n</a:t>
            </a:r>
            <a:r>
              <a:rPr dirty="0" sz="1100" b="1">
                <a:latin typeface="Calibri"/>
                <a:cs typeface="Calibri"/>
              </a:rPr>
              <a:t>t</a:t>
            </a:r>
            <a:r>
              <a:rPr dirty="0" sz="1100" spc="-5" b="1">
                <a:latin typeface="Calibri"/>
                <a:cs typeface="Calibri"/>
              </a:rPr>
              <a:t>a</a:t>
            </a:r>
            <a:r>
              <a:rPr dirty="0" sz="1100" b="1">
                <a:latin typeface="Calibri"/>
                <a:cs typeface="Calibri"/>
              </a:rPr>
              <a:t>l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182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24352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013: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PROTEIN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IONIZATION TECHNIQUES</a:t>
            </a:r>
            <a:endParaRPr sz="1300">
              <a:latin typeface="Calibri Light"/>
              <a:cs typeface="Calibri Light"/>
            </a:endParaRPr>
          </a:p>
          <a:p>
            <a:pPr marL="12700" marR="25400">
              <a:lnSpc>
                <a:spcPct val="109600"/>
              </a:lnSpc>
              <a:spcBef>
                <a:spcPts val="10"/>
              </a:spcBef>
            </a:pP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ionization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used</a:t>
            </a:r>
            <a:r>
              <a:rPr dirty="0" sz="1200">
                <a:latin typeface="Calibri"/>
                <a:cs typeface="Calibri"/>
              </a:rPr>
              <a:t> in Mass </a:t>
            </a:r>
            <a:r>
              <a:rPr dirty="0" sz="1200" spc="-5">
                <a:latin typeface="Calibri"/>
                <a:cs typeface="Calibri"/>
              </a:rPr>
              <a:t>spectrometry based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proteomics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protocols.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Ionization </a:t>
            </a:r>
            <a:r>
              <a:rPr dirty="0" sz="1200">
                <a:latin typeface="Calibri"/>
                <a:cs typeface="Calibri"/>
              </a:rPr>
              <a:t> involves </a:t>
            </a:r>
            <a:r>
              <a:rPr dirty="0" sz="1200" spc="-5">
                <a:latin typeface="Calibri"/>
                <a:cs typeface="Calibri"/>
              </a:rPr>
              <a:t>loading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proton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removal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Ionizations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>
                <a:latin typeface="Calibri"/>
                <a:cs typeface="Calibri"/>
              </a:rPr>
              <a:t>increase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5">
                <a:latin typeface="Calibri"/>
                <a:cs typeface="Calibri"/>
              </a:rPr>
              <a:t> decrease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 </a:t>
            </a:r>
            <a:r>
              <a:rPr dirty="0" sz="1200" spc="-5">
                <a:latin typeface="Calibri"/>
                <a:cs typeface="Calibri"/>
              </a:rPr>
              <a:t>of protein</a:t>
            </a:r>
            <a:r>
              <a:rPr dirty="0" sz="1200">
                <a:latin typeface="Calibri"/>
                <a:cs typeface="Calibri"/>
              </a:rPr>
              <a:t> 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02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400" spc="-5" b="1">
                <a:latin typeface="Calibri"/>
                <a:cs typeface="Calibri"/>
              </a:rPr>
              <a:t>SALIENT</a:t>
            </a:r>
            <a:r>
              <a:rPr dirty="0" sz="1400" spc="-3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IONIZATION</a:t>
            </a:r>
            <a:endParaRPr sz="1400">
              <a:latin typeface="Calibri"/>
              <a:cs typeface="Calibri"/>
            </a:endParaRPr>
          </a:p>
          <a:p>
            <a:pPr marL="12700" marR="243840">
              <a:lnSpc>
                <a:spcPct val="110000"/>
              </a:lnSpc>
              <a:spcBef>
                <a:spcPts val="810"/>
              </a:spcBef>
            </a:pPr>
            <a:r>
              <a:rPr dirty="0" sz="1200">
                <a:latin typeface="Calibri"/>
                <a:cs typeface="Calibri"/>
              </a:rPr>
              <a:t>Is the</a:t>
            </a:r>
            <a:r>
              <a:rPr dirty="0" sz="1200" spc="-5">
                <a:latin typeface="Calibri"/>
                <a:cs typeface="Calibri"/>
              </a:rPr>
              <a:t> technique which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include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Matrix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Assisted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Laser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Desorption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Ionization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MALDI)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&amp; </a:t>
            </a:r>
            <a:r>
              <a:rPr dirty="0" sz="1200" spc="-5">
                <a:latin typeface="Calibri"/>
                <a:cs typeface="Calibri"/>
              </a:rPr>
              <a:t>Electro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Spray</a:t>
            </a:r>
            <a:r>
              <a:rPr dirty="0" sz="1200" spc="-5">
                <a:latin typeface="Calibri"/>
                <a:cs typeface="Calibri"/>
              </a:rPr>
              <a:t> Ionization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(ESI)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example: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605910"/>
            <a:ext cx="5915660" cy="193611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469265" indent="-228600">
              <a:lnSpc>
                <a:spcPct val="100000"/>
              </a:lnSpc>
              <a:spcBef>
                <a:spcPts val="10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400" spc="-5" b="1">
                <a:latin typeface="Calibri"/>
                <a:cs typeface="Calibri"/>
              </a:rPr>
              <a:t>MALDI</a:t>
            </a:r>
            <a:endParaRPr sz="1400">
              <a:latin typeface="Calibri"/>
              <a:cs typeface="Calibri"/>
            </a:endParaRPr>
          </a:p>
          <a:p>
            <a:pPr marL="12700" marR="494030">
              <a:lnSpc>
                <a:spcPct val="110000"/>
              </a:lnSpc>
              <a:spcBef>
                <a:spcPts val="810"/>
              </a:spcBef>
            </a:pP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this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technique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proton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added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molecular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weight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increases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 </a:t>
            </a:r>
            <a:r>
              <a:rPr dirty="0" sz="1200" spc="-5">
                <a:latin typeface="Calibri"/>
                <a:cs typeface="Calibri"/>
              </a:rPr>
              <a:t>one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Mass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spectrometry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reports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+1.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01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400" spc="-5" b="1">
                <a:latin typeface="Calibri"/>
                <a:cs typeface="Calibri"/>
              </a:rPr>
              <a:t>ESI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825"/>
              </a:spcBef>
            </a:pPr>
            <a:r>
              <a:rPr dirty="0" sz="1200" spc="-5">
                <a:latin typeface="Calibri"/>
                <a:cs typeface="Calibri"/>
              </a:rPr>
              <a:t>ESI</a:t>
            </a:r>
            <a:r>
              <a:rPr dirty="0" sz="1200">
                <a:latin typeface="Calibri"/>
                <a:cs typeface="Calibri"/>
              </a:rPr>
              <a:t> adds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many</a:t>
            </a:r>
            <a:r>
              <a:rPr dirty="0" sz="1200" spc="-5">
                <a:latin typeface="Calibri"/>
                <a:cs typeface="Calibri"/>
              </a:rPr>
              <a:t> protons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peptides 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molecular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weight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increased</a:t>
            </a:r>
            <a:r>
              <a:rPr dirty="0" sz="1200">
                <a:latin typeface="Calibri"/>
                <a:cs typeface="Calibri"/>
              </a:rPr>
              <a:t> by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number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protons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added.</a:t>
            </a:r>
            <a:r>
              <a:rPr dirty="0" sz="1200" spc="-5">
                <a:latin typeface="Calibri"/>
                <a:cs typeface="Calibri"/>
              </a:rPr>
              <a:t> But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difficult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ESI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find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+1.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01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400" spc="-5" b="1">
                <a:latin typeface="Calibri"/>
                <a:cs typeface="Calibri"/>
              </a:rPr>
              <a:t>EXAMPLE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271384"/>
            <a:ext cx="5674995" cy="6724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0.56 resolving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multiple charges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09200"/>
              </a:lnSpc>
            </a:pPr>
            <a:r>
              <a:rPr dirty="0" sz="1200">
                <a:latin typeface="Calibri"/>
                <a:cs typeface="Calibri"/>
              </a:rPr>
              <a:t>MS </a:t>
            </a:r>
            <a:r>
              <a:rPr dirty="0" sz="1200" spc="-5">
                <a:latin typeface="Calibri"/>
                <a:cs typeface="Calibri"/>
              </a:rPr>
              <a:t>data </a:t>
            </a:r>
            <a:r>
              <a:rPr dirty="0" sz="1200">
                <a:latin typeface="Calibri"/>
                <a:cs typeface="Calibri"/>
              </a:rPr>
              <a:t>from </a:t>
            </a:r>
            <a:r>
              <a:rPr dirty="0" sz="1200" spc="-5">
                <a:latin typeface="Calibri"/>
                <a:cs typeface="Calibri"/>
              </a:rPr>
              <a:t>MALDI ionization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easier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5">
                <a:latin typeface="Calibri"/>
                <a:cs typeface="Calibri"/>
              </a:rPr>
              <a:t>handle </a:t>
            </a:r>
            <a:r>
              <a:rPr dirty="0" sz="1200">
                <a:latin typeface="Calibri"/>
                <a:cs typeface="Calibri"/>
              </a:rPr>
              <a:t>as the </a:t>
            </a:r>
            <a:r>
              <a:rPr dirty="0" sz="1200" spc="-5">
                <a:latin typeface="Calibri"/>
                <a:cs typeface="Calibri"/>
              </a:rPr>
              <a:t>product ions masses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mostly </a:t>
            </a:r>
            <a:r>
              <a:rPr dirty="0" sz="1200" spc="-10">
                <a:latin typeface="Calibri"/>
                <a:cs typeface="Calibri"/>
              </a:rPr>
              <a:t>at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“1+mass”.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ESI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difficult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</a:t>
            </a:r>
            <a:r>
              <a:rPr dirty="0" sz="1200">
                <a:latin typeface="Calibri"/>
                <a:cs typeface="Calibri"/>
              </a:rPr>
              <a:t> as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does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not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easily</a:t>
            </a:r>
            <a:r>
              <a:rPr dirty="0" sz="1200">
                <a:latin typeface="Calibri"/>
                <a:cs typeface="Calibri"/>
              </a:rPr>
              <a:t> give </a:t>
            </a:r>
            <a:r>
              <a:rPr dirty="0" sz="1200" spc="-5">
                <a:latin typeface="Calibri"/>
                <a:cs typeface="Calibri"/>
              </a:rPr>
              <a:t>away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+1 charged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ion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5445" y="3065403"/>
            <a:ext cx="2040674" cy="42664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8748" y="5731398"/>
            <a:ext cx="4012988" cy="51217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8020" y="6409681"/>
            <a:ext cx="3052643" cy="755609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183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014: MS1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&amp; INTACT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PROTEIN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MASS</a:t>
            </a:r>
            <a:endParaRPr sz="1300">
              <a:latin typeface="Calibri Light"/>
              <a:cs typeface="Calibri Light"/>
            </a:endParaRPr>
          </a:p>
          <a:p>
            <a:pPr marL="12700" marR="252095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When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ionize </a:t>
            </a:r>
            <a:r>
              <a:rPr dirty="0" sz="1200" spc="-5">
                <a:latin typeface="Calibri"/>
                <a:cs typeface="Calibri"/>
              </a:rPr>
              <a:t>the protein,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deflected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by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magnetic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field in</a:t>
            </a:r>
            <a:r>
              <a:rPr dirty="0" sz="1200" spc="-5">
                <a:latin typeface="Calibri"/>
                <a:cs typeface="Calibri"/>
              </a:rPr>
              <a:t> proportion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protein 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measured </a:t>
            </a:r>
            <a:r>
              <a:rPr dirty="0" sz="1200">
                <a:latin typeface="Calibri"/>
                <a:cs typeface="Calibri"/>
              </a:rPr>
              <a:t>by </a:t>
            </a:r>
            <a:r>
              <a:rPr dirty="0" sz="1200" spc="-5">
                <a:latin typeface="Calibri"/>
                <a:cs typeface="Calibri"/>
              </a:rPr>
              <a:t>spectrometry.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189346"/>
            <a:ext cx="5893435" cy="927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0.67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MS1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Schematic (Image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courtesy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Wikipedia)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</a:pPr>
            <a:r>
              <a:rPr dirty="0" sz="1100" spc="-5">
                <a:latin typeface="Calibri"/>
                <a:cs typeface="Calibri"/>
              </a:rPr>
              <a:t>Mass/charge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helps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us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calculate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the </a:t>
            </a:r>
            <a:r>
              <a:rPr dirty="0" sz="1100">
                <a:latin typeface="Calibri"/>
                <a:cs typeface="Calibri"/>
              </a:rPr>
              <a:t>mass of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protein,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“Mass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Select”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can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help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select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specific MS1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for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further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analysis.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25"/>
              </a:spcBef>
            </a:pPr>
            <a:r>
              <a:rPr dirty="0" sz="1100">
                <a:latin typeface="Calibri"/>
                <a:cs typeface="Calibri"/>
              </a:rPr>
              <a:t>MS1 </a:t>
            </a:r>
            <a:r>
              <a:rPr dirty="0" sz="1100" spc="-5">
                <a:latin typeface="Calibri"/>
                <a:cs typeface="Calibri"/>
              </a:rPr>
              <a:t>results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 </a:t>
            </a:r>
            <a:r>
              <a:rPr dirty="0" sz="1100" spc="-5">
                <a:latin typeface="Calibri"/>
                <a:cs typeface="Calibri"/>
              </a:rPr>
              <a:t>intact masses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 the</a:t>
            </a:r>
            <a:r>
              <a:rPr dirty="0" sz="1100" spc="-5">
                <a:latin typeface="Calibri"/>
                <a:cs typeface="Calibri"/>
              </a:rPr>
              <a:t> peptides.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95815" y="1695090"/>
            <a:ext cx="3593633" cy="333099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184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3515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015: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SCORING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INTACT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PROTEIN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MASS</a:t>
            </a:r>
            <a:endParaRPr sz="1300">
              <a:latin typeface="Calibri Light"/>
              <a:cs typeface="Calibri Light"/>
            </a:endParaRPr>
          </a:p>
          <a:p>
            <a:pPr marL="12700" marR="224154">
              <a:lnSpc>
                <a:spcPct val="109600"/>
              </a:lnSpc>
              <a:spcBef>
                <a:spcPts val="10"/>
              </a:spcBef>
            </a:pPr>
            <a:r>
              <a:rPr dirty="0" sz="1200" spc="-5">
                <a:latin typeface="Calibri"/>
                <a:cs typeface="Calibri"/>
              </a:rPr>
              <a:t>MS1 </a:t>
            </a:r>
            <a:r>
              <a:rPr dirty="0" sz="1200">
                <a:latin typeface="Calibri"/>
                <a:cs typeface="Calibri"/>
              </a:rPr>
              <a:t>helps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obtain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intact</a:t>
            </a:r>
            <a:r>
              <a:rPr dirty="0" sz="1200">
                <a:latin typeface="Calibri"/>
                <a:cs typeface="Calibri"/>
              </a:rPr>
              <a:t> masses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precursor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molecules which depend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upon </a:t>
            </a: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proteomics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protocol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applied.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masses </a:t>
            </a:r>
            <a:r>
              <a:rPr dirty="0" sz="1200" spc="-5">
                <a:latin typeface="Calibri"/>
                <a:cs typeface="Calibri"/>
              </a:rPr>
              <a:t>reported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-5">
                <a:latin typeface="Calibri"/>
                <a:cs typeface="Calibri"/>
              </a:rPr>
              <a:t> MS1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database, but </a:t>
            </a:r>
            <a:r>
              <a:rPr dirty="0" sz="1200">
                <a:latin typeface="Calibri"/>
                <a:cs typeface="Calibri"/>
              </a:rPr>
              <a:t>before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converted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+1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all </a:t>
            </a:r>
            <a:r>
              <a:rPr dirty="0" sz="1200" spc="-5">
                <a:latin typeface="Calibri"/>
                <a:cs typeface="Calibri"/>
              </a:rPr>
              <a:t>molecule.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SCORING</a:t>
            </a:r>
            <a:endParaRPr sz="1200">
              <a:latin typeface="Calibri"/>
              <a:cs typeface="Calibri"/>
            </a:endParaRPr>
          </a:p>
          <a:p>
            <a:pPr marL="12700" marR="417195">
              <a:lnSpc>
                <a:spcPct val="109200"/>
              </a:lnSpc>
              <a:spcBef>
                <a:spcPts val="815"/>
              </a:spcBef>
            </a:pP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 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get </a:t>
            </a:r>
            <a:r>
              <a:rPr dirty="0" sz="1200">
                <a:latin typeface="Calibri"/>
                <a:cs typeface="Calibri"/>
              </a:rPr>
              <a:t>maximum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low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quality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matches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should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low </a:t>
            </a:r>
            <a:r>
              <a:rPr dirty="0" sz="1200" spc="-5">
                <a:latin typeface="Calibri"/>
                <a:cs typeface="Calibri"/>
              </a:rPr>
              <a:t>scores.</a:t>
            </a:r>
            <a:endParaRPr sz="1200">
              <a:latin typeface="Calibri"/>
              <a:cs typeface="Calibri"/>
            </a:endParaRPr>
          </a:p>
          <a:p>
            <a:pPr marL="12700" marR="267970">
              <a:lnSpc>
                <a:spcPct val="110200"/>
              </a:lnSpc>
              <a:spcBef>
                <a:spcPts val="800"/>
              </a:spcBef>
            </a:pPr>
            <a:r>
              <a:rPr dirty="0" sz="1200">
                <a:latin typeface="Calibri"/>
                <a:cs typeface="Calibri"/>
              </a:rPr>
              <a:t>After</a:t>
            </a:r>
            <a:r>
              <a:rPr dirty="0" sz="1200" spc="-5">
                <a:latin typeface="Calibri"/>
                <a:cs typeface="Calibri"/>
              </a:rPr>
              <a:t> filtering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multiple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charges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 </a:t>
            </a:r>
            <a:r>
              <a:rPr dirty="0" sz="1200">
                <a:latin typeface="Calibri"/>
                <a:cs typeface="Calibri"/>
              </a:rPr>
              <a:t>get</a:t>
            </a:r>
            <a:r>
              <a:rPr dirty="0" sz="1200" spc="-5">
                <a:latin typeface="Calibri"/>
                <a:cs typeface="Calibri"/>
              </a:rPr>
              <a:t> the only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peaks</a:t>
            </a:r>
            <a:r>
              <a:rPr dirty="0" sz="1200">
                <a:latin typeface="Calibri"/>
                <a:cs typeface="Calibri"/>
              </a:rPr>
              <a:t> having</a:t>
            </a:r>
            <a:r>
              <a:rPr dirty="0" sz="1200" spc="-5">
                <a:latin typeface="Calibri"/>
                <a:cs typeface="Calibri"/>
              </a:rPr>
              <a:t> charge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1.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after </a:t>
            </a:r>
            <a:r>
              <a:rPr dirty="0" sz="1200">
                <a:latin typeface="Calibri"/>
                <a:cs typeface="Calibri"/>
              </a:rPr>
              <a:t>this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filter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 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base.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b="1">
                <a:latin typeface="Calibri"/>
                <a:cs typeface="Calibri"/>
              </a:rPr>
              <a:t>SCORING</a:t>
            </a:r>
            <a:r>
              <a:rPr dirty="0" sz="1200" spc="-3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SCHEME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29258" y="4540122"/>
            <a:ext cx="123189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Cambria Math"/>
                <a:cs typeface="Cambria Math"/>
              </a:rPr>
              <a:t>𝑀</a:t>
            </a:r>
            <a:endParaRPr sz="900">
              <a:latin typeface="Cambria Math"/>
              <a:cs typeface="Cambria Math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26794" y="4666615"/>
            <a:ext cx="31242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Cambria Math"/>
                <a:cs typeface="Cambria Math"/>
              </a:rPr>
              <a:t>𝑆</a:t>
            </a:r>
            <a:r>
              <a:rPr dirty="0" sz="900" spc="5">
                <a:latin typeface="Cambria Math"/>
                <a:cs typeface="Cambria Math"/>
              </a:rPr>
              <a:t>𝑐</a:t>
            </a:r>
            <a:r>
              <a:rPr dirty="0" sz="900">
                <a:latin typeface="Cambria Math"/>
                <a:cs typeface="Cambria Math"/>
              </a:rPr>
              <a:t>𝑜𝑟𝑒</a:t>
            </a:r>
            <a:endParaRPr sz="900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46833" y="4540122"/>
            <a:ext cx="1111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Cambria Math"/>
                <a:cs typeface="Cambria Math"/>
              </a:rPr>
              <a:t>=</a:t>
            </a:r>
            <a:endParaRPr sz="900">
              <a:latin typeface="Cambria Math"/>
              <a:cs typeface="Cambria Math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63927" y="3982339"/>
            <a:ext cx="166560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90880" algn="l"/>
                <a:tab pos="1652270" algn="l"/>
              </a:tabLst>
            </a:pPr>
            <a:r>
              <a:rPr dirty="0" u="sng" sz="40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40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dirty="0" u="sng" sz="4000" spc="-5">
                <a:uFill>
                  <a:solidFill>
                    <a:srgbClr val="000000"/>
                  </a:solidFill>
                </a:uFill>
                <a:latin typeface="Cambria Math"/>
                <a:cs typeface="Cambria Math"/>
              </a:rPr>
              <a:t>1	</a:t>
            </a:r>
            <a:endParaRPr sz="4000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64182" y="4768418"/>
            <a:ext cx="1365885" cy="6826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4450"/>
              </a:lnSpc>
              <a:spcBef>
                <a:spcPts val="95"/>
              </a:spcBef>
              <a:tabLst>
                <a:tab pos="722630" algn="l"/>
              </a:tabLst>
            </a:pPr>
            <a:r>
              <a:rPr dirty="0" sz="4000" spc="-5">
                <a:latin typeface="Cambria Math"/>
                <a:cs typeface="Cambria Math"/>
              </a:rPr>
              <a:t>√</a:t>
            </a:r>
            <a:r>
              <a:rPr dirty="0" sz="900" spc="65">
                <a:latin typeface="Cambria Math"/>
                <a:cs typeface="Cambria Math"/>
              </a:rPr>
              <a:t>(</a:t>
            </a:r>
            <a:r>
              <a:rPr dirty="0" sz="900">
                <a:latin typeface="Cambria Math"/>
                <a:cs typeface="Cambria Math"/>
              </a:rPr>
              <a:t>𝑀	</a:t>
            </a:r>
            <a:r>
              <a:rPr dirty="0" sz="4000" spc="185">
                <a:latin typeface="Cambria Math"/>
                <a:cs typeface="Cambria Math"/>
              </a:rPr>
              <a:t>−</a:t>
            </a:r>
            <a:r>
              <a:rPr dirty="0" sz="900">
                <a:latin typeface="Cambria Math"/>
                <a:cs typeface="Cambria Math"/>
              </a:rPr>
              <a:t>𝑀</a:t>
            </a:r>
            <a:r>
              <a:rPr dirty="0" sz="900" spc="25">
                <a:latin typeface="Cambria Math"/>
                <a:cs typeface="Cambria Math"/>
              </a:rPr>
              <a:t>𝑇</a:t>
            </a:r>
            <a:r>
              <a:rPr dirty="0" sz="900" spc="70">
                <a:latin typeface="Cambria Math"/>
                <a:cs typeface="Cambria Math"/>
              </a:rPr>
              <a:t>)</a:t>
            </a:r>
            <a:endParaRPr sz="900">
              <a:latin typeface="Cambria Math"/>
              <a:cs typeface="Cambria Math"/>
            </a:endParaRPr>
          </a:p>
          <a:p>
            <a:pPr algn="ctr" marR="160020">
              <a:lnSpc>
                <a:spcPts val="730"/>
              </a:lnSpc>
            </a:pPr>
            <a:r>
              <a:rPr dirty="0" sz="900">
                <a:latin typeface="Cambria Math"/>
                <a:cs typeface="Cambria Math"/>
              </a:rPr>
              <a:t>𝐸𝑥𝑝</a:t>
            </a:r>
            <a:endParaRPr sz="900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20922" y="4311523"/>
            <a:ext cx="30670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">
                <a:latin typeface="Cambria Math"/>
                <a:cs typeface="Cambria Math"/>
              </a:rPr>
              <a:t>2</a:t>
            </a:r>
            <a:endParaRPr sz="4000">
              <a:latin typeface="Cambria Math"/>
              <a:cs typeface="Cambria Math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2004" y="5726048"/>
            <a:ext cx="5433695" cy="9766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56840" algn="l"/>
              </a:tabLst>
            </a:pPr>
            <a:r>
              <a:rPr dirty="0" sz="900" spc="-5" b="1" i="1">
                <a:solidFill>
                  <a:srgbClr val="44536A"/>
                </a:solidFill>
                <a:latin typeface="Calibri"/>
                <a:cs typeface="Calibri"/>
              </a:rPr>
              <a:t>Example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dirty="0" sz="900" spc="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A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Protein</a:t>
            </a:r>
            <a:r>
              <a:rPr dirty="0" sz="900" spc="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Sequence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from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Database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“MQLF”	</a:t>
            </a:r>
            <a:r>
              <a:rPr dirty="0" sz="1200" spc="-5" b="1">
                <a:latin typeface="Calibri"/>
                <a:cs typeface="Calibri"/>
              </a:rPr>
              <a:t>MW:</a:t>
            </a:r>
            <a:r>
              <a:rPr dirty="0" sz="1200" spc="-2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537.67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u="sng" sz="900" spc="-5" i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http://web.expasy.org/compute_pi/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65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</a:pPr>
            <a:r>
              <a:rPr dirty="0" sz="1200">
                <a:latin typeface="Calibri"/>
                <a:cs typeface="Calibri"/>
              </a:rPr>
              <a:t>All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experimental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masses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 theoretical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masses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database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selected </a:t>
            </a:r>
            <a:r>
              <a:rPr dirty="0" sz="1200">
                <a:latin typeface="Calibri"/>
                <a:cs typeface="Calibri"/>
              </a:rPr>
              <a:t>on</a:t>
            </a:r>
            <a:r>
              <a:rPr dirty="0" sz="1200" spc="-5">
                <a:latin typeface="Calibri"/>
                <a:cs typeface="Calibri"/>
              </a:rPr>
              <a:t> the </a:t>
            </a:r>
            <a:r>
              <a:rPr dirty="0" sz="1200">
                <a:latin typeface="Calibri"/>
                <a:cs typeface="Calibri"/>
              </a:rPr>
              <a:t>base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closeness.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185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3602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016: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PROTEIN FRAGMENTATION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TECHNIQUES</a:t>
            </a:r>
            <a:endParaRPr sz="1300">
              <a:latin typeface="Calibri Light"/>
              <a:cs typeface="Calibri Light"/>
            </a:endParaRPr>
          </a:p>
          <a:p>
            <a:pPr marL="12700" marR="109855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compare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experimental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theoretical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 </a:t>
            </a:r>
            <a:r>
              <a:rPr dirty="0" sz="1200">
                <a:latin typeface="Calibri"/>
                <a:cs typeface="Calibri"/>
              </a:rPr>
              <a:t>base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on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base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closeness 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rank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it.</a:t>
            </a:r>
            <a:endParaRPr sz="1200">
              <a:latin typeface="Calibri"/>
              <a:cs typeface="Calibri"/>
            </a:endParaRPr>
          </a:p>
          <a:p>
            <a:pPr marL="12700" marR="168275">
              <a:lnSpc>
                <a:spcPct val="109600"/>
              </a:lnSpc>
              <a:spcBef>
                <a:spcPts val="810"/>
              </a:spcBef>
            </a:pPr>
            <a:r>
              <a:rPr dirty="0" sz="1200">
                <a:latin typeface="Calibri"/>
                <a:cs typeface="Calibri"/>
              </a:rPr>
              <a:t>If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several proteins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have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same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selection</a:t>
            </a:r>
            <a:r>
              <a:rPr dirty="0" sz="1200">
                <a:latin typeface="Calibri"/>
                <a:cs typeface="Calibri"/>
              </a:rPr>
              <a:t> is </a:t>
            </a:r>
            <a:r>
              <a:rPr dirty="0" sz="1200" spc="-5">
                <a:latin typeface="Calibri"/>
                <a:cs typeface="Calibri"/>
              </a:rPr>
              <a:t>done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-5">
                <a:latin typeface="Calibri"/>
                <a:cs typeface="Calibri"/>
              </a:rPr>
              <a:t> using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another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technique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fragmentation. We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5">
                <a:latin typeface="Calibri"/>
                <a:cs typeface="Calibri"/>
              </a:rPr>
              <a:t> peptide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ionize</a:t>
            </a:r>
            <a:r>
              <a:rPr dirty="0" sz="1200">
                <a:latin typeface="Calibri"/>
                <a:cs typeface="Calibri"/>
              </a:rPr>
              <a:t> it,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 </a:t>
            </a:r>
            <a:r>
              <a:rPr dirty="0" sz="1200" spc="-5">
                <a:latin typeface="Calibri"/>
                <a:cs typeface="Calibri"/>
              </a:rPr>
              <a:t>helps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measure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masses</a:t>
            </a:r>
            <a:r>
              <a:rPr dirty="0" sz="1200">
                <a:latin typeface="Calibri"/>
                <a:cs typeface="Calibri"/>
              </a:rPr>
              <a:t> as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same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ways </a:t>
            </a:r>
            <a:r>
              <a:rPr dirty="0" sz="1200">
                <a:latin typeface="Calibri"/>
                <a:cs typeface="Calibri"/>
              </a:rPr>
              <a:t>as </a:t>
            </a:r>
            <a:r>
              <a:rPr dirty="0" sz="1200" spc="-5">
                <a:latin typeface="Calibri"/>
                <a:cs typeface="Calibri"/>
              </a:rPr>
              <a:t>their precursor.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>
                <a:latin typeface="Calibri"/>
                <a:cs typeface="Calibri"/>
              </a:rPr>
              <a:t>There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different techniques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fragmentation.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 spc="-5" b="1">
                <a:latin typeface="Calibri"/>
                <a:cs typeface="Calibri"/>
              </a:rPr>
              <a:t>Electron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Capture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Dissociation </a:t>
            </a:r>
            <a:r>
              <a:rPr dirty="0" sz="1200" b="1">
                <a:latin typeface="Calibri"/>
                <a:cs typeface="Calibri"/>
              </a:rPr>
              <a:t>(ECD)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50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 spc="-5" b="1">
                <a:latin typeface="Calibri"/>
                <a:cs typeface="Calibri"/>
              </a:rPr>
              <a:t>Electron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Transfer Dissociation (ETD)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 spc="-5" b="1">
                <a:latin typeface="Calibri"/>
                <a:cs typeface="Calibri"/>
              </a:rPr>
              <a:t>Collision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Induced Dissociated </a:t>
            </a:r>
            <a:r>
              <a:rPr dirty="0" sz="1200" b="1">
                <a:latin typeface="Calibri"/>
                <a:cs typeface="Calibri"/>
              </a:rPr>
              <a:t>(CID)</a:t>
            </a:r>
            <a:endParaRPr sz="1200">
              <a:latin typeface="Calibri"/>
              <a:cs typeface="Calibri"/>
            </a:endParaRPr>
          </a:p>
          <a:p>
            <a:pPr marL="12700" marR="1507490">
              <a:lnSpc>
                <a:spcPts val="2390"/>
              </a:lnSpc>
              <a:spcBef>
                <a:spcPts val="85"/>
              </a:spcBef>
            </a:pP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fragmentation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technique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gives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result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specific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type of</a:t>
            </a:r>
            <a:r>
              <a:rPr dirty="0" sz="1200" spc="-5">
                <a:latin typeface="Calibri"/>
                <a:cs typeface="Calibri"/>
              </a:rPr>
              <a:t> fragments.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ECD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gives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out </a:t>
            </a:r>
            <a:r>
              <a:rPr dirty="0" sz="1200">
                <a:latin typeface="Calibri"/>
                <a:cs typeface="Calibri"/>
              </a:rPr>
              <a:t>‘C’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‘Z’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ions.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CID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gives out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‘B’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‘Y’ </a:t>
            </a:r>
            <a:r>
              <a:rPr dirty="0" sz="1200" spc="-5">
                <a:latin typeface="Calibri"/>
                <a:cs typeface="Calibri"/>
              </a:rPr>
              <a:t>ions, etc.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7070217"/>
            <a:ext cx="5513705" cy="8731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0.78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natural peptide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 four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residue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650">
              <a:latin typeface="Calibri"/>
              <a:cs typeface="Calibri"/>
            </a:endParaRPr>
          </a:p>
          <a:p>
            <a:pPr marL="12700" marR="5080">
              <a:lnSpc>
                <a:spcPct val="110100"/>
              </a:lnSpc>
            </a:pPr>
            <a:r>
              <a:rPr dirty="0" sz="1200">
                <a:latin typeface="Calibri"/>
                <a:cs typeface="Calibri"/>
              </a:rPr>
              <a:t>If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measure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mass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fragments using </a:t>
            </a:r>
            <a:r>
              <a:rPr dirty="0" sz="1200">
                <a:latin typeface="Calibri"/>
                <a:cs typeface="Calibri"/>
              </a:rPr>
              <a:t>MS,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Calculate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theoretical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the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Then, 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award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</a:t>
            </a:r>
            <a:r>
              <a:rPr dirty="0" sz="1200">
                <a:latin typeface="Calibri"/>
                <a:cs typeface="Calibri"/>
              </a:rPr>
              <a:t> on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basis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similarity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experimental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theoretical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5913" y="4493486"/>
            <a:ext cx="3061148" cy="2424357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186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2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017: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TANDEM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MS</a:t>
            </a:r>
            <a:endParaRPr sz="1300">
              <a:latin typeface="Calibri Light"/>
              <a:cs typeface="Calibri Light"/>
            </a:endParaRPr>
          </a:p>
          <a:p>
            <a:pPr marL="12700" marR="55244">
              <a:lnSpc>
                <a:spcPct val="1092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Intact </a:t>
            </a:r>
            <a:r>
              <a:rPr dirty="0" sz="1200">
                <a:latin typeface="Calibri"/>
                <a:cs typeface="Calibri"/>
              </a:rPr>
              <a:t>masses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measure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intact proteins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peptides.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this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followed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up by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their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fragmentation </a:t>
            </a:r>
            <a:r>
              <a:rPr dirty="0" sz="1200">
                <a:latin typeface="Calibri"/>
                <a:cs typeface="Calibri"/>
              </a:rPr>
              <a:t>in MS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chamber.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176900"/>
            <a:ext cx="5745480" cy="8305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1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Tandem </a:t>
            </a:r>
            <a:r>
              <a:rPr dirty="0" sz="1200">
                <a:latin typeface="Calibri"/>
                <a:cs typeface="Calibri"/>
              </a:rPr>
              <a:t>MS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5">
                <a:latin typeface="Calibri"/>
                <a:cs typeface="Calibri"/>
              </a:rPr>
              <a:t> extended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fragments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intact fragment.</a:t>
            </a:r>
            <a:r>
              <a:rPr dirty="0" sz="1200">
                <a:latin typeface="Calibri"/>
                <a:cs typeface="Calibri"/>
              </a:rPr>
              <a:t> All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you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need</a:t>
            </a:r>
            <a:r>
              <a:rPr dirty="0" sz="1200">
                <a:latin typeface="Calibri"/>
                <a:cs typeface="Calibri"/>
              </a:rPr>
              <a:t> is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>
                <a:latin typeface="Calibri"/>
                <a:cs typeface="Calibri"/>
              </a:rPr>
              <a:t>MS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instrument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capability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to,</a:t>
            </a:r>
            <a:endParaRPr sz="1200">
              <a:latin typeface="Calibri"/>
              <a:cs typeface="Calibri"/>
            </a:endParaRPr>
          </a:p>
          <a:p>
            <a:pPr marL="173990" indent="-161925">
              <a:lnSpc>
                <a:spcPct val="100000"/>
              </a:lnSpc>
              <a:spcBef>
                <a:spcPts val="145"/>
              </a:spcBef>
              <a:buAutoNum type="romanLcParenBoth"/>
              <a:tabLst>
                <a:tab pos="174625" algn="l"/>
              </a:tabLst>
            </a:pPr>
            <a:r>
              <a:rPr dirty="0" sz="1200" spc="-5">
                <a:latin typeface="Calibri"/>
                <a:cs typeface="Calibri"/>
              </a:rPr>
              <a:t>select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fragment’s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mass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range.</a:t>
            </a:r>
            <a:endParaRPr sz="1200">
              <a:latin typeface="Calibri"/>
              <a:cs typeface="Calibri"/>
            </a:endParaRPr>
          </a:p>
          <a:p>
            <a:pPr marL="208915" indent="-196850">
              <a:lnSpc>
                <a:spcPct val="100000"/>
              </a:lnSpc>
              <a:spcBef>
                <a:spcPts val="140"/>
              </a:spcBef>
              <a:buAutoNum type="romanLcParenBoth"/>
              <a:tabLst>
                <a:tab pos="209550" algn="l"/>
              </a:tabLst>
            </a:pPr>
            <a:r>
              <a:rPr dirty="0" sz="1200" spc="-5">
                <a:latin typeface="Calibri"/>
                <a:cs typeface="Calibri"/>
              </a:rPr>
              <a:t>Fragment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precursor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6673062"/>
            <a:ext cx="5656580" cy="394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Tandem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5">
                <a:latin typeface="Calibri"/>
                <a:cs typeface="Calibri"/>
              </a:rPr>
              <a:t>MS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helps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us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measure</a:t>
            </a:r>
            <a:r>
              <a:rPr dirty="0" sz="1100">
                <a:latin typeface="Calibri"/>
                <a:cs typeface="Calibri"/>
              </a:rPr>
              <a:t> masses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fragments.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By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this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scoring</a:t>
            </a:r>
            <a:r>
              <a:rPr dirty="0" sz="1100">
                <a:latin typeface="Calibri"/>
                <a:cs typeface="Calibri"/>
              </a:rPr>
              <a:t> and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identifications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so </a:t>
            </a:r>
            <a:r>
              <a:rPr dirty="0" sz="1100" spc="-229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easy.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2846" y="1767887"/>
            <a:ext cx="5333319" cy="3245151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187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26962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018: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MEASURING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EXPERIMENTAL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FRAGMENT’S</a:t>
            </a:r>
            <a:r>
              <a:rPr dirty="0" sz="1300" spc="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MASS</a:t>
            </a:r>
            <a:endParaRPr sz="1300">
              <a:latin typeface="Calibri Light"/>
              <a:cs typeface="Calibri Light"/>
            </a:endParaRPr>
          </a:p>
          <a:p>
            <a:pPr marL="12700" marR="85090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MS1,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molecular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weight</a:t>
            </a:r>
            <a:r>
              <a:rPr dirty="0" sz="1200">
                <a:latin typeface="Calibri"/>
                <a:cs typeface="Calibri"/>
              </a:rPr>
              <a:t> of </a:t>
            </a:r>
            <a:r>
              <a:rPr dirty="0" sz="1200" spc="-5">
                <a:latin typeface="Calibri"/>
                <a:cs typeface="Calibri"/>
              </a:rPr>
              <a:t>intact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sample molecule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measure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intact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molecule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afterward,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measured</a:t>
            </a:r>
            <a:r>
              <a:rPr dirty="0" sz="1200">
                <a:latin typeface="Calibri"/>
                <a:cs typeface="Calibri"/>
              </a:rPr>
              <a:t> by MS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MS2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 spc="-5" b="1">
                <a:latin typeface="Calibri"/>
                <a:cs typeface="Calibri"/>
              </a:rPr>
              <a:t>FRAGMENTATION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TECHNIQUES </a:t>
            </a:r>
            <a:r>
              <a:rPr dirty="0" sz="1200" b="1">
                <a:latin typeface="Calibri"/>
                <a:cs typeface="Calibri"/>
              </a:rPr>
              <a:t>AND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MOLECULAR WEIGHT</a:t>
            </a:r>
            <a:endParaRPr sz="1200">
              <a:latin typeface="Calibri"/>
              <a:cs typeface="Calibri"/>
            </a:endParaRPr>
          </a:p>
          <a:p>
            <a:pPr marL="12700" marR="482600">
              <a:lnSpc>
                <a:spcPct val="110000"/>
              </a:lnSpc>
              <a:spcBef>
                <a:spcPts val="790"/>
              </a:spcBef>
            </a:pPr>
            <a:r>
              <a:rPr dirty="0" sz="1200" spc="-5">
                <a:latin typeface="Calibri"/>
                <a:cs typeface="Calibri"/>
              </a:rPr>
              <a:t>Fragmentation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techniques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include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ECD,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CID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etc.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intact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fragmentation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splits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molecule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parts.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 spc="-5" b="1">
                <a:latin typeface="Calibri"/>
                <a:cs typeface="Calibri"/>
              </a:rPr>
              <a:t>FRAGMENT</a:t>
            </a:r>
            <a:r>
              <a:rPr dirty="0" sz="1200" spc="-2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MASS</a:t>
            </a:r>
            <a:endParaRPr sz="1200">
              <a:latin typeface="Calibri"/>
              <a:cs typeface="Calibri"/>
            </a:endParaRPr>
          </a:p>
          <a:p>
            <a:pPr marL="12700" marR="78105">
              <a:lnSpc>
                <a:spcPct val="110000"/>
              </a:lnSpc>
              <a:spcBef>
                <a:spcPts val="805"/>
              </a:spcBef>
            </a:pPr>
            <a:r>
              <a:rPr dirty="0" sz="1200">
                <a:latin typeface="Calibri"/>
                <a:cs typeface="Calibri"/>
              </a:rPr>
              <a:t>Mass of </a:t>
            </a:r>
            <a:r>
              <a:rPr dirty="0" sz="1200" spc="-5">
                <a:latin typeface="Calibri"/>
                <a:cs typeface="Calibri"/>
              </a:rPr>
              <a:t>fragment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produced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 </a:t>
            </a:r>
            <a:r>
              <a:rPr dirty="0" sz="1200" spc="-5">
                <a:latin typeface="Calibri"/>
                <a:cs typeface="Calibri"/>
              </a:rPr>
              <a:t>MS2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deepening upon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technique because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techniques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splits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at</a:t>
            </a:r>
            <a:r>
              <a:rPr dirty="0" sz="1200" spc="-5">
                <a:latin typeface="Calibri"/>
                <a:cs typeface="Calibri"/>
              </a:rPr>
              <a:t> different location.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6286880"/>
            <a:ext cx="5818505" cy="8731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0.89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Masses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after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Fragmentation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by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ECD,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CID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&amp;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ETD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09600"/>
              </a:lnSpc>
            </a:pPr>
            <a:r>
              <a:rPr dirty="0" sz="1200" spc="-5">
                <a:latin typeface="Calibri"/>
                <a:cs typeface="Calibri"/>
              </a:rPr>
              <a:t>Experimental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reported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MS2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 theoretical peptides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candidate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(from DB).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awarded</a:t>
            </a:r>
            <a:r>
              <a:rPr dirty="0" sz="1200">
                <a:latin typeface="Calibri"/>
                <a:cs typeface="Calibri"/>
              </a:rPr>
              <a:t> on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basis</a:t>
            </a:r>
            <a:r>
              <a:rPr dirty="0" sz="1200">
                <a:latin typeface="Calibri"/>
                <a:cs typeface="Calibri"/>
              </a:rPr>
              <a:t> of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closeness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experimental</a:t>
            </a:r>
            <a:r>
              <a:rPr dirty="0" sz="1200" spc="-5">
                <a:latin typeface="Calibri"/>
                <a:cs typeface="Calibri"/>
              </a:rPr>
              <a:t> and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theoretical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masses.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3631" y="3444653"/>
            <a:ext cx="4076391" cy="233569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188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019: Calculating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Theoretical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Fragment's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Mass</a:t>
            </a:r>
            <a:endParaRPr sz="1300">
              <a:latin typeface="Calibri Light"/>
              <a:cs typeface="Calibri Light"/>
            </a:endParaRPr>
          </a:p>
          <a:p>
            <a:pPr marL="12700" marR="104139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After</a:t>
            </a:r>
            <a:r>
              <a:rPr dirty="0" sz="1200" spc="-5">
                <a:latin typeface="Calibri"/>
                <a:cs typeface="Calibri"/>
              </a:rPr>
              <a:t> measuring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mass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intact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molecule from MS2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>
                <a:latin typeface="Calibri"/>
                <a:cs typeface="Calibri"/>
              </a:rPr>
              <a:t> mass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theoretical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databased proteins.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870830"/>
            <a:ext cx="211836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20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Masses after Fragmentation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by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CID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939278"/>
            <a:ext cx="22313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0.91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Masses after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Fragmentation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by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ECD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8931" y="1724914"/>
            <a:ext cx="4716158" cy="229387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6111" y="4262720"/>
            <a:ext cx="4178310" cy="22418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52948" y="5171034"/>
            <a:ext cx="4255116" cy="2587719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189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69333" y="435356"/>
            <a:ext cx="23031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717163"/>
            <a:ext cx="21463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22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Masses after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Fragmentation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by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ECD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1057275"/>
            <a:ext cx="5495925" cy="245745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190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10712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020: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PEPTIDE SEQUENCE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TAG</a:t>
            </a:r>
            <a:endParaRPr sz="1300">
              <a:latin typeface="Calibri Light"/>
              <a:cs typeface="Calibri Light"/>
            </a:endParaRPr>
          </a:p>
          <a:p>
            <a:pPr marL="12700" marR="387985">
              <a:lnSpc>
                <a:spcPct val="101699"/>
              </a:lnSpc>
              <a:spcBef>
                <a:spcPts val="135"/>
              </a:spcBef>
            </a:pPr>
            <a:r>
              <a:rPr dirty="0" sz="1200">
                <a:solidFill>
                  <a:srgbClr val="44536A"/>
                </a:solidFill>
                <a:latin typeface="Calibri"/>
                <a:cs typeface="Calibri"/>
              </a:rPr>
              <a:t>Peptide</a:t>
            </a:r>
            <a:r>
              <a:rPr dirty="0" sz="1200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44536A"/>
                </a:solidFill>
                <a:latin typeface="Calibri"/>
                <a:cs typeface="Calibri"/>
              </a:rPr>
              <a:t>sequence</a:t>
            </a:r>
            <a:r>
              <a:rPr dirty="0" sz="1200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44536A"/>
                </a:solidFill>
                <a:latin typeface="Calibri"/>
                <a:cs typeface="Calibri"/>
              </a:rPr>
              <a:t>tag</a:t>
            </a:r>
            <a:r>
              <a:rPr dirty="0" sz="1200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44536A"/>
                </a:solidFill>
                <a:latin typeface="Calibri"/>
                <a:cs typeface="Calibri"/>
              </a:rPr>
              <a:t>are</a:t>
            </a:r>
            <a:r>
              <a:rPr dirty="0" sz="1200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44536A"/>
                </a:solidFill>
                <a:latin typeface="Calibri"/>
                <a:cs typeface="Calibri"/>
              </a:rPr>
              <a:t>the</a:t>
            </a:r>
            <a:r>
              <a:rPr dirty="0" sz="1200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44536A"/>
                </a:solidFill>
                <a:latin typeface="Calibri"/>
                <a:cs typeface="Calibri"/>
              </a:rPr>
              <a:t>sequence </a:t>
            </a:r>
            <a:r>
              <a:rPr dirty="0" sz="1200">
                <a:solidFill>
                  <a:srgbClr val="44536A"/>
                </a:solidFill>
                <a:latin typeface="Calibri"/>
                <a:cs typeface="Calibri"/>
              </a:rPr>
              <a:t>of</a:t>
            </a:r>
            <a:r>
              <a:rPr dirty="0" sz="1200" spc="-5">
                <a:solidFill>
                  <a:srgbClr val="44536A"/>
                </a:solidFill>
                <a:latin typeface="Calibri"/>
                <a:cs typeface="Calibri"/>
              </a:rPr>
              <a:t> peptide</a:t>
            </a:r>
            <a:r>
              <a:rPr dirty="0" sz="1200" spc="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44536A"/>
                </a:solidFill>
                <a:latin typeface="Calibri"/>
                <a:cs typeface="Calibri"/>
              </a:rPr>
              <a:t>which</a:t>
            </a:r>
            <a:r>
              <a:rPr dirty="0" sz="1200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44536A"/>
                </a:solidFill>
                <a:latin typeface="Calibri"/>
                <a:cs typeface="Calibri"/>
              </a:rPr>
              <a:t>are produced</a:t>
            </a:r>
            <a:r>
              <a:rPr dirty="0" sz="120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44536A"/>
                </a:solidFill>
                <a:latin typeface="Calibri"/>
                <a:cs typeface="Calibri"/>
              </a:rPr>
              <a:t>after</a:t>
            </a:r>
            <a:r>
              <a:rPr dirty="0" sz="1200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44536A"/>
                </a:solidFill>
                <a:latin typeface="Calibri"/>
                <a:cs typeface="Calibri"/>
              </a:rPr>
              <a:t>MS2.</a:t>
            </a:r>
            <a:r>
              <a:rPr dirty="0" sz="1200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44536A"/>
                </a:solidFill>
                <a:latin typeface="Calibri"/>
                <a:cs typeface="Calibri"/>
              </a:rPr>
              <a:t>We</a:t>
            </a:r>
            <a:r>
              <a:rPr dirty="0" sz="1200" spc="4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44536A"/>
                </a:solidFill>
                <a:latin typeface="Calibri"/>
                <a:cs typeface="Calibri"/>
              </a:rPr>
              <a:t>can </a:t>
            </a:r>
            <a:r>
              <a:rPr dirty="0" sz="1200" spc="-254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44536A"/>
                </a:solidFill>
                <a:latin typeface="Calibri"/>
                <a:cs typeface="Calibri"/>
              </a:rPr>
              <a:t>obtain </a:t>
            </a:r>
            <a:r>
              <a:rPr dirty="0" sz="1200">
                <a:solidFill>
                  <a:srgbClr val="44536A"/>
                </a:solidFill>
                <a:latin typeface="Calibri"/>
                <a:cs typeface="Calibri"/>
              </a:rPr>
              <a:t>the</a:t>
            </a:r>
            <a:r>
              <a:rPr dirty="0" sz="1200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44536A"/>
                </a:solidFill>
                <a:latin typeface="Calibri"/>
                <a:cs typeface="Calibri"/>
              </a:rPr>
              <a:t>sequence</a:t>
            </a:r>
            <a:r>
              <a:rPr dirty="0" sz="1200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44536A"/>
                </a:solidFill>
                <a:latin typeface="Calibri"/>
                <a:cs typeface="Calibri"/>
              </a:rPr>
              <a:t>of</a:t>
            </a:r>
            <a:r>
              <a:rPr dirty="0" sz="1200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44536A"/>
                </a:solidFill>
                <a:latin typeface="Calibri"/>
                <a:cs typeface="Calibri"/>
              </a:rPr>
              <a:t>peptide through</a:t>
            </a:r>
            <a:r>
              <a:rPr dirty="0" sz="1200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44536A"/>
                </a:solidFill>
                <a:latin typeface="Calibri"/>
                <a:cs typeface="Calibri"/>
              </a:rPr>
              <a:t>variation</a:t>
            </a:r>
            <a:r>
              <a:rPr dirty="0" sz="1200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44536A"/>
                </a:solidFill>
                <a:latin typeface="Calibri"/>
                <a:cs typeface="Calibri"/>
              </a:rPr>
              <a:t>in</a:t>
            </a:r>
            <a:r>
              <a:rPr dirty="0" sz="1200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44536A"/>
                </a:solidFill>
                <a:latin typeface="Calibri"/>
                <a:cs typeface="Calibri"/>
              </a:rPr>
              <a:t>fragmentation</a:t>
            </a:r>
            <a:r>
              <a:rPr dirty="0" sz="120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44536A"/>
                </a:solidFill>
                <a:latin typeface="Calibri"/>
                <a:cs typeface="Calibri"/>
              </a:rPr>
              <a:t>site.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576696"/>
            <a:ext cx="5830570" cy="13760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23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variation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sites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09600"/>
              </a:lnSpc>
            </a:pPr>
            <a:r>
              <a:rPr dirty="0" sz="1200">
                <a:latin typeface="Calibri"/>
                <a:cs typeface="Calibri"/>
              </a:rPr>
              <a:t>Precursor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>
                <a:latin typeface="Calibri"/>
                <a:cs typeface="Calibri"/>
              </a:rPr>
              <a:t> 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fragmentation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leads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multiple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ions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same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</a:t>
            </a:r>
            <a:r>
              <a:rPr dirty="0" sz="1200">
                <a:latin typeface="Calibri"/>
                <a:cs typeface="Calibri"/>
              </a:rPr>
              <a:t> type.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However, fragments</a:t>
            </a:r>
            <a:r>
              <a:rPr dirty="0" sz="1200">
                <a:latin typeface="Calibri"/>
                <a:cs typeface="Calibri"/>
              </a:rPr>
              <a:t> have </a:t>
            </a:r>
            <a:r>
              <a:rPr dirty="0" sz="1200" spc="-5">
                <a:latin typeface="Calibri"/>
                <a:cs typeface="Calibri"/>
              </a:rPr>
              <a:t>variation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their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molecular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weights </a:t>
            </a:r>
            <a:r>
              <a:rPr dirty="0" sz="1200">
                <a:latin typeface="Calibri"/>
                <a:cs typeface="Calibri"/>
              </a:rPr>
              <a:t>due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variation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site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fragmentation</a:t>
            </a:r>
            <a:endParaRPr sz="1200">
              <a:latin typeface="Calibri"/>
              <a:cs typeface="Calibri"/>
            </a:endParaRPr>
          </a:p>
          <a:p>
            <a:pPr marL="12700" marR="80645">
              <a:lnSpc>
                <a:spcPct val="110000"/>
              </a:lnSpc>
              <a:spcBef>
                <a:spcPts val="795"/>
              </a:spcBef>
            </a:pPr>
            <a:r>
              <a:rPr dirty="0" sz="1200" spc="-5">
                <a:latin typeface="Calibri"/>
                <a:cs typeface="Calibri"/>
              </a:rPr>
              <a:t>Fragmentation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consecutive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sites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leads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mass</a:t>
            </a:r>
            <a:r>
              <a:rPr dirty="0" sz="1200">
                <a:latin typeface="Calibri"/>
                <a:cs typeface="Calibri"/>
              </a:rPr>
              <a:t> difference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equal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single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acid. </a:t>
            </a:r>
            <a:r>
              <a:rPr dirty="0" sz="1200" spc="-5">
                <a:latin typeface="Calibri"/>
                <a:cs typeface="Calibri"/>
              </a:rPr>
              <a:t>Such consecutive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peaks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reveal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partial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 </a:t>
            </a:r>
            <a:r>
              <a:rPr dirty="0" sz="1200">
                <a:latin typeface="Calibri"/>
                <a:cs typeface="Calibri"/>
              </a:rPr>
              <a:t>tags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5950" y="1726183"/>
            <a:ext cx="3886200" cy="365759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191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43396" y="435356"/>
            <a:ext cx="102933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Table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Contents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1188230"/>
            <a:ext cx="5965825" cy="7929245"/>
          </a:xfrm>
          <a:prstGeom prst="rect">
            <a:avLst/>
          </a:prstGeom>
        </p:spPr>
        <p:txBody>
          <a:bodyPr wrap="square" lIns="0" tIns="501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dirty="0" sz="1600" spc="-5">
                <a:solidFill>
                  <a:srgbClr val="2D74B5"/>
                </a:solidFill>
                <a:latin typeface="Calibri Light"/>
                <a:cs typeface="Calibri Light"/>
              </a:rPr>
              <a:t>Contents</a:t>
            </a:r>
            <a:endParaRPr sz="1600">
              <a:latin typeface="Calibri Light"/>
              <a:cs typeface="Calibri Light"/>
            </a:endParaRPr>
          </a:p>
          <a:p>
            <a:pPr algn="r" marR="5080">
              <a:lnSpc>
                <a:spcPct val="100000"/>
              </a:lnSpc>
              <a:spcBef>
                <a:spcPts val="215"/>
              </a:spcBef>
            </a:pP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Chapter</a:t>
            </a:r>
            <a:r>
              <a:rPr dirty="0" sz="1100" spc="30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" action="ppaction://hlinksldjump"/>
              </a:rPr>
              <a:t>1-</a:t>
            </a:r>
            <a:r>
              <a:rPr dirty="0" sz="1100" spc="10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Introduction</a:t>
            </a:r>
            <a:r>
              <a:rPr dirty="0" sz="1100" spc="15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" action="ppaction://hlinksldjump"/>
              </a:rPr>
              <a:t>to</a:t>
            </a:r>
            <a:r>
              <a:rPr dirty="0" sz="1100" spc="25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Bioinformatics</a:t>
            </a:r>
            <a:r>
              <a:rPr dirty="0" sz="1100" spc="45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...................................................................................................</a:t>
            </a:r>
            <a:r>
              <a:rPr dirty="0" sz="1100" spc="-105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" action="ppaction://hlinksldjump"/>
              </a:rPr>
              <a:t>1</a:t>
            </a:r>
            <a:endParaRPr sz="11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2" action="ppaction://hlinksldjump"/>
              </a:rPr>
              <a:t>Module</a:t>
            </a:r>
            <a:r>
              <a:rPr dirty="0" sz="1100" spc="-10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001:</a:t>
            </a:r>
            <a:r>
              <a:rPr dirty="0" sz="1100" spc="10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INTRODUCTION</a:t>
            </a:r>
            <a:r>
              <a:rPr dirty="0" sz="1100" spc="5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" action="ppaction://hlinksldjump"/>
              </a:rPr>
              <a:t>TO</a:t>
            </a:r>
            <a:r>
              <a:rPr dirty="0" sz="1100" spc="20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BIOINFORMATICS</a:t>
            </a:r>
            <a:r>
              <a:rPr dirty="0" sz="1100" spc="-35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................................................................................</a:t>
            </a:r>
            <a:r>
              <a:rPr dirty="0" sz="1100" spc="-114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" action="ppaction://hlinksldjump"/>
              </a:rPr>
              <a:t>1</a:t>
            </a:r>
            <a:endParaRPr sz="11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3" action="ppaction://hlinksldjump"/>
              </a:rPr>
              <a:t>Module</a:t>
            </a:r>
            <a:r>
              <a:rPr dirty="0" sz="1100" spc="-10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" action="ppaction://hlinksldjump"/>
              </a:rPr>
              <a:t>002:</a:t>
            </a:r>
            <a:r>
              <a:rPr dirty="0" sz="1100" spc="10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" action="ppaction://hlinksldjump"/>
              </a:rPr>
              <a:t>INTRODUCTION</a:t>
            </a:r>
            <a:r>
              <a:rPr dirty="0" sz="1100" spc="5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3" action="ppaction://hlinksldjump"/>
              </a:rPr>
              <a:t>TO</a:t>
            </a:r>
            <a:r>
              <a:rPr dirty="0" sz="1100" spc="10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" action="ppaction://hlinksldjump"/>
              </a:rPr>
              <a:t>BIOINFORMATICS</a:t>
            </a:r>
            <a:r>
              <a:rPr dirty="0" sz="1100" spc="-25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" action="ppaction://hlinksldjump"/>
              </a:rPr>
              <a:t>................................................................................</a:t>
            </a:r>
            <a:r>
              <a:rPr dirty="0" sz="1100" spc="-114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3" action="ppaction://hlinksldjump"/>
              </a:rPr>
              <a:t>2</a:t>
            </a:r>
            <a:endParaRPr sz="11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4" action="ppaction://hlinksldjump"/>
              </a:rPr>
              <a:t>Module</a:t>
            </a:r>
            <a:r>
              <a:rPr dirty="0" sz="1100" spc="-10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4" action="ppaction://hlinksldjump"/>
              </a:rPr>
              <a:t>003:</a:t>
            </a:r>
            <a:r>
              <a:rPr dirty="0" sz="1100" spc="10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4" action="ppaction://hlinksldjump"/>
              </a:rPr>
              <a:t>INTRODUCTION</a:t>
            </a:r>
            <a:r>
              <a:rPr dirty="0" sz="1100" spc="5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4" action="ppaction://hlinksldjump"/>
              </a:rPr>
              <a:t>TO</a:t>
            </a:r>
            <a:r>
              <a:rPr dirty="0" sz="1100" spc="10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4" action="ppaction://hlinksldjump"/>
              </a:rPr>
              <a:t>BIOINFORMATICS</a:t>
            </a:r>
            <a:r>
              <a:rPr dirty="0" sz="1100" spc="-25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4" action="ppaction://hlinksldjump"/>
              </a:rPr>
              <a:t>................................................................................</a:t>
            </a:r>
            <a:r>
              <a:rPr dirty="0" sz="1100" spc="-114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4" action="ppaction://hlinksldjump"/>
              </a:rPr>
              <a:t>3</a:t>
            </a:r>
            <a:endParaRPr sz="11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5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5" action="ppaction://hlinksldjump"/>
              </a:rPr>
              <a:t> 004:</a:t>
            </a:r>
            <a:r>
              <a:rPr dirty="0" sz="1100" spc="15">
                <a:latin typeface="Calibri"/>
                <a:cs typeface="Calibri"/>
                <a:hlinkClick r:id="rId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5" action="ppaction://hlinksldjump"/>
              </a:rPr>
              <a:t>NEED</a:t>
            </a:r>
            <a:r>
              <a:rPr dirty="0" sz="1100" spc="20">
                <a:latin typeface="Calibri"/>
                <a:cs typeface="Calibri"/>
                <a:hlinkClick r:id="rId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5" action="ppaction://hlinksldjump"/>
              </a:rPr>
              <a:t>FOR</a:t>
            </a:r>
            <a:r>
              <a:rPr dirty="0" sz="1100" spc="10">
                <a:latin typeface="Calibri"/>
                <a:cs typeface="Calibri"/>
                <a:hlinkClick r:id="rId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5" action="ppaction://hlinksldjump"/>
              </a:rPr>
              <a:t>BIOINFORMATICS</a:t>
            </a:r>
            <a:r>
              <a:rPr dirty="0" sz="1100" spc="5">
                <a:latin typeface="Calibri"/>
                <a:cs typeface="Calibri"/>
                <a:hlinkClick r:id="rId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5" action="ppaction://hlinksldjump"/>
              </a:rPr>
              <a:t>–II</a:t>
            </a:r>
            <a:r>
              <a:rPr dirty="0" sz="1100" spc="-110">
                <a:latin typeface="Calibri"/>
                <a:cs typeface="Calibri"/>
                <a:hlinkClick r:id="rId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5" action="ppaction://hlinksldjump"/>
              </a:rPr>
              <a:t>..........................................................................................</a:t>
            </a:r>
            <a:r>
              <a:rPr dirty="0" sz="1100" spc="-114">
                <a:latin typeface="Calibri"/>
                <a:cs typeface="Calibri"/>
                <a:hlinkClick r:id="rId5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5" action="ppaction://hlinksldjump"/>
              </a:rPr>
              <a:t>4</a:t>
            </a:r>
            <a:endParaRPr sz="11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6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005:</a:t>
            </a:r>
            <a:r>
              <a:rPr dirty="0" sz="1100" spc="20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APPLICATIONS</a:t>
            </a:r>
            <a:r>
              <a:rPr dirty="0" sz="1100" spc="15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OF</a:t>
            </a:r>
            <a:r>
              <a:rPr dirty="0" sz="1100" spc="20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BIOINFORMATICS</a:t>
            </a:r>
            <a:r>
              <a:rPr dirty="0" sz="1100" spc="30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6" action="ppaction://hlinksldjump"/>
              </a:rPr>
              <a:t>–</a:t>
            </a:r>
            <a:r>
              <a:rPr dirty="0" sz="1100" spc="10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I..............................................................................</a:t>
            </a:r>
            <a:r>
              <a:rPr dirty="0" sz="1100" spc="-110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6" action="ppaction://hlinksldjump"/>
              </a:rPr>
              <a:t>5</a:t>
            </a:r>
            <a:endParaRPr sz="11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7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 006:</a:t>
            </a:r>
            <a:r>
              <a:rPr dirty="0" sz="1100" spc="15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APPLICATIONS</a:t>
            </a:r>
            <a:r>
              <a:rPr dirty="0" sz="1100" spc="5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OF</a:t>
            </a:r>
            <a:r>
              <a:rPr dirty="0" sz="1100" spc="15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BIOINFORMATICS</a:t>
            </a:r>
            <a:r>
              <a:rPr dirty="0" sz="1100" spc="20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7" action="ppaction://hlinksldjump"/>
              </a:rPr>
              <a:t>-</a:t>
            </a:r>
            <a:r>
              <a:rPr dirty="0" sz="1100" spc="15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II .............................................................................</a:t>
            </a:r>
            <a:r>
              <a:rPr dirty="0" sz="1100" spc="-110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7" action="ppaction://hlinksldjump"/>
              </a:rPr>
              <a:t>6</a:t>
            </a:r>
            <a:endParaRPr sz="11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8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007:</a:t>
            </a:r>
            <a:r>
              <a:rPr dirty="0" sz="1100" spc="20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FRONTIERS</a:t>
            </a:r>
            <a:r>
              <a:rPr dirty="0" sz="1100" spc="25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8" action="ppaction://hlinksldjump"/>
              </a:rPr>
              <a:t>IN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 BIOINFORMATICS</a:t>
            </a:r>
            <a:r>
              <a:rPr dirty="0" sz="1100" spc="35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8" action="ppaction://hlinksldjump"/>
              </a:rPr>
              <a:t>-</a:t>
            </a:r>
            <a:r>
              <a:rPr dirty="0" sz="1100" spc="20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I.....................................................................................</a:t>
            </a:r>
            <a:r>
              <a:rPr dirty="0" sz="1100" spc="-110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8" action="ppaction://hlinksldjump"/>
              </a:rPr>
              <a:t>7</a:t>
            </a:r>
            <a:endParaRPr sz="11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9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008:</a:t>
            </a:r>
            <a:r>
              <a:rPr dirty="0" sz="1100" spc="20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FRONTIER</a:t>
            </a:r>
            <a:r>
              <a:rPr dirty="0" sz="1100" spc="15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9" action="ppaction://hlinksldjump"/>
              </a:rPr>
              <a:t>IN 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BIOINFORMATICS-II</a:t>
            </a:r>
            <a:r>
              <a:rPr dirty="0" sz="1100" spc="-10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.......................................................................................</a:t>
            </a:r>
            <a:r>
              <a:rPr dirty="0" sz="1100" spc="-110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9" action="ppaction://hlinksldjump"/>
              </a:rPr>
              <a:t>9</a:t>
            </a:r>
            <a:endParaRPr sz="11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10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 009:</a:t>
            </a:r>
            <a:r>
              <a:rPr dirty="0" sz="1100" spc="15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Overview</a:t>
            </a:r>
            <a:r>
              <a:rPr dirty="0" sz="1100" spc="5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0" action="ppaction://hlinksldjump"/>
              </a:rPr>
              <a:t>of</a:t>
            </a:r>
            <a:r>
              <a:rPr dirty="0" sz="1100" spc="15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Course</a:t>
            </a:r>
            <a:r>
              <a:rPr dirty="0" sz="1100" spc="10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Contents</a:t>
            </a:r>
            <a:r>
              <a:rPr dirty="0" sz="1100" spc="25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0" action="ppaction://hlinksldjump"/>
              </a:rPr>
              <a:t>-</a:t>
            </a:r>
            <a:r>
              <a:rPr dirty="0" sz="1100" spc="15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I........................................................................................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0" action="ppaction://hlinksldjump"/>
              </a:rPr>
              <a:t>10</a:t>
            </a:r>
            <a:endParaRPr sz="11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11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 010:</a:t>
            </a:r>
            <a:r>
              <a:rPr dirty="0" sz="1100" spc="15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Overview</a:t>
            </a:r>
            <a:r>
              <a:rPr dirty="0" sz="1100" spc="5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1" action="ppaction://hlinksldjump"/>
              </a:rPr>
              <a:t>of</a:t>
            </a:r>
            <a:r>
              <a:rPr dirty="0" sz="1100" spc="15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Course</a:t>
            </a:r>
            <a:r>
              <a:rPr dirty="0" sz="1100" spc="10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Contents</a:t>
            </a:r>
            <a:r>
              <a:rPr dirty="0" sz="1100" spc="25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1" action="ppaction://hlinksldjump"/>
              </a:rPr>
              <a:t>-</a:t>
            </a:r>
            <a:r>
              <a:rPr dirty="0" sz="1100" spc="15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II.......................................................................................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1" action="ppaction://hlinksldjump"/>
              </a:rPr>
              <a:t>12</a:t>
            </a:r>
            <a:endParaRPr sz="11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12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1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2" action="ppaction://hlinksldjump"/>
              </a:rPr>
              <a:t>011:</a:t>
            </a:r>
            <a:r>
              <a:rPr dirty="0" sz="1100" spc="25">
                <a:latin typeface="Calibri"/>
                <a:cs typeface="Calibri"/>
                <a:hlinkClick r:id="rId1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2" action="ppaction://hlinksldjump"/>
              </a:rPr>
              <a:t>Overview</a:t>
            </a:r>
            <a:r>
              <a:rPr dirty="0" sz="1100" spc="15">
                <a:latin typeface="Calibri"/>
                <a:cs typeface="Calibri"/>
                <a:hlinkClick r:id="rId1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2" action="ppaction://hlinksldjump"/>
              </a:rPr>
              <a:t>of</a:t>
            </a:r>
            <a:r>
              <a:rPr dirty="0" sz="1100" spc="25">
                <a:latin typeface="Calibri"/>
                <a:cs typeface="Calibri"/>
                <a:hlinkClick r:id="rId1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2" action="ppaction://hlinksldjump"/>
              </a:rPr>
              <a:t>Course</a:t>
            </a:r>
            <a:r>
              <a:rPr dirty="0" sz="1100" spc="25">
                <a:latin typeface="Calibri"/>
                <a:cs typeface="Calibri"/>
                <a:hlinkClick r:id="rId1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2" action="ppaction://hlinksldjump"/>
              </a:rPr>
              <a:t>Contents</a:t>
            </a:r>
            <a:r>
              <a:rPr dirty="0" sz="1100" spc="20">
                <a:latin typeface="Calibri"/>
                <a:cs typeface="Calibri"/>
                <a:hlinkClick r:id="rId1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2" action="ppaction://hlinksldjump"/>
              </a:rPr>
              <a:t>–</a:t>
            </a:r>
            <a:r>
              <a:rPr dirty="0" sz="1100" spc="30">
                <a:latin typeface="Calibri"/>
                <a:cs typeface="Calibri"/>
                <a:hlinkClick r:id="rId1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2" action="ppaction://hlinksldjump"/>
              </a:rPr>
              <a:t>III.....................................................................................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1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2" action="ppaction://hlinksldjump"/>
              </a:rPr>
              <a:t>15</a:t>
            </a:r>
            <a:endParaRPr sz="11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625"/>
              </a:spcBef>
            </a:pP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Chapter</a:t>
            </a:r>
            <a:r>
              <a:rPr dirty="0" sz="1100" spc="40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3" action="ppaction://hlinksldjump"/>
              </a:rPr>
              <a:t>2</a:t>
            </a:r>
            <a:r>
              <a:rPr dirty="0" sz="1100" spc="40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3" action="ppaction://hlinksldjump"/>
              </a:rPr>
              <a:t>-</a:t>
            </a:r>
            <a:r>
              <a:rPr dirty="0" sz="1100" spc="40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Sequence</a:t>
            </a:r>
            <a:r>
              <a:rPr dirty="0" sz="1100" spc="50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Analysis....................................................................................................................</a:t>
            </a:r>
            <a:r>
              <a:rPr dirty="0" sz="1100" spc="-114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3" action="ppaction://hlinksldjump"/>
              </a:rPr>
              <a:t>18</a:t>
            </a:r>
            <a:endParaRPr sz="11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13" action="ppaction://hlinksldjump"/>
              </a:rPr>
              <a:t>Module</a:t>
            </a:r>
            <a:r>
              <a:rPr dirty="0" sz="1100" spc="-10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001:</a:t>
            </a:r>
            <a:r>
              <a:rPr dirty="0" sz="1100" spc="10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Gene,</a:t>
            </a:r>
            <a:r>
              <a:rPr dirty="0" sz="1100">
                <a:latin typeface="Calibri"/>
                <a:cs typeface="Calibri"/>
                <a:hlinkClick r:id="rId13" action="ppaction://hlinksldjump"/>
              </a:rPr>
              <a:t> mRNA</a:t>
            </a:r>
            <a:r>
              <a:rPr dirty="0" sz="1100" spc="-10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3" action="ppaction://hlinksldjump"/>
              </a:rPr>
              <a:t>and</a:t>
            </a:r>
            <a:r>
              <a:rPr dirty="0" sz="1100" spc="5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3" action="ppaction://hlinksldjump"/>
              </a:rPr>
              <a:t>Protein</a:t>
            </a:r>
            <a:r>
              <a:rPr dirty="0" sz="1100" spc="5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Sequences</a:t>
            </a:r>
            <a:r>
              <a:rPr dirty="0" sz="1100" spc="-55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................................................................................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3" action="ppaction://hlinksldjump"/>
              </a:rPr>
              <a:t>18</a:t>
            </a:r>
            <a:endParaRPr sz="11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14" action="ppaction://hlinksldjump"/>
              </a:rPr>
              <a:t>Module</a:t>
            </a:r>
            <a:r>
              <a:rPr dirty="0" sz="1100" spc="15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002:</a:t>
            </a:r>
            <a:r>
              <a:rPr dirty="0" sz="1100" spc="35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TRANSCRIPTION.................................................................................................................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4" action="ppaction://hlinksldjump"/>
              </a:rPr>
              <a:t>20</a:t>
            </a:r>
            <a:endParaRPr sz="11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15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003:</a:t>
            </a:r>
            <a:r>
              <a:rPr dirty="0" sz="1100" spc="25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NUCLEOTIDES</a:t>
            </a:r>
            <a:r>
              <a:rPr dirty="0" sz="1100" spc="-50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....................................................................................................................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5" action="ppaction://hlinksldjump"/>
              </a:rPr>
              <a:t>21</a:t>
            </a:r>
            <a:endParaRPr sz="11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16" action="ppaction://hlinksldjump"/>
              </a:rPr>
              <a:t>Module</a:t>
            </a:r>
            <a:r>
              <a:rPr dirty="0" sz="1100" spc="15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004:</a:t>
            </a:r>
            <a:r>
              <a:rPr dirty="0" sz="1100" spc="35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TRANSLATION</a:t>
            </a:r>
            <a:r>
              <a:rPr dirty="0" sz="1100" spc="-130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....................................................................................................................</a:t>
            </a:r>
            <a:r>
              <a:rPr dirty="0" sz="1100" spc="-114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6" action="ppaction://hlinksldjump"/>
              </a:rPr>
              <a:t>23</a:t>
            </a:r>
            <a:endParaRPr sz="1100">
              <a:latin typeface="Calibri"/>
              <a:cs typeface="Calibri"/>
            </a:endParaRPr>
          </a:p>
          <a:p>
            <a:pPr algn="just" marL="152400" marR="5080">
              <a:lnSpc>
                <a:spcPct val="147300"/>
              </a:lnSpc>
              <a:spcBef>
                <a:spcPts val="15"/>
              </a:spcBef>
            </a:pPr>
            <a:r>
              <a:rPr dirty="0" sz="1100">
                <a:latin typeface="Calibri"/>
                <a:cs typeface="Calibri"/>
                <a:hlinkClick r:id="rId17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17" action="ppaction://hlinksldjump"/>
              </a:rPr>
              <a:t>005: AMINO </a:t>
            </a:r>
            <a:r>
              <a:rPr dirty="0" sz="1100">
                <a:latin typeface="Calibri"/>
                <a:cs typeface="Calibri"/>
                <a:hlinkClick r:id="rId17" action="ppaction://hlinksldjump"/>
              </a:rPr>
              <a:t>ACIDS </a:t>
            </a:r>
            <a:r>
              <a:rPr dirty="0" sz="1100" spc="-5">
                <a:latin typeface="Calibri"/>
                <a:cs typeface="Calibri"/>
                <a:hlinkClick r:id="rId17" action="ppaction://hlinksldjump"/>
              </a:rPr>
              <a:t>.................................................................................................................... </a:t>
            </a:r>
            <a:r>
              <a:rPr dirty="0" sz="1100">
                <a:latin typeface="Calibri"/>
                <a:cs typeface="Calibri"/>
                <a:hlinkClick r:id="rId17" action="ppaction://hlinksldjump"/>
              </a:rPr>
              <a:t>25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  <a:hlinkClick r:id="rId18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006: STORAGE OF </a:t>
            </a:r>
            <a:r>
              <a:rPr dirty="0" sz="1100">
                <a:latin typeface="Calibri"/>
                <a:cs typeface="Calibri"/>
                <a:hlinkClick r:id="rId18" action="ppaction://hlinksldjump"/>
              </a:rPr>
              <a:t>BIOLOGICAL 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SEQUENCE INFORMATION ...................................................... </a:t>
            </a:r>
            <a:r>
              <a:rPr dirty="0" sz="1100">
                <a:latin typeface="Calibri"/>
                <a:cs typeface="Calibri"/>
                <a:hlinkClick r:id="rId18" action="ppaction://hlinksldjump"/>
              </a:rPr>
              <a:t>27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  <a:hlinkClick r:id="rId19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 007:</a:t>
            </a:r>
            <a:r>
              <a:rPr dirty="0" sz="1100" spc="15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9" action="ppaction://hlinksldjump"/>
              </a:rPr>
              <a:t>USING</a:t>
            </a:r>
            <a:r>
              <a:rPr dirty="0" sz="1100" spc="10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GENBANK</a:t>
            </a:r>
            <a:r>
              <a:rPr dirty="0" sz="1100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...............................................................................................................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9" action="ppaction://hlinksldjump"/>
              </a:rPr>
              <a:t>28</a:t>
            </a:r>
            <a:endParaRPr sz="1100">
              <a:latin typeface="Calibri"/>
              <a:cs typeface="Calibri"/>
            </a:endParaRPr>
          </a:p>
          <a:p>
            <a:pPr algn="just" marL="1524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20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008:</a:t>
            </a:r>
            <a:r>
              <a:rPr dirty="0" sz="1100" spc="20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0" action="ppaction://hlinksldjump"/>
              </a:rPr>
              <a:t>USING</a:t>
            </a:r>
            <a:r>
              <a:rPr dirty="0" sz="1100" spc="20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UNIPROT.................................................................................................................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0" action="ppaction://hlinksldjump"/>
              </a:rPr>
              <a:t>30</a:t>
            </a:r>
            <a:endParaRPr sz="1100">
              <a:latin typeface="Calibri"/>
              <a:cs typeface="Calibri"/>
            </a:endParaRPr>
          </a:p>
          <a:p>
            <a:pPr algn="just" marL="152400" marR="5080">
              <a:lnSpc>
                <a:spcPts val="1960"/>
              </a:lnSpc>
              <a:spcBef>
                <a:spcPts val="155"/>
              </a:spcBef>
            </a:pPr>
            <a:r>
              <a:rPr dirty="0" sz="1100">
                <a:latin typeface="Calibri"/>
                <a:cs typeface="Calibri"/>
                <a:hlinkClick r:id="rId21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009: COMPARING SEQUENCES.................................................................................................. </a:t>
            </a:r>
            <a:r>
              <a:rPr dirty="0" sz="1100">
                <a:latin typeface="Calibri"/>
                <a:cs typeface="Calibri"/>
                <a:hlinkClick r:id="rId21" action="ppaction://hlinksldjump"/>
              </a:rPr>
              <a:t>32 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  <a:hlinkClick r:id="rId22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2" action="ppaction://hlinksldjump"/>
              </a:rPr>
              <a:t>010:</a:t>
            </a:r>
            <a:r>
              <a:rPr dirty="0" sz="1100" spc="25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2" action="ppaction://hlinksldjump"/>
              </a:rPr>
              <a:t>SIMILARITIES</a:t>
            </a:r>
            <a:r>
              <a:rPr dirty="0" sz="1100" spc="5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2" action="ppaction://hlinksldjump"/>
              </a:rPr>
              <a:t>&amp;</a:t>
            </a:r>
            <a:r>
              <a:rPr dirty="0" sz="1100" spc="30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2" action="ppaction://hlinksldjump"/>
              </a:rPr>
              <a:t>DIFFERENCES</a:t>
            </a:r>
            <a:r>
              <a:rPr dirty="0" sz="1100" spc="25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2" action="ppaction://hlinksldjump"/>
              </a:rPr>
              <a:t>IN</a:t>
            </a:r>
            <a:r>
              <a:rPr dirty="0" sz="1100" spc="15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2" action="ppaction://hlinksldjump"/>
              </a:rPr>
              <a:t>SEQUENCES...................................................................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2" action="ppaction://hlinksldjump"/>
              </a:rPr>
              <a:t>33</a:t>
            </a:r>
            <a:endParaRPr sz="1100">
              <a:latin typeface="Calibri"/>
              <a:cs typeface="Calibri"/>
            </a:endParaRPr>
          </a:p>
          <a:p>
            <a:pPr algn="just" marL="152400">
              <a:lnSpc>
                <a:spcPct val="100000"/>
              </a:lnSpc>
              <a:spcBef>
                <a:spcPts val="450"/>
              </a:spcBef>
            </a:pPr>
            <a:r>
              <a:rPr dirty="0" sz="1100">
                <a:latin typeface="Calibri"/>
                <a:cs typeface="Calibri"/>
                <a:hlinkClick r:id="rId23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3" action="ppaction://hlinksldjump"/>
              </a:rPr>
              <a:t>011:</a:t>
            </a:r>
            <a:r>
              <a:rPr dirty="0" sz="1100" spc="25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3" action="ppaction://hlinksldjump"/>
              </a:rPr>
              <a:t>SIMILARITIES</a:t>
            </a:r>
            <a:r>
              <a:rPr dirty="0" sz="1100" spc="5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3" action="ppaction://hlinksldjump"/>
              </a:rPr>
              <a:t>&amp;</a:t>
            </a:r>
            <a:r>
              <a:rPr dirty="0" sz="1100" spc="30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3" action="ppaction://hlinksldjump"/>
              </a:rPr>
              <a:t>DIFFERENCES</a:t>
            </a:r>
            <a:r>
              <a:rPr dirty="0" sz="1100" spc="25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3" action="ppaction://hlinksldjump"/>
              </a:rPr>
              <a:t>IN</a:t>
            </a:r>
            <a:r>
              <a:rPr dirty="0" sz="1100" spc="15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3" action="ppaction://hlinksldjump"/>
              </a:rPr>
              <a:t>SEQUENCES...................................................................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3" action="ppaction://hlinksldjump"/>
              </a:rPr>
              <a:t>34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24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 012:</a:t>
            </a:r>
            <a:r>
              <a:rPr dirty="0" sz="1100" spc="5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PAIR</a:t>
            </a:r>
            <a:r>
              <a:rPr dirty="0" sz="1100" spc="15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4" action="ppaction://hlinksldjump"/>
              </a:rPr>
              <a:t>WISE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 ALIGNMENT</a:t>
            </a:r>
            <a:r>
              <a:rPr dirty="0" sz="1100" spc="15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–II</a:t>
            </a:r>
            <a:r>
              <a:rPr dirty="0" sz="1100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................................................................................................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4" action="ppaction://hlinksldjump"/>
              </a:rPr>
              <a:t>35</a:t>
            </a:r>
            <a:endParaRPr sz="1100">
              <a:latin typeface="Calibri"/>
              <a:cs typeface="Calibri"/>
            </a:endParaRPr>
          </a:p>
          <a:p>
            <a:pPr marL="152400" marR="5080">
              <a:lnSpc>
                <a:spcPct val="147300"/>
              </a:lnSpc>
            </a:pPr>
            <a:r>
              <a:rPr dirty="0" sz="1100">
                <a:latin typeface="Calibri"/>
                <a:cs typeface="Calibri"/>
                <a:hlinkClick r:id="rId25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013:</a:t>
            </a:r>
            <a:r>
              <a:rPr dirty="0" sz="1100" spc="10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PAIR</a:t>
            </a:r>
            <a:r>
              <a:rPr dirty="0" sz="1100" spc="25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5" action="ppaction://hlinksldjump"/>
              </a:rPr>
              <a:t>WISE</a:t>
            </a:r>
            <a:r>
              <a:rPr dirty="0" sz="1100" spc="5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SEQUENCE</a:t>
            </a:r>
            <a:r>
              <a:rPr dirty="0" sz="1100" spc="25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ALIGNMENT</a:t>
            </a:r>
            <a:r>
              <a:rPr dirty="0" sz="1100" spc="40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–III.............................................................................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5" action="ppaction://hlinksldjump"/>
              </a:rPr>
              <a:t>36 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  <a:hlinkClick r:id="rId26" action="ppaction://hlinksldjump"/>
              </a:rPr>
              <a:t>Module</a:t>
            </a:r>
            <a:r>
              <a:rPr dirty="0" sz="1100" spc="25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014:</a:t>
            </a:r>
            <a:r>
              <a:rPr dirty="0" sz="1100" spc="35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6" action="ppaction://hlinksldjump"/>
              </a:rPr>
              <a:t>DOT</a:t>
            </a:r>
            <a:r>
              <a:rPr dirty="0" sz="1100" spc="30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PLOTS.........................................................................................................................</a:t>
            </a:r>
            <a:r>
              <a:rPr dirty="0" sz="1100" spc="-110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6" action="ppaction://hlinksldjump"/>
              </a:rPr>
              <a:t>37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40"/>
              </a:spcBef>
            </a:pPr>
            <a:r>
              <a:rPr dirty="0" sz="1100">
                <a:latin typeface="Calibri"/>
                <a:cs typeface="Calibri"/>
                <a:hlinkClick r:id="rId27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 015:</a:t>
            </a:r>
            <a:r>
              <a:rPr dirty="0" sz="1100" spc="20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EXEMPLE</a:t>
            </a:r>
            <a:r>
              <a:rPr dirty="0" sz="1100" spc="15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OF</a:t>
            </a:r>
            <a:r>
              <a:rPr dirty="0" sz="1100" spc="-10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7" action="ppaction://hlinksldjump"/>
              </a:rPr>
              <a:t>DOT</a:t>
            </a:r>
            <a:r>
              <a:rPr dirty="0" sz="1100" spc="5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PLOTS....................................................................................................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7" action="ppaction://hlinksldjump"/>
              </a:rPr>
              <a:t>39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20"/>
              </a:spcBef>
            </a:pPr>
            <a:r>
              <a:rPr dirty="0" sz="1100">
                <a:latin typeface="Calibri"/>
                <a:cs typeface="Calibri"/>
                <a:hlinkClick r:id="rId28" action="ppaction://hlinksldjump"/>
              </a:rPr>
              <a:t>Module</a:t>
            </a:r>
            <a:r>
              <a:rPr dirty="0" sz="1100" spc="20">
                <a:latin typeface="Calibri"/>
                <a:cs typeface="Calibri"/>
                <a:hlinkClick r:id="rId2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8" action="ppaction://hlinksldjump"/>
              </a:rPr>
              <a:t>016:</a:t>
            </a:r>
            <a:r>
              <a:rPr dirty="0" sz="1100" spc="45">
                <a:latin typeface="Calibri"/>
                <a:cs typeface="Calibri"/>
                <a:hlinkClick r:id="rId2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8" action="ppaction://hlinksldjump"/>
              </a:rPr>
              <a:t>IDENTY</a:t>
            </a:r>
            <a:r>
              <a:rPr dirty="0" sz="1100" spc="40">
                <a:latin typeface="Calibri"/>
                <a:cs typeface="Calibri"/>
                <a:hlinkClick r:id="rId2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8" action="ppaction://hlinksldjump"/>
              </a:rPr>
              <a:t>VS</a:t>
            </a:r>
            <a:r>
              <a:rPr dirty="0" sz="1100" spc="25">
                <a:latin typeface="Calibri"/>
                <a:cs typeface="Calibri"/>
                <a:hlinkClick r:id="rId2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8" action="ppaction://hlinksldjump"/>
              </a:rPr>
              <a:t>SIMILARITY.......................................................................................................</a:t>
            </a:r>
            <a:r>
              <a:rPr dirty="0" sz="1100" spc="-114">
                <a:latin typeface="Calibri"/>
                <a:cs typeface="Calibri"/>
                <a:hlinkClick r:id="rId28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8" action="ppaction://hlinksldjump"/>
              </a:rPr>
              <a:t>40</a:t>
            </a:r>
            <a:endParaRPr sz="1100">
              <a:latin typeface="Calibri"/>
              <a:cs typeface="Calibri"/>
            </a:endParaRPr>
          </a:p>
          <a:p>
            <a:pPr algn="just" marL="152400" marR="5080">
              <a:lnSpc>
                <a:spcPct val="147300"/>
              </a:lnSpc>
              <a:spcBef>
                <a:spcPts val="15"/>
              </a:spcBef>
            </a:pPr>
            <a:r>
              <a:rPr dirty="0" sz="1100">
                <a:latin typeface="Calibri"/>
                <a:cs typeface="Calibri"/>
                <a:hlinkClick r:id="rId29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017: INTRODUCTION </a:t>
            </a:r>
            <a:r>
              <a:rPr dirty="0" sz="1100">
                <a:latin typeface="Calibri"/>
                <a:cs typeface="Calibri"/>
                <a:hlinkClick r:id="rId29" action="ppaction://hlinksldjump"/>
              </a:rPr>
              <a:t>TO 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ALIGNMENT APPROACHES ................................................................ </a:t>
            </a:r>
            <a:r>
              <a:rPr dirty="0" sz="1100">
                <a:latin typeface="Calibri"/>
                <a:cs typeface="Calibri"/>
                <a:hlinkClick r:id="rId29" action="ppaction://hlinksldjump"/>
              </a:rPr>
              <a:t>41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  <a:hlinkClick r:id="rId30" action="ppaction://hlinksldjump"/>
              </a:rPr>
              <a:t>Module</a:t>
            </a:r>
            <a:r>
              <a:rPr dirty="0" sz="1100" spc="10">
                <a:latin typeface="Calibri"/>
                <a:cs typeface="Calibri"/>
                <a:hlinkClick r:id="rId3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0" action="ppaction://hlinksldjump"/>
              </a:rPr>
              <a:t>018:</a:t>
            </a:r>
            <a:r>
              <a:rPr dirty="0" sz="1100" spc="30">
                <a:latin typeface="Calibri"/>
                <a:cs typeface="Calibri"/>
                <a:hlinkClick r:id="rId3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0" action="ppaction://hlinksldjump"/>
              </a:rPr>
              <a:t>WHY</a:t>
            </a:r>
            <a:r>
              <a:rPr dirty="0" sz="1100" spc="30">
                <a:latin typeface="Calibri"/>
                <a:cs typeface="Calibri"/>
                <a:hlinkClick r:id="rId3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0" action="ppaction://hlinksldjump"/>
              </a:rPr>
              <a:t>LOCAL</a:t>
            </a:r>
            <a:r>
              <a:rPr dirty="0" sz="1100" spc="30">
                <a:latin typeface="Calibri"/>
                <a:cs typeface="Calibri"/>
                <a:hlinkClick r:id="rId3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0" action="ppaction://hlinksldjump"/>
              </a:rPr>
              <a:t>ALIGNMENT...................................................................................................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30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30" action="ppaction://hlinksldjump"/>
              </a:rPr>
              <a:t>42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731254" y="9238056"/>
            <a:ext cx="167005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z="1400">
                <a:solidFill>
                  <a:srgbClr val="5B9BD4"/>
                </a:solidFill>
                <a:latin typeface="Calibri Light"/>
                <a:cs typeface="Calibri Light"/>
              </a:rPr>
              <a:t>2</a:t>
            </a:fld>
            <a:endParaRPr sz="14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681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01815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01: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Introduction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 spc="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Bioinformatics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010: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Overview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Course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Contents</a:t>
            </a:r>
            <a:r>
              <a:rPr dirty="0" sz="1300" spc="3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-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II</a:t>
            </a:r>
            <a:endParaRPr sz="13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2150" y="1434211"/>
            <a:ext cx="4076700" cy="26479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52625" y="4198620"/>
            <a:ext cx="4086225" cy="2657347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12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8839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021: Extracting</a:t>
            </a:r>
            <a:r>
              <a:rPr dirty="0" sz="1300" spc="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Peptide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Sequence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Tags</a:t>
            </a:r>
            <a:endParaRPr sz="13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200">
                <a:latin typeface="Calibri"/>
                <a:cs typeface="Calibri"/>
              </a:rPr>
              <a:t>PSTs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formed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due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sequential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cleavage</a:t>
            </a:r>
            <a:r>
              <a:rPr dirty="0" sz="1200">
                <a:latin typeface="Calibri"/>
                <a:cs typeface="Calibri"/>
              </a:rPr>
              <a:t> of </a:t>
            </a:r>
            <a:r>
              <a:rPr dirty="0" sz="1200" spc="-5">
                <a:latin typeface="Calibri"/>
                <a:cs typeface="Calibri"/>
              </a:rPr>
              <a:t>precursor protein/peptide’s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backbone.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466969"/>
            <a:ext cx="5916930" cy="673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24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peptide sequencing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tagging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65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</a:pPr>
            <a:r>
              <a:rPr dirty="0" sz="1200">
                <a:latin typeface="Calibri"/>
                <a:cs typeface="Calibri"/>
              </a:rPr>
              <a:t>Peptide</a:t>
            </a:r>
            <a:r>
              <a:rPr dirty="0" sz="1200" spc="-5">
                <a:latin typeface="Calibri"/>
                <a:cs typeface="Calibri"/>
              </a:rPr>
              <a:t> sequence </a:t>
            </a:r>
            <a:r>
              <a:rPr dirty="0" sz="1200">
                <a:latin typeface="Calibri"/>
                <a:cs typeface="Calibri"/>
              </a:rPr>
              <a:t>tags</a:t>
            </a:r>
            <a:r>
              <a:rPr dirty="0" sz="1200" spc="-5">
                <a:latin typeface="Calibri"/>
                <a:cs typeface="Calibri"/>
              </a:rPr>
              <a:t> can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extracted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 peak</a:t>
            </a:r>
            <a:r>
              <a:rPr dirty="0" sz="1200">
                <a:latin typeface="Calibri"/>
                <a:cs typeface="Calibri"/>
              </a:rPr>
              <a:t> list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iteratively.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high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quality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mass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spectrum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will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produce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large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PSTs.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bigger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tags,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better!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5900" y="1491361"/>
            <a:ext cx="4743450" cy="373379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192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400240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022: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Using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Peptide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Sequence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Tags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in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Protein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Search</a:t>
            </a:r>
            <a:endParaRPr sz="1300">
              <a:latin typeface="Calibri Light"/>
              <a:cs typeface="Calibri Light"/>
            </a:endParaRPr>
          </a:p>
          <a:p>
            <a:pPr marL="12700" marR="221615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PSTs </a:t>
            </a:r>
            <a:r>
              <a:rPr dirty="0" sz="1200" spc="-5">
                <a:latin typeface="Calibri"/>
                <a:cs typeface="Calibri"/>
              </a:rPr>
              <a:t>provide </a:t>
            </a:r>
            <a:r>
              <a:rPr dirty="0" sz="1200">
                <a:latin typeface="Calibri"/>
                <a:cs typeface="Calibri"/>
              </a:rPr>
              <a:t>clues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precursor protein/peptides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sequence.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Consider that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 </a:t>
            </a:r>
            <a:r>
              <a:rPr dirty="0" sz="1200">
                <a:latin typeface="Calibri"/>
                <a:cs typeface="Calibri"/>
              </a:rPr>
              <a:t>extract</a:t>
            </a:r>
            <a:r>
              <a:rPr dirty="0" sz="1200" spc="-5">
                <a:latin typeface="Calibri"/>
                <a:cs typeface="Calibri"/>
              </a:rPr>
              <a:t> the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following PSTs: </a:t>
            </a:r>
            <a:r>
              <a:rPr dirty="0" sz="1200">
                <a:latin typeface="Calibri"/>
                <a:cs typeface="Calibri"/>
              </a:rPr>
              <a:t>M, MQ,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QV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etc.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Search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(e.g.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Uniprot,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Swissprot)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 spc="-5">
                <a:latin typeface="Calibri"/>
                <a:cs typeface="Calibri"/>
              </a:rPr>
              <a:t>Sample sequence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DB</a:t>
            </a:r>
            <a:endParaRPr sz="1200">
              <a:latin typeface="Calibri"/>
              <a:cs typeface="Calibri"/>
            </a:endParaRPr>
          </a:p>
          <a:p>
            <a:pPr marL="12700" marR="335280">
              <a:lnSpc>
                <a:spcPct val="110000"/>
              </a:lnSpc>
              <a:spcBef>
                <a:spcPts val="790"/>
              </a:spcBef>
            </a:pPr>
            <a:r>
              <a:rPr dirty="0" sz="1200" spc="-5">
                <a:latin typeface="Calibri"/>
                <a:cs typeface="Calibri"/>
              </a:rPr>
              <a:t>&gt;&gt;sp|Q6GZ4X|0X1R_FRG3G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Putative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transcription</a:t>
            </a:r>
            <a:r>
              <a:rPr dirty="0" sz="1200">
                <a:latin typeface="Calibri"/>
                <a:cs typeface="Calibri"/>
              </a:rPr>
              <a:t> factor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0X1R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OS=Random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virus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3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(isolate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Goorha)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GN=FV3-0X1R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PE=4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SV=1</a:t>
            </a:r>
            <a:endParaRPr sz="1200">
              <a:latin typeface="Calibri"/>
              <a:cs typeface="Calibri"/>
            </a:endParaRPr>
          </a:p>
          <a:p>
            <a:pPr algn="just" marL="12700" marR="48260">
              <a:lnSpc>
                <a:spcPct val="110000"/>
              </a:lnSpc>
              <a:spcBef>
                <a:spcPts val="795"/>
              </a:spcBef>
            </a:pPr>
            <a:r>
              <a:rPr dirty="0" sz="1200" spc="-5">
                <a:solidFill>
                  <a:srgbClr val="001F5F"/>
                </a:solidFill>
                <a:latin typeface="Calibri"/>
                <a:cs typeface="Calibri"/>
              </a:rPr>
              <a:t>MAFSAEDVLKEYDRRRRMEALLLSLYYPNDRKLLDYKEWSPPRVQVECPKAPVEWNNPPSEKGLIVGHFSGI </a:t>
            </a:r>
            <a:r>
              <a:rPr dirty="0" sz="120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1F5F"/>
                </a:solidFill>
                <a:latin typeface="Calibri"/>
                <a:cs typeface="Calibri"/>
              </a:rPr>
              <a:t>KYKGEKAQASEVDVNKMCCWVSKFKDAMRRYQGIQTCKIPGQVLSDLDAKIKAYNLTVEGVEGFVRYSRVT </a:t>
            </a:r>
            <a:r>
              <a:rPr dirty="0" sz="1200" spc="-26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1F5F"/>
                </a:solidFill>
                <a:latin typeface="Calibri"/>
                <a:cs typeface="Calibri"/>
              </a:rPr>
              <a:t>KQHVAAFLKELRHSKQYENVNLIHYILTDKRVDIQHLEKDLVKDFKALVESAHRMRQGHMQNVKYILYQLLK </a:t>
            </a:r>
            <a:r>
              <a:rPr dirty="0" sz="120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1F5F"/>
                </a:solidFill>
                <a:latin typeface="Calibri"/>
                <a:cs typeface="Calibri"/>
              </a:rPr>
              <a:t>KHGHGPDGPDILTVKTGSMQLYDDSFRKIYTDLGWKFTPL</a:t>
            </a:r>
            <a:endParaRPr sz="1200">
              <a:latin typeface="Calibri"/>
              <a:cs typeface="Calibri"/>
            </a:endParaRPr>
          </a:p>
          <a:p>
            <a:pPr marL="12700" marR="67310">
              <a:lnSpc>
                <a:spcPct val="110000"/>
              </a:lnSpc>
              <a:spcBef>
                <a:spcPts val="795"/>
              </a:spcBef>
            </a:pP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all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 </a:t>
            </a:r>
            <a:r>
              <a:rPr dirty="0" sz="1200">
                <a:latin typeface="Calibri"/>
                <a:cs typeface="Calibri"/>
              </a:rPr>
              <a:t>find </a:t>
            </a:r>
            <a:r>
              <a:rPr dirty="0" sz="1200" spc="-5">
                <a:latin typeface="Calibri"/>
                <a:cs typeface="Calibri"/>
              </a:rPr>
              <a:t>out</a:t>
            </a:r>
            <a:r>
              <a:rPr dirty="0" sz="1200">
                <a:latin typeface="Calibri"/>
                <a:cs typeface="Calibri"/>
              </a:rPr>
              <a:t> which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PSTs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exist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reporting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most </a:t>
            </a:r>
            <a:r>
              <a:rPr dirty="0" sz="1200">
                <a:latin typeface="Calibri"/>
                <a:cs typeface="Calibri"/>
              </a:rPr>
              <a:t>PSTs </a:t>
            </a:r>
            <a:r>
              <a:rPr dirty="0" sz="1200" spc="-10">
                <a:latin typeface="Calibri"/>
                <a:cs typeface="Calibri"/>
              </a:rPr>
              <a:t>is</a:t>
            </a:r>
            <a:r>
              <a:rPr dirty="0" sz="1200">
                <a:latin typeface="Calibri"/>
                <a:cs typeface="Calibri"/>
              </a:rPr>
              <a:t> more</a:t>
            </a:r>
            <a:r>
              <a:rPr dirty="0" sz="1200" spc="-5">
                <a:latin typeface="Calibri"/>
                <a:cs typeface="Calibri"/>
              </a:rPr>
              <a:t> probable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precursor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protein.</a:t>
            </a:r>
            <a:endParaRPr sz="1200">
              <a:latin typeface="Calibri"/>
              <a:cs typeface="Calibri"/>
            </a:endParaRPr>
          </a:p>
          <a:p>
            <a:pPr marL="12700" marR="20955">
              <a:lnSpc>
                <a:spcPct val="110000"/>
              </a:lnSpc>
              <a:spcBef>
                <a:spcPts val="790"/>
              </a:spcBef>
            </a:pPr>
            <a:r>
              <a:rPr dirty="0" sz="1200">
                <a:latin typeface="Calibri"/>
                <a:cs typeface="Calibri"/>
              </a:rPr>
              <a:t>If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many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PSTs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report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same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report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longer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PSTs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than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through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scoring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greater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number.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After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extracting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PSTs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search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entire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 protein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who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report </a:t>
            </a:r>
            <a:r>
              <a:rPr dirty="0" sz="1200">
                <a:latin typeface="Calibri"/>
                <a:cs typeface="Calibri"/>
              </a:rPr>
              <a:t>it.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193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023: Scoring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Peptide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Sequence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Tags</a:t>
            </a:r>
            <a:endParaRPr sz="1300">
              <a:latin typeface="Calibri Light"/>
              <a:cs typeface="Calibri Light"/>
            </a:endParaRPr>
          </a:p>
          <a:p>
            <a:pPr marL="12700" marR="33655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According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scheme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candidate 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‘n’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PSTs, then </a:t>
            </a:r>
            <a:r>
              <a:rPr dirty="0" sz="1200">
                <a:latin typeface="Calibri"/>
                <a:cs typeface="Calibri"/>
              </a:rPr>
              <a:t>its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be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given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227833"/>
            <a:ext cx="5960110" cy="424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Additionally,</a:t>
            </a:r>
            <a:r>
              <a:rPr dirty="0" sz="1200">
                <a:latin typeface="Calibri"/>
                <a:cs typeface="Calibri"/>
              </a:rPr>
              <a:t> if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include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RMSE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system,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highlight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better </a:t>
            </a:r>
            <a:r>
              <a:rPr dirty="0" sz="1200">
                <a:latin typeface="Calibri"/>
                <a:cs typeface="Calibri"/>
              </a:rPr>
              <a:t>PST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matches.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RMSE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is </a:t>
            </a:r>
            <a:r>
              <a:rPr dirty="0" sz="1100" spc="-5">
                <a:latin typeface="Calibri"/>
                <a:cs typeface="Calibri"/>
              </a:rPr>
              <a:t>the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root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mean square</a:t>
            </a:r>
            <a:r>
              <a:rPr dirty="0" sz="1100">
                <a:latin typeface="Calibri"/>
                <a:cs typeface="Calibri"/>
              </a:rPr>
              <a:t> error.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758053"/>
            <a:ext cx="2347595" cy="4578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25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root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mean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square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error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100">
                <a:latin typeface="Calibri"/>
                <a:cs typeface="Calibri"/>
              </a:rPr>
              <a:t>RMSE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for</a:t>
            </a:r>
            <a:r>
              <a:rPr dirty="0" sz="1100">
                <a:latin typeface="Calibri"/>
                <a:cs typeface="Calibri"/>
              </a:rPr>
              <a:t> a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tag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‘i’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 </a:t>
            </a:r>
            <a:r>
              <a:rPr dirty="0" sz="1100" spc="-5">
                <a:latin typeface="Calibri"/>
                <a:cs typeface="Calibri"/>
              </a:rPr>
              <a:t>length</a:t>
            </a:r>
            <a:r>
              <a:rPr dirty="0" sz="1100">
                <a:latin typeface="Calibri"/>
                <a:cs typeface="Calibri"/>
              </a:rPr>
              <a:t> ‘n’?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6955917"/>
            <a:ext cx="179260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Calibri"/>
                <a:cs typeface="Calibri"/>
              </a:rPr>
              <a:t>So,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updated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relationship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is: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4163" y="1635251"/>
            <a:ext cx="1995181" cy="5140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6070" y="6327927"/>
            <a:ext cx="2080259" cy="53324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50845" y="7261999"/>
            <a:ext cx="1870709" cy="41896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323339" y="3999991"/>
            <a:ext cx="3038475" cy="1600200"/>
          </a:xfrm>
          <a:custGeom>
            <a:avLst/>
            <a:gdLst/>
            <a:ahLst/>
            <a:cxnLst/>
            <a:rect l="l" t="t" r="r" b="b"/>
            <a:pathLst>
              <a:path w="3038475" h="1600200">
                <a:moveTo>
                  <a:pt x="3038475" y="1562100"/>
                </a:moveTo>
                <a:lnTo>
                  <a:pt x="9525" y="1590675"/>
                </a:lnTo>
              </a:path>
              <a:path w="3038475" h="1600200">
                <a:moveTo>
                  <a:pt x="9525" y="0"/>
                </a:moveTo>
                <a:lnTo>
                  <a:pt x="0" y="1600200"/>
                </a:lnTo>
              </a:path>
            </a:pathLst>
          </a:custGeom>
          <a:ln w="6350">
            <a:solidFill>
              <a:srgbClr val="5B9BD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194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339915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024: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In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silico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Fragment Comparison</a:t>
            </a:r>
            <a:endParaRPr sz="1300">
              <a:latin typeface="Calibri Light"/>
              <a:cs typeface="Calibri Light"/>
            </a:endParaRPr>
          </a:p>
          <a:p>
            <a:pPr marL="12700" marR="98425">
              <a:lnSpc>
                <a:spcPct val="1092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MS1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reports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intact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mass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-5">
                <a:latin typeface="Calibri"/>
                <a:cs typeface="Calibri"/>
              </a:rPr>
              <a:t> molecules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(proteins</a:t>
            </a:r>
            <a:r>
              <a:rPr dirty="0" sz="1200">
                <a:latin typeface="Calibri"/>
                <a:cs typeface="Calibri"/>
              </a:rPr>
              <a:t> 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peptides)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sample.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Intact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mass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>
                <a:latin typeface="Calibri"/>
                <a:cs typeface="Calibri"/>
              </a:rPr>
              <a:t> every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protein’s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database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-5">
                <a:latin typeface="Calibri"/>
                <a:cs typeface="Calibri"/>
              </a:rPr>
              <a:t> identify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molecule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sample.</a:t>
            </a:r>
            <a:endParaRPr sz="1200">
              <a:latin typeface="Calibri"/>
              <a:cs typeface="Calibri"/>
            </a:endParaRPr>
          </a:p>
          <a:p>
            <a:pPr marL="12700" marR="211454">
              <a:lnSpc>
                <a:spcPct val="110000"/>
              </a:lnSpc>
              <a:spcBef>
                <a:spcPts val="805"/>
              </a:spcBef>
            </a:pPr>
            <a:r>
              <a:rPr dirty="0" sz="1200" spc="-5">
                <a:latin typeface="Calibri"/>
                <a:cs typeface="Calibri"/>
              </a:rPr>
              <a:t>Incase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multiple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candidate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reported,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MS2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 spc="4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performed.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MS2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helps</a:t>
            </a:r>
            <a:r>
              <a:rPr dirty="0" sz="1200" spc="-5">
                <a:latin typeface="Calibri"/>
                <a:cs typeface="Calibri"/>
              </a:rPr>
              <a:t> measure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 peptide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masses.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MS2 </a:t>
            </a:r>
            <a:r>
              <a:rPr dirty="0" sz="1200">
                <a:latin typeface="Calibri"/>
                <a:cs typeface="Calibri"/>
              </a:rPr>
              <a:t>data</a:t>
            </a:r>
            <a:r>
              <a:rPr dirty="0" sz="1200" spc="-5">
                <a:latin typeface="Calibri"/>
                <a:cs typeface="Calibri"/>
              </a:rPr>
              <a:t> can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used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extract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tags</a:t>
            </a:r>
            <a:endParaRPr sz="1200">
              <a:latin typeface="Calibri"/>
              <a:cs typeface="Calibri"/>
            </a:endParaRPr>
          </a:p>
          <a:p>
            <a:pPr marL="12700" marR="429895">
              <a:lnSpc>
                <a:spcPct val="110000"/>
              </a:lnSpc>
              <a:spcBef>
                <a:spcPts val="790"/>
              </a:spcBef>
            </a:pPr>
            <a:r>
              <a:rPr dirty="0" sz="1200">
                <a:latin typeface="Calibri"/>
                <a:cs typeface="Calibri"/>
              </a:rPr>
              <a:t>If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identification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still not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conformed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than</a:t>
            </a:r>
            <a:r>
              <a:rPr dirty="0" sz="1200" spc="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experimentally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reported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MS2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silico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spectra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proteins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from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database.</a:t>
            </a:r>
            <a:endParaRPr sz="1200">
              <a:latin typeface="Calibri"/>
              <a:cs typeface="Calibri"/>
            </a:endParaRPr>
          </a:p>
          <a:p>
            <a:pPr marL="12700" marR="96520">
              <a:lnSpc>
                <a:spcPct val="110000"/>
              </a:lnSpc>
              <a:spcBef>
                <a:spcPts val="795"/>
              </a:spcBef>
            </a:pPr>
            <a:r>
              <a:rPr dirty="0" sz="1200" spc="-5">
                <a:latin typeface="Calibri"/>
                <a:cs typeface="Calibri"/>
              </a:rPr>
              <a:t>Fragmentation techniques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determine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product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ions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e.g. </a:t>
            </a:r>
            <a:r>
              <a:rPr dirty="0" sz="1200" spc="-5">
                <a:latin typeface="Calibri"/>
                <a:cs typeface="Calibri"/>
              </a:rPr>
              <a:t>ECD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-&gt;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c/z</a:t>
            </a:r>
            <a:r>
              <a:rPr dirty="0" sz="1200">
                <a:latin typeface="Calibri"/>
                <a:cs typeface="Calibri"/>
              </a:rPr>
              <a:t> and </a:t>
            </a:r>
            <a:r>
              <a:rPr dirty="0" sz="1200" spc="-5">
                <a:latin typeface="Calibri"/>
                <a:cs typeface="Calibri"/>
              </a:rPr>
              <a:t>CID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-&gt;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b/y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ions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etc.</a:t>
            </a:r>
            <a:r>
              <a:rPr dirty="0" sz="1200">
                <a:latin typeface="Calibri"/>
                <a:cs typeface="Calibri"/>
              </a:rPr>
              <a:t> With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known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types, 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MW</a:t>
            </a:r>
            <a:r>
              <a:rPr dirty="0" sz="1200">
                <a:latin typeface="Calibri"/>
                <a:cs typeface="Calibri"/>
              </a:rPr>
              <a:t> of all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possible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 fragments</a:t>
            </a:r>
            <a:endParaRPr sz="1200">
              <a:latin typeface="Calibri"/>
              <a:cs typeface="Calibri"/>
            </a:endParaRPr>
          </a:p>
          <a:p>
            <a:pPr marL="12700" marR="163195">
              <a:lnSpc>
                <a:spcPct val="110200"/>
              </a:lnSpc>
              <a:spcBef>
                <a:spcPts val="790"/>
              </a:spcBef>
            </a:pP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obtaining </a:t>
            </a:r>
            <a:r>
              <a:rPr dirty="0" sz="1200">
                <a:latin typeface="Calibri"/>
                <a:cs typeface="Calibri"/>
              </a:rPr>
              <a:t>all</a:t>
            </a:r>
            <a:r>
              <a:rPr dirty="0" sz="1200" spc="-5">
                <a:latin typeface="Calibri"/>
                <a:cs typeface="Calibri"/>
              </a:rPr>
              <a:t> possible theoretical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need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compute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MWs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individually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 spc="-5">
                <a:latin typeface="Calibri"/>
                <a:cs typeface="Calibri"/>
              </a:rPr>
              <a:t>Consider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random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DB: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790059"/>
            <a:ext cx="5535295" cy="640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26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random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protein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sequence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09100"/>
              </a:lnSpc>
            </a:pPr>
            <a:r>
              <a:rPr dirty="0" sz="1100">
                <a:latin typeface="Calibri"/>
                <a:cs typeface="Calibri"/>
              </a:rPr>
              <a:t>Matching </a:t>
            </a:r>
            <a:r>
              <a:rPr dirty="0" sz="1100" spc="-5">
                <a:latin typeface="Calibri"/>
                <a:cs typeface="Calibri"/>
              </a:rPr>
              <a:t>experimental fragments</a:t>
            </a:r>
            <a:r>
              <a:rPr dirty="0" sz="1100">
                <a:latin typeface="Calibri"/>
                <a:cs typeface="Calibri"/>
              </a:rPr>
              <a:t> with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in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silico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fragments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is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final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resort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search </a:t>
            </a:r>
            <a:r>
              <a:rPr dirty="0" sz="1100">
                <a:latin typeface="Calibri"/>
                <a:cs typeface="Calibri"/>
              </a:rPr>
              <a:t>and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identification.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35910" y="3950208"/>
            <a:ext cx="2100580" cy="742568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195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25939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025: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In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silico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 Fragment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Comparison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and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 scoring</a:t>
            </a:r>
            <a:endParaRPr sz="13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200" spc="-5">
                <a:latin typeface="Calibri"/>
                <a:cs typeface="Calibri"/>
              </a:rPr>
              <a:t>Experimental MS2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with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silico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spectra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Count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silico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in-vitro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peaks.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Give an</a:t>
            </a:r>
            <a:r>
              <a:rPr dirty="0" sz="1200" spc="-5">
                <a:latin typeface="Calibri"/>
                <a:cs typeface="Calibri"/>
              </a:rPr>
              <a:t> equivalent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candidate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Weigh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aforementioned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 </a:t>
            </a:r>
            <a:r>
              <a:rPr dirty="0" sz="1200" spc="-5">
                <a:latin typeface="Calibri"/>
                <a:cs typeface="Calibri"/>
              </a:rPr>
              <a:t>error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Accumulate</a:t>
            </a:r>
            <a:r>
              <a:rPr dirty="0" sz="1200" spc="-4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</a:t>
            </a:r>
            <a:endParaRPr sz="1200">
              <a:latin typeface="Calibri"/>
              <a:cs typeface="Calibri"/>
            </a:endParaRPr>
          </a:p>
          <a:p>
            <a:pPr marL="12700" marR="184785">
              <a:lnSpc>
                <a:spcPct val="109200"/>
              </a:lnSpc>
              <a:spcBef>
                <a:spcPts val="815"/>
              </a:spcBef>
            </a:pPr>
            <a:r>
              <a:rPr dirty="0" sz="1200">
                <a:latin typeface="Calibri"/>
                <a:cs typeface="Calibri"/>
              </a:rPr>
              <a:t>With </a:t>
            </a:r>
            <a:r>
              <a:rPr dirty="0" sz="1200" spc="-5">
                <a:latin typeface="Calibri"/>
                <a:cs typeface="Calibri"/>
              </a:rPr>
              <a:t>“all possible”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fragments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silico spectrum,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-5">
                <a:latin typeface="Calibri"/>
                <a:cs typeface="Calibri"/>
              </a:rPr>
              <a:t>“reported”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experimental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spectrum, 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match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rank.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 spc="-5">
                <a:latin typeface="Calibri"/>
                <a:cs typeface="Calibri"/>
              </a:rPr>
              <a:t>Scoring scheme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should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also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consider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errors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peak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matching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196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1284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026: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Protein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Sequence Database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Search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Algorithm</a:t>
            </a:r>
            <a:endParaRPr sz="1300">
              <a:latin typeface="Calibri Light"/>
              <a:cs typeface="Calibri Light"/>
            </a:endParaRPr>
          </a:p>
          <a:p>
            <a:pPr marL="12700" marR="483234">
              <a:lnSpc>
                <a:spcPct val="109600"/>
              </a:lnSpc>
              <a:spcBef>
                <a:spcPts val="10"/>
              </a:spcBef>
            </a:pPr>
            <a:r>
              <a:rPr dirty="0" sz="1200" spc="-5">
                <a:latin typeface="Calibri"/>
                <a:cs typeface="Calibri"/>
              </a:rPr>
              <a:t>MS1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MS2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provide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host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-5">
                <a:latin typeface="Calibri"/>
                <a:cs typeface="Calibri"/>
              </a:rPr>
              <a:t> data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towards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enabling</a:t>
            </a:r>
            <a:r>
              <a:rPr dirty="0" sz="1200">
                <a:latin typeface="Calibri"/>
                <a:cs typeface="Calibri"/>
              </a:rPr>
              <a:t> us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identifying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unknown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proteins.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-5">
                <a:latin typeface="Calibri"/>
                <a:cs typeface="Calibri"/>
              </a:rPr>
              <a:t> step</a:t>
            </a:r>
            <a:r>
              <a:rPr dirty="0" sz="1200">
                <a:latin typeface="Calibri"/>
                <a:cs typeface="Calibri"/>
              </a:rPr>
              <a:t> by </a:t>
            </a:r>
            <a:r>
              <a:rPr dirty="0" sz="1200" spc="-5">
                <a:latin typeface="Calibri"/>
                <a:cs typeface="Calibri"/>
              </a:rPr>
              <a:t>step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approach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combining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MW,</a:t>
            </a:r>
            <a:r>
              <a:rPr dirty="0" sz="1200">
                <a:latin typeface="Calibri"/>
                <a:cs typeface="Calibri"/>
              </a:rPr>
              <a:t> PSTs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insilico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spectral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required.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361559"/>
            <a:ext cx="5746750" cy="8731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27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protein sequencing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flowchart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09600"/>
              </a:lnSpc>
            </a:pPr>
            <a:r>
              <a:rPr dirty="0" sz="1200" spc="-5">
                <a:latin typeface="Calibri"/>
                <a:cs typeface="Calibri"/>
              </a:rPr>
              <a:t>Integrating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MW,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PST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-5">
                <a:latin typeface="Calibri"/>
                <a:cs typeface="Calibri"/>
              </a:rPr>
              <a:t>insilico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comparison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algorithms </a:t>
            </a:r>
            <a:r>
              <a:rPr dirty="0" sz="1200">
                <a:latin typeface="Calibri"/>
                <a:cs typeface="Calibri"/>
              </a:rPr>
              <a:t>in a </a:t>
            </a:r>
            <a:r>
              <a:rPr dirty="0" sz="1200" spc="-5">
                <a:latin typeface="Calibri"/>
                <a:cs typeface="Calibri"/>
              </a:rPr>
              <a:t>workflow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can </a:t>
            </a:r>
            <a:r>
              <a:rPr dirty="0" sz="1200" spc="-5">
                <a:latin typeface="Calibri"/>
                <a:cs typeface="Calibri"/>
              </a:rPr>
              <a:t>help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create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composite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search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engine.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composite scoring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system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also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required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5">
                <a:latin typeface="Calibri"/>
                <a:cs typeface="Calibri"/>
              </a:rPr>
              <a:t> this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search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engine.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2050" y="1884036"/>
            <a:ext cx="5467350" cy="332360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197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69333" y="435356"/>
            <a:ext cx="23031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73395"/>
            <a:ext cx="3466465" cy="1753235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027: Integrative</a:t>
            </a:r>
            <a:r>
              <a:rPr dirty="0" sz="1300" spc="-2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Scoring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Schemes</a:t>
            </a:r>
            <a:endParaRPr sz="13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200">
                <a:latin typeface="Calibri"/>
                <a:cs typeface="Calibri"/>
              </a:rPr>
              <a:t>Three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individual scores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obtained: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4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MW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PST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Match</a:t>
            </a:r>
            <a:r>
              <a:rPr dirty="0" sz="1200" spc="-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vitro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&amp;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silico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Match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>
                <a:latin typeface="Calibri"/>
                <a:cs typeface="Calibri"/>
              </a:rPr>
              <a:t> overall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cumulative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computation: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4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We </a:t>
            </a:r>
            <a:r>
              <a:rPr dirty="0" sz="1200" spc="-5">
                <a:latin typeface="Calibri"/>
                <a:cs typeface="Calibri"/>
              </a:rPr>
              <a:t>simply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scores </a:t>
            </a:r>
            <a:r>
              <a:rPr dirty="0" sz="1200">
                <a:latin typeface="Calibri"/>
                <a:cs typeface="Calibri"/>
              </a:rPr>
              <a:t>up</a:t>
            </a:r>
            <a:r>
              <a:rPr dirty="0" sz="1200" spc="-5">
                <a:latin typeface="Calibri"/>
                <a:cs typeface="Calibri"/>
              </a:rPr>
              <a:t> (a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linear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function).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0604" y="3104133"/>
            <a:ext cx="526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 indent="-22860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241300" algn="l"/>
              </a:tabLst>
            </a:pPr>
            <a:r>
              <a:rPr dirty="0" sz="1200">
                <a:latin typeface="Calibri"/>
                <a:cs typeface="Calibri"/>
              </a:rPr>
              <a:t>Weigh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component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up </a:t>
            </a:r>
            <a:r>
              <a:rPr dirty="0" sz="1200">
                <a:latin typeface="Calibri"/>
                <a:cs typeface="Calibri"/>
              </a:rPr>
              <a:t>by </a:t>
            </a:r>
            <a:r>
              <a:rPr dirty="0" sz="1200" spc="-5">
                <a:latin typeface="Calibri"/>
                <a:cs typeface="Calibri"/>
              </a:rPr>
              <a:t>respective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RMSE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before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summing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them </a:t>
            </a:r>
            <a:r>
              <a:rPr dirty="0" sz="1200">
                <a:latin typeface="Calibri"/>
                <a:cs typeface="Calibri"/>
              </a:rPr>
              <a:t>up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4037203"/>
            <a:ext cx="5946775" cy="1316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 indent="-22860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Complex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non-linear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functions integrate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scoring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components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Mascot</a:t>
            </a:r>
            <a:r>
              <a:rPr dirty="0" sz="1200">
                <a:latin typeface="Calibri"/>
                <a:cs typeface="Calibri"/>
              </a:rPr>
              <a:t> etc.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44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Highly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proprietary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commercial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proteomics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software</a:t>
            </a:r>
            <a:r>
              <a:rPr dirty="0" sz="1200" spc="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used.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9200"/>
              </a:lnSpc>
            </a:pPr>
            <a:r>
              <a:rPr dirty="0" sz="1200" spc="-5">
                <a:latin typeface="Calibri"/>
                <a:cs typeface="Calibri"/>
              </a:rPr>
              <a:t>Composite scoring schemes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needed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combine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scores</a:t>
            </a:r>
            <a:r>
              <a:rPr dirty="0" sz="1200">
                <a:latin typeface="Calibri"/>
                <a:cs typeface="Calibri"/>
              </a:rPr>
              <a:t> coming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multiple </a:t>
            </a:r>
            <a:r>
              <a:rPr dirty="0" sz="1200">
                <a:latin typeface="Calibri"/>
                <a:cs typeface="Calibri"/>
              </a:rPr>
              <a:t>criteria.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ability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scoring scheme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better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isolate true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positives from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false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positives</a:t>
            </a:r>
            <a:r>
              <a:rPr dirty="0" sz="1200" spc="4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important.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8350" y="2743200"/>
            <a:ext cx="3694303" cy="25806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62150" y="3429000"/>
            <a:ext cx="3845560" cy="512952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198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66059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028: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LARGE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SCALE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PROTEOMICS</a:t>
            </a:r>
            <a:endParaRPr sz="1300">
              <a:latin typeface="Calibri Light"/>
              <a:cs typeface="Calibri Light"/>
            </a:endParaRPr>
          </a:p>
          <a:p>
            <a:pPr marL="12700" marR="108585">
              <a:lnSpc>
                <a:spcPct val="109700"/>
              </a:lnSpc>
              <a:spcBef>
                <a:spcPts val="10"/>
              </a:spcBef>
            </a:pPr>
            <a:r>
              <a:rPr dirty="0" sz="1200">
                <a:latin typeface="Calibri"/>
                <a:cs typeface="Calibri"/>
              </a:rPr>
              <a:t>Peptide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mixtures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bottom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up proteomics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very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complex. </a:t>
            </a:r>
            <a:r>
              <a:rPr dirty="0" sz="1200" spc="-5">
                <a:latin typeface="Calibri"/>
                <a:cs typeface="Calibri"/>
              </a:rPr>
              <a:t>Tryptic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may </a:t>
            </a:r>
            <a:r>
              <a:rPr dirty="0" sz="1200" spc="-5">
                <a:latin typeface="Calibri"/>
                <a:cs typeface="Calibri"/>
              </a:rPr>
              <a:t>reach </a:t>
            </a:r>
            <a:r>
              <a:rPr dirty="0" sz="1200">
                <a:latin typeface="Calibri"/>
                <a:cs typeface="Calibri"/>
              </a:rPr>
              <a:t>up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order</a:t>
            </a:r>
            <a:r>
              <a:rPr dirty="0" sz="1200">
                <a:latin typeface="Calibri"/>
                <a:cs typeface="Calibri"/>
              </a:rPr>
              <a:t> of </a:t>
            </a:r>
            <a:r>
              <a:rPr dirty="0" sz="1200" spc="-5">
                <a:latin typeface="Calibri"/>
                <a:cs typeface="Calibri"/>
              </a:rPr>
              <a:t>300,000–400,000.In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whole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proteome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samples,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count</a:t>
            </a:r>
            <a:r>
              <a:rPr dirty="0" sz="1200">
                <a:latin typeface="Calibri"/>
                <a:cs typeface="Calibri"/>
              </a:rPr>
              <a:t> may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 over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10,000.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Experiments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shown that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difficult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even impossible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analyze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single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analysis,</a:t>
            </a:r>
            <a:r>
              <a:rPr dirty="0" sz="1200">
                <a:latin typeface="Calibri"/>
                <a:cs typeface="Calibri"/>
              </a:rPr>
              <a:t> as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mass spectrometer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5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essentially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overwhelmed.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 spc="-5">
                <a:latin typeface="Calibri"/>
                <a:cs typeface="Calibri"/>
              </a:rPr>
              <a:t>Over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half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million peptides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reported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typical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LSP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experiment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redundant.</a:t>
            </a:r>
            <a:endParaRPr sz="1200">
              <a:latin typeface="Calibri"/>
              <a:cs typeface="Calibri"/>
            </a:endParaRPr>
          </a:p>
          <a:p>
            <a:pPr marL="12700" marR="92075">
              <a:lnSpc>
                <a:spcPct val="109200"/>
              </a:lnSpc>
              <a:spcBef>
                <a:spcPts val="815"/>
              </a:spcBef>
            </a:pPr>
            <a:r>
              <a:rPr dirty="0" sz="1200">
                <a:latin typeface="Calibri"/>
                <a:cs typeface="Calibri"/>
              </a:rPr>
              <a:t>If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could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unique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</a:t>
            </a:r>
            <a:r>
              <a:rPr dirty="0" sz="1200">
                <a:latin typeface="Calibri"/>
                <a:cs typeface="Calibri"/>
              </a:rPr>
              <a:t> 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would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make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coverage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suffer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strike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compromise between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coverage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sample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coverage.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02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400" spc="-5" b="1">
                <a:latin typeface="Calibri"/>
                <a:cs typeface="Calibri"/>
              </a:rPr>
              <a:t>TECHNIQUE</a:t>
            </a:r>
            <a:endParaRPr sz="1400">
              <a:latin typeface="Calibri"/>
              <a:cs typeface="Calibri"/>
            </a:endParaRPr>
          </a:p>
          <a:p>
            <a:pPr marL="12700" marR="154305">
              <a:lnSpc>
                <a:spcPct val="110000"/>
              </a:lnSpc>
              <a:spcBef>
                <a:spcPts val="815"/>
              </a:spcBef>
            </a:pPr>
            <a:r>
              <a:rPr dirty="0" sz="1200" spc="-5">
                <a:latin typeface="Calibri"/>
                <a:cs typeface="Calibri"/>
              </a:rPr>
              <a:t>One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forward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would</a:t>
            </a:r>
            <a:r>
              <a:rPr dirty="0" sz="1200">
                <a:latin typeface="Calibri"/>
                <a:cs typeface="Calibri"/>
              </a:rPr>
              <a:t> be to</a:t>
            </a:r>
            <a:r>
              <a:rPr dirty="0" sz="1200" spc="-5">
                <a:latin typeface="Calibri"/>
                <a:cs typeface="Calibri"/>
              </a:rPr>
              <a:t> transfer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MS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chamber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step-by-step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manner.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However,</a:t>
            </a:r>
            <a:r>
              <a:rPr dirty="0" sz="1200">
                <a:latin typeface="Calibri"/>
                <a:cs typeface="Calibri"/>
              </a:rPr>
              <a:t> this</a:t>
            </a:r>
            <a:r>
              <a:rPr dirty="0" sz="1200" spc="-5">
                <a:latin typeface="Calibri"/>
                <a:cs typeface="Calibri"/>
              </a:rPr>
              <a:t> imposes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-5">
                <a:latin typeface="Calibri"/>
                <a:cs typeface="Calibri"/>
              </a:rPr>
              <a:t> precondition that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not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selected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earlier</a:t>
            </a:r>
            <a:r>
              <a:rPr dirty="0" sz="1200">
                <a:latin typeface="Calibri"/>
                <a:cs typeface="Calibri"/>
              </a:rPr>
              <a:t> 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well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(i.e.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more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once)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01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400" b="1">
                <a:latin typeface="Calibri"/>
                <a:cs typeface="Calibri"/>
              </a:rPr>
              <a:t>STEP</a:t>
            </a:r>
            <a:r>
              <a:rPr dirty="0" sz="1400" spc="-2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BY</a:t>
            </a:r>
            <a:r>
              <a:rPr dirty="0" sz="1400" spc="-1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STEP</a:t>
            </a:r>
            <a:r>
              <a:rPr dirty="0" sz="1400" spc="-2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TECHNIQUE</a:t>
            </a:r>
            <a:endParaRPr sz="14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69"/>
              </a:spcBef>
              <a:buAutoNum type="arabicPeriod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instrument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alternates between </a:t>
            </a:r>
            <a:r>
              <a:rPr dirty="0" sz="1200">
                <a:latin typeface="Calibri"/>
                <a:cs typeface="Calibri"/>
              </a:rPr>
              <a:t>MS</a:t>
            </a:r>
            <a:r>
              <a:rPr dirty="0" sz="1200" spc="-5">
                <a:latin typeface="Calibri"/>
                <a:cs typeface="Calibri"/>
              </a:rPr>
              <a:t> and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MS/MS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modes.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35"/>
              </a:spcBef>
              <a:buAutoNum type="arabicPeriod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Three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most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intense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peaks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chosen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MS/MS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analysis.</a:t>
            </a:r>
            <a:endParaRPr sz="1200">
              <a:latin typeface="Calibri"/>
              <a:cs typeface="Calibri"/>
            </a:endParaRPr>
          </a:p>
          <a:p>
            <a:pPr marL="469265" marR="121285" indent="-228600">
              <a:lnSpc>
                <a:spcPct val="109200"/>
              </a:lnSpc>
              <a:spcBef>
                <a:spcPts val="815"/>
              </a:spcBef>
              <a:buAutoNum type="arabicPeriod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After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initial</a:t>
            </a:r>
            <a:r>
              <a:rPr dirty="0" sz="1200">
                <a:latin typeface="Calibri"/>
                <a:cs typeface="Calibri"/>
              </a:rPr>
              <a:t> MS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scan,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MS/MS spectrum </a:t>
            </a:r>
            <a:r>
              <a:rPr dirty="0" sz="1200" spc="-10">
                <a:latin typeface="Calibri"/>
                <a:cs typeface="Calibri"/>
              </a:rPr>
              <a:t>from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obtained</a:t>
            </a:r>
            <a:r>
              <a:rPr dirty="0" sz="1200">
                <a:latin typeface="Calibri"/>
                <a:cs typeface="Calibri"/>
              </a:rPr>
              <a:t> 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selectively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fragmenting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this</a:t>
            </a:r>
            <a:r>
              <a:rPr dirty="0" sz="1200">
                <a:latin typeface="Calibri"/>
                <a:cs typeface="Calibri"/>
              </a:rPr>
              <a:t> mass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only.</a:t>
            </a:r>
            <a:endParaRPr sz="1200">
              <a:latin typeface="Calibri"/>
              <a:cs typeface="Calibri"/>
            </a:endParaRPr>
          </a:p>
          <a:p>
            <a:pPr marL="469265" marR="404495" indent="-228600">
              <a:lnSpc>
                <a:spcPct val="110100"/>
              </a:lnSpc>
              <a:spcBef>
                <a:spcPts val="805"/>
              </a:spcBef>
              <a:buAutoNum type="arabicPeriod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Next, a </a:t>
            </a:r>
            <a:r>
              <a:rPr dirty="0" sz="1200" spc="-5">
                <a:latin typeface="Calibri"/>
                <a:cs typeface="Calibri"/>
              </a:rPr>
              <a:t>spectrum for </a:t>
            </a:r>
            <a:r>
              <a:rPr dirty="0" sz="1200">
                <a:latin typeface="Calibri"/>
                <a:cs typeface="Calibri"/>
              </a:rPr>
              <a:t>peptide B is </a:t>
            </a:r>
            <a:r>
              <a:rPr dirty="0" sz="1200" spc="-5">
                <a:latin typeface="Calibri"/>
                <a:cs typeface="Calibri"/>
              </a:rPr>
              <a:t>produced, followed </a:t>
            </a:r>
            <a:r>
              <a:rPr dirty="0" sz="1200">
                <a:latin typeface="Calibri"/>
                <a:cs typeface="Calibri"/>
              </a:rPr>
              <a:t>by a </a:t>
            </a:r>
            <a:r>
              <a:rPr dirty="0" sz="1200" spc="-5">
                <a:latin typeface="Calibri"/>
                <a:cs typeface="Calibri"/>
              </a:rPr>
              <a:t>recording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1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MS/MS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spectrum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35"/>
              </a:spcBef>
              <a:buAutoNum type="arabicPeriod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After</a:t>
            </a:r>
            <a:r>
              <a:rPr dirty="0" sz="1200" spc="-5">
                <a:latin typeface="Calibri"/>
                <a:cs typeface="Calibri"/>
              </a:rPr>
              <a:t> these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three fragmentation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spectra</a:t>
            </a:r>
            <a:r>
              <a:rPr dirty="0" sz="1200">
                <a:latin typeface="Calibri"/>
                <a:cs typeface="Calibri"/>
              </a:rPr>
              <a:t> have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been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obtained,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new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MS</a:t>
            </a:r>
            <a:r>
              <a:rPr dirty="0" sz="1200" spc="-5">
                <a:latin typeface="Calibri"/>
                <a:cs typeface="Calibri"/>
              </a:rPr>
              <a:t> scan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started.</a:t>
            </a:r>
            <a:endParaRPr sz="1200">
              <a:latin typeface="Calibri"/>
              <a:cs typeface="Calibri"/>
            </a:endParaRPr>
          </a:p>
          <a:p>
            <a:pPr marL="12700" marR="184785">
              <a:lnSpc>
                <a:spcPct val="110000"/>
              </a:lnSpc>
              <a:spcBef>
                <a:spcPts val="790"/>
              </a:spcBef>
            </a:pP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scan, three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peptides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 are</a:t>
            </a:r>
            <a:r>
              <a:rPr dirty="0" sz="1200" spc="-5">
                <a:latin typeface="Calibri"/>
                <a:cs typeface="Calibri"/>
              </a:rPr>
              <a:t> selected</a:t>
            </a:r>
            <a:r>
              <a:rPr dirty="0" sz="1200">
                <a:latin typeface="Calibri"/>
                <a:cs typeface="Calibri"/>
              </a:rPr>
              <a:t> for</a:t>
            </a:r>
            <a:r>
              <a:rPr dirty="0" sz="1200" spc="-5">
                <a:latin typeface="Calibri"/>
                <a:cs typeface="Calibri"/>
              </a:rPr>
              <a:t> fragmentation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cycle</a:t>
            </a:r>
            <a:r>
              <a:rPr dirty="0" sz="1200" spc="5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starts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over again.</a:t>
            </a:r>
            <a:endParaRPr sz="1200">
              <a:latin typeface="Calibri"/>
              <a:cs typeface="Calibri"/>
            </a:endParaRPr>
          </a:p>
          <a:p>
            <a:pPr marL="12700" marR="185420">
              <a:lnSpc>
                <a:spcPct val="110000"/>
              </a:lnSpc>
              <a:spcBef>
                <a:spcPts val="795"/>
              </a:spcBef>
            </a:pP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number</a:t>
            </a:r>
            <a:r>
              <a:rPr dirty="0" sz="1200">
                <a:latin typeface="Calibri"/>
                <a:cs typeface="Calibri"/>
              </a:rPr>
              <a:t> of </a:t>
            </a:r>
            <a:r>
              <a:rPr dirty="0" sz="1200" spc="-5">
                <a:latin typeface="Calibri"/>
                <a:cs typeface="Calibri"/>
              </a:rPr>
              <a:t>MS1/2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scans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be</a:t>
            </a:r>
            <a:r>
              <a:rPr dirty="0" sz="1200" spc="-5">
                <a:latin typeface="Calibri"/>
                <a:cs typeface="Calibri"/>
              </a:rPr>
              <a:t> limited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carefully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selecting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peaks.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Once</a:t>
            </a:r>
            <a:r>
              <a:rPr dirty="0" sz="1200">
                <a:latin typeface="Calibri"/>
                <a:cs typeface="Calibri"/>
              </a:rPr>
              <a:t> the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intense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identified,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next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batch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peptides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chosen 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MS2.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199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1284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029: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PROTEOMICS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DATA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FILE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FORMATS</a:t>
            </a:r>
            <a:endParaRPr sz="1300">
              <a:latin typeface="Calibri Light"/>
              <a:cs typeface="Calibri Light"/>
            </a:endParaRPr>
          </a:p>
          <a:p>
            <a:pPr marL="12700" marR="326390">
              <a:lnSpc>
                <a:spcPct val="109600"/>
              </a:lnSpc>
              <a:spcBef>
                <a:spcPts val="10"/>
              </a:spcBef>
            </a:pPr>
            <a:r>
              <a:rPr dirty="0" sz="1200">
                <a:latin typeface="Calibri"/>
                <a:cs typeface="Calibri"/>
              </a:rPr>
              <a:t>Mass </a:t>
            </a:r>
            <a:r>
              <a:rPr dirty="0" sz="1200" spc="-5">
                <a:latin typeface="Calibri"/>
                <a:cs typeface="Calibri"/>
              </a:rPr>
              <a:t>spectrometer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measure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mass/charge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ratio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ionized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peptides.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Data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output from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MS</a:t>
            </a:r>
            <a:r>
              <a:rPr dirty="0" sz="1200">
                <a:latin typeface="Calibri"/>
                <a:cs typeface="Calibri"/>
              </a:rPr>
              <a:t> comprises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m/z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ratios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intensities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molecule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measured.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302122"/>
            <a:ext cx="29832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Followings</a:t>
            </a:r>
            <a:r>
              <a:rPr dirty="0" sz="1200">
                <a:latin typeface="Calibri"/>
                <a:cs typeface="Calibri"/>
              </a:rPr>
              <a:t> are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formats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proteomics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data: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8361426"/>
            <a:ext cx="20491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28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Formats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used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for proteomics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data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8910015"/>
            <a:ext cx="10928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latin typeface="Calibri"/>
                <a:cs typeface="Calibri"/>
              </a:rPr>
              <a:t>OPEN</a:t>
            </a:r>
            <a:r>
              <a:rPr dirty="0" sz="1200" spc="-5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FORMTAS: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9948" y="1928984"/>
            <a:ext cx="4058221" cy="298775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77285" y="5925610"/>
            <a:ext cx="3795282" cy="2337263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200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10325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sz="1400" spc="-5" b="1">
                <a:latin typeface="Calibri"/>
                <a:cs typeface="Calibri"/>
              </a:rPr>
              <a:t>mzXML</a:t>
            </a:r>
            <a:r>
              <a:rPr dirty="0" sz="1400" spc="5" b="1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(tools.proteomecenter.org/mzXMLViewer.php)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1400" b="1">
                <a:latin typeface="Calibri"/>
                <a:cs typeface="Calibri"/>
              </a:rPr>
              <a:t>MGF</a:t>
            </a:r>
            <a:r>
              <a:rPr dirty="0" sz="1400" spc="-30" b="1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(proteomicsresource.washington.edu/mascot/help/data_file_help.html)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459348"/>
            <a:ext cx="5948045" cy="424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Multiple </a:t>
            </a:r>
            <a:r>
              <a:rPr dirty="0" sz="1200">
                <a:latin typeface="Calibri"/>
                <a:cs typeface="Calibri"/>
              </a:rPr>
              <a:t>MS</a:t>
            </a:r>
            <a:r>
              <a:rPr dirty="0" sz="1200" spc="-5">
                <a:latin typeface="Calibri"/>
                <a:cs typeface="Calibri"/>
              </a:rPr>
              <a:t> data formats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exist.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Proprietary formats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exist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implemented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software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hardware.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Also,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open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software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standards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exist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interoperability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etc.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586483"/>
            <a:ext cx="3047873" cy="322351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19550" y="1596263"/>
            <a:ext cx="3328670" cy="3143249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201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07663" y="435356"/>
            <a:ext cx="296418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01: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Introduction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 spc="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Bioinformatics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5551" y="914400"/>
            <a:ext cx="4009390" cy="239966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05710" y="3431032"/>
            <a:ext cx="3989704" cy="224764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00250" y="5795771"/>
            <a:ext cx="3994150" cy="2428367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13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030: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RAW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FILE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FORMAT</a:t>
            </a:r>
            <a:endParaRPr sz="1300">
              <a:latin typeface="Calibri Light"/>
              <a:cs typeface="Calibri Light"/>
            </a:endParaRPr>
          </a:p>
          <a:p>
            <a:pPr marL="12700" marR="314325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Mass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spectrometer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outputs </a:t>
            </a:r>
            <a:r>
              <a:rPr dirty="0" sz="1200">
                <a:latin typeface="Calibri"/>
                <a:cs typeface="Calibri"/>
              </a:rPr>
              <a:t>data</a:t>
            </a:r>
            <a:r>
              <a:rPr dirty="0" sz="1200" spc="-5">
                <a:latin typeface="Calibri"/>
                <a:cs typeface="Calibri"/>
              </a:rPr>
              <a:t> with</a:t>
            </a:r>
            <a:r>
              <a:rPr dirty="0" sz="1200">
                <a:latin typeface="Calibri"/>
                <a:cs typeface="Calibri"/>
              </a:rPr>
              <a:t> ionic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mass/charge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ratios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&amp; </a:t>
            </a:r>
            <a:r>
              <a:rPr dirty="0" sz="1200" spc="-5">
                <a:latin typeface="Calibri"/>
                <a:cs typeface="Calibri"/>
              </a:rPr>
              <a:t>respective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intensities.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RAW file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instrument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outputs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data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binary</a:t>
            </a:r>
            <a:r>
              <a:rPr dirty="0" sz="1200">
                <a:latin typeface="Calibri"/>
                <a:cs typeface="Calibri"/>
              </a:rPr>
              <a:t> form.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131690"/>
            <a:ext cx="12446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29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Raw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file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formats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410068"/>
            <a:ext cx="5823585" cy="6724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30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list of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tools for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raw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data processing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09200"/>
              </a:lnSpc>
            </a:pPr>
            <a:r>
              <a:rPr dirty="0" sz="1200" spc="-5">
                <a:latin typeface="Calibri"/>
                <a:cs typeface="Calibri"/>
              </a:rPr>
              <a:t>Multiple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RAW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file formats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prevailing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industry.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 vendor </a:t>
            </a:r>
            <a:r>
              <a:rPr dirty="0" sz="1200">
                <a:latin typeface="Calibri"/>
                <a:cs typeface="Calibri"/>
              </a:rPr>
              <a:t>has </a:t>
            </a:r>
            <a:r>
              <a:rPr dirty="0" sz="1200" spc="-10">
                <a:latin typeface="Calibri"/>
                <a:cs typeface="Calibri"/>
              </a:rPr>
              <a:t>its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own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unique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RAW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file</a:t>
            </a:r>
            <a:r>
              <a:rPr dirty="0" sz="1200" spc="-5">
                <a:latin typeface="Calibri"/>
                <a:cs typeface="Calibri"/>
              </a:rPr>
              <a:t> format.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You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convert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proprietary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formats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open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formats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9523" y="1649369"/>
            <a:ext cx="4243827" cy="23576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71559" y="4703064"/>
            <a:ext cx="4042576" cy="2602357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202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69333" y="435356"/>
            <a:ext cx="23031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94079"/>
            <a:ext cx="5513705" cy="11290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031:</a:t>
            </a:r>
            <a:r>
              <a:rPr dirty="0" sz="1300" spc="28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MGF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FILE FORMAT</a:t>
            </a:r>
            <a:endParaRPr sz="13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1300">
              <a:latin typeface="Calibri Light"/>
              <a:cs typeface="Calibri Light"/>
            </a:endParaRPr>
          </a:p>
          <a:p>
            <a:pPr marL="12700" marR="5080">
              <a:lnSpc>
                <a:spcPct val="110000"/>
              </a:lnSpc>
              <a:spcBef>
                <a:spcPts val="795"/>
              </a:spcBef>
            </a:pPr>
            <a:r>
              <a:rPr dirty="0" sz="1200">
                <a:latin typeface="Calibri"/>
                <a:cs typeface="Calibri"/>
              </a:rPr>
              <a:t>MGF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–</a:t>
            </a:r>
            <a:r>
              <a:rPr dirty="0" sz="1200" spc="-5">
                <a:latin typeface="Calibri"/>
                <a:cs typeface="Calibri"/>
              </a:rPr>
              <a:t> Mascot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Generic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Format.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MGF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simple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human-readable format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MS/MS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developed</a:t>
            </a:r>
            <a:r>
              <a:rPr dirty="0" sz="1200">
                <a:latin typeface="Calibri"/>
                <a:cs typeface="Calibri"/>
              </a:rPr>
              <a:t> by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Matrix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Science.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Mascot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Search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Engine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available </a:t>
            </a:r>
            <a:r>
              <a:rPr dirty="0" sz="1200">
                <a:latin typeface="Calibri"/>
                <a:cs typeface="Calibri"/>
              </a:rPr>
              <a:t>at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this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link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online</a:t>
            </a:r>
            <a:r>
              <a:rPr dirty="0" sz="1200" b="1">
                <a:latin typeface="Calibri"/>
                <a:cs typeface="Calibri"/>
              </a:rPr>
              <a:t>. 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u="sng" sz="1200" spc="-5" b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http://www.matrixscience.com/search_form_select.html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748909"/>
            <a:ext cx="35775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2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http://www.matrixscience.com/help/data_file_help.html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14975" y="2204641"/>
            <a:ext cx="4937369" cy="344812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22861" y="6071615"/>
            <a:ext cx="4506138" cy="2904794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203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69333" y="435356"/>
            <a:ext cx="23031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4341" y="914400"/>
            <a:ext cx="4506353" cy="345732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41874" y="4488307"/>
            <a:ext cx="4675855" cy="340017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204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69333" y="435356"/>
            <a:ext cx="23031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7833" y="914400"/>
            <a:ext cx="4670129" cy="113410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205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69333" y="435356"/>
            <a:ext cx="23031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94079"/>
            <a:ext cx="5897880" cy="32086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032: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OPEN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MS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DATA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FORMAT</a:t>
            </a:r>
            <a:endParaRPr sz="13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1300">
              <a:latin typeface="Calibri Light"/>
              <a:cs typeface="Calibri Light"/>
            </a:endParaRPr>
          </a:p>
          <a:p>
            <a:pPr marL="12700" marR="5080">
              <a:lnSpc>
                <a:spcPct val="109700"/>
              </a:lnSpc>
              <a:spcBef>
                <a:spcPts val="800"/>
              </a:spcBef>
            </a:pPr>
            <a:r>
              <a:rPr dirty="0" sz="1200">
                <a:latin typeface="Calibri"/>
                <a:cs typeface="Calibri"/>
              </a:rPr>
              <a:t>Mass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spectrometer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outputs</a:t>
            </a:r>
            <a:r>
              <a:rPr dirty="0" sz="1200">
                <a:latin typeface="Calibri"/>
                <a:cs typeface="Calibri"/>
              </a:rPr>
              <a:t> data</a:t>
            </a:r>
            <a:r>
              <a:rPr dirty="0" sz="1200" spc="-5">
                <a:latin typeface="Calibri"/>
                <a:cs typeface="Calibri"/>
              </a:rPr>
              <a:t> with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mass/charge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ratios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&amp;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respective ion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intensities.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RAW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file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formats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specific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5">
                <a:latin typeface="Calibri"/>
                <a:cs typeface="Calibri"/>
              </a:rPr>
              <a:t>each instrument and each vendor </a:t>
            </a:r>
            <a:r>
              <a:rPr dirty="0" sz="1200">
                <a:latin typeface="Calibri"/>
                <a:cs typeface="Calibri"/>
              </a:rPr>
              <a:t>has </a:t>
            </a:r>
            <a:r>
              <a:rPr dirty="0" sz="1200" spc="-5">
                <a:latin typeface="Calibri"/>
                <a:cs typeface="Calibri"/>
              </a:rPr>
              <a:t>its own unique </a:t>
            </a:r>
            <a:r>
              <a:rPr dirty="0" sz="1200">
                <a:latin typeface="Calibri"/>
                <a:cs typeface="Calibri"/>
              </a:rPr>
              <a:t>file </a:t>
            </a:r>
            <a:r>
              <a:rPr dirty="0" sz="1200" spc="-5">
                <a:latin typeface="Calibri"/>
                <a:cs typeface="Calibri"/>
              </a:rPr>
              <a:t>format.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Once </a:t>
            </a:r>
            <a:r>
              <a:rPr dirty="0" sz="1200">
                <a:latin typeface="Calibri"/>
                <a:cs typeface="Calibri"/>
              </a:rPr>
              <a:t> 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instrument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upgraded,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 output </a:t>
            </a:r>
            <a:r>
              <a:rPr dirty="0" sz="1200">
                <a:latin typeface="Calibri"/>
                <a:cs typeface="Calibri"/>
              </a:rPr>
              <a:t>from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instrument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also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changed. Hence the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underlying </a:t>
            </a:r>
            <a:r>
              <a:rPr dirty="0" sz="1200">
                <a:latin typeface="Calibri"/>
                <a:cs typeface="Calibri"/>
              </a:rPr>
              <a:t>RAW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file </a:t>
            </a:r>
            <a:r>
              <a:rPr dirty="0" sz="1200" spc="-5">
                <a:latin typeface="Calibri"/>
                <a:cs typeface="Calibri"/>
              </a:rPr>
              <a:t>format</a:t>
            </a:r>
            <a:r>
              <a:rPr dirty="0" sz="1200">
                <a:latin typeface="Calibri"/>
                <a:cs typeface="Calibri"/>
              </a:rPr>
              <a:t> needs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upgraded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 </a:t>
            </a:r>
            <a:r>
              <a:rPr dirty="0" sz="1200" spc="-5">
                <a:latin typeface="Calibri"/>
                <a:cs typeface="Calibri"/>
              </a:rPr>
              <a:t>well.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400" spc="-5" b="1">
                <a:latin typeface="Calibri"/>
                <a:cs typeface="Calibri"/>
              </a:rPr>
              <a:t>NEED</a:t>
            </a:r>
            <a:endParaRPr sz="1400">
              <a:latin typeface="Calibri"/>
              <a:cs typeface="Calibri"/>
            </a:endParaRPr>
          </a:p>
          <a:p>
            <a:pPr marL="12700" marR="107314">
              <a:lnSpc>
                <a:spcPct val="110000"/>
              </a:lnSpc>
              <a:spcBef>
                <a:spcPts val="815"/>
              </a:spcBef>
            </a:pPr>
            <a:r>
              <a:rPr dirty="0" sz="1200" spc="-5">
                <a:latin typeface="Calibri"/>
                <a:cs typeface="Calibri"/>
              </a:rPr>
              <a:t>Proprietary</a:t>
            </a:r>
            <a:r>
              <a:rPr dirty="0" sz="1200">
                <a:latin typeface="Calibri"/>
                <a:cs typeface="Calibri"/>
              </a:rPr>
              <a:t> RAW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formats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binary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formats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which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difficult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read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parse.</a:t>
            </a:r>
            <a:r>
              <a:rPr dirty="0" sz="1200">
                <a:latin typeface="Calibri"/>
                <a:cs typeface="Calibri"/>
              </a:rPr>
              <a:t> If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you</a:t>
            </a:r>
            <a:r>
              <a:rPr dirty="0" sz="1200">
                <a:latin typeface="Calibri"/>
                <a:cs typeface="Calibri"/>
              </a:rPr>
              <a:t> have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software </a:t>
            </a:r>
            <a:r>
              <a:rPr dirty="0" sz="1200">
                <a:latin typeface="Calibri"/>
                <a:cs typeface="Calibri"/>
              </a:rPr>
              <a:t>from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maker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the </a:t>
            </a:r>
            <a:r>
              <a:rPr dirty="0" sz="1200">
                <a:latin typeface="Calibri"/>
                <a:cs typeface="Calibri"/>
              </a:rPr>
              <a:t>MS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you 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read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RAW </a:t>
            </a:r>
            <a:r>
              <a:rPr dirty="0" sz="1200" spc="-5">
                <a:latin typeface="Calibri"/>
                <a:cs typeface="Calibri"/>
              </a:rPr>
              <a:t>data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 </a:t>
            </a:r>
            <a:r>
              <a:rPr dirty="0" sz="1200" spc="-5">
                <a:latin typeface="Calibri"/>
                <a:cs typeface="Calibri"/>
              </a:rPr>
              <a:t>well.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sz="1400" spc="-5" b="1">
                <a:latin typeface="Calibri"/>
                <a:cs typeface="Calibri"/>
              </a:rPr>
              <a:t>SOLUTION</a:t>
            </a:r>
            <a:endParaRPr sz="14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69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mzData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developed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HUPO-PSI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mzXML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was developed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Institute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Systems </a:t>
            </a:r>
            <a:r>
              <a:rPr dirty="0" sz="1200">
                <a:latin typeface="Calibri"/>
                <a:cs typeface="Calibri"/>
              </a:rPr>
              <a:t>Biology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5">
                <a:latin typeface="Calibri"/>
                <a:cs typeface="Calibri"/>
              </a:rPr>
              <a:t>combine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them,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26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joint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venture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produced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mzML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4616" y="4520184"/>
            <a:ext cx="4728856" cy="305662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206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69333" y="435356"/>
            <a:ext cx="23031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899786"/>
            <a:ext cx="17068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31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Formats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used for open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use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0051" y="960284"/>
            <a:ext cx="5887948" cy="383138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5184775"/>
            <a:ext cx="5943600" cy="2320925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207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69333" y="435356"/>
            <a:ext cx="23031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1731009"/>
            <a:ext cx="5829935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Several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software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exist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converting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RAW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file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formats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into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open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software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formats.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open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own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unique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advantages. </a:t>
            </a:r>
            <a:r>
              <a:rPr dirty="0" sz="1200" spc="-10">
                <a:latin typeface="Calibri"/>
                <a:cs typeface="Calibri"/>
              </a:rPr>
              <a:t>mzXML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MGF</a:t>
            </a:r>
            <a:r>
              <a:rPr dirty="0" sz="1200" spc="-5">
                <a:latin typeface="Calibri"/>
                <a:cs typeface="Calibri"/>
              </a:rPr>
              <a:t> formats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most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frequently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208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033: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Online Proteomics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Tools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-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MASCOT</a:t>
            </a:r>
            <a:endParaRPr sz="1300">
              <a:latin typeface="Calibri Light"/>
              <a:cs typeface="Calibri Light"/>
            </a:endParaRPr>
          </a:p>
          <a:p>
            <a:pPr marL="12700" marR="133985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Matrix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Science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developed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online Bottom </a:t>
            </a:r>
            <a:r>
              <a:rPr dirty="0" sz="1200">
                <a:latin typeface="Calibri"/>
                <a:cs typeface="Calibri"/>
              </a:rPr>
              <a:t>up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Proteomics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Search</a:t>
            </a:r>
            <a:r>
              <a:rPr dirty="0" sz="1200">
                <a:latin typeface="Calibri"/>
                <a:cs typeface="Calibri"/>
              </a:rPr>
              <a:t> Engine.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“MASCOT”.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Mascot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search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mass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fingerprinting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shotgun proteomics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dataset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884803"/>
            <a:ext cx="29514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32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mzML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u="sng" sz="900" spc="-5" i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http://tools.proteomecenter.org/software.php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228713"/>
            <a:ext cx="31248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33</a:t>
            </a:r>
            <a:r>
              <a:rPr dirty="0" sz="900" spc="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u="sng" sz="900" spc="-5" i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http://www.matrixscience.com/search_form_select.htm</a:t>
            </a:r>
            <a:r>
              <a:rPr dirty="0" sz="900" spc="-5" i="1">
                <a:solidFill>
                  <a:srgbClr val="0462C1"/>
                </a:solidFill>
                <a:latin typeface="Calibri"/>
                <a:cs typeface="Calibri"/>
                <a:hlinkClick r:id="rId3"/>
              </a:rPr>
              <a:t>l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66825" y="1635251"/>
            <a:ext cx="5191125" cy="214287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9185" y="4175846"/>
            <a:ext cx="4693406" cy="295533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209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69333" y="435356"/>
            <a:ext cx="23031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154161"/>
            <a:ext cx="5609590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Mascot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most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widely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used online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search</a:t>
            </a:r>
            <a:r>
              <a:rPr dirty="0" sz="1200">
                <a:latin typeface="Calibri"/>
                <a:cs typeface="Calibri"/>
              </a:rPr>
              <a:t> tool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5">
                <a:latin typeface="Calibri"/>
                <a:cs typeface="Calibri"/>
              </a:rPr>
              <a:t> proteomics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data. </a:t>
            </a:r>
            <a:r>
              <a:rPr dirty="0" sz="1200" spc="-5">
                <a:latin typeface="Calibri"/>
                <a:cs typeface="Calibri"/>
              </a:rPr>
              <a:t>However,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lacks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batch</a:t>
            </a:r>
            <a:r>
              <a:rPr dirty="0" sz="1200" spc="-5">
                <a:latin typeface="Calibri"/>
                <a:cs typeface="Calibri"/>
              </a:rPr>
              <a:t> processing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mode.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Also, it </a:t>
            </a:r>
            <a:r>
              <a:rPr dirty="0" sz="1200" spc="-5">
                <a:latin typeface="Calibri"/>
                <a:cs typeface="Calibri"/>
              </a:rPr>
              <a:t>does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not </a:t>
            </a:r>
            <a:r>
              <a:rPr dirty="0" sz="1200">
                <a:latin typeface="Calibri"/>
                <a:cs typeface="Calibri"/>
              </a:rPr>
              <a:t>cater</a:t>
            </a:r>
            <a:r>
              <a:rPr dirty="0" sz="1200" spc="-5">
                <a:latin typeface="Calibri"/>
                <a:cs typeface="Calibri"/>
              </a:rPr>
              <a:t> 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top-down proteomics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data.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9645" y="914400"/>
            <a:ext cx="4184258" cy="356410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3738" y="4639506"/>
            <a:ext cx="3972334" cy="3143746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210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034: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Online Proteomics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Tools</a:t>
            </a:r>
            <a:r>
              <a:rPr dirty="0" sz="1300" spc="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– ProSight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PTM</a:t>
            </a:r>
            <a:endParaRPr sz="1300">
              <a:latin typeface="Calibri Light"/>
              <a:cs typeface="Calibri Light"/>
            </a:endParaRPr>
          </a:p>
          <a:p>
            <a:pPr marL="12700" marR="147955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Kelleher</a:t>
            </a:r>
            <a:r>
              <a:rPr dirty="0" sz="1200" spc="-5">
                <a:latin typeface="Calibri"/>
                <a:cs typeface="Calibri"/>
              </a:rPr>
              <a:t> et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5">
                <a:latin typeface="Calibri"/>
                <a:cs typeface="Calibri"/>
              </a:rPr>
              <a:t> developed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</a:t>
            </a:r>
            <a:r>
              <a:rPr dirty="0" sz="1200" spc="-5">
                <a:latin typeface="Calibri"/>
                <a:cs typeface="Calibri"/>
              </a:rPr>
              <a:t> online Top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down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Proteomics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Search </a:t>
            </a:r>
            <a:r>
              <a:rPr dirty="0" sz="1200">
                <a:latin typeface="Calibri"/>
                <a:cs typeface="Calibri"/>
              </a:rPr>
              <a:t>Engine.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“Prosight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PTM”.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ProsightPTM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searches top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down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proteomics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reports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precursor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6033896"/>
            <a:ext cx="3486150" cy="1936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sng" sz="11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https://prosightptm.northwestern.edu/about_retriever.html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3208" y="1719883"/>
            <a:ext cx="5642658" cy="414696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211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07663" y="435356"/>
            <a:ext cx="296418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01: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Introduction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 spc="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Bioinformatics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30604" y="5221351"/>
            <a:ext cx="5306695" cy="1048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latin typeface="Calibri"/>
                <a:cs typeface="Calibri"/>
              </a:rPr>
              <a:t>Summary</a:t>
            </a:r>
            <a:endParaRPr sz="1400">
              <a:latin typeface="Calibri"/>
              <a:cs typeface="Calibri"/>
            </a:endParaRPr>
          </a:p>
          <a:p>
            <a:pPr marL="697865" indent="-229235">
              <a:lnSpc>
                <a:spcPct val="100000"/>
              </a:lnSpc>
              <a:spcBef>
                <a:spcPts val="965"/>
              </a:spcBef>
              <a:buFont typeface="Arial MT"/>
              <a:buChar char="•"/>
              <a:tabLst>
                <a:tab pos="697865" algn="l"/>
                <a:tab pos="698500" algn="l"/>
              </a:tabLst>
            </a:pP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topics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will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5">
                <a:latin typeface="Calibri"/>
                <a:cs typeface="Calibri"/>
              </a:rPr>
              <a:t> dealt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these modules</a:t>
            </a:r>
            <a:endParaRPr sz="1200">
              <a:latin typeface="Calibri"/>
              <a:cs typeface="Calibri"/>
            </a:endParaRPr>
          </a:p>
          <a:p>
            <a:pPr marL="697865" marR="5080" indent="-228600">
              <a:lnSpc>
                <a:spcPct val="110000"/>
              </a:lnSpc>
              <a:spcBef>
                <a:spcPts val="795"/>
              </a:spcBef>
              <a:buFont typeface="Arial MT"/>
              <a:buChar char="•"/>
              <a:tabLst>
                <a:tab pos="697865" algn="l"/>
                <a:tab pos="698500" algn="l"/>
              </a:tabLst>
            </a:pPr>
            <a:r>
              <a:rPr dirty="0" sz="1200">
                <a:latin typeface="Calibri"/>
                <a:cs typeface="Calibri"/>
              </a:rPr>
              <a:t>Next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set</a:t>
            </a:r>
            <a:r>
              <a:rPr dirty="0" sz="1200">
                <a:latin typeface="Calibri"/>
                <a:cs typeface="Calibri"/>
              </a:rPr>
              <a:t> of </a:t>
            </a:r>
            <a:r>
              <a:rPr dirty="0" sz="1200" spc="-5">
                <a:latin typeface="Calibri"/>
                <a:cs typeface="Calibri"/>
              </a:rPr>
              <a:t>modules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about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homology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modelling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systems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biology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topics!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4050" y="914400"/>
            <a:ext cx="4152900" cy="25908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31035" y="3621532"/>
            <a:ext cx="4138929" cy="1504823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14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69333" y="435356"/>
            <a:ext cx="23031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332602"/>
            <a:ext cx="3486150" cy="1936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sng" sz="11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https://prosightptm.northwestern.edu/about_retriever.html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1416" y="950420"/>
            <a:ext cx="5853545" cy="42864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4400" y="5639434"/>
            <a:ext cx="5943600" cy="1948814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212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69333" y="435356"/>
            <a:ext cx="23031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884802"/>
            <a:ext cx="5820410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ProSight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PTM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state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>
                <a:latin typeface="Calibri"/>
                <a:cs typeface="Calibri"/>
              </a:rPr>
              <a:t> top</a:t>
            </a:r>
            <a:r>
              <a:rPr dirty="0" sz="1200" spc="-5">
                <a:latin typeface="Calibri"/>
                <a:cs typeface="Calibri"/>
              </a:rPr>
              <a:t> down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proteomics</a:t>
            </a:r>
            <a:r>
              <a:rPr dirty="0" sz="1200">
                <a:latin typeface="Calibri"/>
                <a:cs typeface="Calibri"/>
              </a:rPr>
              <a:t> search.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Using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Prosight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PTM,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post-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translational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modifications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5">
                <a:latin typeface="Calibri"/>
                <a:cs typeface="Calibri"/>
              </a:rPr>
              <a:t> accurately identified.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8253" y="914400"/>
            <a:ext cx="5650223" cy="260730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213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69333" y="435356"/>
            <a:ext cx="23031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73395"/>
            <a:ext cx="5814060" cy="1451610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035: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Example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Case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Study</a:t>
            </a:r>
            <a:r>
              <a:rPr dirty="0" sz="1300" spc="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-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</a:t>
            </a:r>
            <a:endParaRPr sz="13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study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follow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some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steps: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sz="1200">
                <a:latin typeface="Calibri"/>
                <a:cs typeface="Calibri"/>
              </a:rPr>
              <a:t>Step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1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– </a:t>
            </a:r>
            <a:r>
              <a:rPr dirty="0" sz="1200" spc="-5">
                <a:latin typeface="Calibri"/>
                <a:cs typeface="Calibri"/>
              </a:rPr>
              <a:t>Monoisotopic Peak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Detection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910"/>
              </a:spcBef>
            </a:pPr>
            <a:r>
              <a:rPr dirty="0" sz="1200" spc="-5">
                <a:latin typeface="Calibri"/>
                <a:cs typeface="Calibri"/>
              </a:rPr>
              <a:t>Natural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elements occur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multiple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isotopes.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Isotopes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their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masses.The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abundance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isotopic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variant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unique.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6366128"/>
            <a:ext cx="21786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34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Isotopic variants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 natural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elements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6933056"/>
            <a:ext cx="2154555" cy="11493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latin typeface="Calibri"/>
                <a:cs typeface="Calibri"/>
              </a:rPr>
              <a:t>TYPES</a:t>
            </a:r>
            <a:r>
              <a:rPr dirty="0" sz="1400" spc="-3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OF</a:t>
            </a:r>
            <a:r>
              <a:rPr dirty="0" sz="1400" spc="-1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MASSES</a:t>
            </a:r>
            <a:endParaRPr sz="14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60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>
                <a:latin typeface="Calibri"/>
                <a:cs typeface="Calibri"/>
              </a:rPr>
              <a:t>Nominal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40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 spc="-5">
                <a:latin typeface="Calibri"/>
                <a:cs typeface="Calibri"/>
              </a:rPr>
              <a:t>Monoisotopic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44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>
                <a:latin typeface="Calibri"/>
                <a:cs typeface="Calibri"/>
              </a:rPr>
              <a:t>Average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Mass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8225" y="2506544"/>
            <a:ext cx="5729720" cy="3629189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214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69333" y="435356"/>
            <a:ext cx="23031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402963"/>
            <a:ext cx="18846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35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Detecting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Monoisotopic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Peaks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224141"/>
            <a:ext cx="5866130" cy="8731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36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Detecting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Monoisotopic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Peaks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09700"/>
              </a:lnSpc>
            </a:pPr>
            <a:r>
              <a:rPr dirty="0" sz="1200" spc="-5">
                <a:latin typeface="Calibri"/>
                <a:cs typeface="Calibri"/>
              </a:rPr>
              <a:t>MS1</a:t>
            </a:r>
            <a:r>
              <a:rPr dirty="0" sz="1200">
                <a:latin typeface="Calibri"/>
                <a:cs typeface="Calibri"/>
              </a:rPr>
              <a:t> data</a:t>
            </a:r>
            <a:r>
              <a:rPr dirty="0" sz="1200" spc="-5">
                <a:latin typeface="Calibri"/>
                <a:cs typeface="Calibri"/>
              </a:rPr>
              <a:t> reports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isotopic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distribution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intact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molecule’s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5">
                <a:latin typeface="Calibri"/>
                <a:cs typeface="Calibri"/>
              </a:rPr>
              <a:t>mass.</a:t>
            </a:r>
            <a:r>
              <a:rPr dirty="0" sz="1200" spc="-5">
                <a:latin typeface="Calibri"/>
                <a:cs typeface="Calibri"/>
              </a:rPr>
              <a:t> Monoisotopic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value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has </a:t>
            </a:r>
            <a:r>
              <a:rPr dirty="0" sz="1200" spc="-5">
                <a:latin typeface="Calibri"/>
                <a:cs typeface="Calibri"/>
              </a:rPr>
              <a:t>to be selected from this </a:t>
            </a:r>
            <a:r>
              <a:rPr dirty="0" sz="1200">
                <a:latin typeface="Calibri"/>
                <a:cs typeface="Calibri"/>
              </a:rPr>
              <a:t>mass distribution. </a:t>
            </a:r>
            <a:r>
              <a:rPr dirty="0" sz="1200" spc="-5">
                <a:latin typeface="Calibri"/>
                <a:cs typeface="Calibri"/>
              </a:rPr>
              <a:t>This </a:t>
            </a:r>
            <a:r>
              <a:rPr dirty="0" sz="1200">
                <a:latin typeface="Calibri"/>
                <a:cs typeface="Calibri"/>
              </a:rPr>
              <a:t>value is </a:t>
            </a:r>
            <a:r>
              <a:rPr dirty="0" sz="1200" spc="-5">
                <a:latin typeface="Calibri"/>
                <a:cs typeface="Calibri"/>
              </a:rPr>
              <a:t>the highest mass </a:t>
            </a:r>
            <a:r>
              <a:rPr dirty="0" sz="1200">
                <a:latin typeface="Calibri"/>
                <a:cs typeface="Calibri"/>
              </a:rPr>
              <a:t>value </a:t>
            </a:r>
            <a:r>
              <a:rPr dirty="0" sz="1200" spc="-10">
                <a:latin typeface="Calibri"/>
                <a:cs typeface="Calibri"/>
              </a:rPr>
              <a:t>in </a:t>
            </a: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distribution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5125" y="914400"/>
            <a:ext cx="4502150" cy="339051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08862" y="5064723"/>
            <a:ext cx="4511862" cy="1979624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215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51758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036: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Example Case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Study –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II</a:t>
            </a:r>
            <a:endParaRPr sz="1300">
              <a:latin typeface="Calibri Light"/>
              <a:cs typeface="Calibri Light"/>
            </a:endParaRPr>
          </a:p>
          <a:p>
            <a:pPr marL="12700" marR="24765">
              <a:lnSpc>
                <a:spcPct val="109600"/>
              </a:lnSpc>
              <a:spcBef>
                <a:spcPts val="10"/>
              </a:spcBef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first </a:t>
            </a:r>
            <a:r>
              <a:rPr dirty="0" sz="1200" spc="-5">
                <a:latin typeface="Calibri"/>
                <a:cs typeface="Calibri"/>
              </a:rPr>
              <a:t>step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identification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characterization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spectrometry</a:t>
            </a:r>
            <a:r>
              <a:rPr dirty="0" sz="1200">
                <a:latin typeface="Calibri"/>
                <a:cs typeface="Calibri"/>
              </a:rPr>
              <a:t> involves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intact</a:t>
            </a:r>
            <a:r>
              <a:rPr dirty="0" sz="1200" spc="-5">
                <a:latin typeface="Calibri"/>
                <a:cs typeface="Calibri"/>
              </a:rPr>
              <a:t> protein/peptide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mass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measurement. </a:t>
            </a:r>
            <a:r>
              <a:rPr dirty="0" sz="1200" spc="-5">
                <a:latin typeface="Calibri"/>
                <a:cs typeface="Calibri"/>
              </a:rPr>
              <a:t>Next, 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 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protein.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backbone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may </a:t>
            </a:r>
            <a:r>
              <a:rPr dirty="0" sz="1200" spc="-5">
                <a:latin typeface="Calibri"/>
                <a:cs typeface="Calibri"/>
              </a:rPr>
              <a:t>be fragmented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anywhere </a:t>
            </a:r>
            <a:r>
              <a:rPr dirty="0" sz="1200">
                <a:latin typeface="Calibri"/>
                <a:cs typeface="Calibri"/>
              </a:rPr>
              <a:t>along</a:t>
            </a:r>
            <a:r>
              <a:rPr dirty="0" sz="1200" spc="-10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 backbone.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>
                <a:latin typeface="Calibri"/>
                <a:cs typeface="Calibri"/>
              </a:rPr>
              <a:t>This </a:t>
            </a:r>
            <a:r>
              <a:rPr dirty="0" sz="1200" spc="-5">
                <a:latin typeface="Calibri"/>
                <a:cs typeface="Calibri"/>
              </a:rPr>
              <a:t>results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formation</a:t>
            </a:r>
            <a:r>
              <a:rPr dirty="0" sz="1200">
                <a:latin typeface="Calibri"/>
                <a:cs typeface="Calibri"/>
              </a:rPr>
              <a:t> of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i.e.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N-term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C-Term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Calibri"/>
              <a:cs typeface="Calibri"/>
            </a:endParaRPr>
          </a:p>
          <a:p>
            <a:pPr marL="12700" marR="21590">
              <a:lnSpc>
                <a:spcPct val="110000"/>
              </a:lnSpc>
            </a:pP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possible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let’s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take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 example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100 residues.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molecule’s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backbone 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 </a:t>
            </a:r>
            <a:r>
              <a:rPr dirty="0" sz="1200" spc="-5">
                <a:latin typeface="Calibri"/>
                <a:cs typeface="Calibri"/>
              </a:rPr>
              <a:t>fragmented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at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100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locations.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total number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possible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then</a:t>
            </a:r>
            <a:r>
              <a:rPr dirty="0" sz="1200">
                <a:latin typeface="Calibri"/>
                <a:cs typeface="Calibri"/>
              </a:rPr>
              <a:t> 200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sz="1400" b="1">
                <a:latin typeface="Calibri"/>
                <a:cs typeface="Calibri"/>
              </a:rPr>
              <a:t>TANDEM</a:t>
            </a:r>
            <a:r>
              <a:rPr dirty="0" sz="1400" spc="-5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MS</a:t>
            </a:r>
            <a:endParaRPr sz="1400">
              <a:latin typeface="Calibri"/>
              <a:cs typeface="Calibri"/>
            </a:endParaRPr>
          </a:p>
          <a:p>
            <a:pPr marL="12700" marR="573405">
              <a:lnSpc>
                <a:spcPct val="109200"/>
              </a:lnSpc>
              <a:spcBef>
                <a:spcPts val="835"/>
              </a:spcBef>
            </a:pP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mass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200 fragments can then be measured </a:t>
            </a:r>
            <a:r>
              <a:rPr dirty="0" sz="1200">
                <a:latin typeface="Calibri"/>
                <a:cs typeface="Calibri"/>
              </a:rPr>
              <a:t>by </a:t>
            </a:r>
            <a:r>
              <a:rPr dirty="0" sz="1200" spc="-5">
                <a:latin typeface="Calibri"/>
                <a:cs typeface="Calibri"/>
              </a:rPr>
              <a:t>using </a:t>
            </a:r>
            <a:r>
              <a:rPr dirty="0" sz="1200">
                <a:latin typeface="Calibri"/>
                <a:cs typeface="Calibri"/>
              </a:rPr>
              <a:t>an MS </a:t>
            </a:r>
            <a:r>
              <a:rPr dirty="0" sz="1200" spc="5">
                <a:latin typeface="Calibri"/>
                <a:cs typeface="Calibri"/>
              </a:rPr>
              <a:t>again. </a:t>
            </a:r>
            <a:r>
              <a:rPr dirty="0" sz="1200">
                <a:latin typeface="Calibri"/>
                <a:cs typeface="Calibri"/>
              </a:rPr>
              <a:t>The necessary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condition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this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measurement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200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ionized.</a:t>
            </a:r>
            <a:endParaRPr sz="1200">
              <a:latin typeface="Calibri"/>
              <a:cs typeface="Calibri"/>
            </a:endParaRPr>
          </a:p>
          <a:p>
            <a:pPr marL="12700" marR="191770">
              <a:lnSpc>
                <a:spcPct val="109200"/>
              </a:lnSpc>
              <a:spcBef>
                <a:spcPts val="820"/>
              </a:spcBef>
            </a:pP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ensure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>
                <a:latin typeface="Calibri"/>
                <a:cs typeface="Calibri"/>
              </a:rPr>
              <a:t> all</a:t>
            </a:r>
            <a:r>
              <a:rPr dirty="0" sz="1200" spc="-5">
                <a:latin typeface="Calibri"/>
                <a:cs typeface="Calibri"/>
              </a:rPr>
              <a:t> fragments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precursor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also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charged, 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 Electrospray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ionization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(ESI).ESI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induces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multiple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charges </a:t>
            </a:r>
            <a:r>
              <a:rPr dirty="0" sz="1200">
                <a:latin typeface="Calibri"/>
                <a:cs typeface="Calibri"/>
              </a:rPr>
              <a:t>on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intact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400" b="1">
                <a:latin typeface="Calibri"/>
                <a:cs typeface="Calibri"/>
              </a:rPr>
              <a:t>Role</a:t>
            </a:r>
            <a:r>
              <a:rPr dirty="0" sz="1400" spc="-1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of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Electrospray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Ionization</a:t>
            </a:r>
            <a:endParaRPr sz="1400">
              <a:latin typeface="Calibri"/>
              <a:cs typeface="Calibri"/>
            </a:endParaRPr>
          </a:p>
          <a:p>
            <a:pPr marL="12700" marR="59055">
              <a:lnSpc>
                <a:spcPct val="109800"/>
              </a:lnSpc>
              <a:spcBef>
                <a:spcPts val="815"/>
              </a:spcBef>
            </a:pPr>
            <a:r>
              <a:rPr dirty="0" sz="1200" spc="-5">
                <a:latin typeface="Calibri"/>
                <a:cs typeface="Calibri"/>
              </a:rPr>
              <a:t>Since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ESI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induces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multiple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charges </a:t>
            </a:r>
            <a:r>
              <a:rPr dirty="0" sz="1200">
                <a:latin typeface="Calibri"/>
                <a:cs typeface="Calibri"/>
              </a:rPr>
              <a:t>on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precursor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molecule, there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good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chance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upon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precursor’s fragmentation,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will have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portion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charge.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ESI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allows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production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multiple charged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ions.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Tandem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MS</a:t>
            </a:r>
            <a:r>
              <a:rPr dirty="0" sz="1200" spc="-5">
                <a:latin typeface="Calibri"/>
                <a:cs typeface="Calibri"/>
              </a:rPr>
              <a:t> helps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measure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molecular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weights</a:t>
            </a:r>
            <a:r>
              <a:rPr dirty="0" sz="1200">
                <a:latin typeface="Calibri"/>
                <a:cs typeface="Calibri"/>
              </a:rPr>
              <a:t> of </a:t>
            </a:r>
            <a:r>
              <a:rPr dirty="0" sz="1200" spc="-5">
                <a:latin typeface="Calibri"/>
                <a:cs typeface="Calibri"/>
              </a:rPr>
              <a:t>ionized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216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037: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Example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Case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Study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–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III</a:t>
            </a:r>
            <a:endParaRPr sz="1300">
              <a:latin typeface="Calibri Light"/>
              <a:cs typeface="Calibri Light"/>
            </a:endParaRPr>
          </a:p>
          <a:p>
            <a:pPr marL="12700" marR="103505">
              <a:lnSpc>
                <a:spcPct val="1092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Tandem</a:t>
            </a:r>
            <a:r>
              <a:rPr dirty="0" sz="1200">
                <a:latin typeface="Calibri"/>
                <a:cs typeface="Calibri"/>
              </a:rPr>
              <a:t> MS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helps measure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mass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Those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from</a:t>
            </a:r>
            <a:r>
              <a:rPr dirty="0" sz="1200" spc="-5">
                <a:latin typeface="Calibri"/>
                <a:cs typeface="Calibri"/>
              </a:rPr>
              <a:t> each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other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acid’s</a:t>
            </a:r>
            <a:r>
              <a:rPr dirty="0" sz="1200">
                <a:latin typeface="Calibri"/>
                <a:cs typeface="Calibri"/>
              </a:rPr>
              <a:t> mass </a:t>
            </a:r>
            <a:r>
              <a:rPr dirty="0" sz="1200" spc="-5">
                <a:latin typeface="Calibri"/>
                <a:cs typeface="Calibri"/>
              </a:rPr>
              <a:t>can provide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clues </a:t>
            </a:r>
            <a:r>
              <a:rPr dirty="0" sz="1200">
                <a:latin typeface="Calibri"/>
                <a:cs typeface="Calibri"/>
              </a:rPr>
              <a:t>on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sequence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398521"/>
            <a:ext cx="19373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37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Example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peptide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sequence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tags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2928492"/>
            <a:ext cx="5744845" cy="4286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2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Peptide</a:t>
            </a:r>
            <a:r>
              <a:rPr dirty="0" sz="1200" spc="-5">
                <a:latin typeface="Calibri"/>
                <a:cs typeface="Calibri"/>
              </a:rPr>
              <a:t> sequence </a:t>
            </a:r>
            <a:r>
              <a:rPr dirty="0" sz="1200">
                <a:latin typeface="Calibri"/>
                <a:cs typeface="Calibri"/>
              </a:rPr>
              <a:t>tags </a:t>
            </a:r>
            <a:r>
              <a:rPr dirty="0" sz="1200" spc="-5">
                <a:latin typeface="Calibri"/>
                <a:cs typeface="Calibri"/>
              </a:rPr>
              <a:t>help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derive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about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>
                <a:latin typeface="Calibri"/>
                <a:cs typeface="Calibri"/>
              </a:rPr>
              <a:t> of </a:t>
            </a:r>
            <a:r>
              <a:rPr dirty="0" sz="1200" spc="-5">
                <a:latin typeface="Calibri"/>
                <a:cs typeface="Calibri"/>
              </a:rPr>
              <a:t>precursor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proteins/peptides.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short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 sequences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shortlisting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candidate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database.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17540" y="1675234"/>
            <a:ext cx="2301896" cy="599732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217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2693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038: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Example Case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Study –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IV</a:t>
            </a:r>
            <a:endParaRPr sz="1300">
              <a:latin typeface="Calibri Light"/>
              <a:cs typeface="Calibri Light"/>
            </a:endParaRPr>
          </a:p>
          <a:p>
            <a:pPr marL="12700" marR="104775">
              <a:lnSpc>
                <a:spcPct val="109800"/>
              </a:lnSpc>
              <a:spcBef>
                <a:spcPts val="10"/>
              </a:spcBef>
            </a:pPr>
            <a:r>
              <a:rPr dirty="0" sz="1200" spc="-5">
                <a:latin typeface="Calibri"/>
                <a:cs typeface="Calibri"/>
              </a:rPr>
              <a:t>MS1 </a:t>
            </a:r>
            <a:r>
              <a:rPr dirty="0" sz="1200">
                <a:latin typeface="Calibri"/>
                <a:cs typeface="Calibri"/>
              </a:rPr>
              <a:t>helps</a:t>
            </a:r>
            <a:r>
              <a:rPr dirty="0" sz="1200" spc="-5">
                <a:latin typeface="Calibri"/>
                <a:cs typeface="Calibri"/>
              </a:rPr>
              <a:t> measure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5">
                <a:latin typeface="Calibri"/>
                <a:cs typeface="Calibri"/>
              </a:rPr>
              <a:t> intact</a:t>
            </a:r>
            <a:r>
              <a:rPr dirty="0" sz="1200">
                <a:latin typeface="Calibri"/>
                <a:cs typeface="Calibri"/>
              </a:rPr>
              <a:t> mass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proteins/peptides.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list of </a:t>
            </a:r>
            <a:r>
              <a:rPr dirty="0" sz="1200" spc="-5">
                <a:latin typeface="Calibri"/>
                <a:cs typeface="Calibri"/>
              </a:rPr>
              <a:t>candidate proteins/peptides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formed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MS1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mass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proteins/peptides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>
                <a:latin typeface="Calibri"/>
                <a:cs typeface="Calibri"/>
              </a:rPr>
              <a:t>database.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MS2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Tandem</a:t>
            </a:r>
            <a:r>
              <a:rPr dirty="0" sz="1200">
                <a:latin typeface="Calibri"/>
                <a:cs typeface="Calibri"/>
              </a:rPr>
              <a:t> MS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performed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after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fragmentation</a:t>
            </a:r>
            <a:r>
              <a:rPr dirty="0" sz="1200" spc="5">
                <a:latin typeface="Calibri"/>
                <a:cs typeface="Calibri"/>
              </a:rPr>
              <a:t> 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intact proteins</a:t>
            </a:r>
            <a:r>
              <a:rPr dirty="0" sz="1200" spc="-5" i="1">
                <a:solidFill>
                  <a:srgbClr val="44536A"/>
                </a:solidFill>
                <a:latin typeface="Calibri"/>
                <a:cs typeface="Calibri"/>
              </a:rPr>
              <a:t>.</a:t>
            </a:r>
            <a:r>
              <a:rPr dirty="0" sz="1200" spc="-5">
                <a:latin typeface="Calibri"/>
                <a:cs typeface="Calibri"/>
              </a:rPr>
              <a:t>MS2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helped </a:t>
            </a:r>
            <a:r>
              <a:rPr dirty="0" sz="1200">
                <a:latin typeface="Calibri"/>
                <a:cs typeface="Calibri"/>
              </a:rPr>
              <a:t>extract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peptide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tags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MS2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data</a:t>
            </a:r>
            <a:r>
              <a:rPr dirty="0" sz="1200" i="1">
                <a:solidFill>
                  <a:srgbClr val="44536A"/>
                </a:solidFill>
                <a:latin typeface="Calibri"/>
                <a:cs typeface="Calibri"/>
              </a:rPr>
              <a:t>.</a:t>
            </a:r>
            <a:r>
              <a:rPr dirty="0" sz="12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Candidate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 can</a:t>
            </a:r>
            <a:r>
              <a:rPr dirty="0" sz="1200">
                <a:latin typeface="Calibri"/>
                <a:cs typeface="Calibri"/>
              </a:rPr>
              <a:t> be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further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shortlisted</a:t>
            </a:r>
            <a:r>
              <a:rPr dirty="0" sz="1200">
                <a:latin typeface="Calibri"/>
                <a:cs typeface="Calibri"/>
              </a:rPr>
              <a:t> by</a:t>
            </a:r>
            <a:r>
              <a:rPr dirty="0" sz="1200" spc="-5">
                <a:latin typeface="Calibri"/>
                <a:cs typeface="Calibri"/>
              </a:rPr>
              <a:t> the </a:t>
            </a:r>
            <a:r>
              <a:rPr dirty="0" sz="1200">
                <a:latin typeface="Calibri"/>
                <a:cs typeface="Calibri"/>
              </a:rPr>
              <a:t> PSTs</a:t>
            </a:r>
            <a:endParaRPr sz="1200">
              <a:latin typeface="Calibri"/>
              <a:cs typeface="Calibri"/>
            </a:endParaRPr>
          </a:p>
          <a:p>
            <a:pPr marL="12700" marR="5715" indent="34925">
              <a:lnSpc>
                <a:spcPct val="110000"/>
              </a:lnSpc>
              <a:spcBef>
                <a:spcPts val="790"/>
              </a:spcBef>
            </a:pPr>
            <a:r>
              <a:rPr dirty="0" sz="1200" spc="-5">
                <a:latin typeface="Calibri"/>
                <a:cs typeface="Calibri"/>
              </a:rPr>
              <a:t>Exhaustive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all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MS2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peaks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theoretical fragments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candidate </a:t>
            </a:r>
            <a:r>
              <a:rPr dirty="0" sz="1200">
                <a:latin typeface="Calibri"/>
                <a:cs typeface="Calibri"/>
              </a:rPr>
              <a:t>proteins.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theoretical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fragments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contains</a:t>
            </a:r>
            <a:r>
              <a:rPr dirty="0" sz="1200">
                <a:latin typeface="Calibri"/>
                <a:cs typeface="Calibri"/>
              </a:rPr>
              <a:t> all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possibilities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fragmentation</a:t>
            </a:r>
            <a:endParaRPr sz="1200">
              <a:latin typeface="Calibri"/>
              <a:cs typeface="Calibri"/>
            </a:endParaRPr>
          </a:p>
          <a:p>
            <a:pPr marL="12700" marR="391160">
              <a:lnSpc>
                <a:spcPct val="110000"/>
              </a:lnSpc>
              <a:spcBef>
                <a:spcPts val="790"/>
              </a:spcBef>
            </a:pPr>
            <a:r>
              <a:rPr dirty="0" sz="1200" spc="-5">
                <a:latin typeface="Calibri"/>
                <a:cs typeface="Calibri"/>
              </a:rPr>
              <a:t>Theoretical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vs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experimental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fragments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comparison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third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stage</a:t>
            </a:r>
            <a:r>
              <a:rPr dirty="0" sz="1200">
                <a:latin typeface="Calibri"/>
                <a:cs typeface="Calibri"/>
              </a:rPr>
              <a:t> for </a:t>
            </a:r>
            <a:r>
              <a:rPr dirty="0" sz="1200" spc="-5">
                <a:latin typeface="Calibri"/>
                <a:cs typeface="Calibri"/>
              </a:rPr>
              <a:t>shortlisting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candidate 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list.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shortlisting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will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you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arrive at a </a:t>
            </a:r>
            <a:r>
              <a:rPr dirty="0" sz="1200" spc="-5">
                <a:latin typeface="Calibri"/>
                <a:cs typeface="Calibri"/>
              </a:rPr>
              <a:t>small number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218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039: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Example Case Study –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V</a:t>
            </a:r>
            <a:endParaRPr sz="1300">
              <a:latin typeface="Calibri Light"/>
              <a:cs typeface="Calibri Light"/>
            </a:endParaRPr>
          </a:p>
          <a:p>
            <a:pPr marL="12700" marR="120014">
              <a:lnSpc>
                <a:spcPct val="1092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MS1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MS2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provide mass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intact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its </a:t>
            </a:r>
            <a:r>
              <a:rPr dirty="0" sz="1200">
                <a:latin typeface="Calibri"/>
                <a:cs typeface="Calibri"/>
              </a:rPr>
              <a:t>fragments. </a:t>
            </a:r>
            <a:r>
              <a:rPr dirty="0" sz="1200" spc="-5">
                <a:latin typeface="Calibri"/>
                <a:cs typeface="Calibri"/>
              </a:rPr>
              <a:t>This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</a:t>
            </a:r>
            <a:r>
              <a:rPr dirty="0" sz="1200">
                <a:latin typeface="Calibri"/>
                <a:cs typeface="Calibri"/>
              </a:rPr>
              <a:t> helps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filter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from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 </a:t>
            </a:r>
            <a:r>
              <a:rPr dirty="0" sz="1200">
                <a:latin typeface="Calibri"/>
                <a:cs typeface="Calibri"/>
              </a:rPr>
              <a:t>database.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quantitative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measure,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scheme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required.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808478"/>
            <a:ext cx="20637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38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Example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intact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protein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mass score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4274946"/>
            <a:ext cx="19373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39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Example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peptide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sequence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tags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4825110"/>
            <a:ext cx="5956300" cy="424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Three</a:t>
            </a:r>
            <a:r>
              <a:rPr dirty="0" sz="1200" spc="-5">
                <a:latin typeface="Calibri"/>
                <a:cs typeface="Calibri"/>
              </a:rPr>
              <a:t> scoring schemes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applied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at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stage 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search.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These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elements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integrated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arrive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overall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candidate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score.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88181" y="1696666"/>
            <a:ext cx="1748732" cy="69602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22012" y="3435880"/>
            <a:ext cx="1490351" cy="635619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219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982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05: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040: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Example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Case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Study –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VI</a:t>
            </a:r>
            <a:endParaRPr sz="1300">
              <a:latin typeface="Calibri Light"/>
              <a:cs typeface="Calibri Light"/>
            </a:endParaRPr>
          </a:p>
          <a:p>
            <a:pPr marL="12700" marR="103505">
              <a:lnSpc>
                <a:spcPct val="1092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Comparisons can</a:t>
            </a:r>
            <a:r>
              <a:rPr dirty="0" sz="1200">
                <a:latin typeface="Calibri"/>
                <a:cs typeface="Calibri"/>
              </a:rPr>
              <a:t> be </a:t>
            </a:r>
            <a:r>
              <a:rPr dirty="0" sz="1200" spc="-5">
                <a:latin typeface="Calibri"/>
                <a:cs typeface="Calibri"/>
              </a:rPr>
              <a:t>performed</a:t>
            </a:r>
            <a:r>
              <a:rPr dirty="0" sz="1200">
                <a:latin typeface="Calibri"/>
                <a:cs typeface="Calibri"/>
              </a:rPr>
              <a:t> at various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levels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These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include MS1, MS2,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PSTs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theoretical fragments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comparison.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Integrated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schemes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couple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these </a:t>
            </a:r>
            <a:r>
              <a:rPr dirty="0" sz="1200" spc="-5">
                <a:latin typeface="Calibri"/>
                <a:cs typeface="Calibri"/>
              </a:rPr>
              <a:t>factors.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502022"/>
            <a:ext cx="5605145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comprehensive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scheme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combine</a:t>
            </a:r>
            <a:r>
              <a:rPr dirty="0" sz="1200">
                <a:latin typeface="Calibri"/>
                <a:cs typeface="Calibri"/>
              </a:rPr>
              <a:t> all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scores.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Several optimizations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undertaken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scoring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scheme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further improve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identification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10538" y="3861942"/>
            <a:ext cx="4654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27777" sz="1800" spc="-7">
                <a:latin typeface="Cambria Math"/>
                <a:cs typeface="Cambria Math"/>
              </a:rPr>
              <a:t>𝑬</a:t>
            </a:r>
            <a:r>
              <a:rPr dirty="0" sz="1200" spc="-5">
                <a:latin typeface="Cambria Math"/>
                <a:cs typeface="Cambria Math"/>
              </a:rPr>
              <a:t>𝑴𝑾</a:t>
            </a:r>
            <a:endParaRPr sz="1200">
              <a:latin typeface="Cambria Math"/>
              <a:cs typeface="Cambria Math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73124" y="3799332"/>
            <a:ext cx="739140" cy="10795"/>
          </a:xfrm>
          <a:custGeom>
            <a:avLst/>
            <a:gdLst/>
            <a:ahLst/>
            <a:cxnLst/>
            <a:rect l="l" t="t" r="r" b="b"/>
            <a:pathLst>
              <a:path w="739139" h="10795">
                <a:moveTo>
                  <a:pt x="739139" y="0"/>
                </a:moveTo>
                <a:lnTo>
                  <a:pt x="0" y="0"/>
                </a:lnTo>
                <a:lnTo>
                  <a:pt x="0" y="10667"/>
                </a:lnTo>
                <a:lnTo>
                  <a:pt x="739139" y="10667"/>
                </a:lnTo>
                <a:lnTo>
                  <a:pt x="73913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522220" y="3799332"/>
            <a:ext cx="736600" cy="10795"/>
          </a:xfrm>
          <a:custGeom>
            <a:avLst/>
            <a:gdLst/>
            <a:ahLst/>
            <a:cxnLst/>
            <a:rect l="l" t="t" r="r" b="b"/>
            <a:pathLst>
              <a:path w="736600" h="10795">
                <a:moveTo>
                  <a:pt x="736092" y="0"/>
                </a:moveTo>
                <a:lnTo>
                  <a:pt x="0" y="0"/>
                </a:lnTo>
                <a:lnTo>
                  <a:pt x="0" y="10667"/>
                </a:lnTo>
                <a:lnTo>
                  <a:pt x="736092" y="10667"/>
                </a:lnTo>
                <a:lnTo>
                  <a:pt x="73609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789298" y="3861942"/>
            <a:ext cx="10750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763270" algn="l"/>
              </a:tabLst>
            </a:pPr>
            <a:r>
              <a:rPr dirty="0" baseline="27777" sz="1800">
                <a:latin typeface="Cambria Math"/>
                <a:cs typeface="Cambria Math"/>
              </a:rPr>
              <a:t>𝑬</a:t>
            </a:r>
            <a:r>
              <a:rPr dirty="0" sz="1200">
                <a:latin typeface="Cambria Math"/>
                <a:cs typeface="Cambria Math"/>
              </a:rPr>
              <a:t>𝑬𝑿𝑷	</a:t>
            </a:r>
            <a:r>
              <a:rPr dirty="0" sz="1200" spc="-5">
                <a:latin typeface="Cambria Math"/>
                <a:cs typeface="Cambria Math"/>
              </a:rPr>
              <a:t>𝑻𝒉𝒓</a:t>
            </a:r>
            <a:endParaRPr sz="1200">
              <a:latin typeface="Cambria Math"/>
              <a:cs typeface="Cambria Math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66744" y="3799332"/>
            <a:ext cx="1318260" cy="10795"/>
          </a:xfrm>
          <a:custGeom>
            <a:avLst/>
            <a:gdLst/>
            <a:ahLst/>
            <a:cxnLst/>
            <a:rect l="l" t="t" r="r" b="b"/>
            <a:pathLst>
              <a:path w="1318260" h="10795">
                <a:moveTo>
                  <a:pt x="1318260" y="0"/>
                </a:moveTo>
                <a:lnTo>
                  <a:pt x="0" y="0"/>
                </a:lnTo>
                <a:lnTo>
                  <a:pt x="0" y="10667"/>
                </a:lnTo>
                <a:lnTo>
                  <a:pt x="1318260" y="10667"/>
                </a:lnTo>
                <a:lnTo>
                  <a:pt x="13182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88772" y="2040381"/>
            <a:ext cx="6467475" cy="17360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147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Simply sum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scores </a:t>
            </a:r>
            <a:r>
              <a:rPr dirty="0" sz="1200" spc="-5">
                <a:latin typeface="Calibri"/>
                <a:cs typeface="Calibri"/>
              </a:rPr>
              <a:t>up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linear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function)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 marL="217170">
              <a:lnSpc>
                <a:spcPts val="1680"/>
              </a:lnSpc>
              <a:spcBef>
                <a:spcPts val="935"/>
              </a:spcBef>
              <a:tabLst>
                <a:tab pos="5840095" algn="l"/>
              </a:tabLst>
            </a:pPr>
            <a:r>
              <a:rPr dirty="0" sz="1800" spc="-5">
                <a:latin typeface="Cambria Math"/>
                <a:cs typeface="Cambria Math"/>
              </a:rPr>
              <a:t>𝑺𝒄𝒐𝒓𝒆</a:t>
            </a:r>
            <a:r>
              <a:rPr dirty="0" sz="1800" spc="100">
                <a:latin typeface="Cambria Math"/>
                <a:cs typeface="Cambria Math"/>
              </a:rPr>
              <a:t> </a:t>
            </a:r>
            <a:r>
              <a:rPr dirty="0" sz="1800">
                <a:solidFill>
                  <a:srgbClr val="006FC0"/>
                </a:solidFill>
                <a:latin typeface="Cambria Math"/>
                <a:cs typeface="Cambria Math"/>
              </a:rPr>
              <a:t>=</a:t>
            </a:r>
            <a:r>
              <a:rPr dirty="0" sz="1800" spc="509">
                <a:solidFill>
                  <a:srgbClr val="006FC0"/>
                </a:solidFill>
                <a:latin typeface="Cambria Math"/>
                <a:cs typeface="Cambria Math"/>
              </a:rPr>
              <a:t> </a:t>
            </a:r>
            <a:r>
              <a:rPr dirty="0" sz="1800" spc="-5">
                <a:latin typeface="Cambria Math"/>
                <a:cs typeface="Cambria Math"/>
              </a:rPr>
              <a:t>𝑺𝒄𝒐𝒓𝒆</a:t>
            </a:r>
            <a:r>
              <a:rPr dirty="0" sz="1800" spc="5">
                <a:latin typeface="Cambria Math"/>
                <a:cs typeface="Cambria Math"/>
              </a:rPr>
              <a:t> </a:t>
            </a:r>
            <a:r>
              <a:rPr dirty="0" baseline="-18518" sz="2700">
                <a:latin typeface="Cambria Math"/>
                <a:cs typeface="Cambria Math"/>
              </a:rPr>
              <a:t>𝑴𝑾</a:t>
            </a:r>
            <a:r>
              <a:rPr dirty="0" baseline="27777" sz="1950">
                <a:solidFill>
                  <a:srgbClr val="006FC0"/>
                </a:solidFill>
                <a:latin typeface="Cambria Math"/>
                <a:cs typeface="Cambria Math"/>
              </a:rPr>
              <a:t>⬚</a:t>
            </a:r>
            <a:r>
              <a:rPr dirty="0" baseline="27777" sz="1950" spc="270">
                <a:solidFill>
                  <a:srgbClr val="006FC0"/>
                </a:solidFill>
                <a:latin typeface="Cambria Math"/>
                <a:cs typeface="Cambria Math"/>
              </a:rPr>
              <a:t> </a:t>
            </a:r>
            <a:r>
              <a:rPr dirty="0" sz="1800">
                <a:solidFill>
                  <a:srgbClr val="006FC0"/>
                </a:solidFill>
                <a:latin typeface="Cambria Math"/>
                <a:cs typeface="Cambria Math"/>
              </a:rPr>
              <a:t>+ </a:t>
            </a:r>
            <a:r>
              <a:rPr dirty="0" sz="1800" spc="-5">
                <a:latin typeface="Cambria Math"/>
                <a:cs typeface="Cambria Math"/>
              </a:rPr>
              <a:t>𝑺𝒄𝒐𝒓𝒆</a:t>
            </a:r>
            <a:r>
              <a:rPr dirty="0" sz="1800" spc="5">
                <a:latin typeface="Cambria Math"/>
                <a:cs typeface="Cambria Math"/>
              </a:rPr>
              <a:t> </a:t>
            </a:r>
            <a:r>
              <a:rPr dirty="0" baseline="-18518" sz="2700" spc="-7">
                <a:latin typeface="Cambria Math"/>
                <a:cs typeface="Cambria Math"/>
              </a:rPr>
              <a:t>𝑷𝑺𝑻</a:t>
            </a:r>
            <a:r>
              <a:rPr dirty="0" baseline="27777" sz="1950" spc="-7">
                <a:solidFill>
                  <a:srgbClr val="006FC0"/>
                </a:solidFill>
                <a:latin typeface="Cambria Math"/>
                <a:cs typeface="Cambria Math"/>
              </a:rPr>
              <a:t>⬚</a:t>
            </a:r>
            <a:r>
              <a:rPr dirty="0" baseline="27777" sz="1950" spc="270">
                <a:solidFill>
                  <a:srgbClr val="006FC0"/>
                </a:solidFill>
                <a:latin typeface="Cambria Math"/>
                <a:cs typeface="Cambria Math"/>
              </a:rPr>
              <a:t> </a:t>
            </a:r>
            <a:r>
              <a:rPr dirty="0" sz="1800">
                <a:solidFill>
                  <a:srgbClr val="006FC0"/>
                </a:solidFill>
                <a:latin typeface="Cambria Math"/>
                <a:cs typeface="Cambria Math"/>
              </a:rPr>
              <a:t>+</a:t>
            </a:r>
            <a:r>
              <a:rPr dirty="0" sz="1800" spc="15">
                <a:solidFill>
                  <a:srgbClr val="006FC0"/>
                </a:solidFill>
                <a:latin typeface="Cambria Math"/>
                <a:cs typeface="Cambria Math"/>
              </a:rPr>
              <a:t> </a:t>
            </a:r>
            <a:r>
              <a:rPr dirty="0" sz="1800" spc="-5">
                <a:latin typeface="Cambria Math"/>
                <a:cs typeface="Cambria Math"/>
              </a:rPr>
              <a:t>𝑺𝒄𝒐𝒓𝒆</a:t>
            </a:r>
            <a:r>
              <a:rPr dirty="0" sz="1800" spc="5">
                <a:latin typeface="Cambria Math"/>
                <a:cs typeface="Cambria Math"/>
              </a:rPr>
              <a:t> </a:t>
            </a:r>
            <a:r>
              <a:rPr dirty="0" baseline="-18518" sz="2700">
                <a:latin typeface="Cambria Math"/>
                <a:cs typeface="Cambria Math"/>
              </a:rPr>
              <a:t>𝑬𝒙𝒑	𝑻𝒉𝒓</a:t>
            </a:r>
            <a:r>
              <a:rPr dirty="0" baseline="27777" sz="1950">
                <a:solidFill>
                  <a:srgbClr val="006FC0"/>
                </a:solidFill>
                <a:latin typeface="Cambria Math"/>
                <a:cs typeface="Cambria Math"/>
              </a:rPr>
              <a:t>⬚</a:t>
            </a:r>
            <a:endParaRPr baseline="27777" sz="1950">
              <a:latin typeface="Cambria Math"/>
              <a:cs typeface="Cambria Math"/>
            </a:endParaRPr>
          </a:p>
          <a:p>
            <a:pPr algn="r" marR="681990">
              <a:lnSpc>
                <a:spcPts val="1680"/>
              </a:lnSpc>
            </a:pPr>
            <a:r>
              <a:rPr dirty="0" sz="1800" spc="-5">
                <a:solidFill>
                  <a:srgbClr val="006FC0"/>
                </a:solidFill>
                <a:latin typeface="Cambria Math"/>
                <a:cs typeface="Cambria Math"/>
              </a:rPr>
              <a:t>&lt;&gt;</a:t>
            </a:r>
            <a:endParaRPr sz="1800">
              <a:latin typeface="Cambria Math"/>
              <a:cs typeface="Cambria Math"/>
            </a:endParaRPr>
          </a:p>
          <a:p>
            <a:pPr marL="325755">
              <a:lnSpc>
                <a:spcPct val="100000"/>
              </a:lnSpc>
              <a:spcBef>
                <a:spcPts val="1085"/>
              </a:spcBef>
            </a:pPr>
            <a:r>
              <a:rPr dirty="0" sz="1100">
                <a:latin typeface="Calibri"/>
                <a:cs typeface="Calibri"/>
              </a:rPr>
              <a:t>For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comprehensive scoring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50">
              <a:latin typeface="Calibri"/>
              <a:cs typeface="Calibri"/>
            </a:endParaRPr>
          </a:p>
          <a:p>
            <a:pPr marL="1755139">
              <a:lnSpc>
                <a:spcPts val="775"/>
              </a:lnSpc>
              <a:spcBef>
                <a:spcPts val="5"/>
              </a:spcBef>
              <a:tabLst>
                <a:tab pos="2916555" algn="l"/>
              </a:tabLst>
            </a:pPr>
            <a:r>
              <a:rPr dirty="0" sz="850">
                <a:solidFill>
                  <a:srgbClr val="006FC0"/>
                </a:solidFill>
                <a:latin typeface="Cambria Math"/>
                <a:cs typeface="Cambria Math"/>
              </a:rPr>
              <a:t>𝒎	𝒏</a:t>
            </a:r>
            <a:endParaRPr sz="850">
              <a:latin typeface="Cambria Math"/>
              <a:cs typeface="Cambria Math"/>
            </a:endParaRPr>
          </a:p>
          <a:p>
            <a:pPr marL="63500">
              <a:lnSpc>
                <a:spcPts val="1195"/>
              </a:lnSpc>
            </a:pPr>
            <a:r>
              <a:rPr dirty="0" baseline="-41666" sz="1800">
                <a:latin typeface="Cambria Math"/>
                <a:cs typeface="Cambria Math"/>
              </a:rPr>
              <a:t>𝑺</a:t>
            </a:r>
            <a:r>
              <a:rPr dirty="0" baseline="-41666" sz="1800" spc="-15">
                <a:latin typeface="Cambria Math"/>
                <a:cs typeface="Cambria Math"/>
              </a:rPr>
              <a:t>𝒄</a:t>
            </a:r>
            <a:r>
              <a:rPr dirty="0" baseline="-41666" sz="1800">
                <a:latin typeface="Cambria Math"/>
                <a:cs typeface="Cambria Math"/>
              </a:rPr>
              <a:t>𝒐</a:t>
            </a:r>
            <a:r>
              <a:rPr dirty="0" baseline="-41666" sz="1800" spc="7">
                <a:latin typeface="Cambria Math"/>
                <a:cs typeface="Cambria Math"/>
              </a:rPr>
              <a:t>𝒓𝒆</a:t>
            </a:r>
            <a:r>
              <a:rPr dirty="0" baseline="-29411" sz="1275">
                <a:solidFill>
                  <a:srgbClr val="006FC0"/>
                </a:solidFill>
                <a:latin typeface="Cambria Math"/>
                <a:cs typeface="Cambria Math"/>
              </a:rPr>
              <a:t>⬚</a:t>
            </a:r>
            <a:r>
              <a:rPr dirty="0" baseline="-29411" sz="1275">
                <a:solidFill>
                  <a:srgbClr val="006FC0"/>
                </a:solidFill>
                <a:latin typeface="Cambria Math"/>
                <a:cs typeface="Cambria Math"/>
              </a:rPr>
              <a:t> </a:t>
            </a:r>
            <a:r>
              <a:rPr dirty="0" baseline="-29411" sz="1275" spc="7">
                <a:solidFill>
                  <a:srgbClr val="006FC0"/>
                </a:solidFill>
                <a:latin typeface="Cambria Math"/>
                <a:cs typeface="Cambria Math"/>
              </a:rPr>
              <a:t> </a:t>
            </a:r>
            <a:r>
              <a:rPr dirty="0" baseline="-41666" sz="1800">
                <a:solidFill>
                  <a:srgbClr val="006FC0"/>
                </a:solidFill>
                <a:latin typeface="Cambria Math"/>
                <a:cs typeface="Cambria Math"/>
              </a:rPr>
              <a:t>=</a:t>
            </a:r>
            <a:r>
              <a:rPr dirty="0" baseline="-41666" sz="1800" spc="89">
                <a:solidFill>
                  <a:srgbClr val="006FC0"/>
                </a:solidFill>
                <a:latin typeface="Cambria Math"/>
                <a:cs typeface="Cambria Math"/>
              </a:rPr>
              <a:t> </a:t>
            </a:r>
            <a:r>
              <a:rPr dirty="0" sz="1200">
                <a:latin typeface="Cambria Math"/>
                <a:cs typeface="Cambria Math"/>
              </a:rPr>
              <a:t>𝑺</a:t>
            </a:r>
            <a:r>
              <a:rPr dirty="0" sz="1200" spc="-10">
                <a:latin typeface="Cambria Math"/>
                <a:cs typeface="Cambria Math"/>
              </a:rPr>
              <a:t>𝒄</a:t>
            </a:r>
            <a:r>
              <a:rPr dirty="0" sz="1200">
                <a:latin typeface="Cambria Math"/>
                <a:cs typeface="Cambria Math"/>
              </a:rPr>
              <a:t>𝒐</a:t>
            </a:r>
            <a:r>
              <a:rPr dirty="0" sz="1200" spc="5">
                <a:latin typeface="Cambria Math"/>
                <a:cs typeface="Cambria Math"/>
              </a:rPr>
              <a:t>𝒓</a:t>
            </a:r>
            <a:r>
              <a:rPr dirty="0" sz="1200">
                <a:latin typeface="Cambria Math"/>
                <a:cs typeface="Cambria Math"/>
              </a:rPr>
              <a:t>𝒆 </a:t>
            </a:r>
            <a:r>
              <a:rPr dirty="0" baseline="-27777" sz="1800" spc="-7">
                <a:solidFill>
                  <a:srgbClr val="006FC0"/>
                </a:solidFill>
                <a:latin typeface="Cambria Math"/>
                <a:cs typeface="Cambria Math"/>
              </a:rPr>
              <a:t>𝑴</a:t>
            </a:r>
            <a:r>
              <a:rPr dirty="0" baseline="-27777" sz="1800">
                <a:solidFill>
                  <a:srgbClr val="006FC0"/>
                </a:solidFill>
                <a:latin typeface="Cambria Math"/>
                <a:cs typeface="Cambria Math"/>
              </a:rPr>
              <a:t>𝑾</a:t>
            </a:r>
            <a:r>
              <a:rPr dirty="0" baseline="-27777" sz="1800" spc="-7">
                <a:solidFill>
                  <a:srgbClr val="006FC0"/>
                </a:solidFill>
                <a:latin typeface="Cambria Math"/>
                <a:cs typeface="Cambria Math"/>
              </a:rPr>
              <a:t> </a:t>
            </a:r>
            <a:r>
              <a:rPr dirty="0" baseline="-41666" sz="1800">
                <a:solidFill>
                  <a:srgbClr val="006FC0"/>
                </a:solidFill>
                <a:latin typeface="Cambria Math"/>
                <a:cs typeface="Cambria Math"/>
              </a:rPr>
              <a:t>+ </a:t>
            </a:r>
            <a:r>
              <a:rPr dirty="0" baseline="-41666" sz="1800" spc="1110">
                <a:solidFill>
                  <a:srgbClr val="006FC0"/>
                </a:solidFill>
                <a:latin typeface="Cambria Math"/>
                <a:cs typeface="Cambria Math"/>
              </a:rPr>
              <a:t>∑</a:t>
            </a:r>
            <a:r>
              <a:rPr dirty="0" baseline="-41666" sz="1800" spc="-82">
                <a:solidFill>
                  <a:srgbClr val="006FC0"/>
                </a:solidFill>
                <a:latin typeface="Cambria Math"/>
                <a:cs typeface="Cambria Math"/>
              </a:rPr>
              <a:t> </a:t>
            </a:r>
            <a:r>
              <a:rPr dirty="0" sz="1200">
                <a:latin typeface="Cambria Math"/>
                <a:cs typeface="Cambria Math"/>
              </a:rPr>
              <a:t>𝑺</a:t>
            </a:r>
            <a:r>
              <a:rPr dirty="0" sz="1200" spc="-10">
                <a:latin typeface="Cambria Math"/>
                <a:cs typeface="Cambria Math"/>
              </a:rPr>
              <a:t>𝒄</a:t>
            </a:r>
            <a:r>
              <a:rPr dirty="0" sz="1200">
                <a:latin typeface="Cambria Math"/>
                <a:cs typeface="Cambria Math"/>
              </a:rPr>
              <a:t>𝒐</a:t>
            </a:r>
            <a:r>
              <a:rPr dirty="0" sz="1200" spc="5">
                <a:latin typeface="Cambria Math"/>
                <a:cs typeface="Cambria Math"/>
              </a:rPr>
              <a:t>𝒓</a:t>
            </a:r>
            <a:r>
              <a:rPr dirty="0" sz="1200">
                <a:latin typeface="Cambria Math"/>
                <a:cs typeface="Cambria Math"/>
              </a:rPr>
              <a:t>𝒆 </a:t>
            </a:r>
            <a:r>
              <a:rPr dirty="0" baseline="-27777" sz="1800">
                <a:latin typeface="Cambria Math"/>
                <a:cs typeface="Cambria Math"/>
              </a:rPr>
              <a:t>𝑷</a:t>
            </a:r>
            <a:r>
              <a:rPr dirty="0" baseline="-27777" sz="1800" spc="-15">
                <a:latin typeface="Cambria Math"/>
                <a:cs typeface="Cambria Math"/>
              </a:rPr>
              <a:t>𝑺</a:t>
            </a:r>
            <a:r>
              <a:rPr dirty="0" baseline="-27777" sz="1800">
                <a:latin typeface="Cambria Math"/>
                <a:cs typeface="Cambria Math"/>
              </a:rPr>
              <a:t>𝑻</a:t>
            </a:r>
            <a:r>
              <a:rPr dirty="0" baseline="-27777" sz="1800" spc="-7">
                <a:latin typeface="Cambria Math"/>
                <a:cs typeface="Cambria Math"/>
              </a:rPr>
              <a:t> </a:t>
            </a:r>
            <a:r>
              <a:rPr dirty="0" baseline="-41666" sz="1800">
                <a:solidFill>
                  <a:srgbClr val="006FC0"/>
                </a:solidFill>
                <a:latin typeface="Cambria Math"/>
                <a:cs typeface="Cambria Math"/>
              </a:rPr>
              <a:t>+ </a:t>
            </a:r>
            <a:r>
              <a:rPr dirty="0" baseline="-41666" sz="1800" spc="1110">
                <a:solidFill>
                  <a:srgbClr val="006FC0"/>
                </a:solidFill>
                <a:latin typeface="Cambria Math"/>
                <a:cs typeface="Cambria Math"/>
              </a:rPr>
              <a:t>∑</a:t>
            </a:r>
            <a:r>
              <a:rPr dirty="0" baseline="-41666" sz="1800" spc="-104">
                <a:solidFill>
                  <a:srgbClr val="006FC0"/>
                </a:solidFill>
                <a:latin typeface="Cambria Math"/>
                <a:cs typeface="Cambria Math"/>
              </a:rPr>
              <a:t> </a:t>
            </a:r>
            <a:r>
              <a:rPr dirty="0" sz="1200">
                <a:latin typeface="Cambria Math"/>
                <a:cs typeface="Cambria Math"/>
              </a:rPr>
              <a:t>𝑺</a:t>
            </a:r>
            <a:r>
              <a:rPr dirty="0" sz="1200" spc="-10">
                <a:latin typeface="Cambria Math"/>
                <a:cs typeface="Cambria Math"/>
              </a:rPr>
              <a:t>𝒄</a:t>
            </a:r>
            <a:r>
              <a:rPr dirty="0" sz="1200">
                <a:latin typeface="Cambria Math"/>
                <a:cs typeface="Cambria Math"/>
              </a:rPr>
              <a:t>𝒐</a:t>
            </a:r>
            <a:r>
              <a:rPr dirty="0" sz="1200" spc="5">
                <a:latin typeface="Cambria Math"/>
                <a:cs typeface="Cambria Math"/>
              </a:rPr>
              <a:t>𝒓</a:t>
            </a:r>
            <a:r>
              <a:rPr dirty="0" sz="1200">
                <a:latin typeface="Cambria Math"/>
                <a:cs typeface="Cambria Math"/>
              </a:rPr>
              <a:t>𝒆 </a:t>
            </a:r>
            <a:r>
              <a:rPr dirty="0" baseline="-27777" sz="1800">
                <a:latin typeface="Cambria Math"/>
                <a:cs typeface="Cambria Math"/>
              </a:rPr>
              <a:t>𝑬𝒙𝒑</a:t>
            </a:r>
            <a:r>
              <a:rPr dirty="0" baseline="-27777" sz="1800" spc="97">
                <a:latin typeface="Cambria Math"/>
                <a:cs typeface="Cambria Math"/>
              </a:rPr>
              <a:t> </a:t>
            </a:r>
            <a:r>
              <a:rPr dirty="0" baseline="-55555" sz="1800">
                <a:latin typeface="Cambria Math"/>
                <a:cs typeface="Cambria Math"/>
              </a:rPr>
              <a:t>&lt;&gt;</a:t>
            </a:r>
            <a:r>
              <a:rPr dirty="0" baseline="-55555" sz="1800" spc="89">
                <a:latin typeface="Cambria Math"/>
                <a:cs typeface="Cambria Math"/>
              </a:rPr>
              <a:t> </a:t>
            </a:r>
            <a:r>
              <a:rPr dirty="0" baseline="-27777" sz="1800" spc="-7">
                <a:latin typeface="Cambria Math"/>
                <a:cs typeface="Cambria Math"/>
              </a:rPr>
              <a:t>𝑻</a:t>
            </a:r>
            <a:r>
              <a:rPr dirty="0" baseline="-27777" sz="1800">
                <a:latin typeface="Cambria Math"/>
                <a:cs typeface="Cambria Math"/>
              </a:rPr>
              <a:t>𝒉𝒓</a:t>
            </a:r>
            <a:endParaRPr baseline="-27777" sz="1800">
              <a:latin typeface="Cambria Math"/>
              <a:cs typeface="Cambria Math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52217" y="3785742"/>
            <a:ext cx="1419225" cy="292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79400">
              <a:lnSpc>
                <a:spcPts val="1260"/>
              </a:lnSpc>
              <a:spcBef>
                <a:spcPts val="100"/>
              </a:spcBef>
            </a:pPr>
            <a:r>
              <a:rPr dirty="0" sz="1200" spc="-5">
                <a:latin typeface="Cambria Math"/>
                <a:cs typeface="Cambria Math"/>
              </a:rPr>
              <a:t>𝑹𝑴𝑺𝑬</a:t>
            </a:r>
            <a:r>
              <a:rPr dirty="0" baseline="-27777" sz="1800" spc="-7">
                <a:latin typeface="Cambria Math"/>
                <a:cs typeface="Cambria Math"/>
              </a:rPr>
              <a:t>𝑷𝑺𝑻</a:t>
            </a:r>
            <a:endParaRPr baseline="-27777" sz="1800">
              <a:latin typeface="Cambria Math"/>
              <a:cs typeface="Cambria Math"/>
            </a:endParaRPr>
          </a:p>
          <a:p>
            <a:pPr marL="50800">
              <a:lnSpc>
                <a:spcPts val="840"/>
              </a:lnSpc>
              <a:tabLst>
                <a:tab pos="1196975" algn="l"/>
              </a:tabLst>
            </a:pPr>
            <a:r>
              <a:rPr dirty="0" sz="850" spc="-5">
                <a:solidFill>
                  <a:srgbClr val="006FC0"/>
                </a:solidFill>
                <a:latin typeface="Cambria Math"/>
                <a:cs typeface="Cambria Math"/>
              </a:rPr>
              <a:t>𝒊=𝟎	</a:t>
            </a:r>
            <a:r>
              <a:rPr dirty="0" sz="850" spc="-10">
                <a:solidFill>
                  <a:srgbClr val="006FC0"/>
                </a:solidFill>
                <a:latin typeface="Cambria Math"/>
                <a:cs typeface="Cambria Math"/>
              </a:rPr>
              <a:t>𝒊=𝟎</a:t>
            </a:r>
            <a:endParaRPr sz="850">
              <a:latin typeface="Cambria Math"/>
              <a:cs typeface="Cambria Math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220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9145" y="435356"/>
            <a:ext cx="22815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2004" y="956818"/>
            <a:ext cx="398716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Chapter</a:t>
            </a:r>
            <a:r>
              <a:rPr dirty="0" spc="-55"/>
              <a:t> </a:t>
            </a:r>
            <a:r>
              <a:rPr dirty="0"/>
              <a:t>6</a:t>
            </a:r>
            <a:r>
              <a:rPr dirty="0" spc="-10"/>
              <a:t> </a:t>
            </a:r>
            <a:r>
              <a:rPr dirty="0"/>
              <a:t>-</a:t>
            </a:r>
            <a:r>
              <a:rPr dirty="0" spc="-10"/>
              <a:t> Protein</a:t>
            </a:r>
            <a:r>
              <a:rPr dirty="0" spc="-5"/>
              <a:t> </a:t>
            </a:r>
            <a:r>
              <a:rPr dirty="0" spc="-10"/>
              <a:t>Structures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02004" y="1480599"/>
            <a:ext cx="5844540" cy="844550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240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001: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PROPERTIES OF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AMINO ACIDS-I</a:t>
            </a:r>
            <a:endParaRPr sz="1300">
              <a:latin typeface="Calibri Light"/>
              <a:cs typeface="Calibri Light"/>
            </a:endParaRPr>
          </a:p>
          <a:p>
            <a:pPr algn="just" marL="12700" marR="5080">
              <a:lnSpc>
                <a:spcPts val="1580"/>
              </a:lnSpc>
              <a:spcBef>
                <a:spcPts val="75"/>
              </a:spcBef>
            </a:pPr>
            <a:r>
              <a:rPr dirty="0" sz="1200" spc="-5">
                <a:latin typeface="Calibri"/>
                <a:cs typeface="Calibri"/>
              </a:rPr>
              <a:t>Proteins are made </a:t>
            </a:r>
            <a:r>
              <a:rPr dirty="0" sz="1200">
                <a:latin typeface="Calibri"/>
                <a:cs typeface="Calibri"/>
              </a:rPr>
              <a:t>by </a:t>
            </a:r>
            <a:r>
              <a:rPr dirty="0" sz="1200" spc="-5">
                <a:latin typeface="Calibri"/>
                <a:cs typeface="Calibri"/>
              </a:rPr>
              <a:t>polymerization </a:t>
            </a:r>
            <a:r>
              <a:rPr dirty="0" sz="1200">
                <a:latin typeface="Calibri"/>
                <a:cs typeface="Calibri"/>
              </a:rPr>
              <a:t>of amino </a:t>
            </a:r>
            <a:r>
              <a:rPr dirty="0" sz="1200" spc="-5">
                <a:latin typeface="Calibri"/>
                <a:cs typeface="Calibri"/>
              </a:rPr>
              <a:t>acids </a:t>
            </a:r>
            <a:r>
              <a:rPr dirty="0" sz="1200">
                <a:latin typeface="Calibri"/>
                <a:cs typeface="Calibri"/>
              </a:rPr>
              <a:t>on </a:t>
            </a:r>
            <a:r>
              <a:rPr dirty="0" sz="1200" spc="-5">
                <a:latin typeface="Calibri"/>
                <a:cs typeface="Calibri"/>
              </a:rPr>
              <a:t>ribosomes and proteins properties are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linked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5">
                <a:latin typeface="Calibri"/>
                <a:cs typeface="Calibri"/>
              </a:rPr>
              <a:t>the properties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amino acids. There are </a:t>
            </a:r>
            <a:r>
              <a:rPr dirty="0" sz="1200">
                <a:latin typeface="Calibri"/>
                <a:cs typeface="Calibri"/>
              </a:rPr>
              <a:t>20 amino acids in </a:t>
            </a:r>
            <a:r>
              <a:rPr dirty="0" sz="1200" spc="-5">
                <a:latin typeface="Calibri"/>
                <a:cs typeface="Calibri"/>
              </a:rPr>
              <a:t>nature each </a:t>
            </a:r>
            <a:r>
              <a:rPr dirty="0" sz="1200">
                <a:latin typeface="Calibri"/>
                <a:cs typeface="Calibri"/>
              </a:rPr>
              <a:t>has different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chemical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composition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that’s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why</a:t>
            </a:r>
            <a:r>
              <a:rPr dirty="0" sz="1200">
                <a:latin typeface="Calibri"/>
                <a:cs typeface="Calibri"/>
              </a:rPr>
              <a:t> each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different from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other.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4575175"/>
            <a:ext cx="5530215" cy="673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0.1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chemical structure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 amino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acid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650">
              <a:latin typeface="Calibri"/>
              <a:cs typeface="Calibri"/>
            </a:endParaRPr>
          </a:p>
          <a:p>
            <a:pPr marL="12700" marR="5080" indent="34925">
              <a:lnSpc>
                <a:spcPct val="110000"/>
              </a:lnSpc>
            </a:pP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5">
                <a:latin typeface="Calibri"/>
                <a:cs typeface="Calibri"/>
              </a:rPr>
              <a:t> three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groups, hydroxyl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group,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group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 </a:t>
            </a:r>
            <a:r>
              <a:rPr dirty="0" sz="1200" spc="-5">
                <a:latin typeface="Calibri"/>
                <a:cs typeface="Calibri"/>
              </a:rPr>
              <a:t>group.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group</a:t>
            </a:r>
            <a:r>
              <a:rPr dirty="0" sz="1200" spc="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representing any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group.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8471154"/>
            <a:ext cx="23983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i="1">
                <a:solidFill>
                  <a:srgbClr val="44536A"/>
                </a:solidFill>
                <a:latin typeface="Calibri"/>
                <a:cs typeface="Calibri"/>
              </a:rPr>
              <a:t>Figure 0.2</a:t>
            </a:r>
            <a:r>
              <a:rPr dirty="0" sz="12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1200" spc="-5" i="1">
                <a:solidFill>
                  <a:srgbClr val="44536A"/>
                </a:solidFill>
                <a:latin typeface="Calibri"/>
                <a:cs typeface="Calibri"/>
              </a:rPr>
              <a:t>periodic</a:t>
            </a:r>
            <a:r>
              <a:rPr dirty="0" sz="12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1200" spc="-5" i="1">
                <a:solidFill>
                  <a:srgbClr val="44536A"/>
                </a:solidFill>
                <a:latin typeface="Calibri"/>
                <a:cs typeface="Calibri"/>
              </a:rPr>
              <a:t>chart</a:t>
            </a:r>
            <a:r>
              <a:rPr dirty="0" sz="12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1200" spc="-5" i="1">
                <a:solidFill>
                  <a:srgbClr val="44536A"/>
                </a:solidFill>
                <a:latin typeface="Calibri"/>
                <a:cs typeface="Calibri"/>
              </a:rPr>
              <a:t>of</a:t>
            </a:r>
            <a:r>
              <a:rPr dirty="0" sz="12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1200" spc="-5" i="1">
                <a:solidFill>
                  <a:srgbClr val="44536A"/>
                </a:solidFill>
                <a:latin typeface="Calibri"/>
                <a:cs typeface="Calibri"/>
              </a:rPr>
              <a:t>amino acid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21413" y="2478919"/>
            <a:ext cx="2505470" cy="194786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38325" y="5363336"/>
            <a:ext cx="4090035" cy="300990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221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681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01815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01: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Introduction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 spc="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Bioinformatics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011: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Overview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Course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Contents</a:t>
            </a:r>
            <a:r>
              <a:rPr dirty="0" sz="1300" spc="3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– III</a:t>
            </a:r>
            <a:endParaRPr sz="13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3100" y="1417574"/>
            <a:ext cx="4124325" cy="18097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43100" y="3343655"/>
            <a:ext cx="4105275" cy="185737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43100" y="5326888"/>
            <a:ext cx="4105275" cy="1647825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15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8674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 marR="122555">
              <a:lnSpc>
                <a:spcPct val="110100"/>
              </a:lnSpc>
              <a:spcBef>
                <a:spcPts val="790"/>
              </a:spcBef>
            </a:pPr>
            <a:r>
              <a:rPr dirty="0" sz="1200" spc="-5">
                <a:latin typeface="Calibri"/>
                <a:cs typeface="Calibri"/>
              </a:rPr>
              <a:t>During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polymerization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water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-5">
                <a:latin typeface="Calibri"/>
                <a:cs typeface="Calibri"/>
              </a:rPr>
              <a:t> formed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attached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other.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678807"/>
            <a:ext cx="5928995" cy="673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0.3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polymerization of amino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acids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65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</a:pP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unique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properties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such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 </a:t>
            </a:r>
            <a:r>
              <a:rPr dirty="0" sz="1200" spc="-5">
                <a:latin typeface="Calibri"/>
                <a:cs typeface="Calibri"/>
              </a:rPr>
              <a:t>polarity,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charge </a:t>
            </a:r>
            <a:r>
              <a:rPr dirty="0" sz="1200" spc="-5">
                <a:latin typeface="Calibri"/>
                <a:cs typeface="Calibri"/>
              </a:rPr>
              <a:t>states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with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water.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these properties </a:t>
            </a:r>
            <a:r>
              <a:rPr dirty="0" sz="1200">
                <a:latin typeface="Calibri"/>
                <a:cs typeface="Calibri"/>
              </a:rPr>
              <a:t>describes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overall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characteristic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45072" y="1470321"/>
            <a:ext cx="3644824" cy="306462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222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284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002: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PROPERTIES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AMINO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ACIDS-II</a:t>
            </a:r>
            <a:endParaRPr sz="1300">
              <a:latin typeface="Calibri Light"/>
              <a:cs typeface="Calibri Light"/>
            </a:endParaRPr>
          </a:p>
          <a:p>
            <a:pPr marL="12700" marR="343535">
              <a:lnSpc>
                <a:spcPct val="109600"/>
              </a:lnSpc>
              <a:spcBef>
                <a:spcPts val="10"/>
              </a:spcBef>
            </a:pP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have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characteristics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like polarity,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hydrophobicity, and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charge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states. These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characteristics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governed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elemental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composition</a:t>
            </a:r>
            <a:r>
              <a:rPr dirty="0" sz="1200">
                <a:latin typeface="Calibri"/>
                <a:cs typeface="Calibri"/>
              </a:rPr>
              <a:t> of an amino</a:t>
            </a:r>
            <a:r>
              <a:rPr dirty="0" sz="1200" spc="-5">
                <a:latin typeface="Calibri"/>
                <a:cs typeface="Calibri"/>
              </a:rPr>
              <a:t> acid’s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side chain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(R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group).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085971"/>
            <a:ext cx="14338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4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group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in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amino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acid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4348098"/>
            <a:ext cx="5932805" cy="9461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latin typeface="Calibri"/>
                <a:cs typeface="Calibri"/>
              </a:rPr>
              <a:t>HYDROPHILIC</a:t>
            </a:r>
            <a:r>
              <a:rPr dirty="0" sz="1400" spc="-3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AMINO</a:t>
            </a:r>
            <a:r>
              <a:rPr dirty="0" sz="1400" spc="-3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ACIDS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9600"/>
              </a:lnSpc>
              <a:spcBef>
                <a:spcPts val="825"/>
              </a:spcBef>
            </a:pPr>
            <a:r>
              <a:rPr dirty="0" sz="1200" spc="-5">
                <a:latin typeface="Calibri"/>
                <a:cs typeface="Calibri"/>
              </a:rPr>
              <a:t>Since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 </a:t>
            </a:r>
            <a:r>
              <a:rPr dirty="0" sz="1200" spc="-5">
                <a:latin typeface="Calibri"/>
                <a:cs typeface="Calibri"/>
              </a:rPr>
              <a:t>introduce </a:t>
            </a:r>
            <a:r>
              <a:rPr dirty="0" sz="1200">
                <a:latin typeface="Calibri"/>
                <a:cs typeface="Calibri"/>
              </a:rPr>
              <a:t>very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little dipole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moments</a:t>
            </a:r>
            <a:r>
              <a:rPr dirty="0" sz="1200">
                <a:latin typeface="Calibri"/>
                <a:cs typeface="Calibri"/>
              </a:rPr>
              <a:t> in </a:t>
            </a:r>
            <a:r>
              <a:rPr dirty="0" sz="1200" spc="-5">
                <a:latin typeface="Calibri"/>
                <a:cs typeface="Calibri"/>
              </a:rPr>
              <a:t>hydrophobic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acids,</a:t>
            </a:r>
            <a:r>
              <a:rPr dirty="0" sz="1200">
                <a:latin typeface="Calibri"/>
                <a:cs typeface="Calibri"/>
              </a:rPr>
              <a:t> these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 </a:t>
            </a:r>
            <a:r>
              <a:rPr dirty="0" sz="1200">
                <a:latin typeface="Calibri"/>
                <a:cs typeface="Calibri"/>
              </a:rPr>
              <a:t> acids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non-polar.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Hydrophobic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 </a:t>
            </a:r>
            <a:r>
              <a:rPr dirty="0" sz="1200">
                <a:latin typeface="Calibri"/>
                <a:cs typeface="Calibri"/>
              </a:rPr>
              <a:t>acids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mostly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found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at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5">
                <a:latin typeface="Calibri"/>
                <a:cs typeface="Calibri"/>
              </a:rPr>
              <a:t> inside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proteins.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Hydrophilic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group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contain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chain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</a:t>
            </a:r>
            <a:r>
              <a:rPr dirty="0" sz="1200" spc="-5">
                <a:latin typeface="Calibri"/>
                <a:cs typeface="Calibri"/>
              </a:rPr>
              <a:t> and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</a:t>
            </a:r>
            <a:r>
              <a:rPr dirty="0" sz="1200" spc="-5">
                <a:latin typeface="Calibri"/>
                <a:cs typeface="Calibri"/>
              </a:rPr>
              <a:t> group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their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 </a:t>
            </a:r>
            <a:r>
              <a:rPr dirty="0" sz="1200" spc="-5">
                <a:latin typeface="Calibri"/>
                <a:cs typeface="Calibri"/>
              </a:rPr>
              <a:t>group.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7852409"/>
            <a:ext cx="123571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5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hydrophilic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group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59245" y="1877074"/>
            <a:ext cx="2638648" cy="20508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52410" y="5446440"/>
            <a:ext cx="3053119" cy="83806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07196" y="6422135"/>
            <a:ext cx="2785066" cy="1212448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223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9145" y="435356"/>
            <a:ext cx="22815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92556"/>
            <a:ext cx="5896610" cy="7454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latin typeface="Calibri"/>
                <a:cs typeface="Calibri"/>
              </a:rPr>
              <a:t>POLAR</a:t>
            </a:r>
            <a:r>
              <a:rPr dirty="0" sz="1400" spc="-2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AMINO</a:t>
            </a:r>
            <a:r>
              <a:rPr dirty="0" sz="1400" spc="-3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ACID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815"/>
              </a:spcBef>
            </a:pPr>
            <a:r>
              <a:rPr dirty="0" sz="1200">
                <a:latin typeface="Calibri"/>
                <a:cs typeface="Calibri"/>
              </a:rPr>
              <a:t>These amino acids are </a:t>
            </a:r>
            <a:r>
              <a:rPr dirty="0" sz="1200" spc="-5">
                <a:latin typeface="Calibri"/>
                <a:cs typeface="Calibri"/>
              </a:rPr>
              <a:t>polar but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not charged </a:t>
            </a:r>
            <a:r>
              <a:rPr dirty="0" sz="1200">
                <a:latin typeface="Calibri"/>
                <a:cs typeface="Calibri"/>
              </a:rPr>
              <a:t>i.e. no net </a:t>
            </a:r>
            <a:r>
              <a:rPr dirty="0" sz="1200" spc="-5">
                <a:latin typeface="Calibri"/>
                <a:cs typeface="Calibri"/>
              </a:rPr>
              <a:t>charge on the </a:t>
            </a:r>
            <a:r>
              <a:rPr dirty="0" sz="1200">
                <a:latin typeface="Calibri"/>
                <a:cs typeface="Calibri"/>
              </a:rPr>
              <a:t>amino </a:t>
            </a:r>
            <a:r>
              <a:rPr dirty="0" sz="1200" spc="5">
                <a:latin typeface="Calibri"/>
                <a:cs typeface="Calibri"/>
              </a:rPr>
              <a:t>acid. </a:t>
            </a:r>
            <a:r>
              <a:rPr dirty="0" sz="1200" spc="-5">
                <a:latin typeface="Calibri"/>
                <a:cs typeface="Calibri"/>
              </a:rPr>
              <a:t>Prefer to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reside </a:t>
            </a:r>
            <a:r>
              <a:rPr dirty="0" sz="1200">
                <a:latin typeface="Calibri"/>
                <a:cs typeface="Calibri"/>
              </a:rPr>
              <a:t>/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aqueous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environments.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Mostly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found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at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surface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folded</a:t>
            </a:r>
            <a:r>
              <a:rPr dirty="0" sz="1200" spc="-5">
                <a:latin typeface="Calibri"/>
                <a:cs typeface="Calibri"/>
              </a:rPr>
              <a:t> proteins.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413628"/>
            <a:ext cx="5934075" cy="673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6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Polar amino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acids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65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</a:pP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have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unique properties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such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 </a:t>
            </a:r>
            <a:r>
              <a:rPr dirty="0" sz="1200" spc="-5">
                <a:latin typeface="Calibri"/>
                <a:cs typeface="Calibri"/>
              </a:rPr>
              <a:t>polarity,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charge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states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with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water.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these properties </a:t>
            </a:r>
            <a:r>
              <a:rPr dirty="0" sz="1200">
                <a:latin typeface="Calibri"/>
                <a:cs typeface="Calibri"/>
              </a:rPr>
              <a:t>describes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overall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characteristic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7828" y="1753361"/>
            <a:ext cx="4097697" cy="150558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62150" y="3374135"/>
            <a:ext cx="3706391" cy="1942845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224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8839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003: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PROPERTIES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AMINO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ACIDS-III</a:t>
            </a:r>
            <a:endParaRPr sz="13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200" spc="-5">
                <a:latin typeface="Calibri"/>
                <a:cs typeface="Calibri"/>
              </a:rPr>
              <a:t>Some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positively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charged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some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5">
                <a:latin typeface="Calibri"/>
                <a:cs typeface="Calibri"/>
              </a:rPr>
              <a:t> negative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charge.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198746"/>
            <a:ext cx="184277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7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positively charged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amino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acids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448168"/>
            <a:ext cx="5318125" cy="6724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8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negative charge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amino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acid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09200"/>
              </a:lnSpc>
            </a:pPr>
            <a:r>
              <a:rPr dirty="0" sz="1200">
                <a:latin typeface="Calibri"/>
                <a:cs typeface="Calibri"/>
              </a:rPr>
              <a:t>Upon </a:t>
            </a:r>
            <a:r>
              <a:rPr dirty="0" sz="1200" spc="-5">
                <a:latin typeface="Calibri"/>
                <a:cs typeface="Calibri"/>
              </a:rPr>
              <a:t>polymerization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into polypeptide chains, charged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get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neutralized.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At</a:t>
            </a:r>
            <a:r>
              <a:rPr dirty="0" sz="1200" spc="-5">
                <a:latin typeface="Calibri"/>
                <a:cs typeface="Calibri"/>
              </a:rPr>
              <a:t> pH=7, five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charged,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</a:t>
            </a:r>
            <a:r>
              <a:rPr dirty="0" sz="1200" spc="-5">
                <a:latin typeface="Calibri"/>
                <a:cs typeface="Calibri"/>
              </a:rPr>
              <a:t> negatively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3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positively.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57476" y="1434211"/>
            <a:ext cx="3457321" cy="265487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52650" y="4769103"/>
            <a:ext cx="3462020" cy="2581021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225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004: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PROPERTIES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 AMINO ACIDS-IV</a:t>
            </a:r>
            <a:endParaRPr sz="1300">
              <a:latin typeface="Calibri Light"/>
              <a:cs typeface="Calibri Light"/>
            </a:endParaRPr>
          </a:p>
          <a:p>
            <a:pPr marL="12700" marR="13970">
              <a:lnSpc>
                <a:spcPct val="1092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Some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positively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charged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some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5">
                <a:latin typeface="Calibri"/>
                <a:cs typeface="Calibri"/>
              </a:rPr>
              <a:t> negative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charge.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pK</a:t>
            </a:r>
            <a:r>
              <a:rPr dirty="0" sz="1200" spc="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values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pH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at</a:t>
            </a:r>
            <a:r>
              <a:rPr dirty="0" sz="1200" spc="-5">
                <a:latin typeface="Calibri"/>
                <a:cs typeface="Calibri"/>
              </a:rPr>
              <a:t> which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exactly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half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chargeable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group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charged.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340478"/>
            <a:ext cx="5730240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If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pH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&lt;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pK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amine side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chains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gain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proton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(H+)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become</a:t>
            </a:r>
            <a:r>
              <a:rPr dirty="0" sz="1200" spc="-5">
                <a:latin typeface="Calibri"/>
                <a:cs typeface="Calibri"/>
              </a:rPr>
              <a:t> positively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charged,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basic.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924169"/>
            <a:ext cx="5962650" cy="424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If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pH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&gt;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pK</a:t>
            </a:r>
            <a:r>
              <a:rPr dirty="0" sz="1200" spc="-5">
                <a:latin typeface="Calibri"/>
                <a:cs typeface="Calibri"/>
              </a:rPr>
              <a:t> 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carboxyl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side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chains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loses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proton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(H+)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become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negatively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charged,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acidic.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5211" y="1694506"/>
            <a:ext cx="3881596" cy="225168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62066" y="4995458"/>
            <a:ext cx="3827670" cy="73677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41935" y="6881593"/>
            <a:ext cx="3676813" cy="69988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32839" y="2253488"/>
            <a:ext cx="676275" cy="285750"/>
          </a:xfrm>
          <a:prstGeom prst="rect">
            <a:avLst/>
          </a:prstGeom>
          <a:ln w="12700">
            <a:solidFill>
              <a:srgbClr val="6FAC46"/>
            </a:solidFill>
          </a:ln>
        </p:spPr>
        <p:txBody>
          <a:bodyPr wrap="square" lIns="0" tIns="4381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45"/>
              </a:spcBef>
            </a:pPr>
            <a:r>
              <a:rPr dirty="0" sz="1100">
                <a:latin typeface="Calibri"/>
                <a:cs typeface="Calibri"/>
              </a:rPr>
              <a:t>-ve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23950" y="3177413"/>
            <a:ext cx="676275" cy="285750"/>
          </a:xfrm>
          <a:prstGeom prst="rect">
            <a:avLst/>
          </a:prstGeom>
          <a:ln w="12700">
            <a:solidFill>
              <a:srgbClr val="6FAC46"/>
            </a:solidFill>
          </a:ln>
        </p:spPr>
        <p:txBody>
          <a:bodyPr wrap="square" lIns="0" tIns="43815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345"/>
              </a:spcBef>
            </a:pPr>
            <a:r>
              <a:rPr dirty="0" sz="1100">
                <a:latin typeface="Calibri"/>
                <a:cs typeface="Calibri"/>
              </a:rPr>
              <a:t>+ve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226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9145" y="435356"/>
            <a:ext cx="22815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6193916"/>
            <a:ext cx="5711190" cy="671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9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properties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 amino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acids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according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to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pK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PH.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65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</a:pPr>
            <a:r>
              <a:rPr dirty="0" sz="1200" spc="-5">
                <a:latin typeface="Calibri"/>
                <a:cs typeface="Calibri"/>
              </a:rPr>
              <a:t>Depending on </a:t>
            </a: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pH, </a:t>
            </a:r>
            <a:r>
              <a:rPr dirty="0" sz="1200">
                <a:latin typeface="Calibri"/>
                <a:cs typeface="Calibri"/>
              </a:rPr>
              <a:t>an amino acid may </a:t>
            </a:r>
            <a:r>
              <a:rPr dirty="0" sz="1200" spc="-5">
                <a:latin typeface="Calibri"/>
                <a:cs typeface="Calibri"/>
              </a:rPr>
              <a:t>become </a:t>
            </a:r>
            <a:r>
              <a:rPr dirty="0" sz="1200">
                <a:latin typeface="Calibri"/>
                <a:cs typeface="Calibri"/>
              </a:rPr>
              <a:t>charged. This may </a:t>
            </a:r>
            <a:r>
              <a:rPr dirty="0" sz="1200" spc="-5">
                <a:latin typeface="Calibri"/>
                <a:cs typeface="Calibri"/>
              </a:rPr>
              <a:t>be positive </a:t>
            </a:r>
            <a:r>
              <a:rPr dirty="0" sz="1200">
                <a:latin typeface="Calibri"/>
                <a:cs typeface="Calibri"/>
              </a:rPr>
              <a:t>or negative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depending on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9250" y="914400"/>
            <a:ext cx="4495800" cy="507682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227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005:</a:t>
            </a:r>
            <a:r>
              <a:rPr dirty="0" sz="1300" spc="-2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PROPERTIES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AMINO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ACIDS-V</a:t>
            </a:r>
            <a:endParaRPr sz="1300">
              <a:latin typeface="Calibri Light"/>
              <a:cs typeface="Calibri Light"/>
            </a:endParaRPr>
          </a:p>
          <a:p>
            <a:pPr marL="12700" marR="394970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</a:t>
            </a:r>
            <a:r>
              <a:rPr dirty="0" sz="1200">
                <a:latin typeface="Calibri"/>
                <a:cs typeface="Calibri"/>
              </a:rPr>
              <a:t> may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charged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depending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 </a:t>
            </a:r>
            <a:r>
              <a:rPr dirty="0" sz="1200" spc="5">
                <a:latin typeface="Calibri"/>
                <a:cs typeface="Calibri"/>
              </a:rPr>
              <a:t>pH. </a:t>
            </a:r>
            <a:r>
              <a:rPr dirty="0" sz="1200" spc="-5">
                <a:latin typeface="Calibri"/>
                <a:cs typeface="Calibri"/>
              </a:rPr>
              <a:t>This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depends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charge acceptance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donation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within </a:t>
            </a:r>
            <a:r>
              <a:rPr dirty="0" sz="1200">
                <a:latin typeface="Calibri"/>
                <a:cs typeface="Calibri"/>
              </a:rPr>
              <a:t>an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acid. </a:t>
            </a:r>
            <a:r>
              <a:rPr dirty="0" sz="1200" spc="-5">
                <a:latin typeface="Calibri"/>
                <a:cs typeface="Calibri"/>
              </a:rPr>
              <a:t>Additionally,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>
                <a:latin typeface="Calibri"/>
                <a:cs typeface="Calibri"/>
              </a:rPr>
              <a:t> 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well.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857371"/>
            <a:ext cx="27438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10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Aliphatic Amino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Acids (Non polar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C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H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chains)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724525"/>
            <a:ext cx="5937250" cy="208216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11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Aromatic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groups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65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</a:pPr>
            <a:r>
              <a:rPr dirty="0" sz="1200" spc="-5">
                <a:latin typeface="Calibri"/>
                <a:cs typeface="Calibri"/>
              </a:rPr>
              <a:t>Side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also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impact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some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properties.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Side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chains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comprising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merely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Carbon</a:t>
            </a:r>
            <a:r>
              <a:rPr dirty="0" sz="1200">
                <a:latin typeface="Calibri"/>
                <a:cs typeface="Calibri"/>
              </a:rPr>
              <a:t> 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Hydrogen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are: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4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Chemically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inert,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Poorly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soluble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water</a:t>
            </a:r>
            <a:endParaRPr sz="1200">
              <a:latin typeface="Calibri"/>
              <a:cs typeface="Calibri"/>
            </a:endParaRPr>
          </a:p>
          <a:p>
            <a:pPr marL="12700" marR="140335">
              <a:lnSpc>
                <a:spcPct val="110100"/>
              </a:lnSpc>
              <a:spcBef>
                <a:spcPts val="795"/>
              </a:spcBef>
            </a:pPr>
            <a:r>
              <a:rPr dirty="0" sz="1200" spc="-5">
                <a:latin typeface="Calibri"/>
                <a:cs typeface="Calibri"/>
              </a:rPr>
              <a:t>However,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side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chains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containing </a:t>
            </a:r>
            <a:r>
              <a:rPr dirty="0" sz="1200">
                <a:latin typeface="Calibri"/>
                <a:cs typeface="Calibri"/>
              </a:rPr>
              <a:t>organic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very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different.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They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chemically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reactive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Soluble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water.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Elemental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composition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plays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very </a:t>
            </a:r>
            <a:r>
              <a:rPr dirty="0" sz="1200" spc="-5">
                <a:latin typeface="Calibri"/>
                <a:cs typeface="Calibri"/>
              </a:rPr>
              <a:t>important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role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determining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properties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Solubility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reactivity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key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factors </a:t>
            </a:r>
            <a:r>
              <a:rPr dirty="0" sz="1200">
                <a:latin typeface="Calibri"/>
                <a:cs typeface="Calibri"/>
              </a:rPr>
              <a:t>participating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folding.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38754" y="1635251"/>
            <a:ext cx="2294890" cy="212344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41456" y="4142232"/>
            <a:ext cx="2358736" cy="1466285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228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9234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006: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STRUCTURAL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TRAIT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AMINO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ACID-I</a:t>
            </a:r>
            <a:endParaRPr sz="1300">
              <a:latin typeface="Calibri Light"/>
              <a:cs typeface="Calibri Light"/>
            </a:endParaRPr>
          </a:p>
          <a:p>
            <a:pPr marL="12700" marR="341630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have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several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properties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 </a:t>
            </a:r>
            <a:r>
              <a:rPr dirty="0" sz="1200" spc="-5">
                <a:latin typeface="Calibri"/>
                <a:cs typeface="Calibri"/>
              </a:rPr>
              <a:t>charge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state, polarity</a:t>
            </a:r>
            <a:r>
              <a:rPr dirty="0" sz="1200">
                <a:latin typeface="Calibri"/>
                <a:cs typeface="Calibri"/>
              </a:rPr>
              <a:t> and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hydrophobicity. It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important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note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that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physical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size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also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5">
                <a:latin typeface="Calibri"/>
                <a:cs typeface="Calibri"/>
              </a:rPr>
              <a:t>varies.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dirty="0" sz="1400" spc="-5" b="1">
                <a:latin typeface="Calibri"/>
                <a:cs typeface="Calibri"/>
              </a:rPr>
              <a:t>EXAMPLE-1:</a:t>
            </a:r>
            <a:r>
              <a:rPr dirty="0" sz="1400" spc="-3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Glycine</a:t>
            </a:r>
            <a:endParaRPr sz="1400">
              <a:latin typeface="Calibri"/>
              <a:cs typeface="Calibri"/>
            </a:endParaRPr>
          </a:p>
          <a:p>
            <a:pPr marL="12700" marR="101600">
              <a:lnSpc>
                <a:spcPct val="110000"/>
              </a:lnSpc>
              <a:spcBef>
                <a:spcPts val="810"/>
              </a:spcBef>
            </a:pPr>
            <a:r>
              <a:rPr dirty="0" sz="1200" spc="-5">
                <a:latin typeface="Calibri"/>
                <a:cs typeface="Calibri"/>
              </a:rPr>
              <a:t>Glycine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residues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increase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backbone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flexibility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because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they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group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(only</a:t>
            </a:r>
            <a:r>
              <a:rPr dirty="0" sz="1200">
                <a:latin typeface="Calibri"/>
                <a:cs typeface="Calibri"/>
              </a:rPr>
              <a:t> an </a:t>
            </a:r>
            <a:r>
              <a:rPr dirty="0" sz="1200" spc="-5">
                <a:latin typeface="Calibri"/>
                <a:cs typeface="Calibri"/>
              </a:rPr>
              <a:t>H),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hence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agile.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969890"/>
            <a:ext cx="5758180" cy="7454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latin typeface="Calibri"/>
                <a:cs typeface="Calibri"/>
              </a:rPr>
              <a:t>EXAMPLE-2:</a:t>
            </a:r>
            <a:r>
              <a:rPr dirty="0" sz="1400" spc="-3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Proline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10100"/>
              </a:lnSpc>
              <a:spcBef>
                <a:spcPts val="810"/>
              </a:spcBef>
            </a:pPr>
            <a:r>
              <a:rPr dirty="0" sz="1200" spc="-5">
                <a:latin typeface="Calibri"/>
                <a:cs typeface="Calibri"/>
              </a:rPr>
              <a:t>Proline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residues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reduce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flexibility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polypeptide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chains.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Proline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cis-trans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isomerization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often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rate-limiting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step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folding.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642097"/>
            <a:ext cx="183007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12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cis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Tran’s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form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proline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8207502"/>
            <a:ext cx="5636260" cy="7448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latin typeface="Calibri"/>
                <a:cs typeface="Calibri"/>
              </a:rPr>
              <a:t>EXAMPLE-3:</a:t>
            </a:r>
            <a:r>
              <a:rPr dirty="0" sz="1400" spc="-4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Cystine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815"/>
              </a:spcBef>
            </a:pPr>
            <a:r>
              <a:rPr dirty="0" sz="1200" spc="-5">
                <a:latin typeface="Calibri"/>
                <a:cs typeface="Calibri"/>
              </a:rPr>
              <a:t>Cysteines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cement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together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making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disulfide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bonds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stabilize </a:t>
            </a:r>
            <a:r>
              <a:rPr dirty="0" sz="1200" spc="5">
                <a:latin typeface="Calibri"/>
                <a:cs typeface="Calibri"/>
              </a:rPr>
              <a:t>3-D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structures.</a:t>
            </a:r>
            <a:r>
              <a:rPr dirty="0" sz="1200">
                <a:latin typeface="Calibri"/>
                <a:cs typeface="Calibri"/>
              </a:rPr>
              <a:t> In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eukaryotes,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disulfide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be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found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secreted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extracellular </a:t>
            </a:r>
            <a:r>
              <a:rPr dirty="0" sz="1200">
                <a:latin typeface="Calibri"/>
                <a:cs typeface="Calibri"/>
              </a:rPr>
              <a:t>domains.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4570" y="2474086"/>
            <a:ext cx="1675330" cy="238406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00275" y="5829553"/>
            <a:ext cx="3524250" cy="1714500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229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9145" y="435356"/>
            <a:ext cx="22815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668395"/>
            <a:ext cx="8051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2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13</a:t>
            </a:r>
            <a:r>
              <a:rPr dirty="0" sz="900" spc="-2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cystine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4201795"/>
            <a:ext cx="5630545" cy="424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not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only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have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physical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chemical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properties, but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also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properties.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properties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equally important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giving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rise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76525" y="914400"/>
            <a:ext cx="2374001" cy="2657094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230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39033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007: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STRUCTURAL TRAIT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 AMINO</a:t>
            </a:r>
            <a:r>
              <a:rPr dirty="0" sz="1300" spc="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ACID-II</a:t>
            </a:r>
            <a:endParaRPr sz="1300">
              <a:latin typeface="Calibri Light"/>
              <a:cs typeface="Calibri Light"/>
            </a:endParaRPr>
          </a:p>
          <a:p>
            <a:pPr marL="12700" marR="10160">
              <a:lnSpc>
                <a:spcPct val="109800"/>
              </a:lnSpc>
              <a:spcBef>
                <a:spcPts val="10"/>
              </a:spcBef>
            </a:pP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unique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set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properties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such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charge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state,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polarity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hydrophobicity.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Moreover,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 may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5">
                <a:latin typeface="Calibri"/>
                <a:cs typeface="Calibri"/>
              </a:rPr>
              <a:t> unique structural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traits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well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help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protein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folding.</a:t>
            </a:r>
            <a:r>
              <a:rPr dirty="0" sz="1200" spc="26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Since some amino </a:t>
            </a:r>
            <a:r>
              <a:rPr dirty="0" sz="1200">
                <a:latin typeface="Calibri"/>
                <a:cs typeface="Calibri"/>
              </a:rPr>
              <a:t>acids are </a:t>
            </a:r>
            <a:r>
              <a:rPr dirty="0" sz="1200" spc="-5">
                <a:latin typeface="Calibri"/>
                <a:cs typeface="Calibri"/>
              </a:rPr>
              <a:t>hydrophobic, </a:t>
            </a:r>
            <a:r>
              <a:rPr dirty="0" sz="1200">
                <a:latin typeface="Calibri"/>
                <a:cs typeface="Calibri"/>
              </a:rPr>
              <a:t>they may be </a:t>
            </a:r>
            <a:r>
              <a:rPr dirty="0" sz="1200" spc="-5">
                <a:latin typeface="Calibri"/>
                <a:cs typeface="Calibri"/>
              </a:rPr>
              <a:t>employed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forming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stable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core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protein.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Also,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chemically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inactive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>
                <a:latin typeface="Calibri"/>
                <a:cs typeface="Calibri"/>
              </a:rPr>
              <a:t> acids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reduce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chances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-5">
                <a:latin typeface="Calibri"/>
                <a:cs typeface="Calibri"/>
              </a:rPr>
              <a:t> destabilizing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reactions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core.</a:t>
            </a:r>
            <a:endParaRPr sz="1200">
              <a:latin typeface="Calibri"/>
              <a:cs typeface="Calibri"/>
            </a:endParaRPr>
          </a:p>
          <a:p>
            <a:pPr algn="just" marL="12700" marR="123189">
              <a:lnSpc>
                <a:spcPct val="110000"/>
              </a:lnSpc>
              <a:spcBef>
                <a:spcPts val="790"/>
              </a:spcBef>
            </a:pPr>
            <a:r>
              <a:rPr dirty="0" sz="1200">
                <a:latin typeface="Calibri"/>
                <a:cs typeface="Calibri"/>
              </a:rPr>
              <a:t>There </a:t>
            </a:r>
            <a:r>
              <a:rPr dirty="0" sz="1200" spc="-5">
                <a:latin typeface="Calibri"/>
                <a:cs typeface="Calibri"/>
              </a:rPr>
              <a:t>comes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problem </a:t>
            </a:r>
            <a:r>
              <a:rPr dirty="0" sz="1200" spc="-1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burying hydrophobic amino acids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protein core Backbone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highly </a:t>
            </a:r>
            <a:r>
              <a:rPr dirty="0" sz="1200">
                <a:latin typeface="Calibri"/>
                <a:cs typeface="Calibri"/>
              </a:rPr>
              <a:t> polar </a:t>
            </a:r>
            <a:r>
              <a:rPr dirty="0" sz="1200" spc="-5">
                <a:latin typeface="Calibri"/>
                <a:cs typeface="Calibri"/>
              </a:rPr>
              <a:t>(hydrophilic) due to polar -NH and C=O </a:t>
            </a:r>
            <a:r>
              <a:rPr dirty="0" sz="1200" spc="-1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each peptide unit; these polar groups </a:t>
            </a:r>
            <a:r>
              <a:rPr dirty="0" sz="1200">
                <a:latin typeface="Calibri"/>
                <a:cs typeface="Calibri"/>
              </a:rPr>
              <a:t>must be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neutralized.</a:t>
            </a:r>
            <a:endParaRPr sz="1200">
              <a:latin typeface="Calibri"/>
              <a:cs typeface="Calibri"/>
            </a:endParaRPr>
          </a:p>
          <a:p>
            <a:pPr algn="just" marL="12700" marR="3764279">
              <a:lnSpc>
                <a:spcPts val="2380"/>
              </a:lnSpc>
              <a:spcBef>
                <a:spcPts val="229"/>
              </a:spcBef>
            </a:pPr>
            <a:r>
              <a:rPr dirty="0" sz="1200" spc="-5">
                <a:latin typeface="Calibri"/>
                <a:cs typeface="Calibri"/>
              </a:rPr>
              <a:t>Form regular secondary structures!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Such</a:t>
            </a:r>
            <a:r>
              <a:rPr dirty="0" sz="1200">
                <a:latin typeface="Calibri"/>
                <a:cs typeface="Calibri"/>
              </a:rPr>
              <a:t> as:</a:t>
            </a:r>
            <a:endParaRPr sz="1200">
              <a:latin typeface="Calibri"/>
              <a:cs typeface="Calibri"/>
            </a:endParaRPr>
          </a:p>
          <a:p>
            <a:pPr algn="just" marL="926465" indent="-229235">
              <a:lnSpc>
                <a:spcPct val="100000"/>
              </a:lnSpc>
              <a:spcBef>
                <a:spcPts val="715"/>
              </a:spcBef>
              <a:buFont typeface="Arial MT"/>
              <a:buChar char="•"/>
              <a:tabLst>
                <a:tab pos="927100" algn="l"/>
              </a:tabLst>
            </a:pPr>
            <a:r>
              <a:rPr dirty="0" sz="1200">
                <a:latin typeface="Calibri"/>
                <a:cs typeface="Calibri"/>
              </a:rPr>
              <a:t>Alpha</a:t>
            </a:r>
            <a:r>
              <a:rPr dirty="0" sz="1200" spc="-4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Helices</a:t>
            </a:r>
            <a:endParaRPr sz="1200">
              <a:latin typeface="Calibri"/>
              <a:cs typeface="Calibri"/>
            </a:endParaRPr>
          </a:p>
          <a:p>
            <a:pPr algn="just" marL="12700" marR="3907154" indent="685165">
              <a:lnSpc>
                <a:spcPts val="2390"/>
              </a:lnSpc>
              <a:spcBef>
                <a:spcPts val="80"/>
              </a:spcBef>
              <a:buFont typeface="Arial MT"/>
              <a:buChar char="•"/>
              <a:tabLst>
                <a:tab pos="927100" algn="l"/>
              </a:tabLst>
            </a:pPr>
            <a:r>
              <a:rPr dirty="0" sz="1200">
                <a:latin typeface="Calibri"/>
                <a:cs typeface="Calibri"/>
              </a:rPr>
              <a:t>Beta</a:t>
            </a:r>
            <a:r>
              <a:rPr dirty="0" sz="1200" spc="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Sheets </a:t>
            </a:r>
            <a:r>
              <a:rPr dirty="0" sz="1200">
                <a:latin typeface="Calibri"/>
                <a:cs typeface="Calibri"/>
              </a:rPr>
              <a:t> Which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stabilized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H-bonds!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231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07663" y="435356"/>
            <a:ext cx="296418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01: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Introduction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 spc="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Bioinformatics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2625" y="914400"/>
            <a:ext cx="4105275" cy="252412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43100" y="3564635"/>
            <a:ext cx="4114800" cy="248577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62150" y="6176771"/>
            <a:ext cx="4067175" cy="2056891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16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25939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008: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STRUCTURAL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TRAIT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AMINO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ACID-III</a:t>
            </a:r>
            <a:endParaRPr sz="1300">
              <a:latin typeface="Calibri Light"/>
              <a:cs typeface="Calibri Light"/>
            </a:endParaRPr>
          </a:p>
          <a:p>
            <a:pPr marL="12700" marR="260985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size</a:t>
            </a:r>
            <a:r>
              <a:rPr dirty="0" sz="1200">
                <a:latin typeface="Calibri"/>
                <a:cs typeface="Calibri"/>
              </a:rPr>
              <a:t> and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unique.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Coupled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their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chemical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properties,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uniquely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contribute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 folding process.</a:t>
            </a:r>
            <a:endParaRPr sz="1200">
              <a:latin typeface="Calibri"/>
              <a:cs typeface="Calibri"/>
            </a:endParaRPr>
          </a:p>
          <a:p>
            <a:pPr marL="12700" marR="192405">
              <a:lnSpc>
                <a:spcPct val="110000"/>
              </a:lnSpc>
              <a:spcBef>
                <a:spcPts val="805"/>
              </a:spcBef>
            </a:pPr>
            <a:r>
              <a:rPr dirty="0" sz="1200" spc="-5">
                <a:latin typeface="Calibri"/>
                <a:cs typeface="Calibri"/>
              </a:rPr>
              <a:t>Hydrophobic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 </a:t>
            </a:r>
            <a:r>
              <a:rPr dirty="0" sz="1200" spc="-5">
                <a:latin typeface="Calibri"/>
                <a:cs typeface="Calibri"/>
              </a:rPr>
              <a:t>packed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secondary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structural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elements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provides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compact,</a:t>
            </a:r>
            <a:r>
              <a:rPr dirty="0" sz="1200" spc="-5">
                <a:latin typeface="Calibri"/>
                <a:cs typeface="Calibri"/>
              </a:rPr>
              <a:t> stable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core.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Upon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establishment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stable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core,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unstable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5">
                <a:latin typeface="Calibri"/>
                <a:cs typeface="Calibri"/>
              </a:rPr>
              <a:t> reactive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groups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added.</a:t>
            </a:r>
            <a:endParaRPr sz="1200">
              <a:latin typeface="Calibri"/>
              <a:cs typeface="Calibri"/>
            </a:endParaRPr>
          </a:p>
          <a:p>
            <a:pPr marL="12700" marR="185420">
              <a:lnSpc>
                <a:spcPct val="110000"/>
              </a:lnSpc>
              <a:spcBef>
                <a:spcPts val="790"/>
              </a:spcBef>
            </a:pPr>
            <a:r>
              <a:rPr dirty="0" sz="1200" spc="-5">
                <a:latin typeface="Calibri"/>
                <a:cs typeface="Calibri"/>
              </a:rPr>
              <a:t>"Functional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groups" 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attached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hydrophobic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framework. Surface </a:t>
            </a:r>
            <a:r>
              <a:rPr dirty="0" sz="1200" spc="-5">
                <a:latin typeface="Calibri"/>
                <a:cs typeface="Calibri"/>
              </a:rPr>
              <a:t>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exterior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must</a:t>
            </a:r>
            <a:r>
              <a:rPr dirty="0" sz="1200">
                <a:latin typeface="Calibri"/>
                <a:cs typeface="Calibri"/>
              </a:rPr>
              <a:t> have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flexible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regions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(loops)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polar/charged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residues.</a:t>
            </a:r>
            <a:endParaRPr sz="1200">
              <a:latin typeface="Calibri"/>
              <a:cs typeface="Calibri"/>
            </a:endParaRPr>
          </a:p>
          <a:p>
            <a:pPr marL="12700" marR="582295">
              <a:lnSpc>
                <a:spcPct val="110000"/>
              </a:lnSpc>
              <a:spcBef>
                <a:spcPts val="795"/>
              </a:spcBef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very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few</a:t>
            </a:r>
            <a:r>
              <a:rPr dirty="0" sz="1200" spc="-5">
                <a:latin typeface="Calibri"/>
                <a:cs typeface="Calibri"/>
              </a:rPr>
              <a:t> hydrophobic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"patches"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surface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involved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protein-protein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interactions.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active</a:t>
            </a:r>
            <a:r>
              <a:rPr dirty="0" sz="1200" spc="-5">
                <a:latin typeface="Calibri"/>
                <a:cs typeface="Calibri"/>
              </a:rPr>
              <a:t> regions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almost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present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surface.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692521"/>
            <a:ext cx="5768340" cy="671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0.44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Organization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 core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and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surface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in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a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protein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65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</a:pP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component</a:t>
            </a:r>
            <a:r>
              <a:rPr dirty="0" sz="1200">
                <a:latin typeface="Calibri"/>
                <a:cs typeface="Calibri"/>
              </a:rPr>
              <a:t> of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 </a:t>
            </a:r>
            <a:r>
              <a:rPr dirty="0" sz="1200">
                <a:latin typeface="Calibri"/>
                <a:cs typeface="Calibri"/>
              </a:rPr>
              <a:t>has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unique 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precise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role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construction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proteins. Hydrophobic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hydrophilic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components </a:t>
            </a:r>
            <a:r>
              <a:rPr dirty="0" sz="1200">
                <a:latin typeface="Calibri"/>
                <a:cs typeface="Calibri"/>
              </a:rPr>
              <a:t>have </a:t>
            </a:r>
            <a:r>
              <a:rPr dirty="0" sz="1200" spc="-5">
                <a:latin typeface="Calibri"/>
                <a:cs typeface="Calibri"/>
              </a:rPr>
              <a:t>equally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useful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roles.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90800" y="3144392"/>
            <a:ext cx="2590800" cy="242887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232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09: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STRUCTURAL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TRAIT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 AMINO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ACID-IV</a:t>
            </a:r>
            <a:endParaRPr sz="1300">
              <a:latin typeface="Calibri Light"/>
              <a:cs typeface="Calibri Light"/>
            </a:endParaRPr>
          </a:p>
          <a:p>
            <a:pPr marL="12700" marR="260985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size</a:t>
            </a:r>
            <a:r>
              <a:rPr dirty="0" sz="1200">
                <a:latin typeface="Calibri"/>
                <a:cs typeface="Calibri"/>
              </a:rPr>
              <a:t> and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 </a:t>
            </a:r>
            <a:r>
              <a:rPr dirty="0" sz="1200">
                <a:latin typeface="Calibri"/>
                <a:cs typeface="Calibri"/>
              </a:rPr>
              <a:t>acid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unique.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Coupled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their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chemical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properties,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uniquely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contribute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 folding process.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904359"/>
            <a:ext cx="23114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0.55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Alpha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Helix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=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black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b="1" i="1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dirty="0" sz="900" spc="-10" b="1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b="1" i="1">
                <a:solidFill>
                  <a:srgbClr val="44536A"/>
                </a:solidFill>
                <a:latin typeface="Calibri"/>
                <a:cs typeface="Calibri"/>
              </a:rPr>
              <a:t>=</a:t>
            </a:r>
            <a:r>
              <a:rPr dirty="0" sz="900" spc="-5" b="1" i="1">
                <a:solidFill>
                  <a:srgbClr val="44536A"/>
                </a:solidFill>
                <a:latin typeface="Calibri"/>
                <a:cs typeface="Calibri"/>
              </a:rPr>
              <a:t> red</a:t>
            </a:r>
            <a:r>
              <a:rPr dirty="0" sz="900" spc="10" b="1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b="1" i="1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dirty="0" sz="900" spc="-10" b="1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b="1" i="1">
                <a:solidFill>
                  <a:srgbClr val="44536A"/>
                </a:solidFill>
                <a:latin typeface="Calibri"/>
                <a:cs typeface="Calibri"/>
              </a:rPr>
              <a:t>=</a:t>
            </a:r>
            <a:r>
              <a:rPr dirty="0" sz="900" spc="-10" b="1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b="1" i="1">
                <a:solidFill>
                  <a:srgbClr val="44536A"/>
                </a:solidFill>
                <a:latin typeface="Calibri"/>
                <a:cs typeface="Calibri"/>
              </a:rPr>
              <a:t>blue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434965"/>
            <a:ext cx="5656580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Alpha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Helix</a:t>
            </a:r>
            <a:r>
              <a:rPr dirty="0" sz="1200">
                <a:latin typeface="Calibri"/>
                <a:cs typeface="Calibri"/>
              </a:rPr>
              <a:t> is </a:t>
            </a:r>
            <a:r>
              <a:rPr dirty="0" sz="1200" spc="-10">
                <a:latin typeface="Calibri"/>
                <a:cs typeface="Calibri"/>
              </a:rPr>
              <a:t>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example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amino acid</a:t>
            </a:r>
            <a:r>
              <a:rPr dirty="0" sz="1200" spc="-5">
                <a:latin typeface="Calibri"/>
                <a:cs typeface="Calibri"/>
              </a:rPr>
              <a:t> folding.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Stabilized</a:t>
            </a:r>
            <a:r>
              <a:rPr dirty="0" sz="1200">
                <a:latin typeface="Calibri"/>
                <a:cs typeface="Calibri"/>
              </a:rPr>
              <a:t> 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H-bonds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every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~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4th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residues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backbone.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Reactive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exposed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external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interactions.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4789" y="1635251"/>
            <a:ext cx="4444903" cy="3171444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233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3094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010: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INTRODUCTION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TO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PROTEIN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FOLDING</a:t>
            </a:r>
            <a:endParaRPr sz="1300">
              <a:latin typeface="Calibri Light"/>
              <a:cs typeface="Calibri Light"/>
            </a:endParaRPr>
          </a:p>
          <a:p>
            <a:pPr marL="12700" marR="126364">
              <a:lnSpc>
                <a:spcPct val="109600"/>
              </a:lnSpc>
              <a:spcBef>
                <a:spcPts val="10"/>
              </a:spcBef>
            </a:pP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made</a:t>
            </a:r>
            <a:r>
              <a:rPr dirty="0" sz="1200">
                <a:latin typeface="Calibri"/>
                <a:cs typeface="Calibri"/>
              </a:rPr>
              <a:t> by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polymerization</a:t>
            </a:r>
            <a:r>
              <a:rPr dirty="0" sz="1200">
                <a:latin typeface="Calibri"/>
                <a:cs typeface="Calibri"/>
              </a:rPr>
              <a:t> of 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 </a:t>
            </a:r>
            <a:r>
              <a:rPr dirty="0" sz="1200" spc="-5">
                <a:latin typeface="Calibri"/>
                <a:cs typeface="Calibri"/>
              </a:rPr>
              <a:t>ribosomes 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 properties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linked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properties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 acids. There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 amino acids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nature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 </a:t>
            </a:r>
            <a:r>
              <a:rPr dirty="0" sz="1200">
                <a:latin typeface="Calibri"/>
                <a:cs typeface="Calibri"/>
              </a:rPr>
              <a:t>has</a:t>
            </a:r>
            <a:r>
              <a:rPr dirty="0" sz="1200" spc="-5">
                <a:latin typeface="Calibri"/>
                <a:cs typeface="Calibri"/>
              </a:rPr>
              <a:t> different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chemical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composition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that’s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why</a:t>
            </a:r>
            <a:r>
              <a:rPr dirty="0" sz="1200">
                <a:latin typeface="Calibri"/>
                <a:cs typeface="Calibri"/>
              </a:rPr>
              <a:t> each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different from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other.</a:t>
            </a:r>
            <a:endParaRPr sz="1200">
              <a:latin typeface="Calibri"/>
              <a:cs typeface="Calibri"/>
            </a:endParaRPr>
          </a:p>
          <a:p>
            <a:pPr marL="12700" marR="33655">
              <a:lnSpc>
                <a:spcPct val="109700"/>
              </a:lnSpc>
              <a:spcBef>
                <a:spcPts val="810"/>
              </a:spcBef>
            </a:pPr>
            <a:r>
              <a:rPr dirty="0" sz="1200" spc="-5">
                <a:latin typeface="Calibri"/>
                <a:cs typeface="Calibri"/>
              </a:rPr>
              <a:t>But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how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does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actually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fold?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answer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still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unknown.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Scientists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spent </a:t>
            </a:r>
            <a:r>
              <a:rPr dirty="0" sz="1200">
                <a:latin typeface="Calibri"/>
                <a:cs typeface="Calibri"/>
              </a:rPr>
              <a:t> decades in trying to </a:t>
            </a:r>
            <a:r>
              <a:rPr dirty="0" sz="1200" spc="-5">
                <a:latin typeface="Calibri"/>
                <a:cs typeface="Calibri"/>
              </a:rPr>
              <a:t>find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definite answer </a:t>
            </a:r>
            <a:r>
              <a:rPr dirty="0" sz="1200">
                <a:latin typeface="Calibri"/>
                <a:cs typeface="Calibri"/>
              </a:rPr>
              <a:t>to this </a:t>
            </a:r>
            <a:r>
              <a:rPr dirty="0" sz="1200" spc="-5">
                <a:latin typeface="Calibri"/>
                <a:cs typeface="Calibri"/>
              </a:rPr>
              <a:t>question, but </a:t>
            </a:r>
            <a:r>
              <a:rPr dirty="0" sz="1200">
                <a:latin typeface="Calibri"/>
                <a:cs typeface="Calibri"/>
              </a:rPr>
              <a:t>to no avail. </a:t>
            </a:r>
            <a:r>
              <a:rPr dirty="0" sz="1200" spc="-5">
                <a:latin typeface="Calibri"/>
                <a:cs typeface="Calibri"/>
              </a:rPr>
              <a:t>After polymerization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acids,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linear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chains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formed.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When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these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chains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put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water, 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>
                <a:latin typeface="Calibri"/>
                <a:cs typeface="Calibri"/>
              </a:rPr>
              <a:t> fold</a:t>
            </a:r>
            <a:r>
              <a:rPr dirty="0" sz="1200" spc="-5">
                <a:latin typeface="Calibri"/>
                <a:cs typeface="Calibri"/>
              </a:rPr>
              <a:t> spontaneously.</a:t>
            </a:r>
            <a:endParaRPr sz="1200">
              <a:latin typeface="Calibri"/>
              <a:cs typeface="Calibri"/>
            </a:endParaRPr>
          </a:p>
          <a:p>
            <a:pPr marL="12700" marR="174625">
              <a:lnSpc>
                <a:spcPct val="110000"/>
              </a:lnSpc>
              <a:spcBef>
                <a:spcPts val="790"/>
              </a:spcBef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folded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should</a:t>
            </a:r>
            <a:r>
              <a:rPr dirty="0" sz="1200">
                <a:latin typeface="Calibri"/>
                <a:cs typeface="Calibri"/>
              </a:rPr>
              <a:t> have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lowest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possible energy.</a:t>
            </a:r>
            <a:r>
              <a:rPr dirty="0" sz="1200" spc="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Anfinsen's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dogma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(also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known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thermodynamic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hypothesis)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postulate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  <a:hlinkClick r:id="rId2"/>
              </a:rPr>
              <a:t>molecular biology</a:t>
            </a:r>
            <a:r>
              <a:rPr dirty="0" sz="1200" spc="5">
                <a:latin typeface="Calibri"/>
                <a:cs typeface="Calibri"/>
                <a:hlinkClick r:id="rId2"/>
              </a:rPr>
              <a:t> </a:t>
            </a:r>
            <a:r>
              <a:rPr dirty="0" sz="1200" spc="-5">
                <a:latin typeface="Calibri"/>
                <a:cs typeface="Calibri"/>
              </a:rPr>
              <a:t>that,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least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small</a:t>
            </a:r>
            <a:r>
              <a:rPr dirty="0" sz="1200">
                <a:latin typeface="Calibri"/>
                <a:cs typeface="Calibri"/>
              </a:rPr>
              <a:t> globular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proteins,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  <a:hlinkClick r:id="rId3"/>
              </a:rPr>
              <a:t>native</a:t>
            </a:r>
            <a:r>
              <a:rPr dirty="0" sz="1200" spc="-5">
                <a:latin typeface="Calibri"/>
                <a:cs typeface="Calibri"/>
                <a:hlinkClick r:id="rId3"/>
              </a:rPr>
              <a:t> structure</a:t>
            </a:r>
            <a:r>
              <a:rPr dirty="0" sz="1200" spc="15">
                <a:latin typeface="Calibri"/>
                <a:cs typeface="Calibri"/>
                <a:hlinkClick r:id="rId3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determined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protein's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  <a:hlinkClick r:id="rId4"/>
              </a:rPr>
              <a:t>amino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>
                <a:latin typeface="Calibri"/>
                <a:cs typeface="Calibri"/>
                <a:hlinkClick r:id="rId4"/>
              </a:rPr>
              <a:t>acid</a:t>
            </a:r>
            <a:r>
              <a:rPr dirty="0" sz="1200" spc="5">
                <a:latin typeface="Calibri"/>
                <a:cs typeface="Calibri"/>
                <a:hlinkClick r:id="rId4"/>
              </a:rPr>
              <a:t> </a:t>
            </a:r>
            <a:r>
              <a:rPr dirty="0" sz="1200" spc="-5">
                <a:latin typeface="Calibri"/>
                <a:cs typeface="Calibri"/>
                <a:hlinkClick r:id="rId5"/>
              </a:rPr>
              <a:t>sequence</a:t>
            </a:r>
            <a:r>
              <a:rPr dirty="0" sz="1200" spc="-5">
                <a:latin typeface="Calibri"/>
                <a:cs typeface="Calibri"/>
              </a:rPr>
              <a:t>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Unique,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stable 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kinetically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accessible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minimum free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energy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7026020"/>
            <a:ext cx="23666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0.66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Overall Energy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(stability)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the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Protein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556754"/>
            <a:ext cx="5968365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Proteins fold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spontaneously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water.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achieve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thermodynamic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stability.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fold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organize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themselves</a:t>
            </a:r>
            <a:r>
              <a:rPr dirty="0" sz="1200">
                <a:latin typeface="Calibri"/>
                <a:cs typeface="Calibri"/>
              </a:rPr>
              <a:t> 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performing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functions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cells.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05051" y="3980624"/>
            <a:ext cx="4086777" cy="2947478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234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28797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011: IMPORTANCE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 PROTEIN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FOLDING</a:t>
            </a:r>
            <a:endParaRPr sz="1300">
              <a:latin typeface="Calibri Light"/>
              <a:cs typeface="Calibri Light"/>
            </a:endParaRPr>
          </a:p>
          <a:p>
            <a:pPr marL="12700" marR="55880">
              <a:lnSpc>
                <a:spcPct val="109700"/>
              </a:lnSpc>
              <a:spcBef>
                <a:spcPts val="10"/>
              </a:spcBef>
            </a:pP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like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functional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machines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cell,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therefore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understanding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folding</a:t>
            </a:r>
            <a:r>
              <a:rPr dirty="0" sz="1200" spc="-5">
                <a:latin typeface="Calibri"/>
                <a:cs typeface="Calibri"/>
              </a:rPr>
              <a:t> behavior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helps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designing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suitable drug.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misfolded,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lead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lack of </a:t>
            </a:r>
            <a:r>
              <a:rPr dirty="0" sz="1200" spc="-5">
                <a:latin typeface="Calibri"/>
                <a:cs typeface="Calibri"/>
              </a:rPr>
              <a:t>function </a:t>
            </a:r>
            <a:r>
              <a:rPr dirty="0" sz="1200" spc="-10">
                <a:latin typeface="Calibri"/>
                <a:cs typeface="Calibri"/>
              </a:rPr>
              <a:t>in </a:t>
            </a:r>
            <a:r>
              <a:rPr dirty="0" sz="1200">
                <a:latin typeface="Calibri"/>
                <a:cs typeface="Calibri"/>
              </a:rPr>
              <a:t>the protein. To </a:t>
            </a:r>
            <a:r>
              <a:rPr dirty="0" sz="1200" spc="-5">
                <a:latin typeface="Calibri"/>
                <a:cs typeface="Calibri"/>
              </a:rPr>
              <a:t>study anomalies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structures and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5">
                <a:latin typeface="Calibri"/>
                <a:cs typeface="Calibri"/>
              </a:rPr>
              <a:t>discover </a:t>
            </a:r>
            <a:r>
              <a:rPr dirty="0" sz="1200">
                <a:latin typeface="Calibri"/>
                <a:cs typeface="Calibri"/>
              </a:rPr>
              <a:t>newer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structural </a:t>
            </a:r>
            <a:r>
              <a:rPr dirty="0" sz="1200">
                <a:latin typeface="Calibri"/>
                <a:cs typeface="Calibri"/>
              </a:rPr>
              <a:t>forms,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computational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used.</a:t>
            </a:r>
            <a:endParaRPr sz="1200">
              <a:latin typeface="Calibri"/>
              <a:cs typeface="Calibri"/>
            </a:endParaRPr>
          </a:p>
          <a:p>
            <a:pPr marL="12700" marR="51435">
              <a:lnSpc>
                <a:spcPct val="109800"/>
              </a:lnSpc>
              <a:spcBef>
                <a:spcPts val="795"/>
              </a:spcBef>
            </a:pP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study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behavior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computationally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First,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collect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clues &amp;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evidences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from</a:t>
            </a:r>
            <a:r>
              <a:rPr dirty="0" sz="1200" spc="-5">
                <a:latin typeface="Calibri"/>
                <a:cs typeface="Calibri"/>
              </a:rPr>
              <a:t> experimentally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reported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utilize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these </a:t>
            </a:r>
            <a:r>
              <a:rPr dirty="0" sz="1200" spc="-5">
                <a:latin typeface="Calibri"/>
                <a:cs typeface="Calibri"/>
              </a:rPr>
              <a:t>observations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analyze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unknown structures.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manner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newly</a:t>
            </a:r>
            <a:r>
              <a:rPr dirty="0" sz="1200" spc="-5">
                <a:latin typeface="Calibri"/>
                <a:cs typeface="Calibri"/>
              </a:rPr>
              <a:t> synthesized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transforms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itself into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perfectly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depends both</a:t>
            </a:r>
            <a:r>
              <a:rPr dirty="0" sz="1200">
                <a:latin typeface="Calibri"/>
                <a:cs typeface="Calibri"/>
              </a:rPr>
              <a:t> on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intrinsic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properties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amino-acid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(Dobson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2003)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100" spc="-5">
                <a:latin typeface="Calibri"/>
                <a:cs typeface="Calibri"/>
              </a:rPr>
              <a:t>Dobson,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C.</a:t>
            </a:r>
            <a:r>
              <a:rPr dirty="0" sz="1100">
                <a:latin typeface="Calibri"/>
                <a:cs typeface="Calibri"/>
              </a:rPr>
              <a:t> M.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(2003).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"Protein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folding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misfolding."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u="sng" sz="110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Nature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426</a:t>
            </a:r>
            <a:r>
              <a:rPr dirty="0" sz="1100" spc="-5">
                <a:latin typeface="Calibri"/>
                <a:cs typeface="Calibri"/>
              </a:rPr>
              <a:t>(6968):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884-890.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235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3904" y="435356"/>
            <a:ext cx="6019800" cy="2795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376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06: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012: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COMPUTING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PROTEIN</a:t>
            </a:r>
            <a:r>
              <a:rPr dirty="0" sz="1300" spc="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FOLDING</a:t>
            </a:r>
            <a:r>
              <a:rPr dirty="0" sz="1300" spc="3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POSSIBILITIES</a:t>
            </a:r>
            <a:endParaRPr sz="1300">
              <a:latin typeface="Calibri Light"/>
              <a:cs typeface="Calibri Light"/>
            </a:endParaRPr>
          </a:p>
          <a:p>
            <a:pPr marL="50800" marR="321945">
              <a:lnSpc>
                <a:spcPct val="109600"/>
              </a:lnSpc>
              <a:spcBef>
                <a:spcPts val="10"/>
              </a:spcBef>
            </a:pPr>
            <a:r>
              <a:rPr dirty="0" sz="1200" spc="-5">
                <a:latin typeface="Calibri"/>
                <a:cs typeface="Calibri"/>
              </a:rPr>
              <a:t>Computing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>
                <a:latin typeface="Calibri"/>
                <a:cs typeface="Calibri"/>
              </a:rPr>
              <a:t> folding</a:t>
            </a:r>
            <a:r>
              <a:rPr dirty="0" sz="1200" spc="-5">
                <a:latin typeface="Calibri"/>
                <a:cs typeface="Calibri"/>
              </a:rPr>
              <a:t> can</a:t>
            </a:r>
            <a:r>
              <a:rPr dirty="0" sz="1200">
                <a:latin typeface="Calibri"/>
                <a:cs typeface="Calibri"/>
              </a:rPr>
              <a:t> help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-5">
                <a:latin typeface="Calibri"/>
                <a:cs typeface="Calibri"/>
              </a:rPr>
              <a:t> study misfolding,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drugs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etc. </a:t>
            </a:r>
            <a:r>
              <a:rPr dirty="0" sz="1200" spc="-5">
                <a:latin typeface="Calibri"/>
                <a:cs typeface="Calibri"/>
              </a:rPr>
              <a:t>However,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first,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it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important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know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number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the 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folding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possibilities.</a:t>
            </a:r>
            <a:endParaRPr sz="1200">
              <a:latin typeface="Calibri"/>
              <a:cs typeface="Calibri"/>
            </a:endParaRPr>
          </a:p>
          <a:p>
            <a:pPr marL="50800" marR="139065">
              <a:lnSpc>
                <a:spcPct val="109200"/>
              </a:lnSpc>
              <a:spcBef>
                <a:spcPts val="815"/>
              </a:spcBef>
            </a:pPr>
            <a:r>
              <a:rPr dirty="0" sz="1200" spc="-5">
                <a:latin typeface="Calibri"/>
                <a:cs typeface="Calibri"/>
              </a:rPr>
              <a:t>Let’s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assume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fold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three different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conformations.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They</a:t>
            </a:r>
            <a:r>
              <a:rPr dirty="0" sz="1200">
                <a:latin typeface="Calibri"/>
                <a:cs typeface="Calibri"/>
              </a:rPr>
              <a:t> are </a:t>
            </a:r>
            <a:r>
              <a:rPr dirty="0" sz="1200" spc="-5">
                <a:latin typeface="Calibri"/>
                <a:cs typeface="Calibri"/>
              </a:rPr>
              <a:t>Alpha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Helices,</a:t>
            </a:r>
            <a:r>
              <a:rPr dirty="0" sz="1200">
                <a:latin typeface="Calibri"/>
                <a:cs typeface="Calibri"/>
              </a:rPr>
              <a:t> Beta </a:t>
            </a:r>
            <a:r>
              <a:rPr dirty="0" sz="1200" spc="-5">
                <a:latin typeface="Calibri"/>
                <a:cs typeface="Calibri"/>
              </a:rPr>
              <a:t>Sheets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Loops. We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know that proteins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comprise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100s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endParaRPr sz="1200">
              <a:latin typeface="Calibri"/>
              <a:cs typeface="Calibri"/>
            </a:endParaRPr>
          </a:p>
          <a:p>
            <a:pPr algn="just" marL="50800" marR="254000">
              <a:lnSpc>
                <a:spcPct val="109600"/>
              </a:lnSpc>
              <a:spcBef>
                <a:spcPts val="810"/>
              </a:spcBef>
            </a:pPr>
            <a:r>
              <a:rPr dirty="0" sz="1200">
                <a:latin typeface="Calibri"/>
                <a:cs typeface="Calibri"/>
              </a:rPr>
              <a:t>If </a:t>
            </a:r>
            <a:r>
              <a:rPr dirty="0" sz="1200" spc="-5">
                <a:latin typeface="Calibri"/>
                <a:cs typeface="Calibri"/>
              </a:rPr>
              <a:t>each </a:t>
            </a:r>
            <a:r>
              <a:rPr dirty="0" sz="1200">
                <a:latin typeface="Calibri"/>
                <a:cs typeface="Calibri"/>
              </a:rPr>
              <a:t>amino acid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 spc="-10">
                <a:latin typeface="Calibri"/>
                <a:cs typeface="Calibri"/>
              </a:rPr>
              <a:t>take </a:t>
            </a:r>
            <a:r>
              <a:rPr dirty="0" sz="1200">
                <a:latin typeface="Calibri"/>
                <a:cs typeface="Calibri"/>
              </a:rPr>
              <a:t>3 </a:t>
            </a:r>
            <a:r>
              <a:rPr dirty="0" sz="1200" spc="-5">
                <a:latin typeface="Calibri"/>
                <a:cs typeface="Calibri"/>
              </a:rPr>
              <a:t>different conformations, and its parent protein </a:t>
            </a:r>
            <a:r>
              <a:rPr dirty="0" sz="1200">
                <a:latin typeface="Calibri"/>
                <a:cs typeface="Calibri"/>
              </a:rPr>
              <a:t>has </a:t>
            </a:r>
            <a:r>
              <a:rPr dirty="0" sz="1200" spc="-5">
                <a:latin typeface="Calibri"/>
                <a:cs typeface="Calibri"/>
              </a:rPr>
              <a:t>100 amino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acids, </a:t>
            </a:r>
            <a:r>
              <a:rPr dirty="0" sz="1200">
                <a:latin typeface="Calibri"/>
                <a:cs typeface="Calibri"/>
              </a:rPr>
              <a:t>then 100</a:t>
            </a:r>
            <a:r>
              <a:rPr dirty="0" baseline="38194" sz="1200">
                <a:latin typeface="Calibri"/>
                <a:cs typeface="Calibri"/>
              </a:rPr>
              <a:t>3 </a:t>
            </a:r>
            <a:r>
              <a:rPr dirty="0" sz="1200">
                <a:latin typeface="Calibri"/>
                <a:cs typeface="Calibri"/>
              </a:rPr>
              <a:t>= 5 x </a:t>
            </a:r>
            <a:r>
              <a:rPr dirty="0" sz="1200" spc="-5">
                <a:latin typeface="Calibri"/>
                <a:cs typeface="Calibri"/>
              </a:rPr>
              <a:t>10</a:t>
            </a:r>
            <a:r>
              <a:rPr dirty="0" baseline="38194" sz="1200" spc="-7">
                <a:latin typeface="Calibri"/>
                <a:cs typeface="Calibri"/>
              </a:rPr>
              <a:t>47 </a:t>
            </a:r>
            <a:r>
              <a:rPr dirty="0" sz="1200" spc="-5">
                <a:latin typeface="Calibri"/>
                <a:cs typeface="Calibri"/>
              </a:rPr>
              <a:t>will </a:t>
            </a:r>
            <a:r>
              <a:rPr dirty="0" sz="1200">
                <a:latin typeface="Calibri"/>
                <a:cs typeface="Calibri"/>
              </a:rPr>
              <a:t>be </a:t>
            </a:r>
            <a:r>
              <a:rPr dirty="0" sz="1200" spc="-5">
                <a:latin typeface="Calibri"/>
                <a:cs typeface="Calibri"/>
              </a:rPr>
              <a:t>the combination. </a:t>
            </a:r>
            <a:r>
              <a:rPr dirty="0" sz="1200">
                <a:latin typeface="Calibri"/>
                <a:cs typeface="Calibri"/>
              </a:rPr>
              <a:t>If it </a:t>
            </a:r>
            <a:r>
              <a:rPr dirty="0" sz="1200" spc="-5">
                <a:latin typeface="Calibri"/>
                <a:cs typeface="Calibri"/>
              </a:rPr>
              <a:t>take </a:t>
            </a:r>
            <a:r>
              <a:rPr dirty="0" sz="1200">
                <a:latin typeface="Calibri"/>
                <a:cs typeface="Calibri"/>
              </a:rPr>
              <a:t>1/10</a:t>
            </a:r>
            <a:r>
              <a:rPr dirty="0" baseline="38194" sz="1200">
                <a:latin typeface="Calibri"/>
                <a:cs typeface="Calibri"/>
              </a:rPr>
              <a:t>th </a:t>
            </a:r>
            <a:r>
              <a:rPr dirty="0" sz="1200" spc="-5">
                <a:latin typeface="Calibri"/>
                <a:cs typeface="Calibri"/>
              </a:rPr>
              <a:t>of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Nano-second (10 </a:t>
            </a:r>
            <a:r>
              <a:rPr dirty="0" baseline="38194" sz="1200" spc="-7">
                <a:latin typeface="Calibri"/>
                <a:cs typeface="Calibri"/>
              </a:rPr>
              <a:t>-10</a:t>
            </a:r>
            <a:r>
              <a:rPr dirty="0" sz="1200" spc="-5">
                <a:latin typeface="Calibri"/>
                <a:cs typeface="Calibri"/>
              </a:rPr>
              <a:t>),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then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folding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possibilities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will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take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1.6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x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5">
                <a:latin typeface="Calibri"/>
                <a:cs typeface="Calibri"/>
              </a:rPr>
              <a:t>10</a:t>
            </a:r>
            <a:r>
              <a:rPr dirty="0" baseline="38194" sz="1200" spc="7">
                <a:latin typeface="Calibri"/>
                <a:cs typeface="Calibri"/>
              </a:rPr>
              <a:t>30</a:t>
            </a:r>
            <a:r>
              <a:rPr dirty="0" baseline="38194" sz="1200" spc="-7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years.</a:t>
            </a:r>
            <a:endParaRPr sz="1200">
              <a:latin typeface="Calibri"/>
              <a:cs typeface="Calibri"/>
            </a:endParaRPr>
          </a:p>
          <a:p>
            <a:pPr algn="just" marL="50800">
              <a:lnSpc>
                <a:spcPct val="100000"/>
              </a:lnSpc>
              <a:spcBef>
                <a:spcPts val="950"/>
              </a:spcBef>
            </a:pP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fact,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</a:t>
            </a:r>
            <a:r>
              <a:rPr dirty="0" sz="1200" spc="-5">
                <a:latin typeface="Calibri"/>
                <a:cs typeface="Calibri"/>
              </a:rPr>
              <a:t> take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less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second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fold. </a:t>
            </a:r>
            <a:r>
              <a:rPr dirty="0" sz="1200">
                <a:latin typeface="Calibri"/>
                <a:cs typeface="Calibri"/>
              </a:rPr>
              <a:t>It’s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Amazing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speed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folding.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7700009"/>
            <a:ext cx="5410835" cy="671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0.77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Overall Energy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(stability)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the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Protein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09200"/>
              </a:lnSpc>
              <a:spcBef>
                <a:spcPts val="5"/>
              </a:spcBef>
            </a:pPr>
            <a:r>
              <a:rPr dirty="0" sz="1200">
                <a:latin typeface="Calibri"/>
                <a:cs typeface="Calibri"/>
              </a:rPr>
              <a:t>This 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called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“Levinthal’s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Paradox”.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will </a:t>
            </a:r>
            <a:r>
              <a:rPr dirty="0" sz="1200">
                <a:latin typeface="Calibri"/>
                <a:cs typeface="Calibri"/>
              </a:rPr>
              <a:t>try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5">
                <a:latin typeface="Calibri"/>
                <a:cs typeface="Calibri"/>
              </a:rPr>
              <a:t>understand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process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using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experimental datasets and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Molecular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simulations </a:t>
            </a:r>
            <a:r>
              <a:rPr dirty="0" sz="1200">
                <a:latin typeface="Calibri"/>
                <a:cs typeface="Calibri"/>
              </a:rPr>
              <a:t>are also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helpful for</a:t>
            </a:r>
            <a:r>
              <a:rPr dirty="0" sz="1200" spc="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it.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7608" y="3491501"/>
            <a:ext cx="5710248" cy="391409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236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24917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013: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PROCESSING OF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PROTEIN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FOLDING</a:t>
            </a:r>
            <a:endParaRPr sz="1300">
              <a:latin typeface="Calibri Light"/>
              <a:cs typeface="Calibri Light"/>
            </a:endParaRPr>
          </a:p>
          <a:p>
            <a:pPr marL="12700" marR="41910">
              <a:lnSpc>
                <a:spcPct val="109600"/>
              </a:lnSpc>
              <a:spcBef>
                <a:spcPts val="10"/>
              </a:spcBef>
            </a:pPr>
            <a:r>
              <a:rPr dirty="0" sz="1200" spc="-5">
                <a:latin typeface="Calibri"/>
                <a:cs typeface="Calibri"/>
              </a:rPr>
              <a:t>Levinthal’s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Paradox-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enormous</a:t>
            </a:r>
            <a:r>
              <a:rPr dirty="0" sz="1200">
                <a:latin typeface="Calibri"/>
                <a:cs typeface="Calibri"/>
              </a:rPr>
              <a:t> time </a:t>
            </a:r>
            <a:r>
              <a:rPr dirty="0" sz="1200" spc="-5">
                <a:latin typeface="Calibri"/>
                <a:cs typeface="Calibri"/>
              </a:rPr>
              <a:t>required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possibilities.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It’s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impossible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consider</a:t>
            </a:r>
            <a:r>
              <a:rPr dirty="0" sz="1200">
                <a:latin typeface="Calibri"/>
                <a:cs typeface="Calibri"/>
              </a:rPr>
              <a:t> all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possibilities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computationally. So,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trying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 understand 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folding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process.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forces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involved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folding include: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Electrostatic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van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Waals</a:t>
            </a:r>
            <a:r>
              <a:rPr dirty="0" sz="1200" spc="-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Hydrogen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Hydrophobic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158866"/>
            <a:ext cx="125285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0.88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Protein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folding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426832"/>
            <a:ext cx="15106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19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Anfinsen’s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Experiment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3043427"/>
            <a:ext cx="5901145" cy="201802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8800" y="5443728"/>
            <a:ext cx="3990975" cy="175260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237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9145" y="435356"/>
            <a:ext cx="22815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992881"/>
            <a:ext cx="5821680" cy="8731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20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Anfinsen’s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Experiment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65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5"/>
              </a:spcBef>
            </a:pPr>
            <a:r>
              <a:rPr dirty="0" sz="1200">
                <a:latin typeface="Calibri"/>
                <a:cs typeface="Calibri"/>
              </a:rPr>
              <a:t>All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required</a:t>
            </a:r>
            <a:r>
              <a:rPr dirty="0" sz="1200">
                <a:latin typeface="Calibri"/>
                <a:cs typeface="Calibri"/>
              </a:rPr>
              <a:t> for</a:t>
            </a:r>
            <a:r>
              <a:rPr dirty="0" sz="1200" spc="-5">
                <a:latin typeface="Calibri"/>
                <a:cs typeface="Calibri"/>
              </a:rPr>
              <a:t> folding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into </a:t>
            </a:r>
            <a:r>
              <a:rPr dirty="0" sz="1200">
                <a:latin typeface="Calibri"/>
                <a:cs typeface="Calibri"/>
              </a:rPr>
              <a:t>its</a:t>
            </a:r>
            <a:r>
              <a:rPr dirty="0" sz="1200" spc="-5">
                <a:latin typeface="Calibri"/>
                <a:cs typeface="Calibri"/>
              </a:rPr>
              <a:t> native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present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within</a:t>
            </a:r>
            <a:r>
              <a:rPr dirty="0" sz="1200">
                <a:latin typeface="Calibri"/>
                <a:cs typeface="Calibri"/>
              </a:rPr>
              <a:t> the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protein’s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sequence.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5">
                <a:latin typeface="Calibri"/>
                <a:cs typeface="Calibri"/>
              </a:rPr>
              <a:t> native folded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form</a:t>
            </a:r>
            <a:r>
              <a:rPr dirty="0" sz="1200" spc="-5">
                <a:latin typeface="Calibri"/>
                <a:cs typeface="Calibri"/>
              </a:rPr>
              <a:t> 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thermodynamically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most 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stable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 </a:t>
            </a:r>
            <a:r>
              <a:rPr dirty="0" sz="1200" spc="-5">
                <a:latin typeface="Calibri"/>
                <a:cs typeface="Calibri"/>
              </a:rPr>
              <a:t>compared 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others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4870" y="914400"/>
            <a:ext cx="5642658" cy="197485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238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954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014: MODELS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 PROTEIN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FOLDING</a:t>
            </a:r>
            <a:endParaRPr sz="13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200" spc="-5">
                <a:latin typeface="Calibri"/>
                <a:cs typeface="Calibri"/>
              </a:rPr>
              <a:t>Information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required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its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native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present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endParaRPr sz="1200">
              <a:latin typeface="Calibri"/>
              <a:cs typeface="Calibri"/>
            </a:endParaRPr>
          </a:p>
          <a:p>
            <a:pPr marL="12700" marR="209550">
              <a:lnSpc>
                <a:spcPts val="1580"/>
              </a:lnSpc>
              <a:spcBef>
                <a:spcPts val="65"/>
              </a:spcBef>
            </a:pPr>
            <a:r>
              <a:rPr dirty="0" sz="1200" spc="-5">
                <a:latin typeface="Calibri"/>
                <a:cs typeface="Calibri"/>
              </a:rPr>
              <a:t>protein’s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sequence. </a:t>
            </a: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native folded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form</a:t>
            </a:r>
            <a:r>
              <a:rPr dirty="0" sz="1200" spc="-5">
                <a:latin typeface="Calibri"/>
                <a:cs typeface="Calibri"/>
              </a:rPr>
              <a:t> of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thermodynamically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most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stable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 </a:t>
            </a:r>
            <a:r>
              <a:rPr dirty="0" sz="1200" spc="-5">
                <a:latin typeface="Calibri"/>
                <a:cs typeface="Calibri"/>
              </a:rPr>
              <a:t>compared 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others.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 b="1">
                <a:latin typeface="Calibri"/>
                <a:cs typeface="Calibri"/>
              </a:rPr>
              <a:t>FRAME</a:t>
            </a:r>
            <a:r>
              <a:rPr dirty="0" sz="1400" spc="-3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WORK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MODEL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328286"/>
            <a:ext cx="24155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21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Step 1: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Formation of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secondary structures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6614540"/>
            <a:ext cx="26384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0.92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Step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2: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Arrangement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 secondary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structures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0908" y="2536953"/>
            <a:ext cx="2885213" cy="154621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90800" y="4660769"/>
            <a:ext cx="2543175" cy="1723909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239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9145" y="435356"/>
            <a:ext cx="22815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92556"/>
            <a:ext cx="256730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latin typeface="Calibri"/>
                <a:cs typeface="Calibri"/>
              </a:rPr>
              <a:t>NUCLEAR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CONDENSATION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MODEL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3117850"/>
            <a:ext cx="25082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20.10 Step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1: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Formation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a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Hydrophobic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Core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5177154"/>
            <a:ext cx="3764279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20.11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Step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2: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Including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remaining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amino acids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dirty="0" sz="900" spc="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b="1" i="1">
                <a:solidFill>
                  <a:srgbClr val="44536A"/>
                </a:solidFill>
                <a:latin typeface="Calibri"/>
                <a:cs typeface="Calibri"/>
              </a:rPr>
              <a:t>expanding</a:t>
            </a:r>
            <a:r>
              <a:rPr dirty="0" sz="900" spc="5" b="1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b="1" i="1">
                <a:solidFill>
                  <a:srgbClr val="44536A"/>
                </a:solidFill>
                <a:latin typeface="Calibri"/>
                <a:cs typeface="Calibri"/>
              </a:rPr>
              <a:t>the</a:t>
            </a:r>
            <a:r>
              <a:rPr dirty="0" sz="900" spc="-10" b="1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b="1" i="1">
                <a:solidFill>
                  <a:srgbClr val="44536A"/>
                </a:solidFill>
                <a:latin typeface="Calibri"/>
                <a:cs typeface="Calibri"/>
              </a:rPr>
              <a:t>nucleus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5707760"/>
            <a:ext cx="5833110" cy="629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Several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models</a:t>
            </a:r>
            <a:r>
              <a:rPr dirty="0" sz="1200">
                <a:latin typeface="Calibri"/>
                <a:cs typeface="Calibri"/>
              </a:rPr>
              <a:t> exist for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folding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given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fundamental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requirement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folding </a:t>
            </a:r>
            <a:r>
              <a:rPr dirty="0" sz="1200" spc="-5">
                <a:latin typeface="Calibri"/>
                <a:cs typeface="Calibri"/>
              </a:rPr>
              <a:t>process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remain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spontaneous.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still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no </a:t>
            </a:r>
            <a:r>
              <a:rPr dirty="0" sz="1200" spc="-5">
                <a:latin typeface="Calibri"/>
                <a:cs typeface="Calibri"/>
              </a:rPr>
              <a:t>definitive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folding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hypothesis.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7425" y="1469263"/>
            <a:ext cx="3086100" cy="132397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67025" y="3651122"/>
            <a:ext cx="1733550" cy="1266825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240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015:</a:t>
            </a:r>
            <a:r>
              <a:rPr dirty="0" sz="1300" spc="-3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PROTEIN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STRUCTURE</a:t>
            </a:r>
            <a:endParaRPr sz="1300">
              <a:latin typeface="Calibri Light"/>
              <a:cs typeface="Calibri Light"/>
            </a:endParaRPr>
          </a:p>
          <a:p>
            <a:pPr marL="12700" marR="250190">
              <a:lnSpc>
                <a:spcPct val="1092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spontaneously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take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3D</a:t>
            </a:r>
            <a:r>
              <a:rPr dirty="0" sz="1200">
                <a:latin typeface="Calibri"/>
                <a:cs typeface="Calibri"/>
              </a:rPr>
              <a:t> forms.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It’s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fast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yet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specific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process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leads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folded </a:t>
            </a:r>
            <a:r>
              <a:rPr dirty="0" sz="1200">
                <a:latin typeface="Calibri"/>
                <a:cs typeface="Calibri"/>
              </a:rPr>
              <a:t>protein.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Several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forces</a:t>
            </a:r>
            <a:r>
              <a:rPr dirty="0" sz="1200">
                <a:latin typeface="Calibri"/>
                <a:cs typeface="Calibri"/>
              </a:rPr>
              <a:t> act</a:t>
            </a:r>
            <a:r>
              <a:rPr dirty="0" sz="1200" spc="-5">
                <a:latin typeface="Calibri"/>
                <a:cs typeface="Calibri"/>
              </a:rPr>
              <a:t> together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913503"/>
            <a:ext cx="11423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25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Folding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funnel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791450"/>
            <a:ext cx="25063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0.126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Energies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Various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Bonds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&amp;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Interactions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0969" y="1635251"/>
            <a:ext cx="4446048" cy="317665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92554" y="5207520"/>
            <a:ext cx="3987165" cy="2485885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241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07663" y="435356"/>
            <a:ext cx="296418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01: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Introduction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 spc="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Bioinformatics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30604" y="892556"/>
            <a:ext cx="5560695" cy="15513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latin typeface="Calibri"/>
                <a:cs typeface="Calibri"/>
              </a:rPr>
              <a:t>Conclusion</a:t>
            </a:r>
            <a:endParaRPr sz="1400">
              <a:latin typeface="Calibri"/>
              <a:cs typeface="Calibri"/>
            </a:endParaRPr>
          </a:p>
          <a:p>
            <a:pPr marL="697865" marR="360045" indent="-228600">
              <a:lnSpc>
                <a:spcPct val="110000"/>
              </a:lnSpc>
              <a:spcBef>
                <a:spcPts val="815"/>
              </a:spcBef>
              <a:buFont typeface="Arial MT"/>
              <a:buChar char="•"/>
              <a:tabLst>
                <a:tab pos="697865" algn="l"/>
                <a:tab pos="698500" algn="l"/>
              </a:tabLst>
            </a:pPr>
            <a:r>
              <a:rPr dirty="0" sz="1200">
                <a:latin typeface="Calibri"/>
                <a:cs typeface="Calibri"/>
              </a:rPr>
              <a:t>These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contents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will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give </a:t>
            </a:r>
            <a:r>
              <a:rPr dirty="0" sz="1200">
                <a:latin typeface="Calibri"/>
                <a:cs typeface="Calibri"/>
              </a:rPr>
              <a:t>you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</a:t>
            </a:r>
            <a:r>
              <a:rPr dirty="0" sz="1200" spc="-5">
                <a:latin typeface="Calibri"/>
                <a:cs typeface="Calibri"/>
              </a:rPr>
              <a:t> initial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exposure 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variety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topics</a:t>
            </a:r>
            <a:r>
              <a:rPr dirty="0" sz="1200">
                <a:latin typeface="Calibri"/>
                <a:cs typeface="Calibri"/>
              </a:rPr>
              <a:t> in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bioinformatics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 MT"/>
              <a:buChar char="•"/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 MT"/>
              <a:buChar char="•"/>
            </a:pPr>
            <a:endParaRPr sz="1400">
              <a:latin typeface="Calibri"/>
              <a:cs typeface="Calibri"/>
            </a:endParaRPr>
          </a:p>
          <a:p>
            <a:pPr marL="697865" marR="5080" indent="-228600">
              <a:lnSpc>
                <a:spcPct val="110000"/>
              </a:lnSpc>
              <a:spcBef>
                <a:spcPts val="5"/>
              </a:spcBef>
              <a:buFont typeface="Arial MT"/>
              <a:buChar char="•"/>
              <a:tabLst>
                <a:tab pos="697865" algn="l"/>
                <a:tab pos="698500" algn="l"/>
              </a:tabLst>
            </a:pPr>
            <a:r>
              <a:rPr dirty="0" sz="1200">
                <a:latin typeface="Calibri"/>
                <a:cs typeface="Calibri"/>
              </a:rPr>
              <a:t>After</a:t>
            </a:r>
            <a:r>
              <a:rPr dirty="0" sz="1200" spc="-5">
                <a:latin typeface="Calibri"/>
                <a:cs typeface="Calibri"/>
              </a:rPr>
              <a:t> covering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topics, </a:t>
            </a:r>
            <a:r>
              <a:rPr dirty="0" sz="1200">
                <a:latin typeface="Calibri"/>
                <a:cs typeface="Calibri"/>
              </a:rPr>
              <a:t>you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should</a:t>
            </a:r>
            <a:r>
              <a:rPr dirty="0" sz="1200">
                <a:latin typeface="Calibri"/>
                <a:cs typeface="Calibri"/>
              </a:rPr>
              <a:t> have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basic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conceptual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foundation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further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studies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Bioinformatic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17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9145" y="435356"/>
            <a:ext cx="22815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277995"/>
            <a:ext cx="262445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27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Hydro peroxide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resistance protein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OsmC (1vla)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108317"/>
            <a:ext cx="5768975" cy="673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28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Cystatin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– 3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(C)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u="sng" sz="900" spc="-5" i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http://beautifulproteins.blogspot.com/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650">
              <a:latin typeface="Calibri"/>
              <a:cs typeface="Calibri"/>
            </a:endParaRPr>
          </a:p>
          <a:p>
            <a:pPr marL="12700" marR="5080">
              <a:lnSpc>
                <a:spcPct val="110200"/>
              </a:lnSpc>
            </a:pP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very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complex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yet </a:t>
            </a:r>
            <a:r>
              <a:rPr dirty="0" sz="1200">
                <a:latin typeface="Calibri"/>
                <a:cs typeface="Calibri"/>
              </a:rPr>
              <a:t>they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form</a:t>
            </a:r>
            <a:r>
              <a:rPr dirty="0" sz="1200" spc="-5">
                <a:latin typeface="Calibri"/>
                <a:cs typeface="Calibri"/>
              </a:rPr>
              <a:t> spontaneously.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will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investigate</a:t>
            </a:r>
            <a:r>
              <a:rPr dirty="0" sz="1200">
                <a:latin typeface="Calibri"/>
                <a:cs typeface="Calibri"/>
              </a:rPr>
              <a:t> how to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develop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predict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48585" y="914400"/>
            <a:ext cx="3475354" cy="326682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50364" y="4563109"/>
            <a:ext cx="3471545" cy="2447544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242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56102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016: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Primary,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Secondary,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Tertiary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and</a:t>
            </a:r>
            <a:r>
              <a:rPr dirty="0" sz="1300" spc="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Quaternary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Structures</a:t>
            </a:r>
            <a:endParaRPr sz="1300">
              <a:latin typeface="Calibri Light"/>
              <a:cs typeface="Calibri Light"/>
            </a:endParaRPr>
          </a:p>
          <a:p>
            <a:pPr marL="12700" marR="126364">
              <a:lnSpc>
                <a:spcPct val="109600"/>
              </a:lnSpc>
              <a:spcBef>
                <a:spcPts val="10"/>
              </a:spcBef>
            </a:pP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made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polymerization</a:t>
            </a:r>
            <a:r>
              <a:rPr dirty="0" sz="1200">
                <a:latin typeface="Calibri"/>
                <a:cs typeface="Calibri"/>
              </a:rPr>
              <a:t> of amino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 </a:t>
            </a:r>
            <a:r>
              <a:rPr dirty="0" sz="1200" spc="-5">
                <a:latin typeface="Calibri"/>
                <a:cs typeface="Calibri"/>
              </a:rPr>
              <a:t>ribosomes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 properties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linked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properties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 acids. There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20 amino acids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nature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 </a:t>
            </a:r>
            <a:r>
              <a:rPr dirty="0" sz="1200">
                <a:latin typeface="Calibri"/>
                <a:cs typeface="Calibri"/>
              </a:rPr>
              <a:t>has</a:t>
            </a:r>
            <a:r>
              <a:rPr dirty="0" sz="1200" spc="-5">
                <a:latin typeface="Calibri"/>
                <a:cs typeface="Calibri"/>
              </a:rPr>
              <a:t> different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chemical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composition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that’s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why</a:t>
            </a:r>
            <a:r>
              <a:rPr dirty="0" sz="1200">
                <a:latin typeface="Calibri"/>
                <a:cs typeface="Calibri"/>
              </a:rPr>
              <a:t> each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different from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other.</a:t>
            </a:r>
            <a:endParaRPr sz="1200">
              <a:latin typeface="Calibri"/>
              <a:cs typeface="Calibri"/>
            </a:endParaRPr>
          </a:p>
          <a:p>
            <a:pPr marL="12700" marR="229870">
              <a:lnSpc>
                <a:spcPct val="109700"/>
              </a:lnSpc>
              <a:spcBef>
                <a:spcPts val="810"/>
              </a:spcBef>
            </a:pPr>
            <a:r>
              <a:rPr dirty="0" sz="1200" spc="-5">
                <a:latin typeface="Calibri"/>
                <a:cs typeface="Calibri"/>
              </a:rPr>
              <a:t>Complex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spontaneously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as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huge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variety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 </a:t>
            </a:r>
            <a:r>
              <a:rPr dirty="0" sz="1200">
                <a:latin typeface="Calibri"/>
                <a:cs typeface="Calibri"/>
              </a:rPr>
              <a:t>exist.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designed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5">
                <a:latin typeface="Calibri"/>
                <a:cs typeface="Calibri"/>
              </a:rPr>
              <a:t>perform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specific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function. Interestingly,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 </a:t>
            </a:r>
            <a:r>
              <a:rPr dirty="0" sz="1200">
                <a:latin typeface="Calibri"/>
                <a:cs typeface="Calibri"/>
              </a:rPr>
              <a:t>mega </a:t>
            </a:r>
            <a:r>
              <a:rPr dirty="0" sz="1200" spc="-5">
                <a:latin typeface="Calibri"/>
                <a:cs typeface="Calibri"/>
              </a:rPr>
              <a:t>structure gets built out </a:t>
            </a:r>
            <a:r>
              <a:rPr dirty="0" sz="1200">
                <a:latin typeface="Calibri"/>
                <a:cs typeface="Calibri"/>
              </a:rPr>
              <a:t>of only a </a:t>
            </a:r>
            <a:r>
              <a:rPr dirty="0" sz="1200" spc="-5">
                <a:latin typeface="Calibri"/>
                <a:cs typeface="Calibri"/>
              </a:rPr>
              <a:t>few </a:t>
            </a:r>
            <a:r>
              <a:rPr dirty="0" sz="1200">
                <a:latin typeface="Calibri"/>
                <a:cs typeface="Calibri"/>
              </a:rPr>
              <a:t>sub-structures. </a:t>
            </a:r>
            <a:r>
              <a:rPr dirty="0" sz="1200" spc="-5">
                <a:latin typeface="Calibri"/>
                <a:cs typeface="Calibri"/>
              </a:rPr>
              <a:t>Combinations </a:t>
            </a:r>
            <a:r>
              <a:rPr dirty="0" sz="1200">
                <a:latin typeface="Calibri"/>
                <a:cs typeface="Calibri"/>
              </a:rPr>
              <a:t>from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>
                <a:latin typeface="Calibri"/>
                <a:cs typeface="Calibri"/>
              </a:rPr>
              <a:t> SMALL </a:t>
            </a:r>
            <a:r>
              <a:rPr dirty="0" sz="1200" spc="-5">
                <a:latin typeface="Calibri"/>
                <a:cs typeface="Calibri"/>
              </a:rPr>
              <a:t>substructure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set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used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construct larger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structures.</a:t>
            </a:r>
            <a:endParaRPr sz="1200">
              <a:latin typeface="Calibri"/>
              <a:cs typeface="Calibri"/>
            </a:endParaRPr>
          </a:p>
          <a:p>
            <a:pPr marL="12700" marR="75565">
              <a:lnSpc>
                <a:spcPct val="110000"/>
              </a:lnSpc>
              <a:spcBef>
                <a:spcPts val="790"/>
              </a:spcBef>
            </a:pPr>
            <a:r>
              <a:rPr dirty="0" sz="1200">
                <a:latin typeface="Calibri"/>
                <a:cs typeface="Calibri"/>
              </a:rPr>
              <a:t>There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many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types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Single Alphabet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</a:t>
            </a:r>
            <a:r>
              <a:rPr dirty="0" sz="1200">
                <a:latin typeface="Calibri"/>
                <a:cs typeface="Calibri"/>
              </a:rPr>
              <a:t> tags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be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put </a:t>
            </a:r>
            <a:r>
              <a:rPr dirty="0" sz="1200" spc="-5">
                <a:latin typeface="Calibri"/>
                <a:cs typeface="Calibri"/>
              </a:rPr>
              <a:t>together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linearly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represent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sequence.</a:t>
            </a:r>
            <a:r>
              <a:rPr dirty="0" sz="1200">
                <a:latin typeface="Calibri"/>
                <a:cs typeface="Calibri"/>
              </a:rPr>
              <a:t> This</a:t>
            </a:r>
            <a:r>
              <a:rPr dirty="0" sz="1200" spc="-5">
                <a:latin typeface="Calibri"/>
                <a:cs typeface="Calibri"/>
              </a:rPr>
              <a:t> sequence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also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called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primary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Primary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>
                <a:latin typeface="Calibri"/>
                <a:cs typeface="Calibri"/>
              </a:rPr>
              <a:t>also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referred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 1’</a:t>
            </a:r>
            <a:r>
              <a:rPr dirty="0" sz="1200" spc="-5">
                <a:latin typeface="Calibri"/>
                <a:cs typeface="Calibri"/>
              </a:rPr>
              <a:t> structure.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Sub-structures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formed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 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result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1’</a:t>
            </a:r>
            <a:endParaRPr sz="1200">
              <a:latin typeface="Calibri"/>
              <a:cs typeface="Calibri"/>
            </a:endParaRPr>
          </a:p>
          <a:p>
            <a:pPr marL="12700" marR="234315">
              <a:lnSpc>
                <a:spcPts val="1580"/>
              </a:lnSpc>
              <a:spcBef>
                <a:spcPts val="70"/>
              </a:spcBef>
            </a:pPr>
            <a:r>
              <a:rPr dirty="0" sz="1200" spc="-5">
                <a:latin typeface="Calibri"/>
                <a:cs typeface="Calibri"/>
              </a:rPr>
              <a:t>structure’s folding.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sub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called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secondary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.Secondary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 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also</a:t>
            </a:r>
            <a:r>
              <a:rPr dirty="0" sz="1200" spc="-5">
                <a:latin typeface="Calibri"/>
                <a:cs typeface="Calibri"/>
              </a:rPr>
              <a:t> referred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structures.</a:t>
            </a:r>
            <a:endParaRPr sz="1200">
              <a:latin typeface="Calibri"/>
              <a:cs typeface="Calibri"/>
            </a:endParaRPr>
          </a:p>
          <a:p>
            <a:pPr marL="12700" marR="96520">
              <a:lnSpc>
                <a:spcPct val="109200"/>
              </a:lnSpc>
              <a:spcBef>
                <a:spcPts val="745"/>
              </a:spcBef>
            </a:pP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sub-structures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packed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together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form</a:t>
            </a:r>
            <a:r>
              <a:rPr dirty="0" sz="1200" spc="-5">
                <a:latin typeface="Calibri"/>
                <a:cs typeface="Calibri"/>
              </a:rPr>
              <a:t> super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structures. These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super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called tertiary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.Tertiary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also </a:t>
            </a:r>
            <a:r>
              <a:rPr dirty="0" sz="1200" spc="-5">
                <a:latin typeface="Calibri"/>
                <a:cs typeface="Calibri"/>
              </a:rPr>
              <a:t>referred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3’ </a:t>
            </a:r>
            <a:r>
              <a:rPr dirty="0" sz="1200" spc="-5">
                <a:latin typeface="Calibri"/>
                <a:cs typeface="Calibri"/>
              </a:rPr>
              <a:t>structures.</a:t>
            </a:r>
            <a:endParaRPr sz="1200">
              <a:latin typeface="Calibri"/>
              <a:cs typeface="Calibri"/>
            </a:endParaRPr>
          </a:p>
          <a:p>
            <a:pPr marL="12700" marR="194945">
              <a:lnSpc>
                <a:spcPct val="109200"/>
              </a:lnSpc>
              <a:spcBef>
                <a:spcPts val="815"/>
              </a:spcBef>
            </a:pPr>
            <a:r>
              <a:rPr dirty="0" sz="1200">
                <a:latin typeface="Calibri"/>
                <a:cs typeface="Calibri"/>
              </a:rPr>
              <a:t>3’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represent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complete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monomeric protein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structure.3’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 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combine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other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polypeptide units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quaternary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</a:t>
            </a:r>
            <a:endParaRPr sz="1200">
              <a:latin typeface="Calibri"/>
              <a:cs typeface="Calibri"/>
            </a:endParaRPr>
          </a:p>
          <a:p>
            <a:pPr marL="12700" marR="326390">
              <a:lnSpc>
                <a:spcPct val="110000"/>
              </a:lnSpc>
              <a:spcBef>
                <a:spcPts val="805"/>
              </a:spcBef>
            </a:pPr>
            <a:r>
              <a:rPr dirty="0" sz="1200" spc="-5">
                <a:latin typeface="Calibri"/>
                <a:cs typeface="Calibri"/>
              </a:rPr>
              <a:t>Quaternary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also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called</a:t>
            </a:r>
            <a:r>
              <a:rPr dirty="0" sz="1200">
                <a:latin typeface="Calibri"/>
                <a:cs typeface="Calibri"/>
              </a:rPr>
              <a:t> 4’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structures.</a:t>
            </a:r>
            <a:r>
              <a:rPr dirty="0" sz="1200">
                <a:latin typeface="Calibri"/>
                <a:cs typeface="Calibri"/>
              </a:rPr>
              <a:t> 4’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exemplified</a:t>
            </a:r>
            <a:r>
              <a:rPr dirty="0" sz="1200">
                <a:latin typeface="Calibri"/>
                <a:cs typeface="Calibri"/>
              </a:rPr>
              <a:t> 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complexes</a:t>
            </a:r>
            <a:r>
              <a:rPr dirty="0" sz="1200" spc="-5">
                <a:latin typeface="Calibri"/>
                <a:cs typeface="Calibri"/>
              </a:rPr>
              <a:t> etc.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Calibri"/>
              <a:cs typeface="Calibri"/>
            </a:endParaRPr>
          </a:p>
          <a:p>
            <a:pPr marL="12700" marR="699770">
              <a:lnSpc>
                <a:spcPct val="110000"/>
              </a:lnSpc>
            </a:pP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organized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1’, 2’,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3’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4’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modular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conformations. </a:t>
            </a: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will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investigate </a:t>
            </a:r>
            <a:r>
              <a:rPr dirty="0" sz="1200">
                <a:latin typeface="Calibri"/>
                <a:cs typeface="Calibri"/>
              </a:rPr>
              <a:t>how</a:t>
            </a:r>
            <a:r>
              <a:rPr dirty="0" sz="1200" spc="-5">
                <a:latin typeface="Calibri"/>
                <a:cs typeface="Calibri"/>
              </a:rPr>
              <a:t> 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develop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predict </a:t>
            </a:r>
            <a:r>
              <a:rPr dirty="0" sz="1200">
                <a:latin typeface="Calibri"/>
                <a:cs typeface="Calibri"/>
              </a:rPr>
              <a:t>these</a:t>
            </a:r>
            <a:r>
              <a:rPr dirty="0" sz="1200" spc="-5">
                <a:latin typeface="Calibri"/>
                <a:cs typeface="Calibri"/>
              </a:rPr>
              <a:t> structures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243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017: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Primary Structures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 Protein</a:t>
            </a:r>
            <a:endParaRPr sz="1300">
              <a:latin typeface="Calibri Light"/>
              <a:cs typeface="Calibri Light"/>
            </a:endParaRPr>
          </a:p>
          <a:p>
            <a:pPr marL="12700" marR="140970">
              <a:lnSpc>
                <a:spcPct val="1092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organized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into </a:t>
            </a:r>
            <a:r>
              <a:rPr dirty="0" sz="1200">
                <a:latin typeface="Calibri"/>
                <a:cs typeface="Calibri"/>
              </a:rPr>
              <a:t>1’,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2’,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3’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4’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modular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conformations. 1’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essentially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960745"/>
            <a:ext cx="14852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29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protein folding funnel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635251"/>
            <a:ext cx="5938767" cy="422694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244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9145" y="435356"/>
            <a:ext cx="22815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6193916"/>
            <a:ext cx="5795010" cy="2216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30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list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amino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acids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100" spc="-5">
                <a:latin typeface="Calibri"/>
                <a:cs typeface="Calibri"/>
              </a:rPr>
              <a:t>There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are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two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methods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for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obtaining</a:t>
            </a:r>
            <a:r>
              <a:rPr dirty="0" sz="1100" spc="-5">
                <a:latin typeface="Calibri"/>
                <a:cs typeface="Calibri"/>
              </a:rPr>
              <a:t> 1’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structure.</a:t>
            </a:r>
            <a:endParaRPr sz="11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100">
                <a:latin typeface="Calibri"/>
                <a:cs typeface="Calibri"/>
              </a:rPr>
              <a:t>Edman</a:t>
            </a:r>
            <a:r>
              <a:rPr dirty="0" sz="1100" spc="-5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Degradation</a:t>
            </a:r>
            <a:endParaRPr sz="11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100" spc="-5">
                <a:latin typeface="Calibri"/>
                <a:cs typeface="Calibri"/>
              </a:rPr>
              <a:t>Tandem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Mass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Spectrometry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>
              <a:latin typeface="Calibri"/>
              <a:cs typeface="Calibri"/>
            </a:endParaRPr>
          </a:p>
          <a:p>
            <a:pPr marL="12700" marR="5080">
              <a:lnSpc>
                <a:spcPct val="110200"/>
              </a:lnSpc>
            </a:pPr>
            <a:r>
              <a:rPr dirty="0" sz="1200">
                <a:latin typeface="Calibri"/>
                <a:cs typeface="Calibri"/>
              </a:rPr>
              <a:t>1’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essentially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databases.</a:t>
            </a:r>
            <a:r>
              <a:rPr dirty="0" sz="1200" spc="-5">
                <a:latin typeface="Calibri"/>
                <a:cs typeface="Calibri"/>
              </a:rPr>
              <a:t> Examples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include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Uniprot,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Swissprot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amongst several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others.</a:t>
            </a:r>
            <a:endParaRPr sz="1200">
              <a:latin typeface="Calibri"/>
              <a:cs typeface="Calibri"/>
            </a:endParaRPr>
          </a:p>
          <a:p>
            <a:pPr marL="12700" marR="250825">
              <a:lnSpc>
                <a:spcPct val="109200"/>
              </a:lnSpc>
              <a:spcBef>
                <a:spcPts val="815"/>
              </a:spcBef>
            </a:pP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primary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proteins.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primary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1’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 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determines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initial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properties.1’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lays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foundation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4558" y="952020"/>
            <a:ext cx="4111870" cy="5097517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245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018: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Secondary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Structures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of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 Proteins</a:t>
            </a:r>
            <a:r>
              <a:rPr dirty="0" sz="1300" spc="2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-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</a:t>
            </a:r>
            <a:endParaRPr sz="1300">
              <a:latin typeface="Calibri Light"/>
              <a:cs typeface="Calibri Light"/>
            </a:endParaRPr>
          </a:p>
          <a:p>
            <a:pPr marL="12700" marR="36830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primary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1’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determines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basic</a:t>
            </a:r>
            <a:r>
              <a:rPr dirty="0" sz="1200" spc="-5">
                <a:latin typeface="Calibri"/>
                <a:cs typeface="Calibri"/>
              </a:rPr>
              <a:t> properties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1’</a:t>
            </a:r>
            <a:r>
              <a:rPr dirty="0" sz="1200" spc="-5">
                <a:latin typeface="Calibri"/>
                <a:cs typeface="Calibri"/>
              </a:rPr>
              <a:t> structure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lays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foundation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-5">
                <a:latin typeface="Calibri"/>
                <a:cs typeface="Calibri"/>
              </a:rPr>
              <a:t> structures.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also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referred 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 </a:t>
            </a:r>
            <a:r>
              <a:rPr dirty="0" sz="1200" spc="-5">
                <a:latin typeface="Calibri"/>
                <a:cs typeface="Calibri"/>
              </a:rPr>
              <a:t>secondary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598290"/>
            <a:ext cx="230695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30.13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Organization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Secondary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Structure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4148454"/>
            <a:ext cx="5687695" cy="7448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latin typeface="Calibri"/>
                <a:cs typeface="Calibri"/>
              </a:rPr>
              <a:t>Formation </a:t>
            </a:r>
            <a:r>
              <a:rPr dirty="0" sz="1400" b="1">
                <a:latin typeface="Calibri"/>
                <a:cs typeface="Calibri"/>
              </a:rPr>
              <a:t>of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2’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structure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810"/>
              </a:spcBef>
            </a:pPr>
            <a:r>
              <a:rPr dirty="0" sz="1200" spc="-5">
                <a:latin typeface="Calibri"/>
                <a:cs typeface="Calibri"/>
              </a:rPr>
              <a:t>C-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Terminus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negatively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charged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.N-terminus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positively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charged.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termini can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therefore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make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Hydrogen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Hydrogen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the </a:t>
            </a:r>
            <a:r>
              <a:rPr dirty="0" sz="1200" spc="-5">
                <a:latin typeface="Calibri"/>
                <a:cs typeface="Calibri"/>
              </a:rPr>
              <a:t>reason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structure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formation.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7760969"/>
            <a:ext cx="197040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30.14 Forming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Secondary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Structure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25122" y="1694333"/>
            <a:ext cx="2895423" cy="171874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22456" y="5426038"/>
            <a:ext cx="3920726" cy="2183071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246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9145" y="435356"/>
            <a:ext cx="22815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816222"/>
            <a:ext cx="26460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30.15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Types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Secondary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Structures</a:t>
            </a:r>
            <a:r>
              <a:rPr dirty="0" sz="900" spc="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–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Alpha Helix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394447"/>
            <a:ext cx="5640705" cy="4286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2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onto themselves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make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H-Bonds</a:t>
            </a:r>
            <a:r>
              <a:rPr dirty="0" sz="1200" spc="-5">
                <a:latin typeface="Calibri"/>
                <a:cs typeface="Calibri"/>
              </a:rPr>
              <a:t> 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create</a:t>
            </a:r>
            <a:r>
              <a:rPr dirty="0" sz="1200">
                <a:latin typeface="Calibri"/>
                <a:cs typeface="Calibri"/>
              </a:rPr>
              <a:t> 2’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Several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types </a:t>
            </a:r>
            <a:r>
              <a:rPr dirty="0" sz="1200" spc="-5">
                <a:latin typeface="Calibri"/>
                <a:cs typeface="Calibri"/>
              </a:rPr>
              <a:t>of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exist. </a:t>
            </a:r>
            <a:r>
              <a:rPr dirty="0" sz="1200" spc="-5">
                <a:latin typeface="Calibri"/>
                <a:cs typeface="Calibri"/>
              </a:rPr>
              <a:t>These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include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Alpha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Helices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Beta</a:t>
            </a:r>
            <a:r>
              <a:rPr dirty="0" sz="1200" spc="-5">
                <a:latin typeface="Calibri"/>
                <a:cs typeface="Calibri"/>
              </a:rPr>
              <a:t> Sheets.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1650" y="914400"/>
            <a:ext cx="3929832" cy="280416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17707" y="4100195"/>
            <a:ext cx="3001693" cy="273304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02004" y="6870572"/>
            <a:ext cx="26670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30.16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Types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 Secondary Structures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–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Beta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Sheets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247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284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019: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Secondary Structures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of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 Proteins</a:t>
            </a:r>
            <a:r>
              <a:rPr dirty="0" sz="1300" spc="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–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II</a:t>
            </a:r>
            <a:endParaRPr sz="1300">
              <a:latin typeface="Calibri Light"/>
              <a:cs typeface="Calibri Light"/>
            </a:endParaRPr>
          </a:p>
          <a:p>
            <a:pPr marL="12700" marR="5080">
              <a:lnSpc>
                <a:spcPct val="109600"/>
              </a:lnSpc>
              <a:spcBef>
                <a:spcPts val="10"/>
              </a:spcBef>
            </a:pP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>
                <a:latin typeface="Calibri"/>
                <a:cs typeface="Calibri"/>
              </a:rPr>
              <a:t> 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secondary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formed </a:t>
            </a:r>
            <a:r>
              <a:rPr dirty="0" sz="1200">
                <a:latin typeface="Calibri"/>
                <a:cs typeface="Calibri"/>
              </a:rPr>
              <a:t>as a</a:t>
            </a:r>
            <a:r>
              <a:rPr dirty="0" sz="1200" spc="-5">
                <a:latin typeface="Calibri"/>
                <a:cs typeface="Calibri"/>
              </a:rPr>
              <a:t> result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H-Bond</a:t>
            </a:r>
            <a:r>
              <a:rPr dirty="0" sz="1200" spc="-5">
                <a:latin typeface="Calibri"/>
                <a:cs typeface="Calibri"/>
              </a:rPr>
              <a:t> formation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termini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>
                <a:latin typeface="Calibri"/>
                <a:cs typeface="Calibri"/>
              </a:rPr>
              <a:t> backbone.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Types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include Alpha </a:t>
            </a:r>
            <a:r>
              <a:rPr dirty="0" sz="1200">
                <a:latin typeface="Calibri"/>
                <a:cs typeface="Calibri"/>
              </a:rPr>
              <a:t>helices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Beta</a:t>
            </a:r>
            <a:r>
              <a:rPr dirty="0" sz="1200" spc="-5">
                <a:latin typeface="Calibri"/>
                <a:cs typeface="Calibri"/>
              </a:rPr>
              <a:t> sheets.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828159"/>
            <a:ext cx="185610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35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Special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Secondary Structure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091810"/>
            <a:ext cx="3975735" cy="17494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latin typeface="Calibri"/>
                <a:cs typeface="Calibri"/>
              </a:rPr>
              <a:t>Properties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of</a:t>
            </a:r>
            <a:r>
              <a:rPr dirty="0" sz="1400" spc="-2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Loop</a:t>
            </a:r>
            <a:endParaRPr sz="14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5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Loops connect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helices </a:t>
            </a:r>
            <a:r>
              <a:rPr dirty="0" sz="1200" spc="-10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Loops </a:t>
            </a:r>
            <a:r>
              <a:rPr dirty="0" sz="1200">
                <a:latin typeface="Calibri"/>
                <a:cs typeface="Calibri"/>
              </a:rPr>
              <a:t>vary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length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3-D</a:t>
            </a:r>
            <a:r>
              <a:rPr dirty="0" sz="1200" spc="-5">
                <a:latin typeface="Calibri"/>
                <a:cs typeface="Calibri"/>
              </a:rPr>
              <a:t> configurations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Loops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mostly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located</a:t>
            </a:r>
            <a:r>
              <a:rPr dirty="0" sz="1200">
                <a:latin typeface="Calibri"/>
                <a:cs typeface="Calibri"/>
              </a:rPr>
              <a:t> on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surface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proteins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Loops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more “acceptable"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mutations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Loops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 </a:t>
            </a:r>
            <a:r>
              <a:rPr dirty="0" sz="1200">
                <a:latin typeface="Calibri"/>
                <a:cs typeface="Calibri"/>
              </a:rPr>
              <a:t>flexible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adopt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multiple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conformations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Loops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tend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 </a:t>
            </a:r>
            <a:r>
              <a:rPr dirty="0" sz="1200" spc="-5">
                <a:latin typeface="Calibri"/>
                <a:cs typeface="Calibri"/>
              </a:rPr>
              <a:t>charged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polar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Loops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 frequently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components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active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sites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4704" y="8077961"/>
            <a:ext cx="4806950" cy="7448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latin typeface="Calibri"/>
                <a:cs typeface="Calibri"/>
              </a:rPr>
              <a:t>Coils</a:t>
            </a:r>
            <a:endParaRPr sz="1400">
              <a:latin typeface="Calibri"/>
              <a:cs typeface="Calibri"/>
            </a:endParaRPr>
          </a:p>
          <a:p>
            <a:pPr marL="456565" indent="-228600">
              <a:lnSpc>
                <a:spcPct val="100000"/>
              </a:lnSpc>
              <a:spcBef>
                <a:spcPts val="960"/>
              </a:spcBef>
              <a:buFont typeface="Wingdings"/>
              <a:buChar char=""/>
              <a:tabLst>
                <a:tab pos="457200" algn="l"/>
              </a:tabLst>
            </a:pPr>
            <a:r>
              <a:rPr dirty="0" sz="1200" spc="-5">
                <a:latin typeface="Calibri"/>
                <a:cs typeface="Calibri"/>
              </a:rPr>
              <a:t>Secondary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>
                <a:latin typeface="Calibri"/>
                <a:cs typeface="Calibri"/>
              </a:rPr>
              <a:t> are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not </a:t>
            </a:r>
            <a:r>
              <a:rPr dirty="0" sz="1200" spc="-5">
                <a:latin typeface="Calibri"/>
                <a:cs typeface="Calibri"/>
              </a:rPr>
              <a:t>helices,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sheets,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recognizable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turns</a:t>
            </a:r>
            <a:endParaRPr sz="1200">
              <a:latin typeface="Calibri"/>
              <a:cs typeface="Calibri"/>
            </a:endParaRPr>
          </a:p>
          <a:p>
            <a:pPr marL="456565" indent="-228600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457200" algn="l"/>
              </a:tabLst>
            </a:pPr>
            <a:r>
              <a:rPr dirty="0" sz="1200" spc="-5">
                <a:latin typeface="Calibri"/>
                <a:cs typeface="Calibri"/>
              </a:rPr>
              <a:t>Disordered regions, but</a:t>
            </a:r>
            <a:r>
              <a:rPr dirty="0" sz="1200">
                <a:latin typeface="Calibri"/>
                <a:cs typeface="Calibri"/>
              </a:rPr>
              <a:t> also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appear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play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important </a:t>
            </a:r>
            <a:r>
              <a:rPr dirty="0" sz="1200" spc="-5">
                <a:latin typeface="Calibri"/>
                <a:cs typeface="Calibri"/>
              </a:rPr>
              <a:t>functional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roles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02676" y="1836420"/>
            <a:ext cx="1938413" cy="2861856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248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066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 spc="-5">
                <a:latin typeface="Calibri"/>
                <a:cs typeface="Calibri"/>
              </a:rPr>
              <a:t>Loops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Coils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also </a:t>
            </a:r>
            <a:r>
              <a:rPr dirty="0" sz="1200" spc="-5">
                <a:latin typeface="Calibri"/>
                <a:cs typeface="Calibri"/>
              </a:rPr>
              <a:t>secondary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 </a:t>
            </a:r>
            <a:r>
              <a:rPr dirty="0" sz="1200" spc="-10">
                <a:latin typeface="Calibri"/>
                <a:cs typeface="Calibri"/>
              </a:rPr>
              <a:t>which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first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after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endParaRPr sz="1200">
              <a:latin typeface="Calibri"/>
              <a:cs typeface="Calibri"/>
            </a:endParaRPr>
          </a:p>
          <a:p>
            <a:pPr marL="12700" marR="95885">
              <a:lnSpc>
                <a:spcPct val="1092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protein’s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acids. </a:t>
            </a:r>
            <a:r>
              <a:rPr dirty="0" sz="1200" spc="-5">
                <a:latin typeface="Calibri"/>
                <a:cs typeface="Calibri"/>
              </a:rPr>
              <a:t>Loops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Coils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very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important</a:t>
            </a:r>
            <a:r>
              <a:rPr dirty="0" sz="1200">
                <a:latin typeface="Calibri"/>
                <a:cs typeface="Calibri"/>
              </a:rPr>
              <a:t> 2’</a:t>
            </a:r>
            <a:r>
              <a:rPr dirty="0" sz="1200" spc="-5">
                <a:latin typeface="Calibri"/>
                <a:cs typeface="Calibri"/>
              </a:rPr>
              <a:t> structures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that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active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sites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proteins.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249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020: Tertiary Structures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Proteins</a:t>
            </a:r>
            <a:endParaRPr sz="13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include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alpha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helices,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beta sheets,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loops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coils.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Upon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combination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00" spc="-5">
                <a:latin typeface="Calibri"/>
                <a:cs typeface="Calibri"/>
              </a:rPr>
              <a:t>structures,</a:t>
            </a:r>
            <a:r>
              <a:rPr dirty="0" sz="1200">
                <a:latin typeface="Calibri"/>
                <a:cs typeface="Calibri"/>
              </a:rPr>
              <a:t> a </a:t>
            </a:r>
            <a:r>
              <a:rPr dirty="0" sz="1200" spc="-5">
                <a:latin typeface="Calibri"/>
                <a:cs typeface="Calibri"/>
              </a:rPr>
              <a:t>tertiary</a:t>
            </a:r>
            <a:r>
              <a:rPr dirty="0" sz="1200">
                <a:latin typeface="Calibri"/>
                <a:cs typeface="Calibri"/>
              </a:rPr>
              <a:t> or</a:t>
            </a:r>
            <a:r>
              <a:rPr dirty="0" sz="1200" spc="-5">
                <a:latin typeface="Calibri"/>
                <a:cs typeface="Calibri"/>
              </a:rPr>
              <a:t> 3’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formed.3’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next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level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organization.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740022"/>
            <a:ext cx="5745480" cy="17964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36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Example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Tertiary Structure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400" spc="-5" b="1">
                <a:latin typeface="Calibri"/>
                <a:cs typeface="Calibri"/>
              </a:rPr>
              <a:t>Formation </a:t>
            </a:r>
            <a:r>
              <a:rPr dirty="0" sz="1400" b="1">
                <a:latin typeface="Calibri"/>
                <a:cs typeface="Calibri"/>
              </a:rPr>
              <a:t>of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3’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structure</a:t>
            </a:r>
            <a:endParaRPr sz="14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6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Hydrophobic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 nonpolar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R-groups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Covalent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-5">
                <a:latin typeface="Calibri"/>
                <a:cs typeface="Calibri"/>
              </a:rPr>
              <a:t> Disulphide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bridges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9200"/>
              </a:lnSpc>
            </a:pPr>
            <a:r>
              <a:rPr dirty="0" sz="1200" spc="-5">
                <a:latin typeface="Calibri"/>
                <a:cs typeface="Calibri"/>
              </a:rPr>
              <a:t>Combinations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Alpha helices,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Beta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sheets,</a:t>
            </a:r>
            <a:r>
              <a:rPr dirty="0" sz="1200">
                <a:latin typeface="Calibri"/>
                <a:cs typeface="Calibri"/>
              </a:rPr>
              <a:t> coils 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loops help</a:t>
            </a:r>
            <a:r>
              <a:rPr dirty="0" sz="1200">
                <a:latin typeface="Calibri"/>
                <a:cs typeface="Calibri"/>
              </a:rPr>
              <a:t> form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3’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Covalent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bonds, Hydrogen bonds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hydrophobic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enforce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3’ </a:t>
            </a:r>
            <a:r>
              <a:rPr dirty="0" sz="1200" spc="-5">
                <a:latin typeface="Calibri"/>
                <a:cs typeface="Calibri"/>
              </a:rPr>
              <a:t>structure.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1301" y="1635251"/>
            <a:ext cx="3209290" cy="200761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250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9234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021: Quaternary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Structures</a:t>
            </a:r>
            <a:r>
              <a:rPr dirty="0" sz="1300" spc="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Proteins</a:t>
            </a:r>
            <a:endParaRPr sz="1300">
              <a:latin typeface="Calibri Light"/>
              <a:cs typeface="Calibri Light"/>
            </a:endParaRPr>
          </a:p>
          <a:p>
            <a:pPr marL="12700" marR="90170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4’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5">
                <a:latin typeface="Calibri"/>
                <a:cs typeface="Calibri"/>
              </a:rPr>
              <a:t> quaternary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formed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 chains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make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up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protein.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Multimeric proteins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>
                <a:latin typeface="Calibri"/>
                <a:cs typeface="Calibri"/>
              </a:rPr>
              <a:t> comprise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multiple </a:t>
            </a:r>
            <a:r>
              <a:rPr dirty="0" sz="1200">
                <a:latin typeface="Calibri"/>
                <a:cs typeface="Calibri"/>
              </a:rPr>
              <a:t>peptides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 4’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dirty="0" sz="1400" b="1">
                <a:latin typeface="Calibri"/>
                <a:cs typeface="Calibri"/>
              </a:rPr>
              <a:t>Monomeric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vs.</a:t>
            </a:r>
            <a:r>
              <a:rPr dirty="0" sz="1400" spc="-1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Multimeric Proteins</a:t>
            </a:r>
            <a:endParaRPr sz="1400">
              <a:latin typeface="Calibri"/>
              <a:cs typeface="Calibri"/>
            </a:endParaRPr>
          </a:p>
          <a:p>
            <a:pPr marL="12700" marR="402590">
              <a:lnSpc>
                <a:spcPct val="110000"/>
              </a:lnSpc>
              <a:spcBef>
                <a:spcPts val="810"/>
              </a:spcBef>
            </a:pP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comprised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only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single chain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(monomeric)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do</a:t>
            </a:r>
            <a:r>
              <a:rPr dirty="0" sz="1200" spc="-5">
                <a:latin typeface="Calibri"/>
                <a:cs typeface="Calibri"/>
              </a:rPr>
              <a:t> not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have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quaternary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 with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multiple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chains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form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4’</a:t>
            </a:r>
            <a:r>
              <a:rPr dirty="0" sz="1200" spc="-5">
                <a:latin typeface="Calibri"/>
                <a:cs typeface="Calibri"/>
              </a:rPr>
              <a:t> structures.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6059804"/>
            <a:ext cx="5379720" cy="671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37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Example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Quaternary Structure</a:t>
            </a:r>
            <a:r>
              <a:rPr dirty="0" sz="900" spc="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See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how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2’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and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3’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structures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come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together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09200"/>
              </a:lnSpc>
              <a:spcBef>
                <a:spcPts val="5"/>
              </a:spcBef>
            </a:pPr>
            <a:r>
              <a:rPr dirty="0" sz="1200">
                <a:latin typeface="Calibri"/>
                <a:cs typeface="Calibri"/>
              </a:rPr>
              <a:t>4’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kept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conformation</a:t>
            </a:r>
            <a:r>
              <a:rPr dirty="0" sz="1200">
                <a:latin typeface="Calibri"/>
                <a:cs typeface="Calibri"/>
              </a:rPr>
              <a:t> by </a:t>
            </a:r>
            <a:r>
              <a:rPr dirty="0" sz="1200" spc="-5">
                <a:latin typeface="Calibri"/>
                <a:cs typeface="Calibri"/>
              </a:rPr>
              <a:t>Hydrogen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Bonds, Covalent Disulphide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Bonds,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Hydrophobic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Interactions</a:t>
            </a:r>
            <a:r>
              <a:rPr dirty="0" sz="1200">
                <a:latin typeface="Calibri"/>
                <a:cs typeface="Calibri"/>
              </a:rPr>
              <a:t> and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ionic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bonds.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terms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-5">
                <a:latin typeface="Calibri"/>
                <a:cs typeface="Calibri"/>
              </a:rPr>
              <a:t> stability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4’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&gt;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3’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&gt;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&gt;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1’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8426" y="2473960"/>
            <a:ext cx="3495548" cy="348805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251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2004" y="956818"/>
            <a:ext cx="396557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Chapter</a:t>
            </a:r>
            <a:r>
              <a:rPr dirty="0" spc="-60"/>
              <a:t> </a:t>
            </a:r>
            <a:r>
              <a:rPr dirty="0"/>
              <a:t>2</a:t>
            </a:r>
            <a:r>
              <a:rPr dirty="0" spc="-10"/>
              <a:t> </a:t>
            </a:r>
            <a:r>
              <a:rPr dirty="0"/>
              <a:t>-</a:t>
            </a:r>
            <a:r>
              <a:rPr dirty="0" spc="-15"/>
              <a:t> </a:t>
            </a:r>
            <a:r>
              <a:rPr dirty="0" spc="-5"/>
              <a:t>Sequence</a:t>
            </a:r>
            <a:r>
              <a:rPr dirty="0" spc="-140"/>
              <a:t> </a:t>
            </a:r>
            <a:r>
              <a:rPr dirty="0" spc="-5"/>
              <a:t>Analysis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02004" y="1470723"/>
            <a:ext cx="5838825" cy="3068955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001: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Gene, mRNA and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Protein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Sequences</a:t>
            </a:r>
            <a:endParaRPr sz="1300">
              <a:latin typeface="Calibri Light"/>
              <a:cs typeface="Calibri Light"/>
            </a:endParaRPr>
          </a:p>
          <a:p>
            <a:pPr marL="469265" indent="-228600">
              <a:lnSpc>
                <a:spcPct val="100000"/>
              </a:lnSpc>
              <a:spcBef>
                <a:spcPts val="209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INTRODUTION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Symbol"/>
              <a:buChar char=""/>
            </a:pP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</a:pP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all </a:t>
            </a:r>
            <a:r>
              <a:rPr dirty="0" sz="1200" spc="-5">
                <a:latin typeface="Calibri"/>
                <a:cs typeface="Calibri"/>
              </a:rPr>
              <a:t>know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living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things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composed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cells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question</a:t>
            </a:r>
            <a:r>
              <a:rPr dirty="0" sz="1200">
                <a:latin typeface="Calibri"/>
                <a:cs typeface="Calibri"/>
              </a:rPr>
              <a:t> arise</a:t>
            </a:r>
            <a:r>
              <a:rPr dirty="0" sz="1200" spc="-5">
                <a:latin typeface="Calibri"/>
                <a:cs typeface="Calibri"/>
              </a:rPr>
              <a:t> that </a:t>
            </a:r>
            <a:r>
              <a:rPr dirty="0" sz="1200">
                <a:latin typeface="Calibri"/>
                <a:cs typeface="Calibri"/>
              </a:rPr>
              <a:t>how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cells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made?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composition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cell DNA </a:t>
            </a:r>
            <a:r>
              <a:rPr dirty="0" sz="1200">
                <a:latin typeface="Calibri"/>
                <a:cs typeface="Calibri"/>
              </a:rPr>
              <a:t>has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blueprints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5">
                <a:latin typeface="Calibri"/>
                <a:cs typeface="Calibri"/>
              </a:rPr>
              <a:t> building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cells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along</a:t>
            </a:r>
            <a:r>
              <a:rPr dirty="0" sz="1200" spc="-5">
                <a:latin typeface="Calibri"/>
                <a:cs typeface="Calibri"/>
              </a:rPr>
              <a:t> with the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00" spc="-5">
                <a:latin typeface="Calibri"/>
                <a:cs typeface="Calibri"/>
              </a:rPr>
              <a:t>information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cell’s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carbohydrate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vitamins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production.</a:t>
            </a:r>
            <a:endParaRPr sz="1200">
              <a:latin typeface="Calibri"/>
              <a:cs typeface="Calibri"/>
            </a:endParaRPr>
          </a:p>
          <a:p>
            <a:pPr marL="12700" marR="120650">
              <a:lnSpc>
                <a:spcPct val="109200"/>
              </a:lnSpc>
              <a:spcBef>
                <a:spcPts val="815"/>
              </a:spcBef>
            </a:pP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transfer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-5">
                <a:latin typeface="Calibri"/>
                <a:cs typeface="Calibri"/>
              </a:rPr>
              <a:t> this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DNA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these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termed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 </a:t>
            </a:r>
            <a:r>
              <a:rPr dirty="0" sz="1200" spc="-5">
                <a:latin typeface="Calibri"/>
                <a:cs typeface="Calibri"/>
              </a:rPr>
              <a:t>“Central</a:t>
            </a:r>
            <a:r>
              <a:rPr dirty="0" sz="1200">
                <a:latin typeface="Calibri"/>
                <a:cs typeface="Calibri"/>
              </a:rPr>
              <a:t> Dogma”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>
                <a:latin typeface="Calibri"/>
                <a:cs typeface="Calibri"/>
              </a:rPr>
              <a:t> is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5"/>
              </a:spcBef>
              <a:tabLst>
                <a:tab pos="808990" algn="l"/>
                <a:tab pos="1631314" algn="l"/>
              </a:tabLst>
            </a:pPr>
            <a:r>
              <a:rPr dirty="0" sz="1200">
                <a:latin typeface="Calibri"/>
                <a:cs typeface="Calibri"/>
              </a:rPr>
              <a:t>DNA	RNA	</a:t>
            </a:r>
            <a:r>
              <a:rPr dirty="0" sz="1200" spc="-5">
                <a:latin typeface="Calibri"/>
                <a:cs typeface="Calibri"/>
              </a:rPr>
              <a:t>Protein.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constructing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cell.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DNA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7943850"/>
            <a:ext cx="5822315" cy="8731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0.1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DNA</a:t>
            </a:r>
            <a:r>
              <a:rPr dirty="0" sz="900" spc="-2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Double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helix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09600"/>
              </a:lnSpc>
            </a:pPr>
            <a:r>
              <a:rPr dirty="0" sz="1200">
                <a:latin typeface="Calibri"/>
                <a:cs typeface="Calibri"/>
              </a:rPr>
              <a:t>DNA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double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helix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contain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pairs</a:t>
            </a:r>
            <a:r>
              <a:rPr dirty="0" sz="1200" spc="-5">
                <a:latin typeface="Calibri"/>
                <a:cs typeface="Calibri"/>
              </a:rPr>
              <a:t> composed</a:t>
            </a:r>
            <a:r>
              <a:rPr dirty="0" sz="1200">
                <a:latin typeface="Calibri"/>
                <a:cs typeface="Calibri"/>
              </a:rPr>
              <a:t> of </a:t>
            </a:r>
            <a:r>
              <a:rPr dirty="0" sz="1200" spc="-5">
                <a:latin typeface="Calibri"/>
                <a:cs typeface="Calibri"/>
              </a:rPr>
              <a:t>nucleotides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these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composed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sugar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phosphate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group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are</a:t>
            </a:r>
            <a:r>
              <a:rPr dirty="0" sz="1200" spc="-5">
                <a:latin typeface="Calibri"/>
                <a:cs typeface="Calibri"/>
              </a:rPr>
              <a:t> bind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 each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other with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hydrogen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6975" y="4655820"/>
            <a:ext cx="2801339" cy="3190366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219200" y="3481070"/>
            <a:ext cx="400050" cy="76200"/>
          </a:xfrm>
          <a:custGeom>
            <a:avLst/>
            <a:gdLst/>
            <a:ahLst/>
            <a:cxnLst/>
            <a:rect l="l" t="t" r="r" b="b"/>
            <a:pathLst>
              <a:path w="400050" h="76200">
                <a:moveTo>
                  <a:pt x="323850" y="0"/>
                </a:moveTo>
                <a:lnTo>
                  <a:pt x="323850" y="76200"/>
                </a:lnTo>
                <a:lnTo>
                  <a:pt x="387350" y="44450"/>
                </a:lnTo>
                <a:lnTo>
                  <a:pt x="336550" y="44450"/>
                </a:lnTo>
                <a:lnTo>
                  <a:pt x="336550" y="31750"/>
                </a:lnTo>
                <a:lnTo>
                  <a:pt x="387350" y="31750"/>
                </a:lnTo>
                <a:lnTo>
                  <a:pt x="323850" y="0"/>
                </a:lnTo>
                <a:close/>
              </a:path>
              <a:path w="400050" h="76200">
                <a:moveTo>
                  <a:pt x="32385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323850" y="44450"/>
                </a:lnTo>
                <a:lnTo>
                  <a:pt x="323850" y="31750"/>
                </a:lnTo>
                <a:close/>
              </a:path>
              <a:path w="400050" h="76200">
                <a:moveTo>
                  <a:pt x="387350" y="31750"/>
                </a:moveTo>
                <a:lnTo>
                  <a:pt x="336550" y="31750"/>
                </a:lnTo>
                <a:lnTo>
                  <a:pt x="336550" y="44450"/>
                </a:lnTo>
                <a:lnTo>
                  <a:pt x="387350" y="44450"/>
                </a:lnTo>
                <a:lnTo>
                  <a:pt x="400050" y="38100"/>
                </a:lnTo>
                <a:lnTo>
                  <a:pt x="387350" y="3175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962150" y="3484879"/>
            <a:ext cx="400050" cy="76200"/>
          </a:xfrm>
          <a:custGeom>
            <a:avLst/>
            <a:gdLst/>
            <a:ahLst/>
            <a:cxnLst/>
            <a:rect l="l" t="t" r="r" b="b"/>
            <a:pathLst>
              <a:path w="400050" h="76200">
                <a:moveTo>
                  <a:pt x="323850" y="0"/>
                </a:moveTo>
                <a:lnTo>
                  <a:pt x="323850" y="76200"/>
                </a:lnTo>
                <a:lnTo>
                  <a:pt x="387350" y="44450"/>
                </a:lnTo>
                <a:lnTo>
                  <a:pt x="336550" y="44450"/>
                </a:lnTo>
                <a:lnTo>
                  <a:pt x="336550" y="31750"/>
                </a:lnTo>
                <a:lnTo>
                  <a:pt x="387350" y="31750"/>
                </a:lnTo>
                <a:lnTo>
                  <a:pt x="323850" y="0"/>
                </a:lnTo>
                <a:close/>
              </a:path>
              <a:path w="400050" h="76200">
                <a:moveTo>
                  <a:pt x="32385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323850" y="44450"/>
                </a:lnTo>
                <a:lnTo>
                  <a:pt x="323850" y="31750"/>
                </a:lnTo>
                <a:close/>
              </a:path>
              <a:path w="400050" h="76200">
                <a:moveTo>
                  <a:pt x="387350" y="31750"/>
                </a:moveTo>
                <a:lnTo>
                  <a:pt x="336550" y="31750"/>
                </a:lnTo>
                <a:lnTo>
                  <a:pt x="336550" y="44450"/>
                </a:lnTo>
                <a:lnTo>
                  <a:pt x="387350" y="44450"/>
                </a:lnTo>
                <a:lnTo>
                  <a:pt x="400050" y="38100"/>
                </a:lnTo>
                <a:lnTo>
                  <a:pt x="387350" y="3175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18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284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022: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Introduction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to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Bond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Angles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in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Proteins</a:t>
            </a:r>
            <a:endParaRPr sz="1300">
              <a:latin typeface="Calibri Light"/>
              <a:cs typeface="Calibri Light"/>
            </a:endParaRPr>
          </a:p>
          <a:p>
            <a:pPr marL="12700" marR="369570">
              <a:lnSpc>
                <a:spcPct val="109600"/>
              </a:lnSpc>
              <a:spcBef>
                <a:spcPts val="10"/>
              </a:spcBef>
            </a:pPr>
            <a:r>
              <a:rPr dirty="0" sz="1200" spc="-5">
                <a:latin typeface="Calibri"/>
                <a:cs typeface="Calibri"/>
              </a:rPr>
              <a:t>Protein folding results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linear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getting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packed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into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compact </a:t>
            </a:r>
            <a:r>
              <a:rPr dirty="0" sz="1200" spc="-5">
                <a:latin typeface="Calibri"/>
                <a:cs typeface="Calibri"/>
              </a:rPr>
              <a:t>3D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leads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reduction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</a:t>
            </a:r>
            <a:r>
              <a:rPr dirty="0" sz="1200">
                <a:latin typeface="Calibri"/>
                <a:cs typeface="Calibri"/>
              </a:rPr>
              <a:t> angles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from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 </a:t>
            </a:r>
            <a:r>
              <a:rPr dirty="0" sz="1200" spc="-5">
                <a:latin typeface="Calibri"/>
                <a:cs typeface="Calibri"/>
              </a:rPr>
              <a:t>initial</a:t>
            </a:r>
            <a:r>
              <a:rPr dirty="0" sz="1200">
                <a:latin typeface="Calibri"/>
                <a:cs typeface="Calibri"/>
              </a:rPr>
              <a:t> of 180 </a:t>
            </a:r>
            <a:r>
              <a:rPr dirty="0" sz="1200" spc="-5">
                <a:latin typeface="Calibri"/>
                <a:cs typeface="Calibri"/>
              </a:rPr>
              <a:t>degrees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(protein’s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linear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form)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299330"/>
            <a:ext cx="11296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38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Linear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Protein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519796"/>
            <a:ext cx="20516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39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Formation of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Planar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Peptide Bond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7965915"/>
            <a:ext cx="5199380" cy="949960"/>
          </a:xfrm>
          <a:prstGeom prst="rect">
            <a:avLst/>
          </a:prstGeom>
        </p:spPr>
        <p:txBody>
          <a:bodyPr wrap="square" lIns="0" tIns="1155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resultant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gets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its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own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set</a:t>
            </a:r>
            <a:r>
              <a:rPr dirty="0" sz="1200">
                <a:latin typeface="Calibri"/>
                <a:cs typeface="Calibri"/>
              </a:rPr>
              <a:t> of </a:t>
            </a:r>
            <a:r>
              <a:rPr dirty="0" sz="1200" spc="-5">
                <a:latin typeface="Calibri"/>
                <a:cs typeface="Calibri"/>
              </a:rPr>
              <a:t>attributes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Peptide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planar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&amp;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rigid.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400" spc="-5" b="1">
                <a:latin typeface="Calibri"/>
                <a:cs typeface="Calibri"/>
              </a:rPr>
              <a:t>Dihedral</a:t>
            </a:r>
            <a:r>
              <a:rPr dirty="0" sz="1400" spc="-2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Angles</a:t>
            </a:r>
            <a:endParaRPr sz="14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5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Angle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planes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(i.e. </a:t>
            </a:r>
            <a:r>
              <a:rPr dirty="0" sz="1200">
                <a:latin typeface="Calibri"/>
                <a:cs typeface="Calibri"/>
              </a:rPr>
              <a:t>4</a:t>
            </a:r>
            <a:r>
              <a:rPr dirty="0" sz="1200" spc="-5">
                <a:latin typeface="Calibri"/>
                <a:cs typeface="Calibri"/>
              </a:rPr>
              <a:t> points)!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0186" y="1926126"/>
            <a:ext cx="5741741" cy="215295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4584191"/>
            <a:ext cx="5943600" cy="2838322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252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2504" y="435356"/>
            <a:ext cx="5791200" cy="8674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090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06: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278765" marR="64769" indent="-228600">
              <a:lnSpc>
                <a:spcPct val="110100"/>
              </a:lnSpc>
              <a:spcBef>
                <a:spcPts val="790"/>
              </a:spcBef>
              <a:buFont typeface="Wingdings"/>
              <a:buChar char=""/>
              <a:tabLst>
                <a:tab pos="279400" algn="l"/>
              </a:tabLst>
            </a:pPr>
            <a:r>
              <a:rPr dirty="0" sz="1200" spc="-5">
                <a:latin typeface="Calibri"/>
                <a:cs typeface="Calibri"/>
              </a:rPr>
              <a:t>Considering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middle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two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points </a:t>
            </a:r>
            <a:r>
              <a:rPr dirty="0" sz="1200">
                <a:latin typeface="Calibri"/>
                <a:cs typeface="Calibri"/>
              </a:rPr>
              <a:t>to be </a:t>
            </a:r>
            <a:r>
              <a:rPr dirty="0" sz="1200" spc="-5">
                <a:latin typeface="Calibri"/>
                <a:cs typeface="Calibri"/>
              </a:rPr>
              <a:t>aligned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(or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overlapped), </a:t>
            </a: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angle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1</a:t>
            </a:r>
            <a:r>
              <a:rPr dirty="0" baseline="38194" sz="1200" spc="-7">
                <a:latin typeface="Calibri"/>
                <a:cs typeface="Calibri"/>
              </a:rPr>
              <a:t>st</a:t>
            </a:r>
            <a:r>
              <a:rPr dirty="0" sz="1200" spc="-5">
                <a:latin typeface="Calibri"/>
                <a:cs typeface="Calibri"/>
              </a:rPr>
              <a:t>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overlapped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4</a:t>
            </a:r>
            <a:r>
              <a:rPr dirty="0" baseline="38194" sz="1200" spc="-7">
                <a:latin typeface="Calibri"/>
                <a:cs typeface="Calibri"/>
              </a:rPr>
              <a:t>th</a:t>
            </a:r>
            <a:r>
              <a:rPr dirty="0" baseline="38194" sz="1200" spc="1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points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forms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dihedral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angle.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085971"/>
            <a:ext cx="23285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40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Protein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after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Folding: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Phi and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Psi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Angles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1204" y="6678548"/>
            <a:ext cx="5745480" cy="11417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35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0.171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Protein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after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Folding: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Phi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and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Psi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Angles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>
              <a:latin typeface="Calibri"/>
              <a:cs typeface="Calibri"/>
            </a:endParaRPr>
          </a:p>
          <a:p>
            <a:pPr marL="63500" marR="4075429">
              <a:lnSpc>
                <a:spcPct val="110000"/>
              </a:lnSpc>
            </a:pPr>
            <a:r>
              <a:rPr dirty="0" sz="1100" b="1">
                <a:latin typeface="Calibri"/>
                <a:cs typeface="Calibri"/>
              </a:rPr>
              <a:t>Φ </a:t>
            </a:r>
            <a:r>
              <a:rPr dirty="0" sz="1100" spc="-5" b="1">
                <a:latin typeface="Calibri"/>
                <a:cs typeface="Calibri"/>
              </a:rPr>
              <a:t>(</a:t>
            </a:r>
            <a:r>
              <a:rPr dirty="0" sz="1100" spc="-5" b="1" i="1">
                <a:latin typeface="Calibri"/>
                <a:cs typeface="Calibri"/>
              </a:rPr>
              <a:t>phi</a:t>
            </a:r>
            <a:r>
              <a:rPr dirty="0" sz="1100" spc="-5" b="1">
                <a:latin typeface="Calibri"/>
                <a:cs typeface="Calibri"/>
              </a:rPr>
              <a:t>, involving C'-N-C</a:t>
            </a:r>
            <a:r>
              <a:rPr dirty="0" baseline="39682" sz="1050" spc="-7" b="1">
                <a:latin typeface="Calibri"/>
                <a:cs typeface="Calibri"/>
              </a:rPr>
              <a:t>α</a:t>
            </a:r>
            <a:r>
              <a:rPr dirty="0" sz="1100" spc="-5" b="1">
                <a:latin typeface="Calibri"/>
                <a:cs typeface="Calibri"/>
              </a:rPr>
              <a:t>-C') </a:t>
            </a:r>
            <a:r>
              <a:rPr dirty="0" sz="1100" spc="-235" b="1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ψ</a:t>
            </a:r>
            <a:r>
              <a:rPr dirty="0" sz="1100" spc="-10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(</a:t>
            </a:r>
            <a:r>
              <a:rPr dirty="0" sz="1100" spc="-5" b="1" i="1">
                <a:latin typeface="Calibri"/>
                <a:cs typeface="Calibri"/>
              </a:rPr>
              <a:t>psi</a:t>
            </a:r>
            <a:r>
              <a:rPr dirty="0" sz="1100" spc="-5" b="1">
                <a:latin typeface="Calibri"/>
                <a:cs typeface="Calibri"/>
              </a:rPr>
              <a:t>,</a:t>
            </a:r>
            <a:r>
              <a:rPr dirty="0" sz="1100" spc="-15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involving</a:t>
            </a:r>
            <a:r>
              <a:rPr dirty="0" sz="1100" spc="-15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N-C</a:t>
            </a:r>
            <a:r>
              <a:rPr dirty="0" baseline="39682" sz="1050" spc="-7" b="1">
                <a:latin typeface="Calibri"/>
                <a:cs typeface="Calibri"/>
              </a:rPr>
              <a:t>α</a:t>
            </a:r>
            <a:r>
              <a:rPr dirty="0" sz="1100" spc="-5" b="1">
                <a:latin typeface="Calibri"/>
                <a:cs typeface="Calibri"/>
              </a:rPr>
              <a:t>-C'-N)</a:t>
            </a:r>
            <a:endParaRPr sz="1100">
              <a:latin typeface="Calibri"/>
              <a:cs typeface="Calibri"/>
            </a:endParaRPr>
          </a:p>
          <a:p>
            <a:pPr marL="63500" marR="17780">
              <a:lnSpc>
                <a:spcPct val="109400"/>
              </a:lnSpc>
              <a:spcBef>
                <a:spcPts val="795"/>
              </a:spcBef>
            </a:pP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into </a:t>
            </a:r>
            <a:r>
              <a:rPr dirty="0" sz="1200">
                <a:latin typeface="Calibri"/>
                <a:cs typeface="Calibri"/>
              </a:rPr>
              <a:t>3D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Phi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psi </a:t>
            </a:r>
            <a:r>
              <a:rPr dirty="0" sz="1200">
                <a:latin typeface="Calibri"/>
                <a:cs typeface="Calibri"/>
              </a:rPr>
              <a:t>angles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taken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up 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result</a:t>
            </a:r>
            <a:r>
              <a:rPr dirty="0" sz="1200">
                <a:latin typeface="Calibri"/>
                <a:cs typeface="Calibri"/>
              </a:rPr>
              <a:t> of folding.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These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angles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measured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towards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understanding the 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389" y="1663113"/>
            <a:ext cx="5687851" cy="222009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7119" y="4581890"/>
            <a:ext cx="4886569" cy="190717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253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9304" y="435356"/>
            <a:ext cx="5994400" cy="2092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122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06: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254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023: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Ramachandran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Plot</a:t>
            </a:r>
            <a:endParaRPr sz="1300">
              <a:latin typeface="Calibri Light"/>
              <a:cs typeface="Calibri Light"/>
            </a:endParaRPr>
          </a:p>
          <a:p>
            <a:pPr marL="25400">
              <a:lnSpc>
                <a:spcPct val="100000"/>
              </a:lnSpc>
              <a:spcBef>
                <a:spcPts val="150"/>
              </a:spcBef>
            </a:pPr>
            <a:r>
              <a:rPr dirty="0" sz="1200">
                <a:latin typeface="Calibri"/>
                <a:cs typeface="Calibri"/>
              </a:rPr>
              <a:t>Phi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Psi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angles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measured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like:</a:t>
            </a:r>
            <a:endParaRPr sz="1200">
              <a:latin typeface="Calibri"/>
              <a:cs typeface="Calibri"/>
            </a:endParaRPr>
          </a:p>
          <a:p>
            <a:pPr marL="481965" indent="-228600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482600" algn="l"/>
              </a:tabLst>
            </a:pPr>
            <a:r>
              <a:rPr dirty="0" sz="1200">
                <a:latin typeface="Calibri"/>
                <a:cs typeface="Calibri"/>
              </a:rPr>
              <a:t>φ</a:t>
            </a:r>
            <a:r>
              <a:rPr dirty="0" sz="1200" spc="229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-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 i="1">
                <a:latin typeface="Calibri"/>
                <a:cs typeface="Calibri"/>
              </a:rPr>
              <a:t>phi</a:t>
            </a:r>
            <a:endParaRPr sz="1200">
              <a:latin typeface="Calibri"/>
              <a:cs typeface="Calibri"/>
            </a:endParaRPr>
          </a:p>
          <a:p>
            <a:pPr marL="481965" indent="-228600">
              <a:lnSpc>
                <a:spcPct val="100000"/>
              </a:lnSpc>
              <a:spcBef>
                <a:spcPts val="950"/>
              </a:spcBef>
              <a:buFont typeface="Wingdings"/>
              <a:buChar char=""/>
              <a:tabLst>
                <a:tab pos="482600" algn="l"/>
              </a:tabLst>
            </a:pPr>
            <a:r>
              <a:rPr dirty="0" sz="1200">
                <a:latin typeface="Calibri"/>
                <a:cs typeface="Calibri"/>
              </a:rPr>
              <a:t>Involves</a:t>
            </a:r>
            <a:r>
              <a:rPr dirty="0" sz="1200" spc="-4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C'-N-C</a:t>
            </a:r>
            <a:r>
              <a:rPr dirty="0" baseline="38194" sz="1200" spc="-7">
                <a:latin typeface="Calibri"/>
                <a:cs typeface="Calibri"/>
              </a:rPr>
              <a:t>α</a:t>
            </a:r>
            <a:r>
              <a:rPr dirty="0" sz="1200" spc="-5">
                <a:latin typeface="Calibri"/>
                <a:cs typeface="Calibri"/>
              </a:rPr>
              <a:t>-C‘</a:t>
            </a:r>
            <a:endParaRPr sz="1200">
              <a:latin typeface="Calibri"/>
              <a:cs typeface="Calibri"/>
            </a:endParaRPr>
          </a:p>
          <a:p>
            <a:pPr marL="481965" indent="-228600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482600" algn="l"/>
              </a:tabLst>
            </a:pPr>
            <a:r>
              <a:rPr dirty="0" sz="1200">
                <a:latin typeface="Calibri"/>
                <a:cs typeface="Calibri"/>
              </a:rPr>
              <a:t>ψ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–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 i="1">
                <a:latin typeface="Calibri"/>
                <a:cs typeface="Calibri"/>
              </a:rPr>
              <a:t>psi</a:t>
            </a:r>
            <a:endParaRPr sz="1200">
              <a:latin typeface="Calibri"/>
              <a:cs typeface="Calibri"/>
            </a:endParaRPr>
          </a:p>
          <a:p>
            <a:pPr marL="481965" indent="-228600">
              <a:lnSpc>
                <a:spcPct val="100000"/>
              </a:lnSpc>
              <a:spcBef>
                <a:spcPts val="935"/>
              </a:spcBef>
              <a:buSzPct val="91666"/>
              <a:buFont typeface="Wingdings"/>
              <a:buChar char=""/>
              <a:tabLst>
                <a:tab pos="482600" algn="l"/>
              </a:tabLst>
            </a:pPr>
            <a:r>
              <a:rPr dirty="0" sz="1200">
                <a:latin typeface="Calibri"/>
                <a:cs typeface="Calibri"/>
              </a:rPr>
              <a:t>Involves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N-C</a:t>
            </a:r>
            <a:r>
              <a:rPr dirty="0" baseline="38194" sz="1200" spc="-7">
                <a:latin typeface="Calibri"/>
                <a:cs typeface="Calibri"/>
              </a:rPr>
              <a:t>α</a:t>
            </a:r>
            <a:r>
              <a:rPr dirty="0" sz="1200" spc="-5">
                <a:latin typeface="Calibri"/>
                <a:cs typeface="Calibri"/>
              </a:rPr>
              <a:t>-C'-N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564504"/>
            <a:ext cx="13208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42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Phi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Psi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Angles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389" y="3141394"/>
            <a:ext cx="5687851" cy="222009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254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9145" y="435356"/>
            <a:ext cx="22815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622416"/>
            <a:ext cx="18034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43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Allowable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Phi</a:t>
            </a:r>
            <a:r>
              <a:rPr dirty="0" sz="900" spc="-2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Psi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Angles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8343138"/>
            <a:ext cx="5801360" cy="7131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Data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(Lovell</a:t>
            </a:r>
            <a:r>
              <a:rPr dirty="0" sz="1200">
                <a:latin typeface="Calibri"/>
                <a:cs typeface="Calibri"/>
              </a:rPr>
              <a:t> et al.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2003)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showing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about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100,000</a:t>
            </a:r>
            <a:r>
              <a:rPr dirty="0" sz="1200">
                <a:latin typeface="Calibri"/>
                <a:cs typeface="Calibri"/>
              </a:rPr>
              <a:t> data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points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several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amino-acids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800"/>
              </a:spcBef>
            </a:pP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limited</a:t>
            </a:r>
            <a:r>
              <a:rPr dirty="0" sz="1200">
                <a:latin typeface="Calibri"/>
                <a:cs typeface="Calibri"/>
              </a:rPr>
              <a:t> range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Phi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psi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angles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taken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up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result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</a:t>
            </a:r>
            <a:r>
              <a:rPr dirty="0" sz="1200">
                <a:latin typeface="Calibri"/>
                <a:cs typeface="Calibri"/>
              </a:rPr>
              <a:t>folding.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This</a:t>
            </a:r>
            <a:r>
              <a:rPr dirty="0" sz="1200">
                <a:latin typeface="Calibri"/>
                <a:cs typeface="Calibri"/>
              </a:rPr>
              <a:t> range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angles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constitutes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allowable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range</a:t>
            </a:r>
            <a:r>
              <a:rPr dirty="0" sz="1200" spc="-5">
                <a:latin typeface="Calibri"/>
                <a:cs typeface="Calibri"/>
              </a:rPr>
              <a:t> 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torsion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rotation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angles</a:t>
            </a:r>
            <a:r>
              <a:rPr dirty="0" sz="1200" spc="-5">
                <a:latin typeface="Calibri"/>
                <a:cs typeface="Calibri"/>
              </a:rPr>
              <a:t> that</a:t>
            </a:r>
            <a:r>
              <a:rPr dirty="0" sz="1200">
                <a:latin typeface="Calibri"/>
                <a:cs typeface="Calibri"/>
              </a:rPr>
              <a:t> are </a:t>
            </a:r>
            <a:r>
              <a:rPr dirty="0" sz="1200" spc="-5">
                <a:latin typeface="Calibri"/>
                <a:cs typeface="Calibri"/>
              </a:rPr>
              <a:t>taken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up</a:t>
            </a:r>
            <a:r>
              <a:rPr dirty="0" sz="1200">
                <a:latin typeface="Calibri"/>
                <a:cs typeface="Calibri"/>
              </a:rPr>
              <a:t> 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2550" y="914400"/>
            <a:ext cx="5067173" cy="460311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37184" y="5958237"/>
            <a:ext cx="2310063" cy="2288507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255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024: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Structure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Visualization</a:t>
            </a:r>
            <a:r>
              <a:rPr dirty="0" sz="1300" spc="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-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</a:t>
            </a:r>
            <a:endParaRPr sz="1300">
              <a:latin typeface="Calibri Light"/>
              <a:cs typeface="Calibri Light"/>
            </a:endParaRPr>
          </a:p>
          <a:p>
            <a:pPr marL="12700" marR="477520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know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backbone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takes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up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specific rotation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angles </a:t>
            </a:r>
            <a:r>
              <a:rPr dirty="0" sz="1200" spc="-5">
                <a:latin typeface="Calibri"/>
                <a:cs typeface="Calibri"/>
              </a:rPr>
              <a:t>after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folding.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consists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multiple</a:t>
            </a:r>
            <a:r>
              <a:rPr dirty="0" sz="1200">
                <a:latin typeface="Calibri"/>
                <a:cs typeface="Calibri"/>
              </a:rPr>
              <a:t> amino </a:t>
            </a:r>
            <a:r>
              <a:rPr dirty="0" sz="1200" spc="-5">
                <a:latin typeface="Calibri"/>
                <a:cs typeface="Calibri"/>
              </a:rPr>
              <a:t>acids.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 amino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C-terminus</a:t>
            </a:r>
            <a:r>
              <a:rPr dirty="0" sz="1200" spc="-5">
                <a:latin typeface="Calibri"/>
                <a:cs typeface="Calibri"/>
              </a:rPr>
              <a:t> 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N-Terminus.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683509"/>
            <a:ext cx="1898014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44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Protein Backbone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and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atoms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017134"/>
            <a:ext cx="33909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45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Omitting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Planar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bonds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Tracing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C-Alpha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atoms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in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backbone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7341489"/>
            <a:ext cx="5873115" cy="8750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46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C-Alpha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Backbone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visualization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</a:pPr>
            <a:r>
              <a:rPr dirty="0" sz="1200">
                <a:latin typeface="Calibri"/>
                <a:cs typeface="Calibri"/>
              </a:rPr>
              <a:t>C-Alpha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traced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recreate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3D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choice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made</a:t>
            </a:r>
            <a:r>
              <a:rPr dirty="0" sz="1200" spc="-5">
                <a:latin typeface="Calibri"/>
                <a:cs typeface="Calibri"/>
              </a:rPr>
              <a:t> while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keeping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planar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nature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 bond </a:t>
            </a:r>
            <a:r>
              <a:rPr dirty="0" sz="1200">
                <a:latin typeface="Calibri"/>
                <a:cs typeface="Calibri"/>
              </a:rPr>
              <a:t>in view. </a:t>
            </a:r>
            <a:r>
              <a:rPr dirty="0" sz="1200" spc="-5">
                <a:latin typeface="Calibri"/>
                <a:cs typeface="Calibri"/>
              </a:rPr>
              <a:t>Later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will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how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insert side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chains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visual models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well.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2550" y="1844745"/>
            <a:ext cx="5105400" cy="61895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43151" y="2969132"/>
            <a:ext cx="4085590" cy="195072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38325" y="5301996"/>
            <a:ext cx="4133850" cy="1942592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256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3904" y="435356"/>
            <a:ext cx="6019800" cy="22904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376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06: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025: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Structure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Visualization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–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II</a:t>
            </a:r>
            <a:endParaRPr sz="1300">
              <a:latin typeface="Calibri Light"/>
              <a:cs typeface="Calibri Light"/>
            </a:endParaRPr>
          </a:p>
          <a:p>
            <a:pPr marL="279400" marR="191770">
              <a:lnSpc>
                <a:spcPct val="109700"/>
              </a:lnSpc>
              <a:spcBef>
                <a:spcPts val="10"/>
              </a:spcBef>
            </a:pPr>
            <a:r>
              <a:rPr dirty="0" sz="1200">
                <a:latin typeface="Calibri"/>
                <a:cs typeface="Calibri"/>
              </a:rPr>
              <a:t>C-Alphas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be </a:t>
            </a:r>
            <a:r>
              <a:rPr dirty="0" sz="1200" spc="-5">
                <a:latin typeface="Calibri"/>
                <a:cs typeface="Calibri"/>
              </a:rPr>
              <a:t>used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construct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5">
                <a:latin typeface="Calibri"/>
                <a:cs typeface="Calibri"/>
              </a:rPr>
              <a:t> backbone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towards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visualization.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also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need</a:t>
            </a:r>
            <a:r>
              <a:rPr dirty="0" sz="1200">
                <a:latin typeface="Calibri"/>
                <a:cs typeface="Calibri"/>
              </a:rPr>
              <a:t> a </a:t>
            </a:r>
            <a:r>
              <a:rPr dirty="0" sz="1200" spc="-5">
                <a:latin typeface="Calibri"/>
                <a:cs typeface="Calibri"/>
              </a:rPr>
              <a:t>representation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measurements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 </a:t>
            </a:r>
            <a:r>
              <a:rPr dirty="0" sz="1200">
                <a:latin typeface="Calibri"/>
                <a:cs typeface="Calibri"/>
              </a:rPr>
              <a:t>assigning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atomic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distances.</a:t>
            </a:r>
            <a:r>
              <a:rPr dirty="0" sz="1200">
                <a:latin typeface="Calibri"/>
                <a:cs typeface="Calibri"/>
              </a:rPr>
              <a:t> The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ångström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used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-5">
                <a:latin typeface="Calibri"/>
                <a:cs typeface="Calibri"/>
              </a:rPr>
              <a:t> express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size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atoms, molecules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extremely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small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biological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lengths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chemical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bonds, </a:t>
            </a: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arrangement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-5">
                <a:latin typeface="Calibri"/>
                <a:cs typeface="Calibri"/>
              </a:rPr>
              <a:t> atoms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crystals.</a:t>
            </a:r>
            <a:endParaRPr sz="1200">
              <a:latin typeface="Calibri"/>
              <a:cs typeface="Calibri"/>
            </a:endParaRPr>
          </a:p>
          <a:p>
            <a:pPr marL="279400">
              <a:lnSpc>
                <a:spcPct val="100000"/>
              </a:lnSpc>
              <a:spcBef>
                <a:spcPts val="935"/>
              </a:spcBef>
            </a:pPr>
            <a:r>
              <a:rPr dirty="0" sz="1200">
                <a:latin typeface="Calibri"/>
                <a:cs typeface="Calibri"/>
              </a:rPr>
              <a:t>1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angstrom </a:t>
            </a:r>
            <a:r>
              <a:rPr dirty="0" sz="1200">
                <a:latin typeface="Calibri"/>
                <a:cs typeface="Calibri"/>
              </a:rPr>
              <a:t>is 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unit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length equal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10</a:t>
            </a:r>
            <a:r>
              <a:rPr dirty="0" baseline="38194" sz="1200">
                <a:latin typeface="Calibri"/>
                <a:cs typeface="Calibri"/>
              </a:rPr>
              <a:t>−10</a:t>
            </a:r>
            <a:r>
              <a:rPr dirty="0" baseline="38194" sz="1200" spc="1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(one ten-billionth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meter)</a:t>
            </a:r>
            <a:r>
              <a:rPr dirty="0" sz="1200">
                <a:latin typeface="Calibri"/>
                <a:cs typeface="Calibri"/>
              </a:rPr>
              <a:t> 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0.1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nm</a:t>
            </a:r>
            <a:endParaRPr sz="1200">
              <a:latin typeface="Calibri"/>
              <a:cs typeface="Calibri"/>
            </a:endParaRPr>
          </a:p>
          <a:p>
            <a:pPr marL="279400" marR="317500">
              <a:lnSpc>
                <a:spcPct val="109200"/>
              </a:lnSpc>
              <a:spcBef>
                <a:spcPts val="815"/>
              </a:spcBef>
            </a:pPr>
            <a:r>
              <a:rPr dirty="0" sz="1200">
                <a:latin typeface="Calibri"/>
                <a:cs typeface="Calibri"/>
              </a:rPr>
              <a:t>Atoms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phosphorus,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sulfur, and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chlorine</a:t>
            </a:r>
            <a:r>
              <a:rPr dirty="0" sz="1200">
                <a:latin typeface="Calibri"/>
                <a:cs typeface="Calibri"/>
              </a:rPr>
              <a:t> are </a:t>
            </a:r>
            <a:r>
              <a:rPr dirty="0" sz="1200" spc="-5">
                <a:latin typeface="Calibri"/>
                <a:cs typeface="Calibri"/>
              </a:rPr>
              <a:t>~1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Å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covalent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radius,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while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hydrogen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atom 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0.25 Å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324983"/>
            <a:ext cx="22904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47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Ansedel Anders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Ångström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(1814–1874)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811261"/>
            <a:ext cx="5920740" cy="424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C-Alpha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traced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recreate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3D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C-Alpha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atom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distance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represented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the unit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“Angstrom”.1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resolution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better than </a:t>
            </a:r>
            <a:r>
              <a:rPr dirty="0" sz="1200">
                <a:latin typeface="Calibri"/>
                <a:cs typeface="Calibri"/>
              </a:rPr>
              <a:t>10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5">
                <a:latin typeface="Calibri"/>
                <a:cs typeface="Calibri"/>
              </a:rPr>
              <a:t>A.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81350" y="2842260"/>
            <a:ext cx="1638173" cy="238544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22014" y="5609844"/>
            <a:ext cx="2401974" cy="210191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257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21247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026: Experimental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Determination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of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Protein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Structure</a:t>
            </a:r>
            <a:endParaRPr sz="1300">
              <a:latin typeface="Calibri Light"/>
              <a:cs typeface="Calibri Light"/>
            </a:endParaRPr>
          </a:p>
          <a:p>
            <a:pPr marL="12700" marR="180975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C-Alpha</a:t>
            </a:r>
            <a:r>
              <a:rPr dirty="0" sz="1200" spc="-5">
                <a:latin typeface="Calibri"/>
                <a:cs typeface="Calibri"/>
              </a:rPr>
              <a:t> atoms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traced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recreate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3D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Distances between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C-Alphas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measured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unit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“Angstrom”.</a:t>
            </a:r>
            <a:endParaRPr sz="1200">
              <a:latin typeface="Calibri"/>
              <a:cs typeface="Calibri"/>
            </a:endParaRPr>
          </a:p>
          <a:p>
            <a:pPr marL="165100" indent="-153035">
              <a:lnSpc>
                <a:spcPct val="100000"/>
              </a:lnSpc>
              <a:spcBef>
                <a:spcPts val="955"/>
              </a:spcBef>
              <a:buSzPct val="92857"/>
              <a:buAutoNum type="romanUcPeriod" startAt="10"/>
              <a:tabLst>
                <a:tab pos="165735" algn="l"/>
              </a:tabLst>
            </a:pPr>
            <a:r>
              <a:rPr dirty="0" sz="1400" b="1">
                <a:latin typeface="Calibri"/>
                <a:cs typeface="Calibri"/>
              </a:rPr>
              <a:t>Ray</a:t>
            </a:r>
            <a:r>
              <a:rPr dirty="0" sz="1400" spc="-3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Crystallography</a:t>
            </a:r>
            <a:endParaRPr sz="1400">
              <a:latin typeface="Calibri"/>
              <a:cs typeface="Calibri"/>
            </a:endParaRPr>
          </a:p>
          <a:p>
            <a:pPr lvl="1" marL="697865" indent="-229235">
              <a:lnSpc>
                <a:spcPct val="100000"/>
              </a:lnSpc>
              <a:spcBef>
                <a:spcPts val="955"/>
              </a:spcBef>
              <a:buFont typeface="Wingdings"/>
              <a:buChar char=""/>
              <a:tabLst>
                <a:tab pos="698500" algn="l"/>
              </a:tabLst>
            </a:pPr>
            <a:r>
              <a:rPr dirty="0" sz="1200" spc="-5">
                <a:latin typeface="Calibri"/>
                <a:cs typeface="Calibri"/>
              </a:rPr>
              <a:t>Crystallography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gives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relative positions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atomic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coordinates</a:t>
            </a:r>
            <a:endParaRPr sz="1200">
              <a:latin typeface="Calibri"/>
              <a:cs typeface="Calibri"/>
            </a:endParaRPr>
          </a:p>
          <a:p>
            <a:pPr lvl="1" marL="697865" indent="-229235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698500" algn="l"/>
              </a:tabLst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data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obtained from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diffractions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endParaRPr sz="1200">
              <a:latin typeface="Calibri"/>
              <a:cs typeface="Calibri"/>
            </a:endParaRPr>
          </a:p>
          <a:p>
            <a:pPr lvl="1" marL="697865" indent="-229235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698500" algn="l"/>
              </a:tabLst>
            </a:pP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coordinates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atom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x,y and </a:t>
            </a:r>
            <a:r>
              <a:rPr dirty="0" sz="1200">
                <a:latin typeface="Calibri"/>
                <a:cs typeface="Calibri"/>
              </a:rPr>
              <a:t>z axis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output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6105525"/>
            <a:ext cx="5969000" cy="673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48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x-ray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crystallography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65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</a:pPr>
            <a:r>
              <a:rPr dirty="0" sz="1200" spc="-5">
                <a:latin typeface="Calibri"/>
                <a:cs typeface="Calibri"/>
              </a:rPr>
              <a:t>Crystallized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used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-5">
                <a:latin typeface="Calibri"/>
                <a:cs typeface="Calibri"/>
              </a:rPr>
              <a:t> determine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structures.</a:t>
            </a:r>
            <a:r>
              <a:rPr dirty="0" sz="1200" spc="4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X-rays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diffract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5">
                <a:latin typeface="Calibri"/>
                <a:cs typeface="Calibri"/>
              </a:rPr>
              <a:t> atoms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protein,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atomic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distances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noted.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>
                <a:latin typeface="Calibri"/>
                <a:cs typeface="Calibri"/>
              </a:rPr>
              <a:t> 3D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measured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-5">
                <a:latin typeface="Calibri"/>
                <a:cs typeface="Calibri"/>
              </a:rPr>
              <a:t> Angstroms.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2525" y="2827147"/>
            <a:ext cx="5457825" cy="318135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258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052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027: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Protein Databank</a:t>
            </a:r>
            <a:endParaRPr sz="1300">
              <a:latin typeface="Calibri Light"/>
              <a:cs typeface="Calibri Light"/>
            </a:endParaRPr>
          </a:p>
          <a:p>
            <a:pPr marL="12700" marR="297180">
              <a:lnSpc>
                <a:spcPct val="109100"/>
              </a:lnSpc>
              <a:spcBef>
                <a:spcPts val="35"/>
              </a:spcBef>
            </a:pPr>
            <a:r>
              <a:rPr dirty="0" sz="1100" spc="-5" b="1">
                <a:latin typeface="Calibri"/>
                <a:cs typeface="Calibri"/>
              </a:rPr>
              <a:t>Position</a:t>
            </a:r>
            <a:r>
              <a:rPr dirty="0" sz="1100" spc="5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of</a:t>
            </a:r>
            <a:r>
              <a:rPr dirty="0" sz="1100" spc="15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C-Alpha</a:t>
            </a:r>
            <a:r>
              <a:rPr dirty="0" sz="1100" spc="5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atoms</a:t>
            </a:r>
            <a:r>
              <a:rPr dirty="0" sz="1100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are</a:t>
            </a:r>
            <a:r>
              <a:rPr dirty="0" sz="1100" spc="10" b="1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used to</a:t>
            </a:r>
            <a:r>
              <a:rPr dirty="0" sz="1100" spc="5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construct</a:t>
            </a:r>
            <a:r>
              <a:rPr dirty="0" sz="1100" spc="10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3D</a:t>
            </a:r>
            <a:r>
              <a:rPr dirty="0" sz="1100" spc="10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protein</a:t>
            </a:r>
            <a:r>
              <a:rPr dirty="0" sz="1100" spc="15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structure</a:t>
            </a:r>
            <a:r>
              <a:rPr dirty="0" sz="1100" spc="-5">
                <a:latin typeface="Calibri"/>
                <a:cs typeface="Calibri"/>
              </a:rPr>
              <a:t>.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X-Ray</a:t>
            </a:r>
            <a:r>
              <a:rPr dirty="0" sz="1100" spc="10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diffraction</a:t>
            </a:r>
            <a:r>
              <a:rPr dirty="0" sz="1100" spc="5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data</a:t>
            </a:r>
            <a:r>
              <a:rPr dirty="0" sz="1100" spc="5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helps </a:t>
            </a:r>
            <a:r>
              <a:rPr dirty="0" sz="1100" spc="-229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measure </a:t>
            </a:r>
            <a:r>
              <a:rPr dirty="0" sz="1100" b="1">
                <a:latin typeface="Calibri"/>
                <a:cs typeface="Calibri"/>
              </a:rPr>
              <a:t>the</a:t>
            </a:r>
            <a:r>
              <a:rPr dirty="0" sz="1100" spc="-5" b="1">
                <a:latin typeface="Calibri"/>
                <a:cs typeface="Calibri"/>
              </a:rPr>
              <a:t> atomic</a:t>
            </a:r>
            <a:r>
              <a:rPr dirty="0" sz="1100" spc="10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positions</a:t>
            </a:r>
            <a:r>
              <a:rPr dirty="0" sz="1100" spc="-5">
                <a:latin typeface="Calibri"/>
                <a:cs typeface="Calibri"/>
              </a:rPr>
              <a:t>.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X,</a:t>
            </a:r>
            <a:r>
              <a:rPr dirty="0" sz="1100" spc="-5" b="1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Y</a:t>
            </a:r>
            <a:r>
              <a:rPr dirty="0" sz="1100" spc="5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and</a:t>
            </a:r>
            <a:r>
              <a:rPr dirty="0" sz="1100" b="1">
                <a:latin typeface="Calibri"/>
                <a:cs typeface="Calibri"/>
              </a:rPr>
              <a:t> Z</a:t>
            </a:r>
            <a:r>
              <a:rPr dirty="0" sz="1100" spc="5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positions</a:t>
            </a:r>
            <a:r>
              <a:rPr dirty="0" sz="1100" spc="5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of</a:t>
            </a:r>
            <a:r>
              <a:rPr dirty="0" sz="1100" spc="-15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several</a:t>
            </a:r>
            <a:r>
              <a:rPr dirty="0" sz="1100" spc="5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proteins</a:t>
            </a:r>
            <a:r>
              <a:rPr dirty="0" sz="1100" b="1">
                <a:latin typeface="Calibri"/>
                <a:cs typeface="Calibri"/>
              </a:rPr>
              <a:t> are</a:t>
            </a:r>
            <a:r>
              <a:rPr dirty="0" sz="1100" spc="5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available </a:t>
            </a:r>
            <a:r>
              <a:rPr dirty="0" sz="1100" b="1">
                <a:latin typeface="Calibri"/>
                <a:cs typeface="Calibri"/>
              </a:rPr>
              <a:t>online.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7736585"/>
            <a:ext cx="12236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49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PDB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File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Format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7184" y="1946337"/>
            <a:ext cx="3453185" cy="295586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69637" y="5546897"/>
            <a:ext cx="4308729" cy="1999658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259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9145" y="435356"/>
            <a:ext cx="22815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9381" y="986881"/>
            <a:ext cx="4606614" cy="227987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09876" y="6616585"/>
            <a:ext cx="3152648" cy="2176247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08050" y="3410711"/>
            <a:ext cx="5335270" cy="3078480"/>
            <a:chOff x="908050" y="3410711"/>
            <a:chExt cx="5335270" cy="307848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8826" y="3410711"/>
              <a:ext cx="4714367" cy="307848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14400" y="3515486"/>
              <a:ext cx="3733800" cy="2247265"/>
            </a:xfrm>
            <a:custGeom>
              <a:avLst/>
              <a:gdLst/>
              <a:ahLst/>
              <a:cxnLst/>
              <a:rect l="l" t="t" r="r" b="b"/>
              <a:pathLst>
                <a:path w="3733800" h="2247265">
                  <a:moveTo>
                    <a:pt x="0" y="142875"/>
                  </a:moveTo>
                  <a:lnTo>
                    <a:pt x="3695700" y="142875"/>
                  </a:lnTo>
                  <a:lnTo>
                    <a:pt x="3695700" y="0"/>
                  </a:lnTo>
                  <a:lnTo>
                    <a:pt x="0" y="0"/>
                  </a:lnTo>
                  <a:lnTo>
                    <a:pt x="0" y="142875"/>
                  </a:lnTo>
                  <a:close/>
                </a:path>
                <a:path w="3733800" h="2247265">
                  <a:moveTo>
                    <a:pt x="0" y="1123950"/>
                  </a:moveTo>
                  <a:lnTo>
                    <a:pt x="3695700" y="1123950"/>
                  </a:lnTo>
                  <a:lnTo>
                    <a:pt x="3695700" y="981075"/>
                  </a:lnTo>
                  <a:lnTo>
                    <a:pt x="0" y="981075"/>
                  </a:lnTo>
                  <a:lnTo>
                    <a:pt x="0" y="1123950"/>
                  </a:lnTo>
                  <a:close/>
                </a:path>
                <a:path w="3733800" h="2247265">
                  <a:moveTo>
                    <a:pt x="38100" y="2247265"/>
                  </a:moveTo>
                  <a:lnTo>
                    <a:pt x="3733800" y="2247265"/>
                  </a:lnTo>
                  <a:lnTo>
                    <a:pt x="3733800" y="2104390"/>
                  </a:lnTo>
                  <a:lnTo>
                    <a:pt x="38100" y="2104390"/>
                  </a:lnTo>
                  <a:lnTo>
                    <a:pt x="38100" y="2247265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260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9145" y="435356"/>
            <a:ext cx="22815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6219825"/>
            <a:ext cx="5846445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PDB </a:t>
            </a:r>
            <a:r>
              <a:rPr dirty="0" sz="1200" spc="-5">
                <a:latin typeface="Calibri"/>
                <a:cs typeface="Calibri"/>
              </a:rPr>
              <a:t>contains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structure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coordinates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C-Alphas </a:t>
            </a:r>
            <a:r>
              <a:rPr dirty="0" sz="1200">
                <a:latin typeface="Calibri"/>
                <a:cs typeface="Calibri"/>
              </a:rPr>
              <a:t>for over</a:t>
            </a:r>
            <a:r>
              <a:rPr dirty="0" sz="1200" spc="-5">
                <a:latin typeface="Calibri"/>
                <a:cs typeface="Calibri"/>
              </a:rPr>
              <a:t> 50,000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visualized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using</a:t>
            </a:r>
            <a:r>
              <a:rPr dirty="0" sz="1200">
                <a:latin typeface="Calibri"/>
                <a:cs typeface="Calibri"/>
              </a:rPr>
              <a:t> this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5601" y="932586"/>
            <a:ext cx="3485502" cy="229600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11625" y="3664809"/>
            <a:ext cx="4182783" cy="218735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261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2468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 marR="13335">
              <a:lnSpc>
                <a:spcPct val="110100"/>
              </a:lnSpc>
              <a:spcBef>
                <a:spcPts val="790"/>
              </a:spcBef>
            </a:pPr>
            <a:r>
              <a:rPr dirty="0" sz="1200">
                <a:latin typeface="Calibri"/>
                <a:cs typeface="Calibri"/>
              </a:rPr>
              <a:t>Normally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nucleotides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same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both DNA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except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one position</a:t>
            </a:r>
            <a:r>
              <a:rPr dirty="0" sz="1200">
                <a:latin typeface="Calibri"/>
                <a:cs typeface="Calibri"/>
              </a:rPr>
              <a:t> in 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</a:t>
            </a:r>
            <a:r>
              <a:rPr dirty="0" sz="1200" spc="-5">
                <a:latin typeface="Calibri"/>
                <a:cs typeface="Calibri"/>
              </a:rPr>
              <a:t> (Uracil)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 </a:t>
            </a:r>
            <a:r>
              <a:rPr dirty="0" sz="1200">
                <a:latin typeface="Calibri"/>
                <a:cs typeface="Calibri"/>
              </a:rPr>
              <a:t>DNA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is</a:t>
            </a:r>
            <a:r>
              <a:rPr dirty="0" sz="1200">
                <a:latin typeface="Calibri"/>
                <a:cs typeface="Calibri"/>
              </a:rPr>
              <a:t> 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(Thiamin)</a:t>
            </a:r>
            <a:endParaRPr sz="1200">
              <a:latin typeface="Calibri"/>
              <a:cs typeface="Calibri"/>
            </a:endParaRPr>
          </a:p>
          <a:p>
            <a:pPr marL="12700" marR="226060">
              <a:lnSpc>
                <a:spcPct val="110000"/>
              </a:lnSpc>
              <a:spcBef>
                <a:spcPts val="790"/>
              </a:spcBef>
            </a:pPr>
            <a:r>
              <a:rPr dirty="0" sz="1200">
                <a:latin typeface="Calibri"/>
                <a:cs typeface="Calibri"/>
              </a:rPr>
              <a:t>DNA </a:t>
            </a:r>
            <a:r>
              <a:rPr dirty="0" sz="1200" spc="-5">
                <a:latin typeface="Calibri"/>
                <a:cs typeface="Calibri"/>
              </a:rPr>
              <a:t>sends the information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5">
                <a:latin typeface="Calibri"/>
                <a:cs typeface="Calibri"/>
              </a:rPr>
              <a:t>cell </a:t>
            </a:r>
            <a:r>
              <a:rPr dirty="0" sz="1200">
                <a:latin typeface="Calibri"/>
                <a:cs typeface="Calibri"/>
              </a:rPr>
              <a:t>via mRNA </a:t>
            </a:r>
            <a:r>
              <a:rPr dirty="0" sz="1200" spc="-5">
                <a:latin typeface="Calibri"/>
                <a:cs typeface="Calibri"/>
              </a:rPr>
              <a:t>and that sequence </a:t>
            </a:r>
            <a:r>
              <a:rPr dirty="0" sz="1200">
                <a:latin typeface="Calibri"/>
                <a:cs typeface="Calibri"/>
              </a:rPr>
              <a:t>the amino acids </a:t>
            </a:r>
            <a:r>
              <a:rPr dirty="0" sz="1200" spc="-5">
                <a:latin typeface="Calibri"/>
                <a:cs typeface="Calibri"/>
              </a:rPr>
              <a:t>according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coded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that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</a:t>
            </a:r>
            <a:r>
              <a:rPr dirty="0" sz="1200">
                <a:latin typeface="Calibri"/>
                <a:cs typeface="Calibri"/>
              </a:rPr>
              <a:t> a </a:t>
            </a:r>
            <a:r>
              <a:rPr dirty="0" sz="1200" spc="-5">
                <a:latin typeface="Calibri"/>
                <a:cs typeface="Calibri"/>
              </a:rPr>
              <a:t>cell.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5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CONCLUSION</a:t>
            </a:r>
            <a:endParaRPr sz="1200">
              <a:latin typeface="Calibri"/>
              <a:cs typeface="Calibri"/>
            </a:endParaRPr>
          </a:p>
          <a:p>
            <a:pPr marL="12700" marR="262890">
              <a:lnSpc>
                <a:spcPct val="110000"/>
              </a:lnSpc>
              <a:spcBef>
                <a:spcPts val="790"/>
              </a:spcBef>
            </a:pPr>
            <a:r>
              <a:rPr dirty="0" sz="1200">
                <a:latin typeface="Calibri"/>
                <a:cs typeface="Calibri"/>
              </a:rPr>
              <a:t>According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central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dogma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DNA</a:t>
            </a:r>
            <a:r>
              <a:rPr dirty="0" sz="1200" spc="-5">
                <a:latin typeface="Calibri"/>
                <a:cs typeface="Calibri"/>
              </a:rPr>
              <a:t> codes information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-5">
                <a:latin typeface="Calibri"/>
                <a:cs typeface="Calibri"/>
              </a:rPr>
              <a:t> 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-5">
                <a:latin typeface="Calibri"/>
                <a:cs typeface="Calibri"/>
              </a:rPr>
              <a:t> makes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that 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along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some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organelles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make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cells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its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systems.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19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2575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dirty="0" sz="16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6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028: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Visualization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Technique</a:t>
            </a:r>
            <a:endParaRPr sz="1300">
              <a:latin typeface="Calibri Light"/>
              <a:cs typeface="Calibri Light"/>
            </a:endParaRPr>
          </a:p>
          <a:p>
            <a:pPr marL="12700" marR="191770">
              <a:lnSpc>
                <a:spcPct val="109700"/>
              </a:lnSpc>
              <a:spcBef>
                <a:spcPts val="70"/>
              </a:spcBef>
            </a:pP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into </a:t>
            </a:r>
            <a:r>
              <a:rPr dirty="0" sz="1200">
                <a:latin typeface="Calibri"/>
                <a:cs typeface="Calibri"/>
              </a:rPr>
              <a:t>3D </a:t>
            </a:r>
            <a:r>
              <a:rPr dirty="0" sz="1200" spc="-5">
                <a:latin typeface="Calibri"/>
                <a:cs typeface="Calibri"/>
              </a:rPr>
              <a:t>structures.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Phi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psi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angles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assumed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result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folding.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These </a:t>
            </a:r>
            <a:r>
              <a:rPr dirty="0" sz="1200">
                <a:latin typeface="Calibri"/>
                <a:cs typeface="Calibri"/>
              </a:rPr>
              <a:t> angles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>
                <a:latin typeface="Calibri"/>
                <a:cs typeface="Calibri"/>
              </a:rPr>
              <a:t>be </a:t>
            </a:r>
            <a:r>
              <a:rPr dirty="0" sz="1200" spc="-5">
                <a:latin typeface="Calibri"/>
                <a:cs typeface="Calibri"/>
              </a:rPr>
              <a:t>measured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-5">
                <a:latin typeface="Calibri"/>
                <a:cs typeface="Calibri"/>
              </a:rPr>
              <a:t>viewed towards understanding the protein structure.</a:t>
            </a:r>
            <a:r>
              <a:rPr dirty="0" sz="1200">
                <a:latin typeface="Calibri"/>
                <a:cs typeface="Calibri"/>
              </a:rPr>
              <a:t> To view a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evaluate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physical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location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its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 have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Carbon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Nitrogen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their backbone.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sz="1400" spc="-5" b="1">
                <a:latin typeface="Calibri"/>
                <a:cs typeface="Calibri"/>
              </a:rPr>
              <a:t>CA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atomic</a:t>
            </a:r>
            <a:r>
              <a:rPr dirty="0" sz="1400" spc="-1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coordinates</a:t>
            </a:r>
            <a:endParaRPr sz="14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7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backbone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a </a:t>
            </a:r>
            <a:r>
              <a:rPr dirty="0" sz="1200" spc="-5">
                <a:latin typeface="Calibri"/>
                <a:cs typeface="Calibri"/>
              </a:rPr>
              <a:t>protein,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trace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5">
                <a:latin typeface="Calibri"/>
                <a:cs typeface="Calibri"/>
              </a:rPr>
              <a:t> used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Note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 atoms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side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chains attached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them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coordinates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found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PDB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file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6861429"/>
            <a:ext cx="5780405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 can</a:t>
            </a:r>
            <a:r>
              <a:rPr dirty="0" sz="1200">
                <a:latin typeface="Calibri"/>
                <a:cs typeface="Calibri"/>
              </a:rPr>
              <a:t> be</a:t>
            </a:r>
            <a:r>
              <a:rPr dirty="0" sz="1200" spc="-5">
                <a:latin typeface="Calibri"/>
                <a:cs typeface="Calibri"/>
              </a:rPr>
              <a:t> visualized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tracing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</a:t>
            </a:r>
            <a:r>
              <a:rPr dirty="0" sz="1200">
                <a:latin typeface="Calibri"/>
                <a:cs typeface="Calibri"/>
              </a:rPr>
              <a:t> atoms.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Coordinates 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obtained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PDB. </a:t>
            </a:r>
            <a:r>
              <a:rPr dirty="0" sz="1200">
                <a:latin typeface="Calibri"/>
                <a:cs typeface="Calibri"/>
              </a:rPr>
              <a:t>Next, </a:t>
            </a:r>
            <a:r>
              <a:rPr dirty="0" sz="1200" spc="-5">
                <a:latin typeface="Calibri"/>
                <a:cs typeface="Calibri"/>
              </a:rPr>
              <a:t>we need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tool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plot </a:t>
            </a:r>
            <a:r>
              <a:rPr dirty="0" sz="1200" spc="-5">
                <a:latin typeface="Calibri"/>
                <a:cs typeface="Calibri"/>
              </a:rPr>
              <a:t>these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coordinates.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5875" y="3155060"/>
            <a:ext cx="5248275" cy="354329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262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029: Online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Resources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for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Protein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Visualization</a:t>
            </a:r>
            <a:endParaRPr sz="1300">
              <a:latin typeface="Calibri Light"/>
              <a:cs typeface="Calibri Light"/>
            </a:endParaRPr>
          </a:p>
          <a:p>
            <a:pPr marL="12700" marR="54610">
              <a:lnSpc>
                <a:spcPct val="1092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 can</a:t>
            </a:r>
            <a:r>
              <a:rPr dirty="0" sz="1200">
                <a:latin typeface="Calibri"/>
                <a:cs typeface="Calibri"/>
              </a:rPr>
              <a:t> be</a:t>
            </a:r>
            <a:r>
              <a:rPr dirty="0" sz="1200" spc="-5">
                <a:latin typeface="Calibri"/>
                <a:cs typeface="Calibri"/>
              </a:rPr>
              <a:t> visualized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tracing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</a:t>
            </a:r>
            <a:r>
              <a:rPr dirty="0" sz="1200">
                <a:latin typeface="Calibri"/>
                <a:cs typeface="Calibri"/>
              </a:rPr>
              <a:t> atoms.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Coordinates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taken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from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PDB.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406266"/>
            <a:ext cx="5638165" cy="1548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latin typeface="Calibri"/>
                <a:cs typeface="Calibri"/>
              </a:rPr>
              <a:t>Online</a:t>
            </a:r>
            <a:r>
              <a:rPr dirty="0" sz="1400" spc="-3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Tools</a:t>
            </a:r>
            <a:endParaRPr sz="14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69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Rasmol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CHIME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basic</a:t>
            </a:r>
            <a:r>
              <a:rPr dirty="0" sz="1200">
                <a:latin typeface="Calibri"/>
                <a:cs typeface="Calibri"/>
              </a:rPr>
              <a:t> tools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5">
                <a:latin typeface="Calibri"/>
                <a:cs typeface="Calibri"/>
              </a:rPr>
              <a:t> visualizing proteins</a:t>
            </a:r>
            <a:endParaRPr sz="1200">
              <a:latin typeface="Calibri"/>
              <a:cs typeface="Calibri"/>
            </a:endParaRPr>
          </a:p>
          <a:p>
            <a:pPr marL="469265" marR="5080" indent="-228600">
              <a:lnSpc>
                <a:spcPts val="1580"/>
              </a:lnSpc>
              <a:spcBef>
                <a:spcPts val="7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Swiss</a:t>
            </a:r>
            <a:r>
              <a:rPr dirty="0" sz="1200">
                <a:latin typeface="Calibri"/>
                <a:cs typeface="Calibri"/>
              </a:rPr>
              <a:t> PDB Viewer</a:t>
            </a:r>
            <a:r>
              <a:rPr dirty="0" sz="1200" spc="-5">
                <a:latin typeface="Calibri"/>
                <a:cs typeface="Calibri"/>
              </a:rPr>
              <a:t> offers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several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features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surface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view,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several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>
                <a:latin typeface="Calibri"/>
                <a:cs typeface="Calibri"/>
              </a:rPr>
              <a:t> &amp;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modelling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secondary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7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PyMOL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python-script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based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tool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visualizing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Cn3D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another </a:t>
            </a:r>
            <a:r>
              <a:rPr dirty="0" sz="1200">
                <a:latin typeface="Calibri"/>
                <a:cs typeface="Calibri"/>
              </a:rPr>
              <a:t>tool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which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visualize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It also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provides </a:t>
            </a:r>
            <a:r>
              <a:rPr dirty="0" sz="1200">
                <a:latin typeface="Calibri"/>
                <a:cs typeface="Calibri"/>
              </a:rPr>
              <a:t>for </a:t>
            </a:r>
            <a:r>
              <a:rPr dirty="0" sz="1200" spc="-5">
                <a:latin typeface="Calibri"/>
                <a:cs typeface="Calibri"/>
              </a:rPr>
              <a:t>annotating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154" y="1723795"/>
            <a:ext cx="3055794" cy="158015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90801" y="5070347"/>
            <a:ext cx="3590163" cy="306832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263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9145" y="435356"/>
            <a:ext cx="22815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7686293"/>
            <a:ext cx="5892165" cy="424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>
                <a:latin typeface="Calibri"/>
                <a:cs typeface="Calibri"/>
              </a:rPr>
              <a:t> 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visualized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using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several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online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tools.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tools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include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Rasmol,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CHIME,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Swiss </a:t>
            </a:r>
            <a:r>
              <a:rPr dirty="0" sz="1200">
                <a:latin typeface="Calibri"/>
                <a:cs typeface="Calibri"/>
              </a:rPr>
              <a:t>PDB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Viewer </a:t>
            </a:r>
            <a:r>
              <a:rPr dirty="0" sz="1200" spc="-5">
                <a:latin typeface="Calibri"/>
                <a:cs typeface="Calibri"/>
              </a:rPr>
              <a:t>and Cn3D.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0700" y="914400"/>
            <a:ext cx="4190746" cy="273431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33626" y="3773932"/>
            <a:ext cx="4105148" cy="383286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264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5881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030: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Types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Protein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Visualizations</a:t>
            </a:r>
            <a:endParaRPr sz="1300">
              <a:latin typeface="Calibri Light"/>
              <a:cs typeface="Calibri Light"/>
            </a:endParaRPr>
          </a:p>
          <a:p>
            <a:pPr marL="12700" marR="255904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visualize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proteins,</a:t>
            </a:r>
            <a:r>
              <a:rPr dirty="0" sz="1200">
                <a:latin typeface="Calibri"/>
                <a:cs typeface="Calibri"/>
              </a:rPr>
              <a:t> we</a:t>
            </a:r>
            <a:r>
              <a:rPr dirty="0" sz="1200" spc="-5">
                <a:latin typeface="Calibri"/>
                <a:cs typeface="Calibri"/>
              </a:rPr>
              <a:t> use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 coordinates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positions.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several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online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tools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view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resulting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model.</a:t>
            </a:r>
            <a:endParaRPr sz="1200">
              <a:latin typeface="Calibri"/>
              <a:cs typeface="Calibri"/>
            </a:endParaRPr>
          </a:p>
          <a:p>
            <a:pPr marL="12700" marR="446405">
              <a:lnSpc>
                <a:spcPct val="110000"/>
              </a:lnSpc>
              <a:spcBef>
                <a:spcPts val="805"/>
              </a:spcBef>
            </a:pPr>
            <a:r>
              <a:rPr dirty="0" sz="1200" spc="-5">
                <a:latin typeface="Calibri"/>
                <a:cs typeface="Calibri"/>
              </a:rPr>
              <a:t>CPK: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Corey-Paulin-Koltun </a:t>
            </a:r>
            <a:r>
              <a:rPr dirty="0" sz="1200">
                <a:latin typeface="Calibri"/>
                <a:cs typeface="Calibri"/>
              </a:rPr>
              <a:t>Diagrams.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CPK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diagrams,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represented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solid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sphere.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Spheres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equal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atomic</a:t>
            </a:r>
            <a:r>
              <a:rPr dirty="0" sz="1200">
                <a:latin typeface="Calibri"/>
                <a:cs typeface="Calibri"/>
              </a:rPr>
              <a:t> van der</a:t>
            </a:r>
            <a:r>
              <a:rPr dirty="0" sz="1200" spc="-5">
                <a:latin typeface="Calibri"/>
                <a:cs typeface="Calibri"/>
              </a:rPr>
              <a:t> Waal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radius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volume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atom).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031107"/>
            <a:ext cx="5970905" cy="12934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50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sphere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and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surface diagrams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 protein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u="sng" sz="11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http://www.danforthcenter.org/smith/MolView/Over/overview.htm</a:t>
            </a:r>
            <a:r>
              <a:rPr dirty="0" sz="1100" spc="-5">
                <a:solidFill>
                  <a:srgbClr val="0462C1"/>
                </a:solidFill>
                <a:latin typeface="Calibri"/>
                <a:cs typeface="Calibri"/>
                <a:hlinkClick r:id="rId2"/>
              </a:rPr>
              <a:t>l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25"/>
              </a:spcBef>
            </a:pPr>
            <a:r>
              <a:rPr dirty="0" sz="1400" b="1">
                <a:latin typeface="Calibri"/>
                <a:cs typeface="Calibri"/>
              </a:rPr>
              <a:t>Ribbon</a:t>
            </a:r>
            <a:r>
              <a:rPr dirty="0" sz="1400" spc="-3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Diagrams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9200"/>
              </a:lnSpc>
              <a:spcBef>
                <a:spcPts val="835"/>
              </a:spcBef>
            </a:pPr>
            <a:r>
              <a:rPr dirty="0" sz="1200">
                <a:latin typeface="Calibri"/>
                <a:cs typeface="Calibri"/>
              </a:rPr>
              <a:t>Ribbon</a:t>
            </a:r>
            <a:r>
              <a:rPr dirty="0" sz="1200" spc="-5">
                <a:latin typeface="Calibri"/>
                <a:cs typeface="Calibri"/>
              </a:rPr>
              <a:t> diagrams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an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easy</a:t>
            </a:r>
            <a:r>
              <a:rPr dirty="0" sz="1200">
                <a:latin typeface="Calibri"/>
                <a:cs typeface="Calibri"/>
              </a:rPr>
              <a:t> and </a:t>
            </a:r>
            <a:r>
              <a:rPr dirty="0" sz="1200" spc="-5">
                <a:latin typeface="Calibri"/>
                <a:cs typeface="Calibri"/>
              </a:rPr>
              <a:t>frequently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technique</a:t>
            </a:r>
            <a:r>
              <a:rPr dirty="0" sz="1200">
                <a:latin typeface="Calibri"/>
                <a:cs typeface="Calibri"/>
              </a:rPr>
              <a:t> for</a:t>
            </a:r>
            <a:r>
              <a:rPr dirty="0" sz="1200" spc="-5">
                <a:latin typeface="Calibri"/>
                <a:cs typeface="Calibri"/>
              </a:rPr>
              <a:t> representing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structures.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represented</a:t>
            </a:r>
            <a:r>
              <a:rPr dirty="0" sz="1200">
                <a:latin typeface="Calibri"/>
                <a:cs typeface="Calibri"/>
              </a:rPr>
              <a:t> by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secondary structures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(fold) using simple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cartoon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figures.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271384"/>
            <a:ext cx="3968750" cy="4559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51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ribbon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diagrams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u="sng" sz="11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http://www.danforthcenter.org/smith/MolView/Over/overview.html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95601" y="2138172"/>
            <a:ext cx="2975250" cy="179046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81225" y="5725795"/>
            <a:ext cx="3409061" cy="1443989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265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9145" y="435356"/>
            <a:ext cx="22815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92556"/>
            <a:ext cx="5845810" cy="7454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latin typeface="Calibri"/>
                <a:cs typeface="Calibri"/>
              </a:rPr>
              <a:t>Balls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&amp;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Stick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(BS)</a:t>
            </a:r>
            <a:r>
              <a:rPr dirty="0" sz="1400" spc="-2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Models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815"/>
              </a:spcBef>
            </a:pPr>
            <a:r>
              <a:rPr dirty="0" sz="1200" spc="-5">
                <a:latin typeface="Calibri"/>
                <a:cs typeface="Calibri"/>
              </a:rPr>
              <a:t>BS</a:t>
            </a:r>
            <a:r>
              <a:rPr dirty="0" sz="1200">
                <a:latin typeface="Calibri"/>
                <a:cs typeface="Calibri"/>
              </a:rPr>
              <a:t> model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another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popular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representation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strategy. </a:t>
            </a:r>
            <a:r>
              <a:rPr dirty="0" sz="1200" spc="-5">
                <a:latin typeface="Calibri"/>
                <a:cs typeface="Calibri"/>
              </a:rPr>
              <a:t>BS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Models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 </a:t>
            </a:r>
            <a:r>
              <a:rPr dirty="0" sz="1200" spc="-5">
                <a:latin typeface="Calibri"/>
                <a:cs typeface="Calibri"/>
              </a:rPr>
              <a:t>colored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balls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intermediate bonds</a:t>
            </a:r>
            <a:r>
              <a:rPr dirty="0" sz="1200">
                <a:latin typeface="Calibri"/>
                <a:cs typeface="Calibri"/>
              </a:rPr>
              <a:t> as </a:t>
            </a:r>
            <a:r>
              <a:rPr dirty="0" sz="1200" spc="-10">
                <a:latin typeface="Calibri"/>
                <a:cs typeface="Calibri"/>
              </a:rPr>
              <a:t>sticks.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3954907"/>
            <a:ext cx="4326890" cy="472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52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Balls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sticks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model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u="sng" sz="12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http://www.danforthcenter.org/smith/MolView/Over/overview.html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7211948"/>
            <a:ext cx="5809615" cy="9588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53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Colored Sticks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Models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u="sng" sz="11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http://www.danforthcenter.org/smith/MolView/Over/overview.html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790"/>
              </a:spcBef>
            </a:pP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Structure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Visualization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performed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using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several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atomic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representations.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These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include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CPK,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Ribbon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Balls</a:t>
            </a:r>
            <a:r>
              <a:rPr dirty="0" sz="1200">
                <a:latin typeface="Calibri"/>
                <a:cs typeface="Calibri"/>
              </a:rPr>
              <a:t> &amp;</a:t>
            </a:r>
            <a:r>
              <a:rPr dirty="0" sz="1200" spc="-5">
                <a:latin typeface="Calibri"/>
                <a:cs typeface="Calibri"/>
              </a:rPr>
              <a:t> Stick Diagrams.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415796" y="1753361"/>
            <a:ext cx="4939665" cy="2105025"/>
            <a:chOff x="1415796" y="1753361"/>
            <a:chExt cx="4939665" cy="210502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15796" y="1753361"/>
              <a:ext cx="2521585" cy="210477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37253" y="1886711"/>
              <a:ext cx="2418079" cy="1971420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71575" y="4543044"/>
            <a:ext cx="5419725" cy="2571114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266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67202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031: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Introduction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to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Energy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 Protein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Structures</a:t>
            </a:r>
            <a:endParaRPr sz="1300">
              <a:latin typeface="Calibri Light"/>
              <a:cs typeface="Calibri Light"/>
            </a:endParaRPr>
          </a:p>
          <a:p>
            <a:pPr marL="12700" marR="157480">
              <a:lnSpc>
                <a:spcPct val="109600"/>
              </a:lnSpc>
              <a:spcBef>
                <a:spcPts val="10"/>
              </a:spcBef>
            </a:pP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together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result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peptide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formation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various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 acids. 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resulting polymer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goes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through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step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folding </a:t>
            </a:r>
            <a:r>
              <a:rPr dirty="0" sz="1200">
                <a:latin typeface="Calibri"/>
                <a:cs typeface="Calibri"/>
              </a:rPr>
              <a:t>which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leads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a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3D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u="sng" sz="12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https://folding.stanford.edu/home/the-science/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sz="1400" b="1">
                <a:latin typeface="Calibri"/>
                <a:cs typeface="Calibri"/>
              </a:rPr>
              <a:t>Role</a:t>
            </a:r>
            <a:r>
              <a:rPr dirty="0" sz="1400" spc="-1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of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Amino</a:t>
            </a:r>
            <a:r>
              <a:rPr dirty="0" sz="1400" spc="-1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Acids</a:t>
            </a:r>
            <a:endParaRPr sz="1400">
              <a:latin typeface="Calibri"/>
              <a:cs typeface="Calibri"/>
            </a:endParaRPr>
          </a:p>
          <a:p>
            <a:pPr marL="12700" marR="181610">
              <a:lnSpc>
                <a:spcPct val="110000"/>
              </a:lnSpc>
              <a:spcBef>
                <a:spcPts val="810"/>
              </a:spcBef>
            </a:pP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know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be </a:t>
            </a:r>
            <a:r>
              <a:rPr dirty="0" sz="1200" spc="-5">
                <a:latin typeface="Calibri"/>
                <a:cs typeface="Calibri"/>
              </a:rPr>
              <a:t>polar,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charged</a:t>
            </a:r>
            <a:r>
              <a:rPr dirty="0" sz="1200">
                <a:latin typeface="Calibri"/>
                <a:cs typeface="Calibri"/>
              </a:rPr>
              <a:t> and</a:t>
            </a:r>
            <a:r>
              <a:rPr dirty="0" sz="1200" spc="-5">
                <a:latin typeface="Calibri"/>
                <a:cs typeface="Calibri"/>
              </a:rPr>
              <a:t> hydrophobic.</a:t>
            </a:r>
            <a:r>
              <a:rPr dirty="0" sz="1200">
                <a:latin typeface="Calibri"/>
                <a:cs typeface="Calibri"/>
              </a:rPr>
              <a:t> Role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polar</a:t>
            </a:r>
            <a:r>
              <a:rPr dirty="0" sz="1200" spc="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charged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-5">
                <a:latin typeface="Calibri"/>
                <a:cs typeface="Calibri"/>
              </a:rPr>
              <a:t> folding.</a:t>
            </a:r>
            <a:r>
              <a:rPr dirty="0" sz="1200">
                <a:latin typeface="Calibri"/>
                <a:cs typeface="Calibri"/>
              </a:rPr>
              <a:t> Role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hydrophobic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folding.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sz="1400" spc="-5" b="1">
                <a:latin typeface="Calibri"/>
                <a:cs typeface="Calibri"/>
              </a:rPr>
              <a:t>Overall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Goal</a:t>
            </a:r>
            <a:r>
              <a:rPr dirty="0" sz="1400" spc="-1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of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Folding</a:t>
            </a:r>
            <a:endParaRPr sz="1400">
              <a:latin typeface="Calibri"/>
              <a:cs typeface="Calibri"/>
            </a:endParaRPr>
          </a:p>
          <a:p>
            <a:pPr marL="12700" marR="299085">
              <a:lnSpc>
                <a:spcPct val="109600"/>
              </a:lnSpc>
              <a:spcBef>
                <a:spcPts val="835"/>
              </a:spcBef>
            </a:pPr>
            <a:r>
              <a:rPr dirty="0" sz="1200" spc="-5">
                <a:latin typeface="Calibri"/>
                <a:cs typeface="Calibri"/>
              </a:rPr>
              <a:t>Anfinsen’s thermodynamic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hypothesis: Proteins</a:t>
            </a:r>
            <a:r>
              <a:rPr dirty="0" sz="1200">
                <a:latin typeface="Calibri"/>
                <a:cs typeface="Calibri"/>
              </a:rPr>
              <a:t> fold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unique,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stable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minimum </a:t>
            </a:r>
            <a:r>
              <a:rPr dirty="0" sz="1200">
                <a:latin typeface="Calibri"/>
                <a:cs typeface="Calibri"/>
              </a:rPr>
              <a:t>free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kinetic </a:t>
            </a:r>
            <a:r>
              <a:rPr dirty="0" sz="1200" spc="-5">
                <a:latin typeface="Calibri"/>
                <a:cs typeface="Calibri"/>
              </a:rPr>
              <a:t>energy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What </a:t>
            </a:r>
            <a:r>
              <a:rPr dirty="0" sz="1200" spc="-5">
                <a:latin typeface="Calibri"/>
                <a:cs typeface="Calibri"/>
              </a:rPr>
              <a:t>other factors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play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satisfying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Anfinsen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hypothesis.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400" b="1">
                <a:latin typeface="Calibri"/>
                <a:cs typeface="Calibri"/>
              </a:rPr>
              <a:t>Minimizing</a:t>
            </a:r>
            <a:r>
              <a:rPr dirty="0" sz="1400" spc="-4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Energy</a:t>
            </a:r>
            <a:endParaRPr sz="1400">
              <a:latin typeface="Calibri"/>
              <a:cs typeface="Calibri"/>
            </a:endParaRPr>
          </a:p>
          <a:p>
            <a:pPr marL="12700" marR="53340">
              <a:lnSpc>
                <a:spcPct val="109700"/>
              </a:lnSpc>
              <a:spcBef>
                <a:spcPts val="815"/>
              </a:spcBef>
            </a:pP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know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>
                <a:latin typeface="Calibri"/>
                <a:cs typeface="Calibri"/>
              </a:rPr>
              <a:t> if </a:t>
            </a:r>
            <a:r>
              <a:rPr dirty="0" sz="1200" spc="-5">
                <a:latin typeface="Calibri"/>
                <a:cs typeface="Calibri"/>
              </a:rPr>
              <a:t>bonds 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 </a:t>
            </a:r>
            <a:r>
              <a:rPr dirty="0" sz="1200" spc="-10">
                <a:latin typeface="Calibri"/>
                <a:cs typeface="Calibri"/>
              </a:rPr>
              <a:t>two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atoms,</a:t>
            </a:r>
            <a:r>
              <a:rPr dirty="0" sz="1200" spc="-5">
                <a:latin typeface="Calibri"/>
                <a:cs typeface="Calibri"/>
              </a:rPr>
              <a:t> then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energy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released.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leads 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situation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where there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lesser</a:t>
            </a:r>
            <a:r>
              <a:rPr dirty="0" sz="1200" spc="-5">
                <a:latin typeface="Calibri"/>
                <a:cs typeface="Calibri"/>
              </a:rPr>
              <a:t> free </a:t>
            </a:r>
            <a:r>
              <a:rPr dirty="0" sz="1200">
                <a:latin typeface="Calibri"/>
                <a:cs typeface="Calibri"/>
              </a:rPr>
              <a:t>energy </a:t>
            </a:r>
            <a:r>
              <a:rPr dirty="0" sz="1200" spc="-5">
                <a:latin typeface="Calibri"/>
                <a:cs typeface="Calibri"/>
              </a:rPr>
              <a:t>accessible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further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interactions.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maximize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made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side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chains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their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constituent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 spc="-5">
                <a:latin typeface="Calibri"/>
                <a:cs typeface="Calibri"/>
              </a:rPr>
              <a:t>Such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atomic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include: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4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Disulphide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bonds between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Cysteine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residues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Hydrogen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Van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der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Waals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Forces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Electrostatic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Interactions between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polar/charged</a:t>
            </a:r>
            <a:r>
              <a:rPr dirty="0" sz="1200">
                <a:latin typeface="Calibri"/>
                <a:cs typeface="Calibri"/>
              </a:rPr>
              <a:t> amino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00">
              <a:latin typeface="Calibri"/>
              <a:cs typeface="Calibri"/>
            </a:endParaRPr>
          </a:p>
          <a:p>
            <a:pPr marL="12700" marR="179070">
              <a:lnSpc>
                <a:spcPct val="110000"/>
              </a:lnSpc>
            </a:pP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greater </a:t>
            </a: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number </a:t>
            </a:r>
            <a:r>
              <a:rPr dirty="0" sz="1200">
                <a:latin typeface="Calibri"/>
                <a:cs typeface="Calibri"/>
              </a:rPr>
              <a:t>of these </a:t>
            </a:r>
            <a:r>
              <a:rPr dirty="0" sz="1200" spc="-5">
                <a:latin typeface="Calibri"/>
                <a:cs typeface="Calibri"/>
              </a:rPr>
              <a:t>bonds, the more stable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protein becomes. Hence, </a:t>
            </a:r>
            <a:r>
              <a:rPr dirty="0" sz="1200">
                <a:latin typeface="Calibri"/>
                <a:cs typeface="Calibri"/>
              </a:rPr>
              <a:t>the basic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idea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thermodynamic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stability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maximize bonding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order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minimize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5">
                <a:latin typeface="Calibri"/>
                <a:cs typeface="Calibri"/>
              </a:rPr>
              <a:t> free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energy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267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032: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Calculating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Energy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Protein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 Structure</a:t>
            </a:r>
            <a:endParaRPr sz="1300">
              <a:latin typeface="Calibri Light"/>
              <a:cs typeface="Calibri Light"/>
            </a:endParaRPr>
          </a:p>
          <a:p>
            <a:pPr marL="12700" marR="381000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As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know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greater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bonds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5">
                <a:latin typeface="Calibri"/>
                <a:cs typeface="Calibri"/>
              </a:rPr>
              <a:t> acids,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more</a:t>
            </a:r>
            <a:r>
              <a:rPr dirty="0" sz="1200" spc="-5">
                <a:latin typeface="Calibri"/>
                <a:cs typeface="Calibri"/>
              </a:rPr>
              <a:t> stable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 becomes.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369691"/>
            <a:ext cx="24199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54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Energies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Interactions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u="sng" sz="900" spc="-5" i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www.ucdavis.edu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3633342"/>
            <a:ext cx="5663565" cy="23882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latin typeface="Calibri"/>
                <a:cs typeface="Calibri"/>
              </a:rPr>
              <a:t>Comparison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of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bond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energies</a:t>
            </a:r>
            <a:endParaRPr sz="1400">
              <a:latin typeface="Calibri"/>
              <a:cs typeface="Calibri"/>
            </a:endParaRPr>
          </a:p>
          <a:p>
            <a:pPr marL="469265" marR="4335780" indent="-228600">
              <a:lnSpc>
                <a:spcPct val="109200"/>
              </a:lnSpc>
              <a:spcBef>
                <a:spcPts val="8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Hydrophobic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interactions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&gt;</a:t>
            </a:r>
            <a:endParaRPr sz="1200">
              <a:latin typeface="Calibri"/>
              <a:cs typeface="Calibri"/>
            </a:endParaRPr>
          </a:p>
          <a:p>
            <a:pPr marL="469265" marR="4370705" indent="-228600">
              <a:lnSpc>
                <a:spcPct val="110000"/>
              </a:lnSpc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Electrostatic </a:t>
            </a:r>
            <a:r>
              <a:rPr dirty="0" sz="1200">
                <a:latin typeface="Calibri"/>
                <a:cs typeface="Calibri"/>
              </a:rPr>
              <a:t> i</a:t>
            </a:r>
            <a:r>
              <a:rPr dirty="0" sz="1200" spc="5">
                <a:latin typeface="Calibri"/>
                <a:cs typeface="Calibri"/>
              </a:rPr>
              <a:t>n</a:t>
            </a:r>
            <a:r>
              <a:rPr dirty="0" sz="1200">
                <a:latin typeface="Calibri"/>
                <a:cs typeface="Calibri"/>
              </a:rPr>
              <a:t>tera</a:t>
            </a:r>
            <a:r>
              <a:rPr dirty="0" sz="1200" spc="-20">
                <a:latin typeface="Calibri"/>
                <a:cs typeface="Calibri"/>
              </a:rPr>
              <a:t>c</a:t>
            </a:r>
            <a:r>
              <a:rPr dirty="0" sz="1200">
                <a:latin typeface="Calibri"/>
                <a:cs typeface="Calibri"/>
              </a:rPr>
              <a:t>tio</a:t>
            </a:r>
            <a:r>
              <a:rPr dirty="0" sz="1200" spc="5">
                <a:latin typeface="Calibri"/>
                <a:cs typeface="Calibri"/>
              </a:rPr>
              <a:t>n</a:t>
            </a:r>
            <a:r>
              <a:rPr dirty="0" sz="1200" spc="-15">
                <a:latin typeface="Calibri"/>
                <a:cs typeface="Calibri"/>
              </a:rPr>
              <a:t>s</a:t>
            </a:r>
            <a:r>
              <a:rPr dirty="0" sz="1200">
                <a:latin typeface="Calibri"/>
                <a:cs typeface="Calibri"/>
              </a:rPr>
              <a:t>&gt;</a:t>
            </a:r>
            <a:endParaRPr sz="1200">
              <a:latin typeface="Calibri"/>
              <a:cs typeface="Calibri"/>
            </a:endParaRPr>
          </a:p>
          <a:p>
            <a:pPr marL="469265" marR="4115435" indent="-228600">
              <a:lnSpc>
                <a:spcPct val="109200"/>
              </a:lnSpc>
              <a:spcBef>
                <a:spcPts val="1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Hydrogen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</a:t>
            </a:r>
            <a:r>
              <a:rPr dirty="0" sz="1200" spc="-3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&gt;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van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der </a:t>
            </a:r>
            <a:r>
              <a:rPr dirty="0" sz="1200">
                <a:latin typeface="Calibri"/>
                <a:cs typeface="Calibri"/>
              </a:rPr>
              <a:t>Waals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400" spc="-5" b="1">
                <a:latin typeface="Calibri"/>
                <a:cs typeface="Calibri"/>
              </a:rPr>
              <a:t>Calculating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overall</a:t>
            </a:r>
            <a:r>
              <a:rPr dirty="0" sz="1400" spc="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energy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of a</a:t>
            </a:r>
            <a:r>
              <a:rPr dirty="0" sz="1400" spc="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protein structure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815"/>
              </a:spcBef>
            </a:pPr>
            <a:r>
              <a:rPr dirty="0" sz="1200">
                <a:latin typeface="Calibri"/>
                <a:cs typeface="Calibri"/>
              </a:rPr>
              <a:t>Given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-5">
                <a:latin typeface="Calibri"/>
                <a:cs typeface="Calibri"/>
              </a:rPr>
              <a:t> atomic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you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simply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sum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energy</a:t>
            </a:r>
            <a:r>
              <a:rPr dirty="0" sz="1200">
                <a:latin typeface="Calibri"/>
                <a:cs typeface="Calibri"/>
              </a:rPr>
              <a:t> in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 molecule.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6841616"/>
            <a:ext cx="5871845" cy="6273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9600"/>
              </a:lnSpc>
              <a:spcBef>
                <a:spcPts val="105"/>
              </a:spcBef>
            </a:pPr>
            <a:r>
              <a:rPr dirty="0" sz="1200">
                <a:latin typeface="Calibri"/>
                <a:cs typeface="Calibri"/>
              </a:rPr>
              <a:t>Energies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be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by</a:t>
            </a:r>
            <a:r>
              <a:rPr dirty="0" sz="1200">
                <a:latin typeface="Calibri"/>
                <a:cs typeface="Calibri"/>
              </a:rPr>
              <a:t> first </a:t>
            </a:r>
            <a:r>
              <a:rPr dirty="0" sz="1200" spc="-5">
                <a:latin typeface="Calibri"/>
                <a:cs typeface="Calibri"/>
              </a:rPr>
              <a:t>enumerating the types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interactions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Then,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accumulating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energy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towards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calculating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an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overall </a:t>
            </a:r>
            <a:r>
              <a:rPr dirty="0" sz="1200" spc="-5">
                <a:latin typeface="Calibri"/>
                <a:cs typeface="Calibri"/>
              </a:rPr>
              <a:t>energy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5126" y="1677057"/>
            <a:ext cx="4278706" cy="152591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3671" y="6218154"/>
            <a:ext cx="2948376" cy="476338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268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4153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033: Structure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Determination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for Energy</a:t>
            </a:r>
            <a:r>
              <a:rPr dirty="0" sz="1300" spc="3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Calculations</a:t>
            </a:r>
            <a:endParaRPr sz="1300">
              <a:latin typeface="Calibri Light"/>
              <a:cs typeface="Calibri Light"/>
            </a:endParaRPr>
          </a:p>
          <a:p>
            <a:pPr marL="12700" marR="60325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greater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acids,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stable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becomes.</a:t>
            </a:r>
            <a:r>
              <a:rPr dirty="0" sz="1200" spc="4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We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calculate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energy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folded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 </a:t>
            </a:r>
            <a:r>
              <a:rPr dirty="0" sz="1200">
                <a:latin typeface="Calibri"/>
                <a:cs typeface="Calibri"/>
              </a:rPr>
              <a:t>based on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number and</a:t>
            </a:r>
            <a:r>
              <a:rPr dirty="0" sz="1200">
                <a:latin typeface="Calibri"/>
                <a:cs typeface="Calibri"/>
              </a:rPr>
              <a:t> types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atomic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dirty="0" sz="1400" b="1">
                <a:latin typeface="Calibri"/>
                <a:cs typeface="Calibri"/>
              </a:rPr>
              <a:t>How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to</a:t>
            </a:r>
            <a:r>
              <a:rPr dirty="0" sz="1400" spc="-5" b="1">
                <a:latin typeface="Calibri"/>
                <a:cs typeface="Calibri"/>
              </a:rPr>
              <a:t> find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the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number</a:t>
            </a:r>
            <a:r>
              <a:rPr dirty="0" sz="1400" b="1">
                <a:latin typeface="Calibri"/>
                <a:cs typeface="Calibri"/>
              </a:rPr>
              <a:t> of</a:t>
            </a:r>
            <a:r>
              <a:rPr dirty="0" sz="1400" spc="-5" b="1">
                <a:latin typeface="Calibri"/>
                <a:cs typeface="Calibri"/>
              </a:rPr>
              <a:t> interactions</a:t>
            </a:r>
            <a:endParaRPr sz="1400">
              <a:latin typeface="Calibri"/>
              <a:cs typeface="Calibri"/>
            </a:endParaRPr>
          </a:p>
          <a:p>
            <a:pPr marL="469265" marR="147320" indent="-228600">
              <a:lnSpc>
                <a:spcPct val="110000"/>
              </a:lnSpc>
              <a:spcBef>
                <a:spcPts val="81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determine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each </a:t>
            </a:r>
            <a:r>
              <a:rPr dirty="0" sz="1200">
                <a:latin typeface="Calibri"/>
                <a:cs typeface="Calibri"/>
              </a:rPr>
              <a:t>type</a:t>
            </a:r>
            <a:r>
              <a:rPr dirty="0" sz="1200" spc="-5">
                <a:latin typeface="Calibri"/>
                <a:cs typeface="Calibri"/>
              </a:rPr>
              <a:t> 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within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protein, we </a:t>
            </a:r>
            <a:r>
              <a:rPr dirty="0" sz="1200">
                <a:latin typeface="Calibri"/>
                <a:cs typeface="Calibri"/>
              </a:rPr>
              <a:t>need</a:t>
            </a:r>
            <a:r>
              <a:rPr dirty="0" sz="1200" spc="-5">
                <a:latin typeface="Calibri"/>
                <a:cs typeface="Calibri"/>
              </a:rPr>
              <a:t> 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find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its</a:t>
            </a:r>
            <a:r>
              <a:rPr dirty="0" sz="1200" spc="-5">
                <a:latin typeface="Calibri"/>
                <a:cs typeface="Calibri"/>
              </a:rPr>
              <a:t> inter-atomic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distances.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Based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 </a:t>
            </a:r>
            <a:r>
              <a:rPr dirty="0" sz="1200" spc="-5">
                <a:latin typeface="Calibri"/>
                <a:cs typeface="Calibri"/>
              </a:rPr>
              <a:t>specific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atomic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distances,</a:t>
            </a:r>
            <a:r>
              <a:rPr dirty="0" sz="1200" spc="-5">
                <a:latin typeface="Calibri"/>
                <a:cs typeface="Calibri"/>
              </a:rPr>
              <a:t> 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>
                <a:latin typeface="Calibri"/>
                <a:cs typeface="Calibri"/>
              </a:rPr>
              <a:t>guess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>
                <a:latin typeface="Calibri"/>
                <a:cs typeface="Calibri"/>
              </a:rPr>
              <a:t> type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atomic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By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looking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up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bond/energy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table, 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overall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energy.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Wingdings"/>
              <a:buChar char=""/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Wingdings"/>
              <a:buChar char=""/>
            </a:pP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400" spc="-5" b="1">
                <a:latin typeface="Calibri"/>
                <a:cs typeface="Calibri"/>
              </a:rPr>
              <a:t>Techniques</a:t>
            </a:r>
            <a:r>
              <a:rPr dirty="0" sz="1400" spc="5" b="1">
                <a:latin typeface="Calibri"/>
                <a:cs typeface="Calibri"/>
              </a:rPr>
              <a:t> </a:t>
            </a:r>
            <a:r>
              <a:rPr dirty="0" sz="1400" spc="-10" b="1">
                <a:latin typeface="Calibri"/>
                <a:cs typeface="Calibri"/>
              </a:rPr>
              <a:t>for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structure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determination</a:t>
            </a:r>
            <a:endParaRPr sz="14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69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X-Ray</a:t>
            </a:r>
            <a:r>
              <a:rPr dirty="0" sz="1200" spc="-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Crystallography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Nuclear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Magnetic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Resonance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(NMR) Spectroscopy</a:t>
            </a:r>
            <a:endParaRPr sz="1200">
              <a:latin typeface="Calibri"/>
              <a:cs typeface="Calibri"/>
            </a:endParaRPr>
          </a:p>
          <a:p>
            <a:pPr marL="12700" marR="14604">
              <a:lnSpc>
                <a:spcPct val="109600"/>
              </a:lnSpc>
              <a:spcBef>
                <a:spcPts val="810"/>
              </a:spcBef>
            </a:pP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need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know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structure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protein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calculate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atomic </a:t>
            </a:r>
            <a:r>
              <a:rPr dirty="0" sz="1200">
                <a:latin typeface="Calibri"/>
                <a:cs typeface="Calibri"/>
              </a:rPr>
              <a:t>distances. Atomic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distances </a:t>
            </a:r>
            <a:r>
              <a:rPr dirty="0" sz="1200">
                <a:latin typeface="Calibri"/>
                <a:cs typeface="Calibri"/>
              </a:rPr>
              <a:t> tell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 </a:t>
            </a:r>
            <a:r>
              <a:rPr dirty="0" sz="1200" spc="-5">
                <a:latin typeface="Calibri"/>
                <a:cs typeface="Calibri"/>
              </a:rPr>
              <a:t>about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atomic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 neighboring </a:t>
            </a:r>
            <a:r>
              <a:rPr dirty="0" sz="1200" spc="5">
                <a:latin typeface="Calibri"/>
                <a:cs typeface="Calibri"/>
              </a:rPr>
              <a:t>atoms.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determine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</a:t>
            </a:r>
            <a:r>
              <a:rPr dirty="0" sz="1200">
                <a:latin typeface="Calibri"/>
                <a:cs typeface="Calibri"/>
              </a:rPr>
              <a:t> X-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Ray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NMR.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269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22904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034: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Review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of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Experimental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Structure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Determination</a:t>
            </a:r>
            <a:endParaRPr sz="1300">
              <a:latin typeface="Calibri Light"/>
              <a:cs typeface="Calibri Light"/>
            </a:endParaRPr>
          </a:p>
          <a:p>
            <a:pPr marL="12700" marR="57785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greater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acids,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stable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becomes.</a:t>
            </a:r>
            <a:r>
              <a:rPr dirty="0" sz="1200" spc="4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We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calculate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energy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folded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 </a:t>
            </a:r>
            <a:r>
              <a:rPr dirty="0" sz="1200">
                <a:latin typeface="Calibri"/>
                <a:cs typeface="Calibri"/>
              </a:rPr>
              <a:t>based 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number and</a:t>
            </a:r>
            <a:r>
              <a:rPr dirty="0" sz="1200">
                <a:latin typeface="Calibri"/>
                <a:cs typeface="Calibri"/>
              </a:rPr>
              <a:t> types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atomic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interactions.</a:t>
            </a:r>
            <a:endParaRPr sz="1200">
              <a:latin typeface="Calibri"/>
              <a:cs typeface="Calibri"/>
            </a:endParaRPr>
          </a:p>
          <a:p>
            <a:pPr marL="12700" marR="21590">
              <a:lnSpc>
                <a:spcPct val="109600"/>
              </a:lnSpc>
              <a:spcBef>
                <a:spcPts val="810"/>
              </a:spcBef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 </a:t>
            </a:r>
            <a:r>
              <a:rPr dirty="0" sz="1200">
                <a:latin typeface="Calibri"/>
                <a:cs typeface="Calibri"/>
              </a:rPr>
              <a:t>also</a:t>
            </a:r>
            <a:r>
              <a:rPr dirty="0" sz="1200" spc="-5">
                <a:latin typeface="Calibri"/>
                <a:cs typeface="Calibri"/>
              </a:rPr>
              <a:t> dictates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 functions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perform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via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positioning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hydrophilic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&amp;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polar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 determining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stability,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&amp;</a:t>
            </a:r>
            <a:r>
              <a:rPr dirty="0" sz="1200" spc="-5">
                <a:latin typeface="Calibri"/>
                <a:cs typeface="Calibri"/>
              </a:rPr>
              <a:t> function,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 need</a:t>
            </a:r>
            <a:r>
              <a:rPr dirty="0" sz="1200">
                <a:latin typeface="Calibri"/>
                <a:cs typeface="Calibri"/>
              </a:rPr>
              <a:t> to </a:t>
            </a:r>
            <a:r>
              <a:rPr dirty="0" sz="1200" spc="-5">
                <a:latin typeface="Calibri"/>
                <a:cs typeface="Calibri"/>
              </a:rPr>
              <a:t>find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 </a:t>
            </a:r>
            <a:r>
              <a:rPr dirty="0" sz="1200" spc="-5">
                <a:latin typeface="Calibri"/>
                <a:cs typeface="Calibri"/>
              </a:rPr>
              <a:t>interactions.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Several experimental methods </a:t>
            </a:r>
            <a:r>
              <a:rPr dirty="0" sz="1200">
                <a:latin typeface="Calibri"/>
                <a:cs typeface="Calibri"/>
              </a:rPr>
              <a:t>exist 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determination.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5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X-Ray</a:t>
            </a:r>
            <a:r>
              <a:rPr dirty="0" sz="1200" spc="-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Crystallography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Nuclear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Magnetic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Resonance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(NMR) Spectroscopy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6225921"/>
            <a:ext cx="30537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55 to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measure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a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bond/interaction,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we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must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first see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atoms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6556" y="3433124"/>
            <a:ext cx="6229998" cy="262617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270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9145" y="435356"/>
            <a:ext cx="22815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983863"/>
            <a:ext cx="20447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56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Principle of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X-Ray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Crystallography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794497"/>
            <a:ext cx="5944870" cy="8731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57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from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Diffraction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Patterns to Atomic Positions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65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</a:pPr>
            <a:r>
              <a:rPr dirty="0" sz="1200">
                <a:latin typeface="Calibri"/>
                <a:cs typeface="Calibri"/>
              </a:rPr>
              <a:t>Upon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establishing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atomic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positions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distances,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then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check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possible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atoms.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Atomic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distances</a:t>
            </a:r>
            <a:r>
              <a:rPr dirty="0" sz="1200" spc="-5">
                <a:latin typeface="Calibri"/>
                <a:cs typeface="Calibri"/>
              </a:rPr>
              <a:t> can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-5">
                <a:latin typeface="Calibri"/>
                <a:cs typeface="Calibri"/>
              </a:rPr>
              <a:t> classify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types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>
                <a:latin typeface="Calibri"/>
                <a:cs typeface="Calibri"/>
              </a:rPr>
              <a:t>e.g.</a:t>
            </a:r>
            <a:r>
              <a:rPr dirty="0" sz="1200" spc="-5">
                <a:latin typeface="Calibri"/>
                <a:cs typeface="Calibri"/>
              </a:rPr>
              <a:t> hydrogen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bonds,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electrostatic </a:t>
            </a:r>
            <a:r>
              <a:rPr dirty="0" sz="1200">
                <a:latin typeface="Calibri"/>
                <a:cs typeface="Calibri"/>
              </a:rPr>
              <a:t>&amp;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polar.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7775" y="1057275"/>
            <a:ext cx="5181600" cy="28194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2050" y="4267834"/>
            <a:ext cx="5448300" cy="3362325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271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94079"/>
            <a:ext cx="5897880" cy="9112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2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002: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TRANSCRIPTION</a:t>
            </a:r>
            <a:endParaRPr sz="13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>
              <a:latin typeface="Calibri Light"/>
              <a:cs typeface="Calibri Light"/>
            </a:endParaRPr>
          </a:p>
          <a:p>
            <a:pPr marL="12700" marR="5080">
              <a:lnSpc>
                <a:spcPct val="110000"/>
              </a:lnSpc>
            </a:pPr>
            <a:r>
              <a:rPr dirty="0" sz="1200">
                <a:latin typeface="Calibri"/>
                <a:cs typeface="Calibri"/>
              </a:rPr>
              <a:t>All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cells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made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carbohydrates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these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cells DNA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codes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information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makes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 both.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181727"/>
            <a:ext cx="24371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0.2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Flow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 information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from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DNA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to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Proteins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5712333"/>
            <a:ext cx="5925185" cy="23380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5"/>
              </a:spcBef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above mechanism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explains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process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transcription</a:t>
            </a:r>
            <a:r>
              <a:rPr dirty="0" sz="1200" spc="10" b="1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very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simple way,</a:t>
            </a:r>
            <a:r>
              <a:rPr dirty="0" sz="1200">
                <a:latin typeface="Calibri"/>
                <a:cs typeface="Calibri"/>
              </a:rPr>
              <a:t> DNA</a:t>
            </a:r>
            <a:r>
              <a:rPr dirty="0" sz="1200" spc="-5">
                <a:latin typeface="Calibri"/>
                <a:cs typeface="Calibri"/>
              </a:rPr>
              <a:t> codes the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converted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into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where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mRNA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copies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</a:t>
            </a:r>
            <a:r>
              <a:rPr dirty="0" sz="1200">
                <a:latin typeface="Calibri"/>
                <a:cs typeface="Calibri"/>
              </a:rPr>
              <a:t> and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 </a:t>
            </a:r>
            <a:r>
              <a:rPr dirty="0" sz="1200" spc="-5">
                <a:latin typeface="Calibri"/>
                <a:cs typeface="Calibri"/>
              </a:rPr>
              <a:t>execute</a:t>
            </a:r>
            <a:r>
              <a:rPr dirty="0" sz="1200">
                <a:latin typeface="Calibri"/>
                <a:cs typeface="Calibri"/>
              </a:rPr>
              <a:t> the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cell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combine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other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according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coded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DNA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protein formation takes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place. </a:t>
            </a:r>
            <a:r>
              <a:rPr dirty="0" sz="1200" spc="-5">
                <a:latin typeface="Calibri"/>
                <a:cs typeface="Calibri"/>
              </a:rPr>
              <a:t>Which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known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Translation.</a:t>
            </a:r>
            <a:endParaRPr sz="1200">
              <a:latin typeface="Calibri"/>
              <a:cs typeface="Calibri"/>
            </a:endParaRPr>
          </a:p>
          <a:p>
            <a:pPr marL="12700" marR="8890">
              <a:lnSpc>
                <a:spcPct val="110000"/>
              </a:lnSpc>
              <a:spcBef>
                <a:spcPts val="790"/>
              </a:spcBef>
            </a:pPr>
            <a:r>
              <a:rPr dirty="0" sz="1200" spc="-5">
                <a:latin typeface="Calibri"/>
                <a:cs typeface="Calibri"/>
              </a:rPr>
              <a:t>Molecule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contains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only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four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pairs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(A,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T, </a:t>
            </a:r>
            <a:r>
              <a:rPr dirty="0" sz="1200" spc="-5">
                <a:latin typeface="Calibri"/>
                <a:cs typeface="Calibri"/>
              </a:rPr>
              <a:t>C,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G)</a:t>
            </a:r>
            <a:r>
              <a:rPr dirty="0" sz="1200" spc="-5">
                <a:latin typeface="Calibri"/>
                <a:cs typeface="Calibri"/>
              </a:rPr>
              <a:t> which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repeated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thousands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15">
                <a:latin typeface="Calibri"/>
                <a:cs typeface="Calibri"/>
              </a:rPr>
              <a:t>of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time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Adenine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“A”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pairs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Cytosine “C”,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Thymine “T” binds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Guanine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“G” and </a:t>
            </a:r>
            <a:r>
              <a:rPr dirty="0" sz="1200">
                <a:latin typeface="Calibri"/>
                <a:cs typeface="Calibri"/>
              </a:rPr>
              <a:t> all</a:t>
            </a:r>
            <a:r>
              <a:rPr dirty="0" sz="1200" spc="-5">
                <a:latin typeface="Calibri"/>
                <a:cs typeface="Calibri"/>
              </a:rPr>
              <a:t> pairings</a:t>
            </a:r>
            <a:r>
              <a:rPr dirty="0" sz="1200">
                <a:latin typeface="Calibri"/>
                <a:cs typeface="Calibri"/>
              </a:rPr>
              <a:t> are</a:t>
            </a:r>
            <a:r>
              <a:rPr dirty="0" sz="1200" spc="-5">
                <a:latin typeface="Calibri"/>
                <a:cs typeface="Calibri"/>
              </a:rPr>
              <a:t> with the </a:t>
            </a:r>
            <a:r>
              <a:rPr dirty="0" sz="1200">
                <a:latin typeface="Calibri"/>
                <a:cs typeface="Calibri"/>
              </a:rPr>
              <a:t>help of</a:t>
            </a:r>
            <a:r>
              <a:rPr dirty="0" sz="1200" spc="-5">
                <a:latin typeface="Calibri"/>
                <a:cs typeface="Calibri"/>
              </a:rPr>
              <a:t> Hydrogen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bonding.</a:t>
            </a:r>
            <a:endParaRPr sz="1200">
              <a:latin typeface="Calibri"/>
              <a:cs typeface="Calibri"/>
            </a:endParaRPr>
          </a:p>
          <a:p>
            <a:pPr marL="12700" marR="163195">
              <a:lnSpc>
                <a:spcPct val="110200"/>
              </a:lnSpc>
              <a:spcBef>
                <a:spcPts val="790"/>
              </a:spcBef>
            </a:pPr>
            <a:r>
              <a:rPr dirty="0" sz="1200" spc="-5">
                <a:latin typeface="Calibri"/>
                <a:cs typeface="Calibri"/>
              </a:rPr>
              <a:t>Same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like</a:t>
            </a:r>
            <a:r>
              <a:rPr dirty="0" sz="1200">
                <a:latin typeface="Calibri"/>
                <a:cs typeface="Calibri"/>
              </a:rPr>
              <a:t> DNA,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RNA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contains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four </a:t>
            </a:r>
            <a:r>
              <a:rPr dirty="0" sz="1200">
                <a:latin typeface="Calibri"/>
                <a:cs typeface="Calibri"/>
              </a:rPr>
              <a:t>base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pairs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but </a:t>
            </a:r>
            <a:r>
              <a:rPr dirty="0" sz="1200" spc="-5">
                <a:latin typeface="Calibri"/>
                <a:cs typeface="Calibri"/>
              </a:rPr>
              <a:t>Thymine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replaced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Uracil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“U” and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 is </a:t>
            </a:r>
            <a:r>
              <a:rPr dirty="0" sz="1200" spc="-5">
                <a:latin typeface="Calibri"/>
                <a:cs typeface="Calibri"/>
              </a:rPr>
              <a:t>single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stranded.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>
                <a:latin typeface="Calibri"/>
                <a:cs typeface="Calibri"/>
              </a:rPr>
              <a:t>DNA</a:t>
            </a:r>
            <a:r>
              <a:rPr dirty="0" sz="1200" spc="-5">
                <a:latin typeface="Calibri"/>
                <a:cs typeface="Calibri"/>
              </a:rPr>
              <a:t> just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codes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 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but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RNA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making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08088" y="2711323"/>
            <a:ext cx="1540510" cy="1315720"/>
            <a:chOff x="908088" y="2711323"/>
            <a:chExt cx="1540510" cy="1315720"/>
          </a:xfrm>
        </p:grpSpPr>
        <p:sp>
          <p:nvSpPr>
            <p:cNvPr id="7" name="object 7"/>
            <p:cNvSpPr/>
            <p:nvPr/>
          </p:nvSpPr>
          <p:spPr>
            <a:xfrm>
              <a:off x="1314830" y="2717673"/>
              <a:ext cx="1127760" cy="1303020"/>
            </a:xfrm>
            <a:custGeom>
              <a:avLst/>
              <a:gdLst/>
              <a:ahLst/>
              <a:cxnLst/>
              <a:rect l="l" t="t" r="r" b="b"/>
              <a:pathLst>
                <a:path w="1127760" h="1303020">
                  <a:moveTo>
                    <a:pt x="563626" y="0"/>
                  </a:moveTo>
                  <a:lnTo>
                    <a:pt x="563626" y="195325"/>
                  </a:lnTo>
                  <a:lnTo>
                    <a:pt x="0" y="195325"/>
                  </a:lnTo>
                  <a:lnTo>
                    <a:pt x="0" y="1107439"/>
                  </a:lnTo>
                  <a:lnTo>
                    <a:pt x="563626" y="1107439"/>
                  </a:lnTo>
                  <a:lnTo>
                    <a:pt x="563626" y="1302892"/>
                  </a:lnTo>
                  <a:lnTo>
                    <a:pt x="1127252" y="651382"/>
                  </a:lnTo>
                  <a:lnTo>
                    <a:pt x="563626" y="0"/>
                  </a:lnTo>
                  <a:close/>
                </a:path>
              </a:pathLst>
            </a:custGeom>
            <a:solidFill>
              <a:srgbClr val="D2DEEE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314830" y="2717673"/>
              <a:ext cx="1127760" cy="1303020"/>
            </a:xfrm>
            <a:custGeom>
              <a:avLst/>
              <a:gdLst/>
              <a:ahLst/>
              <a:cxnLst/>
              <a:rect l="l" t="t" r="r" b="b"/>
              <a:pathLst>
                <a:path w="1127760" h="1303020">
                  <a:moveTo>
                    <a:pt x="0" y="195325"/>
                  </a:moveTo>
                  <a:lnTo>
                    <a:pt x="563626" y="195325"/>
                  </a:lnTo>
                  <a:lnTo>
                    <a:pt x="563626" y="0"/>
                  </a:lnTo>
                  <a:lnTo>
                    <a:pt x="1127252" y="651382"/>
                  </a:lnTo>
                  <a:lnTo>
                    <a:pt x="563626" y="1302892"/>
                  </a:lnTo>
                  <a:lnTo>
                    <a:pt x="563626" y="1107439"/>
                  </a:lnTo>
                  <a:lnTo>
                    <a:pt x="0" y="1107439"/>
                  </a:lnTo>
                  <a:lnTo>
                    <a:pt x="0" y="195325"/>
                  </a:lnTo>
                  <a:close/>
                </a:path>
              </a:pathLst>
            </a:custGeom>
            <a:ln w="12700">
              <a:solidFill>
                <a:srgbClr val="D2DEE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914438" y="2996438"/>
              <a:ext cx="745490" cy="745490"/>
            </a:xfrm>
            <a:custGeom>
              <a:avLst/>
              <a:gdLst/>
              <a:ahLst/>
              <a:cxnLst/>
              <a:rect l="l" t="t" r="r" b="b"/>
              <a:pathLst>
                <a:path w="745489" h="745489">
                  <a:moveTo>
                    <a:pt x="372579" y="0"/>
                  </a:moveTo>
                  <a:lnTo>
                    <a:pt x="325847" y="2904"/>
                  </a:lnTo>
                  <a:lnTo>
                    <a:pt x="280846" y="11383"/>
                  </a:lnTo>
                  <a:lnTo>
                    <a:pt x="237926" y="25087"/>
                  </a:lnTo>
                  <a:lnTo>
                    <a:pt x="197435" y="43668"/>
                  </a:lnTo>
                  <a:lnTo>
                    <a:pt x="159724" y="66774"/>
                  </a:lnTo>
                  <a:lnTo>
                    <a:pt x="125141" y="94057"/>
                  </a:lnTo>
                  <a:lnTo>
                    <a:pt x="94036" y="125168"/>
                  </a:lnTo>
                  <a:lnTo>
                    <a:pt x="66758" y="159755"/>
                  </a:lnTo>
                  <a:lnTo>
                    <a:pt x="43657" y="197471"/>
                  </a:lnTo>
                  <a:lnTo>
                    <a:pt x="25081" y="237964"/>
                  </a:lnTo>
                  <a:lnTo>
                    <a:pt x="11379" y="280886"/>
                  </a:lnTo>
                  <a:lnTo>
                    <a:pt x="2903" y="325887"/>
                  </a:lnTo>
                  <a:lnTo>
                    <a:pt x="0" y="372617"/>
                  </a:lnTo>
                  <a:lnTo>
                    <a:pt x="2903" y="419373"/>
                  </a:lnTo>
                  <a:lnTo>
                    <a:pt x="11379" y="464391"/>
                  </a:lnTo>
                  <a:lnTo>
                    <a:pt x="25081" y="507323"/>
                  </a:lnTo>
                  <a:lnTo>
                    <a:pt x="43657" y="547821"/>
                  </a:lnTo>
                  <a:lnTo>
                    <a:pt x="66758" y="585535"/>
                  </a:lnTo>
                  <a:lnTo>
                    <a:pt x="94036" y="620118"/>
                  </a:lnTo>
                  <a:lnTo>
                    <a:pt x="125141" y="651221"/>
                  </a:lnTo>
                  <a:lnTo>
                    <a:pt x="159724" y="678495"/>
                  </a:lnTo>
                  <a:lnTo>
                    <a:pt x="197435" y="701592"/>
                  </a:lnTo>
                  <a:lnTo>
                    <a:pt x="237926" y="720163"/>
                  </a:lnTo>
                  <a:lnTo>
                    <a:pt x="280846" y="733860"/>
                  </a:lnTo>
                  <a:lnTo>
                    <a:pt x="325847" y="742334"/>
                  </a:lnTo>
                  <a:lnTo>
                    <a:pt x="372579" y="745235"/>
                  </a:lnTo>
                  <a:lnTo>
                    <a:pt x="419337" y="742334"/>
                  </a:lnTo>
                  <a:lnTo>
                    <a:pt x="464361" y="733860"/>
                  </a:lnTo>
                  <a:lnTo>
                    <a:pt x="507302" y="720163"/>
                  </a:lnTo>
                  <a:lnTo>
                    <a:pt x="547811" y="701592"/>
                  </a:lnTo>
                  <a:lnTo>
                    <a:pt x="585539" y="678495"/>
                  </a:lnTo>
                  <a:lnTo>
                    <a:pt x="620136" y="651221"/>
                  </a:lnTo>
                  <a:lnTo>
                    <a:pt x="651254" y="620118"/>
                  </a:lnTo>
                  <a:lnTo>
                    <a:pt x="678542" y="585535"/>
                  </a:lnTo>
                  <a:lnTo>
                    <a:pt x="701653" y="547821"/>
                  </a:lnTo>
                  <a:lnTo>
                    <a:pt x="720235" y="507323"/>
                  </a:lnTo>
                  <a:lnTo>
                    <a:pt x="733941" y="464391"/>
                  </a:lnTo>
                  <a:lnTo>
                    <a:pt x="742420" y="419373"/>
                  </a:lnTo>
                  <a:lnTo>
                    <a:pt x="745324" y="372617"/>
                  </a:lnTo>
                  <a:lnTo>
                    <a:pt x="742420" y="325887"/>
                  </a:lnTo>
                  <a:lnTo>
                    <a:pt x="733941" y="280886"/>
                  </a:lnTo>
                  <a:lnTo>
                    <a:pt x="720235" y="237964"/>
                  </a:lnTo>
                  <a:lnTo>
                    <a:pt x="701653" y="197471"/>
                  </a:lnTo>
                  <a:lnTo>
                    <a:pt x="678542" y="159755"/>
                  </a:lnTo>
                  <a:lnTo>
                    <a:pt x="651254" y="125168"/>
                  </a:lnTo>
                  <a:lnTo>
                    <a:pt x="620136" y="94057"/>
                  </a:lnTo>
                  <a:lnTo>
                    <a:pt x="585539" y="66774"/>
                  </a:lnTo>
                  <a:lnTo>
                    <a:pt x="547811" y="43668"/>
                  </a:lnTo>
                  <a:lnTo>
                    <a:pt x="507302" y="25087"/>
                  </a:lnTo>
                  <a:lnTo>
                    <a:pt x="464361" y="11383"/>
                  </a:lnTo>
                  <a:lnTo>
                    <a:pt x="419337" y="2904"/>
                  </a:lnTo>
                  <a:lnTo>
                    <a:pt x="372579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914438" y="2996438"/>
              <a:ext cx="745490" cy="745490"/>
            </a:xfrm>
            <a:custGeom>
              <a:avLst/>
              <a:gdLst/>
              <a:ahLst/>
              <a:cxnLst/>
              <a:rect l="l" t="t" r="r" b="b"/>
              <a:pathLst>
                <a:path w="745489" h="745489">
                  <a:moveTo>
                    <a:pt x="0" y="372617"/>
                  </a:moveTo>
                  <a:lnTo>
                    <a:pt x="2903" y="325887"/>
                  </a:lnTo>
                  <a:lnTo>
                    <a:pt x="11379" y="280886"/>
                  </a:lnTo>
                  <a:lnTo>
                    <a:pt x="25081" y="237964"/>
                  </a:lnTo>
                  <a:lnTo>
                    <a:pt x="43657" y="197471"/>
                  </a:lnTo>
                  <a:lnTo>
                    <a:pt x="66758" y="159755"/>
                  </a:lnTo>
                  <a:lnTo>
                    <a:pt x="94036" y="125168"/>
                  </a:lnTo>
                  <a:lnTo>
                    <a:pt x="125141" y="94057"/>
                  </a:lnTo>
                  <a:lnTo>
                    <a:pt x="159724" y="66774"/>
                  </a:lnTo>
                  <a:lnTo>
                    <a:pt x="197435" y="43668"/>
                  </a:lnTo>
                  <a:lnTo>
                    <a:pt x="237926" y="25087"/>
                  </a:lnTo>
                  <a:lnTo>
                    <a:pt x="280846" y="11383"/>
                  </a:lnTo>
                  <a:lnTo>
                    <a:pt x="325847" y="2904"/>
                  </a:lnTo>
                  <a:lnTo>
                    <a:pt x="372579" y="0"/>
                  </a:lnTo>
                  <a:lnTo>
                    <a:pt x="419337" y="2904"/>
                  </a:lnTo>
                  <a:lnTo>
                    <a:pt x="464361" y="11383"/>
                  </a:lnTo>
                  <a:lnTo>
                    <a:pt x="507302" y="25087"/>
                  </a:lnTo>
                  <a:lnTo>
                    <a:pt x="547811" y="43668"/>
                  </a:lnTo>
                  <a:lnTo>
                    <a:pt x="585539" y="66774"/>
                  </a:lnTo>
                  <a:lnTo>
                    <a:pt x="620136" y="94057"/>
                  </a:lnTo>
                  <a:lnTo>
                    <a:pt x="651254" y="125168"/>
                  </a:lnTo>
                  <a:lnTo>
                    <a:pt x="678542" y="159755"/>
                  </a:lnTo>
                  <a:lnTo>
                    <a:pt x="701653" y="197471"/>
                  </a:lnTo>
                  <a:lnTo>
                    <a:pt x="720235" y="237964"/>
                  </a:lnTo>
                  <a:lnTo>
                    <a:pt x="733941" y="280886"/>
                  </a:lnTo>
                  <a:lnTo>
                    <a:pt x="742420" y="325887"/>
                  </a:lnTo>
                  <a:lnTo>
                    <a:pt x="745324" y="372617"/>
                  </a:lnTo>
                  <a:lnTo>
                    <a:pt x="742420" y="419373"/>
                  </a:lnTo>
                  <a:lnTo>
                    <a:pt x="733941" y="464391"/>
                  </a:lnTo>
                  <a:lnTo>
                    <a:pt x="720235" y="507323"/>
                  </a:lnTo>
                  <a:lnTo>
                    <a:pt x="701653" y="547821"/>
                  </a:lnTo>
                  <a:lnTo>
                    <a:pt x="678542" y="585535"/>
                  </a:lnTo>
                  <a:lnTo>
                    <a:pt x="651254" y="620118"/>
                  </a:lnTo>
                  <a:lnTo>
                    <a:pt x="620136" y="651221"/>
                  </a:lnTo>
                  <a:lnTo>
                    <a:pt x="585539" y="678495"/>
                  </a:lnTo>
                  <a:lnTo>
                    <a:pt x="547811" y="701592"/>
                  </a:lnTo>
                  <a:lnTo>
                    <a:pt x="507302" y="720163"/>
                  </a:lnTo>
                  <a:lnTo>
                    <a:pt x="464361" y="733860"/>
                  </a:lnTo>
                  <a:lnTo>
                    <a:pt x="419337" y="742334"/>
                  </a:lnTo>
                  <a:lnTo>
                    <a:pt x="372579" y="745235"/>
                  </a:lnTo>
                  <a:lnTo>
                    <a:pt x="325847" y="742334"/>
                  </a:lnTo>
                  <a:lnTo>
                    <a:pt x="280846" y="733860"/>
                  </a:lnTo>
                  <a:lnTo>
                    <a:pt x="237926" y="720163"/>
                  </a:lnTo>
                  <a:lnTo>
                    <a:pt x="197435" y="701592"/>
                  </a:lnTo>
                  <a:lnTo>
                    <a:pt x="159724" y="678495"/>
                  </a:lnTo>
                  <a:lnTo>
                    <a:pt x="125141" y="651221"/>
                  </a:lnTo>
                  <a:lnTo>
                    <a:pt x="94036" y="620118"/>
                  </a:lnTo>
                  <a:lnTo>
                    <a:pt x="66758" y="585535"/>
                  </a:lnTo>
                  <a:lnTo>
                    <a:pt x="43657" y="547821"/>
                  </a:lnTo>
                  <a:lnTo>
                    <a:pt x="25081" y="507323"/>
                  </a:lnTo>
                  <a:lnTo>
                    <a:pt x="11379" y="464391"/>
                  </a:lnTo>
                  <a:lnTo>
                    <a:pt x="2903" y="419373"/>
                  </a:lnTo>
                  <a:lnTo>
                    <a:pt x="0" y="37261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1063548" y="3193160"/>
            <a:ext cx="4457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DNA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524251" y="2709672"/>
            <a:ext cx="1597660" cy="1315720"/>
            <a:chOff x="2524251" y="2709672"/>
            <a:chExt cx="1597660" cy="1315720"/>
          </a:xfrm>
        </p:grpSpPr>
        <p:sp>
          <p:nvSpPr>
            <p:cNvPr id="13" name="object 13"/>
            <p:cNvSpPr/>
            <p:nvPr/>
          </p:nvSpPr>
          <p:spPr>
            <a:xfrm>
              <a:off x="2902965" y="2716022"/>
              <a:ext cx="1212215" cy="1303020"/>
            </a:xfrm>
            <a:custGeom>
              <a:avLst/>
              <a:gdLst/>
              <a:ahLst/>
              <a:cxnLst/>
              <a:rect l="l" t="t" r="r" b="b"/>
              <a:pathLst>
                <a:path w="1212214" h="1303020">
                  <a:moveTo>
                    <a:pt x="606044" y="0"/>
                  </a:moveTo>
                  <a:lnTo>
                    <a:pt x="606044" y="195452"/>
                  </a:lnTo>
                  <a:lnTo>
                    <a:pt x="0" y="195452"/>
                  </a:lnTo>
                  <a:lnTo>
                    <a:pt x="0" y="1107439"/>
                  </a:lnTo>
                  <a:lnTo>
                    <a:pt x="606044" y="1107439"/>
                  </a:lnTo>
                  <a:lnTo>
                    <a:pt x="606044" y="1302892"/>
                  </a:lnTo>
                  <a:lnTo>
                    <a:pt x="1212214" y="651509"/>
                  </a:lnTo>
                  <a:lnTo>
                    <a:pt x="606044" y="0"/>
                  </a:lnTo>
                  <a:close/>
                </a:path>
              </a:pathLst>
            </a:custGeom>
            <a:solidFill>
              <a:srgbClr val="D2DEEE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902965" y="2716022"/>
              <a:ext cx="1212215" cy="1303020"/>
            </a:xfrm>
            <a:custGeom>
              <a:avLst/>
              <a:gdLst/>
              <a:ahLst/>
              <a:cxnLst/>
              <a:rect l="l" t="t" r="r" b="b"/>
              <a:pathLst>
                <a:path w="1212214" h="1303020">
                  <a:moveTo>
                    <a:pt x="0" y="195452"/>
                  </a:moveTo>
                  <a:lnTo>
                    <a:pt x="606044" y="195452"/>
                  </a:lnTo>
                  <a:lnTo>
                    <a:pt x="606044" y="0"/>
                  </a:lnTo>
                  <a:lnTo>
                    <a:pt x="1212214" y="651509"/>
                  </a:lnTo>
                  <a:lnTo>
                    <a:pt x="606044" y="1302892"/>
                  </a:lnTo>
                  <a:lnTo>
                    <a:pt x="606044" y="1107439"/>
                  </a:lnTo>
                  <a:lnTo>
                    <a:pt x="0" y="1107439"/>
                  </a:lnTo>
                  <a:lnTo>
                    <a:pt x="0" y="195452"/>
                  </a:lnTo>
                  <a:close/>
                </a:path>
              </a:pathLst>
            </a:custGeom>
            <a:ln w="12699">
              <a:solidFill>
                <a:srgbClr val="D2DEE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530601" y="2996438"/>
              <a:ext cx="745490" cy="745490"/>
            </a:xfrm>
            <a:custGeom>
              <a:avLst/>
              <a:gdLst/>
              <a:ahLst/>
              <a:cxnLst/>
              <a:rect l="l" t="t" r="r" b="b"/>
              <a:pathLst>
                <a:path w="745489" h="745489">
                  <a:moveTo>
                    <a:pt x="372618" y="0"/>
                  </a:moveTo>
                  <a:lnTo>
                    <a:pt x="325862" y="2904"/>
                  </a:lnTo>
                  <a:lnTo>
                    <a:pt x="280844" y="11383"/>
                  </a:lnTo>
                  <a:lnTo>
                    <a:pt x="237912" y="25087"/>
                  </a:lnTo>
                  <a:lnTo>
                    <a:pt x="197414" y="43668"/>
                  </a:lnTo>
                  <a:lnTo>
                    <a:pt x="159700" y="66774"/>
                  </a:lnTo>
                  <a:lnTo>
                    <a:pt x="125117" y="94057"/>
                  </a:lnTo>
                  <a:lnTo>
                    <a:pt x="94014" y="125168"/>
                  </a:lnTo>
                  <a:lnTo>
                    <a:pt x="66740" y="159755"/>
                  </a:lnTo>
                  <a:lnTo>
                    <a:pt x="43643" y="197471"/>
                  </a:lnTo>
                  <a:lnTo>
                    <a:pt x="25072" y="237964"/>
                  </a:lnTo>
                  <a:lnTo>
                    <a:pt x="11375" y="280886"/>
                  </a:lnTo>
                  <a:lnTo>
                    <a:pt x="2901" y="325887"/>
                  </a:lnTo>
                  <a:lnTo>
                    <a:pt x="0" y="372617"/>
                  </a:lnTo>
                  <a:lnTo>
                    <a:pt x="2901" y="419373"/>
                  </a:lnTo>
                  <a:lnTo>
                    <a:pt x="11375" y="464391"/>
                  </a:lnTo>
                  <a:lnTo>
                    <a:pt x="25072" y="507323"/>
                  </a:lnTo>
                  <a:lnTo>
                    <a:pt x="43643" y="547821"/>
                  </a:lnTo>
                  <a:lnTo>
                    <a:pt x="66740" y="585535"/>
                  </a:lnTo>
                  <a:lnTo>
                    <a:pt x="94014" y="620118"/>
                  </a:lnTo>
                  <a:lnTo>
                    <a:pt x="125117" y="651221"/>
                  </a:lnTo>
                  <a:lnTo>
                    <a:pt x="159700" y="678495"/>
                  </a:lnTo>
                  <a:lnTo>
                    <a:pt x="197414" y="701592"/>
                  </a:lnTo>
                  <a:lnTo>
                    <a:pt x="237912" y="720163"/>
                  </a:lnTo>
                  <a:lnTo>
                    <a:pt x="280844" y="733860"/>
                  </a:lnTo>
                  <a:lnTo>
                    <a:pt x="325862" y="742334"/>
                  </a:lnTo>
                  <a:lnTo>
                    <a:pt x="372618" y="745235"/>
                  </a:lnTo>
                  <a:lnTo>
                    <a:pt x="419348" y="742334"/>
                  </a:lnTo>
                  <a:lnTo>
                    <a:pt x="464349" y="733860"/>
                  </a:lnTo>
                  <a:lnTo>
                    <a:pt x="507271" y="720163"/>
                  </a:lnTo>
                  <a:lnTo>
                    <a:pt x="547764" y="701592"/>
                  </a:lnTo>
                  <a:lnTo>
                    <a:pt x="585480" y="678495"/>
                  </a:lnTo>
                  <a:lnTo>
                    <a:pt x="620067" y="651221"/>
                  </a:lnTo>
                  <a:lnTo>
                    <a:pt x="651178" y="620118"/>
                  </a:lnTo>
                  <a:lnTo>
                    <a:pt x="678461" y="585535"/>
                  </a:lnTo>
                  <a:lnTo>
                    <a:pt x="701567" y="547821"/>
                  </a:lnTo>
                  <a:lnTo>
                    <a:pt x="720148" y="507323"/>
                  </a:lnTo>
                  <a:lnTo>
                    <a:pt x="733852" y="464391"/>
                  </a:lnTo>
                  <a:lnTo>
                    <a:pt x="742331" y="419373"/>
                  </a:lnTo>
                  <a:lnTo>
                    <a:pt x="745236" y="372617"/>
                  </a:lnTo>
                  <a:lnTo>
                    <a:pt x="742331" y="325887"/>
                  </a:lnTo>
                  <a:lnTo>
                    <a:pt x="733852" y="280886"/>
                  </a:lnTo>
                  <a:lnTo>
                    <a:pt x="720148" y="237964"/>
                  </a:lnTo>
                  <a:lnTo>
                    <a:pt x="701567" y="197471"/>
                  </a:lnTo>
                  <a:lnTo>
                    <a:pt x="678461" y="159755"/>
                  </a:lnTo>
                  <a:lnTo>
                    <a:pt x="651178" y="125168"/>
                  </a:lnTo>
                  <a:lnTo>
                    <a:pt x="620067" y="94057"/>
                  </a:lnTo>
                  <a:lnTo>
                    <a:pt x="585480" y="66774"/>
                  </a:lnTo>
                  <a:lnTo>
                    <a:pt x="547764" y="43668"/>
                  </a:lnTo>
                  <a:lnTo>
                    <a:pt x="507271" y="25087"/>
                  </a:lnTo>
                  <a:lnTo>
                    <a:pt x="464349" y="11383"/>
                  </a:lnTo>
                  <a:lnTo>
                    <a:pt x="419348" y="2904"/>
                  </a:lnTo>
                  <a:lnTo>
                    <a:pt x="372618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530601" y="2996438"/>
              <a:ext cx="745490" cy="745490"/>
            </a:xfrm>
            <a:custGeom>
              <a:avLst/>
              <a:gdLst/>
              <a:ahLst/>
              <a:cxnLst/>
              <a:rect l="l" t="t" r="r" b="b"/>
              <a:pathLst>
                <a:path w="745489" h="745489">
                  <a:moveTo>
                    <a:pt x="0" y="372617"/>
                  </a:moveTo>
                  <a:lnTo>
                    <a:pt x="2901" y="325887"/>
                  </a:lnTo>
                  <a:lnTo>
                    <a:pt x="11375" y="280886"/>
                  </a:lnTo>
                  <a:lnTo>
                    <a:pt x="25072" y="237964"/>
                  </a:lnTo>
                  <a:lnTo>
                    <a:pt x="43643" y="197471"/>
                  </a:lnTo>
                  <a:lnTo>
                    <a:pt x="66740" y="159755"/>
                  </a:lnTo>
                  <a:lnTo>
                    <a:pt x="94014" y="125168"/>
                  </a:lnTo>
                  <a:lnTo>
                    <a:pt x="125117" y="94057"/>
                  </a:lnTo>
                  <a:lnTo>
                    <a:pt x="159700" y="66774"/>
                  </a:lnTo>
                  <a:lnTo>
                    <a:pt x="197414" y="43668"/>
                  </a:lnTo>
                  <a:lnTo>
                    <a:pt x="237912" y="25087"/>
                  </a:lnTo>
                  <a:lnTo>
                    <a:pt x="280844" y="11383"/>
                  </a:lnTo>
                  <a:lnTo>
                    <a:pt x="325862" y="2904"/>
                  </a:lnTo>
                  <a:lnTo>
                    <a:pt x="372618" y="0"/>
                  </a:lnTo>
                  <a:lnTo>
                    <a:pt x="419348" y="2904"/>
                  </a:lnTo>
                  <a:lnTo>
                    <a:pt x="464349" y="11383"/>
                  </a:lnTo>
                  <a:lnTo>
                    <a:pt x="507271" y="25087"/>
                  </a:lnTo>
                  <a:lnTo>
                    <a:pt x="547764" y="43668"/>
                  </a:lnTo>
                  <a:lnTo>
                    <a:pt x="585480" y="66774"/>
                  </a:lnTo>
                  <a:lnTo>
                    <a:pt x="620067" y="94057"/>
                  </a:lnTo>
                  <a:lnTo>
                    <a:pt x="651178" y="125168"/>
                  </a:lnTo>
                  <a:lnTo>
                    <a:pt x="678461" y="159755"/>
                  </a:lnTo>
                  <a:lnTo>
                    <a:pt x="701567" y="197471"/>
                  </a:lnTo>
                  <a:lnTo>
                    <a:pt x="720148" y="237964"/>
                  </a:lnTo>
                  <a:lnTo>
                    <a:pt x="733852" y="280886"/>
                  </a:lnTo>
                  <a:lnTo>
                    <a:pt x="742331" y="325887"/>
                  </a:lnTo>
                  <a:lnTo>
                    <a:pt x="745236" y="372617"/>
                  </a:lnTo>
                  <a:lnTo>
                    <a:pt x="742331" y="419373"/>
                  </a:lnTo>
                  <a:lnTo>
                    <a:pt x="733852" y="464391"/>
                  </a:lnTo>
                  <a:lnTo>
                    <a:pt x="720148" y="507323"/>
                  </a:lnTo>
                  <a:lnTo>
                    <a:pt x="701567" y="547821"/>
                  </a:lnTo>
                  <a:lnTo>
                    <a:pt x="678461" y="585535"/>
                  </a:lnTo>
                  <a:lnTo>
                    <a:pt x="651178" y="620118"/>
                  </a:lnTo>
                  <a:lnTo>
                    <a:pt x="620067" y="651221"/>
                  </a:lnTo>
                  <a:lnTo>
                    <a:pt x="585480" y="678495"/>
                  </a:lnTo>
                  <a:lnTo>
                    <a:pt x="547764" y="701592"/>
                  </a:lnTo>
                  <a:lnTo>
                    <a:pt x="507271" y="720163"/>
                  </a:lnTo>
                  <a:lnTo>
                    <a:pt x="464349" y="733860"/>
                  </a:lnTo>
                  <a:lnTo>
                    <a:pt x="419348" y="742334"/>
                  </a:lnTo>
                  <a:lnTo>
                    <a:pt x="372618" y="745235"/>
                  </a:lnTo>
                  <a:lnTo>
                    <a:pt x="325862" y="742334"/>
                  </a:lnTo>
                  <a:lnTo>
                    <a:pt x="280844" y="733860"/>
                  </a:lnTo>
                  <a:lnTo>
                    <a:pt x="237912" y="720163"/>
                  </a:lnTo>
                  <a:lnTo>
                    <a:pt x="197414" y="701592"/>
                  </a:lnTo>
                  <a:lnTo>
                    <a:pt x="159700" y="678495"/>
                  </a:lnTo>
                  <a:lnTo>
                    <a:pt x="125117" y="651221"/>
                  </a:lnTo>
                  <a:lnTo>
                    <a:pt x="94014" y="620118"/>
                  </a:lnTo>
                  <a:lnTo>
                    <a:pt x="66740" y="585535"/>
                  </a:lnTo>
                  <a:lnTo>
                    <a:pt x="43643" y="547821"/>
                  </a:lnTo>
                  <a:lnTo>
                    <a:pt x="25072" y="507323"/>
                  </a:lnTo>
                  <a:lnTo>
                    <a:pt x="11375" y="464391"/>
                  </a:lnTo>
                  <a:lnTo>
                    <a:pt x="2901" y="419373"/>
                  </a:lnTo>
                  <a:lnTo>
                    <a:pt x="0" y="372617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2689098" y="3193160"/>
            <a:ext cx="4298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RNA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168775" y="2709672"/>
            <a:ext cx="1766570" cy="1315720"/>
            <a:chOff x="4168775" y="2709672"/>
            <a:chExt cx="1766570" cy="1315720"/>
          </a:xfrm>
        </p:grpSpPr>
        <p:sp>
          <p:nvSpPr>
            <p:cNvPr id="19" name="object 19"/>
            <p:cNvSpPr/>
            <p:nvPr/>
          </p:nvSpPr>
          <p:spPr>
            <a:xfrm>
              <a:off x="4642484" y="2716022"/>
              <a:ext cx="1286510" cy="1303020"/>
            </a:xfrm>
            <a:custGeom>
              <a:avLst/>
              <a:gdLst/>
              <a:ahLst/>
              <a:cxnLst/>
              <a:rect l="l" t="t" r="r" b="b"/>
              <a:pathLst>
                <a:path w="1286510" h="1303020">
                  <a:moveTo>
                    <a:pt x="643254" y="0"/>
                  </a:moveTo>
                  <a:lnTo>
                    <a:pt x="643254" y="195452"/>
                  </a:lnTo>
                  <a:lnTo>
                    <a:pt x="0" y="195452"/>
                  </a:lnTo>
                  <a:lnTo>
                    <a:pt x="0" y="1107439"/>
                  </a:lnTo>
                  <a:lnTo>
                    <a:pt x="643254" y="1107439"/>
                  </a:lnTo>
                  <a:lnTo>
                    <a:pt x="643254" y="1302892"/>
                  </a:lnTo>
                  <a:lnTo>
                    <a:pt x="1286510" y="651509"/>
                  </a:lnTo>
                  <a:lnTo>
                    <a:pt x="643254" y="0"/>
                  </a:lnTo>
                  <a:close/>
                </a:path>
              </a:pathLst>
            </a:custGeom>
            <a:solidFill>
              <a:srgbClr val="D2DEEE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642484" y="2716022"/>
              <a:ext cx="1286510" cy="1303020"/>
            </a:xfrm>
            <a:custGeom>
              <a:avLst/>
              <a:gdLst/>
              <a:ahLst/>
              <a:cxnLst/>
              <a:rect l="l" t="t" r="r" b="b"/>
              <a:pathLst>
                <a:path w="1286510" h="1303020">
                  <a:moveTo>
                    <a:pt x="0" y="195452"/>
                  </a:moveTo>
                  <a:lnTo>
                    <a:pt x="643254" y="195452"/>
                  </a:lnTo>
                  <a:lnTo>
                    <a:pt x="643254" y="0"/>
                  </a:lnTo>
                  <a:lnTo>
                    <a:pt x="1286510" y="651509"/>
                  </a:lnTo>
                  <a:lnTo>
                    <a:pt x="643254" y="1302892"/>
                  </a:lnTo>
                  <a:lnTo>
                    <a:pt x="643254" y="1107439"/>
                  </a:lnTo>
                  <a:lnTo>
                    <a:pt x="0" y="1107439"/>
                  </a:lnTo>
                  <a:lnTo>
                    <a:pt x="0" y="195452"/>
                  </a:lnTo>
                  <a:close/>
                </a:path>
              </a:pathLst>
            </a:custGeom>
            <a:ln w="12699">
              <a:solidFill>
                <a:srgbClr val="D2DEE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175125" y="2996438"/>
              <a:ext cx="1080770" cy="745490"/>
            </a:xfrm>
            <a:custGeom>
              <a:avLst/>
              <a:gdLst/>
              <a:ahLst/>
              <a:cxnLst/>
              <a:rect l="l" t="t" r="r" b="b"/>
              <a:pathLst>
                <a:path w="1080770" h="745489">
                  <a:moveTo>
                    <a:pt x="540258" y="0"/>
                  </a:moveTo>
                  <a:lnTo>
                    <a:pt x="485028" y="1924"/>
                  </a:lnTo>
                  <a:lnTo>
                    <a:pt x="431392" y="7572"/>
                  </a:lnTo>
                  <a:lnTo>
                    <a:pt x="379621" y="16756"/>
                  </a:lnTo>
                  <a:lnTo>
                    <a:pt x="329987" y="29289"/>
                  </a:lnTo>
                  <a:lnTo>
                    <a:pt x="282762" y="44983"/>
                  </a:lnTo>
                  <a:lnTo>
                    <a:pt x="238218" y="63650"/>
                  </a:lnTo>
                  <a:lnTo>
                    <a:pt x="196625" y="85104"/>
                  </a:lnTo>
                  <a:lnTo>
                    <a:pt x="158257" y="109156"/>
                  </a:lnTo>
                  <a:lnTo>
                    <a:pt x="123385" y="135619"/>
                  </a:lnTo>
                  <a:lnTo>
                    <a:pt x="92281" y="164306"/>
                  </a:lnTo>
                  <a:lnTo>
                    <a:pt x="65216" y="195028"/>
                  </a:lnTo>
                  <a:lnTo>
                    <a:pt x="42463" y="227599"/>
                  </a:lnTo>
                  <a:lnTo>
                    <a:pt x="24293" y="261831"/>
                  </a:lnTo>
                  <a:lnTo>
                    <a:pt x="10978" y="297537"/>
                  </a:lnTo>
                  <a:lnTo>
                    <a:pt x="0" y="372617"/>
                  </a:lnTo>
                  <a:lnTo>
                    <a:pt x="2789" y="410728"/>
                  </a:lnTo>
                  <a:lnTo>
                    <a:pt x="24293" y="483451"/>
                  </a:lnTo>
                  <a:lnTo>
                    <a:pt x="42463" y="517689"/>
                  </a:lnTo>
                  <a:lnTo>
                    <a:pt x="65216" y="550263"/>
                  </a:lnTo>
                  <a:lnTo>
                    <a:pt x="92281" y="580985"/>
                  </a:lnTo>
                  <a:lnTo>
                    <a:pt x="123385" y="609669"/>
                  </a:lnTo>
                  <a:lnTo>
                    <a:pt x="158257" y="636127"/>
                  </a:lnTo>
                  <a:lnTo>
                    <a:pt x="196625" y="660172"/>
                  </a:lnTo>
                  <a:lnTo>
                    <a:pt x="238218" y="681618"/>
                  </a:lnTo>
                  <a:lnTo>
                    <a:pt x="282762" y="700278"/>
                  </a:lnTo>
                  <a:lnTo>
                    <a:pt x="329987" y="715964"/>
                  </a:lnTo>
                  <a:lnTo>
                    <a:pt x="379621" y="728490"/>
                  </a:lnTo>
                  <a:lnTo>
                    <a:pt x="431392" y="737668"/>
                  </a:lnTo>
                  <a:lnTo>
                    <a:pt x="485028" y="743313"/>
                  </a:lnTo>
                  <a:lnTo>
                    <a:pt x="540258" y="745235"/>
                  </a:lnTo>
                  <a:lnTo>
                    <a:pt x="595509" y="743313"/>
                  </a:lnTo>
                  <a:lnTo>
                    <a:pt x="649165" y="737668"/>
                  </a:lnTo>
                  <a:lnTo>
                    <a:pt x="700953" y="728490"/>
                  </a:lnTo>
                  <a:lnTo>
                    <a:pt x="750601" y="715964"/>
                  </a:lnTo>
                  <a:lnTo>
                    <a:pt x="797839" y="700278"/>
                  </a:lnTo>
                  <a:lnTo>
                    <a:pt x="842393" y="681618"/>
                  </a:lnTo>
                  <a:lnTo>
                    <a:pt x="883994" y="660172"/>
                  </a:lnTo>
                  <a:lnTo>
                    <a:pt x="922369" y="636127"/>
                  </a:lnTo>
                  <a:lnTo>
                    <a:pt x="957246" y="609669"/>
                  </a:lnTo>
                  <a:lnTo>
                    <a:pt x="988354" y="580985"/>
                  </a:lnTo>
                  <a:lnTo>
                    <a:pt x="1015422" y="550263"/>
                  </a:lnTo>
                  <a:lnTo>
                    <a:pt x="1038177" y="517689"/>
                  </a:lnTo>
                  <a:lnTo>
                    <a:pt x="1056348" y="483451"/>
                  </a:lnTo>
                  <a:lnTo>
                    <a:pt x="1069664" y="447735"/>
                  </a:lnTo>
                  <a:lnTo>
                    <a:pt x="1080642" y="372617"/>
                  </a:lnTo>
                  <a:lnTo>
                    <a:pt x="1077853" y="334528"/>
                  </a:lnTo>
                  <a:lnTo>
                    <a:pt x="1056348" y="261831"/>
                  </a:lnTo>
                  <a:lnTo>
                    <a:pt x="1038177" y="227599"/>
                  </a:lnTo>
                  <a:lnTo>
                    <a:pt x="1015422" y="195028"/>
                  </a:lnTo>
                  <a:lnTo>
                    <a:pt x="988354" y="164306"/>
                  </a:lnTo>
                  <a:lnTo>
                    <a:pt x="957246" y="135619"/>
                  </a:lnTo>
                  <a:lnTo>
                    <a:pt x="922369" y="109156"/>
                  </a:lnTo>
                  <a:lnTo>
                    <a:pt x="883994" y="85104"/>
                  </a:lnTo>
                  <a:lnTo>
                    <a:pt x="842393" y="63650"/>
                  </a:lnTo>
                  <a:lnTo>
                    <a:pt x="797839" y="44983"/>
                  </a:lnTo>
                  <a:lnTo>
                    <a:pt x="750601" y="29289"/>
                  </a:lnTo>
                  <a:lnTo>
                    <a:pt x="700953" y="16756"/>
                  </a:lnTo>
                  <a:lnTo>
                    <a:pt x="649165" y="7572"/>
                  </a:lnTo>
                  <a:lnTo>
                    <a:pt x="595509" y="1924"/>
                  </a:lnTo>
                  <a:lnTo>
                    <a:pt x="540258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4175125" y="2996438"/>
              <a:ext cx="1080770" cy="745490"/>
            </a:xfrm>
            <a:custGeom>
              <a:avLst/>
              <a:gdLst/>
              <a:ahLst/>
              <a:cxnLst/>
              <a:rect l="l" t="t" r="r" b="b"/>
              <a:pathLst>
                <a:path w="1080770" h="745489">
                  <a:moveTo>
                    <a:pt x="0" y="372617"/>
                  </a:moveTo>
                  <a:lnTo>
                    <a:pt x="2789" y="334528"/>
                  </a:lnTo>
                  <a:lnTo>
                    <a:pt x="24293" y="261831"/>
                  </a:lnTo>
                  <a:lnTo>
                    <a:pt x="42463" y="227599"/>
                  </a:lnTo>
                  <a:lnTo>
                    <a:pt x="65216" y="195028"/>
                  </a:lnTo>
                  <a:lnTo>
                    <a:pt x="92281" y="164306"/>
                  </a:lnTo>
                  <a:lnTo>
                    <a:pt x="123385" y="135619"/>
                  </a:lnTo>
                  <a:lnTo>
                    <a:pt x="158257" y="109156"/>
                  </a:lnTo>
                  <a:lnTo>
                    <a:pt x="196625" y="85104"/>
                  </a:lnTo>
                  <a:lnTo>
                    <a:pt x="238218" y="63650"/>
                  </a:lnTo>
                  <a:lnTo>
                    <a:pt x="282762" y="44983"/>
                  </a:lnTo>
                  <a:lnTo>
                    <a:pt x="329987" y="29289"/>
                  </a:lnTo>
                  <a:lnTo>
                    <a:pt x="379621" y="16756"/>
                  </a:lnTo>
                  <a:lnTo>
                    <a:pt x="431392" y="7572"/>
                  </a:lnTo>
                  <a:lnTo>
                    <a:pt x="485028" y="1924"/>
                  </a:lnTo>
                  <a:lnTo>
                    <a:pt x="540258" y="0"/>
                  </a:lnTo>
                  <a:lnTo>
                    <a:pt x="595509" y="1924"/>
                  </a:lnTo>
                  <a:lnTo>
                    <a:pt x="649165" y="7572"/>
                  </a:lnTo>
                  <a:lnTo>
                    <a:pt x="700953" y="16756"/>
                  </a:lnTo>
                  <a:lnTo>
                    <a:pt x="750601" y="29289"/>
                  </a:lnTo>
                  <a:lnTo>
                    <a:pt x="797839" y="44983"/>
                  </a:lnTo>
                  <a:lnTo>
                    <a:pt x="842393" y="63650"/>
                  </a:lnTo>
                  <a:lnTo>
                    <a:pt x="883994" y="85104"/>
                  </a:lnTo>
                  <a:lnTo>
                    <a:pt x="922369" y="109156"/>
                  </a:lnTo>
                  <a:lnTo>
                    <a:pt x="957246" y="135619"/>
                  </a:lnTo>
                  <a:lnTo>
                    <a:pt x="988354" y="164306"/>
                  </a:lnTo>
                  <a:lnTo>
                    <a:pt x="1015422" y="195028"/>
                  </a:lnTo>
                  <a:lnTo>
                    <a:pt x="1038177" y="227599"/>
                  </a:lnTo>
                  <a:lnTo>
                    <a:pt x="1056348" y="261831"/>
                  </a:lnTo>
                  <a:lnTo>
                    <a:pt x="1069664" y="297537"/>
                  </a:lnTo>
                  <a:lnTo>
                    <a:pt x="1080642" y="372617"/>
                  </a:lnTo>
                  <a:lnTo>
                    <a:pt x="1077853" y="410728"/>
                  </a:lnTo>
                  <a:lnTo>
                    <a:pt x="1056348" y="483451"/>
                  </a:lnTo>
                  <a:lnTo>
                    <a:pt x="1038177" y="517689"/>
                  </a:lnTo>
                  <a:lnTo>
                    <a:pt x="1015422" y="550263"/>
                  </a:lnTo>
                  <a:lnTo>
                    <a:pt x="988354" y="580985"/>
                  </a:lnTo>
                  <a:lnTo>
                    <a:pt x="957246" y="609669"/>
                  </a:lnTo>
                  <a:lnTo>
                    <a:pt x="922369" y="636127"/>
                  </a:lnTo>
                  <a:lnTo>
                    <a:pt x="883994" y="660172"/>
                  </a:lnTo>
                  <a:lnTo>
                    <a:pt x="842393" y="681618"/>
                  </a:lnTo>
                  <a:lnTo>
                    <a:pt x="797839" y="700278"/>
                  </a:lnTo>
                  <a:lnTo>
                    <a:pt x="750601" y="715964"/>
                  </a:lnTo>
                  <a:lnTo>
                    <a:pt x="700953" y="728490"/>
                  </a:lnTo>
                  <a:lnTo>
                    <a:pt x="649165" y="737668"/>
                  </a:lnTo>
                  <a:lnTo>
                    <a:pt x="595509" y="743313"/>
                  </a:lnTo>
                  <a:lnTo>
                    <a:pt x="540258" y="745235"/>
                  </a:lnTo>
                  <a:lnTo>
                    <a:pt x="485028" y="743313"/>
                  </a:lnTo>
                  <a:lnTo>
                    <a:pt x="431392" y="737668"/>
                  </a:lnTo>
                  <a:lnTo>
                    <a:pt x="379621" y="728490"/>
                  </a:lnTo>
                  <a:lnTo>
                    <a:pt x="329987" y="715964"/>
                  </a:lnTo>
                  <a:lnTo>
                    <a:pt x="282762" y="700278"/>
                  </a:lnTo>
                  <a:lnTo>
                    <a:pt x="238218" y="681618"/>
                  </a:lnTo>
                  <a:lnTo>
                    <a:pt x="196625" y="660172"/>
                  </a:lnTo>
                  <a:lnTo>
                    <a:pt x="158257" y="636127"/>
                  </a:lnTo>
                  <a:lnTo>
                    <a:pt x="123385" y="609669"/>
                  </a:lnTo>
                  <a:lnTo>
                    <a:pt x="92281" y="580985"/>
                  </a:lnTo>
                  <a:lnTo>
                    <a:pt x="65216" y="550263"/>
                  </a:lnTo>
                  <a:lnTo>
                    <a:pt x="42463" y="517689"/>
                  </a:lnTo>
                  <a:lnTo>
                    <a:pt x="24293" y="483451"/>
                  </a:lnTo>
                  <a:lnTo>
                    <a:pt x="10978" y="447735"/>
                  </a:lnTo>
                  <a:lnTo>
                    <a:pt x="0" y="37261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4363592" y="3211829"/>
            <a:ext cx="70485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eins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355975" y="1961260"/>
            <a:ext cx="1670050" cy="774700"/>
            <a:chOff x="3355975" y="1961260"/>
            <a:chExt cx="1670050" cy="774700"/>
          </a:xfrm>
        </p:grpSpPr>
        <p:sp>
          <p:nvSpPr>
            <p:cNvPr id="25" name="object 25"/>
            <p:cNvSpPr/>
            <p:nvPr/>
          </p:nvSpPr>
          <p:spPr>
            <a:xfrm>
              <a:off x="3362325" y="1967610"/>
              <a:ext cx="1657350" cy="762000"/>
            </a:xfrm>
            <a:custGeom>
              <a:avLst/>
              <a:gdLst/>
              <a:ahLst/>
              <a:cxnLst/>
              <a:rect l="l" t="t" r="r" b="b"/>
              <a:pathLst>
                <a:path w="1657350" h="762000">
                  <a:moveTo>
                    <a:pt x="23875" y="190500"/>
                  </a:moveTo>
                  <a:lnTo>
                    <a:pt x="0" y="190500"/>
                  </a:lnTo>
                  <a:lnTo>
                    <a:pt x="0" y="571500"/>
                  </a:lnTo>
                  <a:lnTo>
                    <a:pt x="23875" y="571500"/>
                  </a:lnTo>
                  <a:lnTo>
                    <a:pt x="23875" y="190500"/>
                  </a:lnTo>
                  <a:close/>
                </a:path>
                <a:path w="1657350" h="762000">
                  <a:moveTo>
                    <a:pt x="95250" y="190500"/>
                  </a:moveTo>
                  <a:lnTo>
                    <a:pt x="47625" y="190500"/>
                  </a:lnTo>
                  <a:lnTo>
                    <a:pt x="47625" y="571500"/>
                  </a:lnTo>
                  <a:lnTo>
                    <a:pt x="95250" y="571500"/>
                  </a:lnTo>
                  <a:lnTo>
                    <a:pt x="95250" y="190500"/>
                  </a:lnTo>
                  <a:close/>
                </a:path>
                <a:path w="1657350" h="762000">
                  <a:moveTo>
                    <a:pt x="1276350" y="0"/>
                  </a:moveTo>
                  <a:lnTo>
                    <a:pt x="1276350" y="190500"/>
                  </a:lnTo>
                  <a:lnTo>
                    <a:pt x="119125" y="190500"/>
                  </a:lnTo>
                  <a:lnTo>
                    <a:pt x="119125" y="571500"/>
                  </a:lnTo>
                  <a:lnTo>
                    <a:pt x="1276350" y="571500"/>
                  </a:lnTo>
                  <a:lnTo>
                    <a:pt x="1276350" y="762000"/>
                  </a:lnTo>
                  <a:lnTo>
                    <a:pt x="1657350" y="381000"/>
                  </a:lnTo>
                  <a:lnTo>
                    <a:pt x="127635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3362325" y="1967610"/>
              <a:ext cx="1657350" cy="762000"/>
            </a:xfrm>
            <a:custGeom>
              <a:avLst/>
              <a:gdLst/>
              <a:ahLst/>
              <a:cxnLst/>
              <a:rect l="l" t="t" r="r" b="b"/>
              <a:pathLst>
                <a:path w="1657350" h="762000">
                  <a:moveTo>
                    <a:pt x="0" y="190500"/>
                  </a:moveTo>
                  <a:lnTo>
                    <a:pt x="23875" y="190500"/>
                  </a:lnTo>
                  <a:lnTo>
                    <a:pt x="23875" y="571500"/>
                  </a:lnTo>
                  <a:lnTo>
                    <a:pt x="0" y="571500"/>
                  </a:lnTo>
                  <a:lnTo>
                    <a:pt x="0" y="190500"/>
                  </a:lnTo>
                  <a:close/>
                </a:path>
                <a:path w="1657350" h="762000">
                  <a:moveTo>
                    <a:pt x="47625" y="190500"/>
                  </a:moveTo>
                  <a:lnTo>
                    <a:pt x="95250" y="190500"/>
                  </a:lnTo>
                  <a:lnTo>
                    <a:pt x="95250" y="571500"/>
                  </a:lnTo>
                  <a:lnTo>
                    <a:pt x="47625" y="571500"/>
                  </a:lnTo>
                  <a:lnTo>
                    <a:pt x="47625" y="190500"/>
                  </a:lnTo>
                  <a:close/>
                </a:path>
                <a:path w="1657350" h="762000">
                  <a:moveTo>
                    <a:pt x="119125" y="190500"/>
                  </a:moveTo>
                  <a:lnTo>
                    <a:pt x="1276350" y="190500"/>
                  </a:lnTo>
                  <a:lnTo>
                    <a:pt x="1276350" y="0"/>
                  </a:lnTo>
                  <a:lnTo>
                    <a:pt x="1657350" y="381000"/>
                  </a:lnTo>
                  <a:lnTo>
                    <a:pt x="1276350" y="762000"/>
                  </a:lnTo>
                  <a:lnTo>
                    <a:pt x="1276350" y="571500"/>
                  </a:lnTo>
                  <a:lnTo>
                    <a:pt x="119125" y="571500"/>
                  </a:lnTo>
                  <a:lnTo>
                    <a:pt x="119125" y="190500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3616578" y="2186685"/>
            <a:ext cx="10788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4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ansl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tion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327150" y="1870964"/>
            <a:ext cx="1736725" cy="879475"/>
            <a:chOff x="1327150" y="1870964"/>
            <a:chExt cx="1736725" cy="879475"/>
          </a:xfrm>
        </p:grpSpPr>
        <p:sp>
          <p:nvSpPr>
            <p:cNvPr id="29" name="object 29"/>
            <p:cNvSpPr/>
            <p:nvPr/>
          </p:nvSpPr>
          <p:spPr>
            <a:xfrm>
              <a:off x="1333500" y="1877314"/>
              <a:ext cx="1724025" cy="866775"/>
            </a:xfrm>
            <a:custGeom>
              <a:avLst/>
              <a:gdLst/>
              <a:ahLst/>
              <a:cxnLst/>
              <a:rect l="l" t="t" r="r" b="b"/>
              <a:pathLst>
                <a:path w="1724025" h="866775">
                  <a:moveTo>
                    <a:pt x="27050" y="216661"/>
                  </a:moveTo>
                  <a:lnTo>
                    <a:pt x="0" y="216661"/>
                  </a:lnTo>
                  <a:lnTo>
                    <a:pt x="0" y="649985"/>
                  </a:lnTo>
                  <a:lnTo>
                    <a:pt x="27050" y="649985"/>
                  </a:lnTo>
                  <a:lnTo>
                    <a:pt x="27050" y="216661"/>
                  </a:lnTo>
                  <a:close/>
                </a:path>
                <a:path w="1724025" h="866775">
                  <a:moveTo>
                    <a:pt x="108331" y="216661"/>
                  </a:moveTo>
                  <a:lnTo>
                    <a:pt x="54228" y="216661"/>
                  </a:lnTo>
                  <a:lnTo>
                    <a:pt x="54228" y="649985"/>
                  </a:lnTo>
                  <a:lnTo>
                    <a:pt x="108331" y="649985"/>
                  </a:lnTo>
                  <a:lnTo>
                    <a:pt x="108331" y="216661"/>
                  </a:lnTo>
                  <a:close/>
                </a:path>
                <a:path w="1724025" h="866775">
                  <a:moveTo>
                    <a:pt x="1290701" y="0"/>
                  </a:moveTo>
                  <a:lnTo>
                    <a:pt x="1290701" y="216661"/>
                  </a:lnTo>
                  <a:lnTo>
                    <a:pt x="135381" y="216661"/>
                  </a:lnTo>
                  <a:lnTo>
                    <a:pt x="135381" y="649985"/>
                  </a:lnTo>
                  <a:lnTo>
                    <a:pt x="1290701" y="649985"/>
                  </a:lnTo>
                  <a:lnTo>
                    <a:pt x="1290701" y="866775"/>
                  </a:lnTo>
                  <a:lnTo>
                    <a:pt x="1724025" y="433324"/>
                  </a:lnTo>
                  <a:lnTo>
                    <a:pt x="1290701" y="0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333500" y="1877314"/>
              <a:ext cx="1724025" cy="866775"/>
            </a:xfrm>
            <a:custGeom>
              <a:avLst/>
              <a:gdLst/>
              <a:ahLst/>
              <a:cxnLst/>
              <a:rect l="l" t="t" r="r" b="b"/>
              <a:pathLst>
                <a:path w="1724025" h="866775">
                  <a:moveTo>
                    <a:pt x="0" y="216661"/>
                  </a:moveTo>
                  <a:lnTo>
                    <a:pt x="27050" y="216661"/>
                  </a:lnTo>
                  <a:lnTo>
                    <a:pt x="27050" y="649985"/>
                  </a:lnTo>
                  <a:lnTo>
                    <a:pt x="0" y="649985"/>
                  </a:lnTo>
                  <a:lnTo>
                    <a:pt x="0" y="216661"/>
                  </a:lnTo>
                  <a:close/>
                </a:path>
                <a:path w="1724025" h="866775">
                  <a:moveTo>
                    <a:pt x="54228" y="216661"/>
                  </a:moveTo>
                  <a:lnTo>
                    <a:pt x="108331" y="216661"/>
                  </a:lnTo>
                  <a:lnTo>
                    <a:pt x="108331" y="649985"/>
                  </a:lnTo>
                  <a:lnTo>
                    <a:pt x="54228" y="649985"/>
                  </a:lnTo>
                  <a:lnTo>
                    <a:pt x="54228" y="216661"/>
                  </a:lnTo>
                  <a:close/>
                </a:path>
                <a:path w="1724025" h="866775">
                  <a:moveTo>
                    <a:pt x="135381" y="216661"/>
                  </a:moveTo>
                  <a:lnTo>
                    <a:pt x="1290701" y="216661"/>
                  </a:lnTo>
                  <a:lnTo>
                    <a:pt x="1290701" y="0"/>
                  </a:lnTo>
                  <a:lnTo>
                    <a:pt x="1724025" y="433324"/>
                  </a:lnTo>
                  <a:lnTo>
                    <a:pt x="1290701" y="866775"/>
                  </a:lnTo>
                  <a:lnTo>
                    <a:pt x="1290701" y="649985"/>
                  </a:lnTo>
                  <a:lnTo>
                    <a:pt x="135381" y="649985"/>
                  </a:lnTo>
                  <a:lnTo>
                    <a:pt x="135381" y="216661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 txBox="1"/>
          <p:nvPr/>
        </p:nvSpPr>
        <p:spPr>
          <a:xfrm>
            <a:off x="1584705" y="2145538"/>
            <a:ext cx="11410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15" b="1">
                <a:solidFill>
                  <a:srgbClr val="FFFFFF"/>
                </a:solidFill>
                <a:latin typeface="Calibri"/>
                <a:cs typeface="Calibri"/>
              </a:rPr>
              <a:t>Transcriptio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936625" y="4142485"/>
            <a:ext cx="1441450" cy="784225"/>
            <a:chOff x="936625" y="4142485"/>
            <a:chExt cx="1441450" cy="784225"/>
          </a:xfrm>
        </p:grpSpPr>
        <p:sp>
          <p:nvSpPr>
            <p:cNvPr id="33" name="object 33"/>
            <p:cNvSpPr/>
            <p:nvPr/>
          </p:nvSpPr>
          <p:spPr>
            <a:xfrm>
              <a:off x="942975" y="4148835"/>
              <a:ext cx="1428750" cy="771525"/>
            </a:xfrm>
            <a:custGeom>
              <a:avLst/>
              <a:gdLst/>
              <a:ahLst/>
              <a:cxnLst/>
              <a:rect l="l" t="t" r="r" b="b"/>
              <a:pathLst>
                <a:path w="1428750" h="771525">
                  <a:moveTo>
                    <a:pt x="1300099" y="0"/>
                  </a:moveTo>
                  <a:lnTo>
                    <a:pt x="128587" y="0"/>
                  </a:lnTo>
                  <a:lnTo>
                    <a:pt x="78534" y="10118"/>
                  </a:lnTo>
                  <a:lnTo>
                    <a:pt x="37661" y="37703"/>
                  </a:lnTo>
                  <a:lnTo>
                    <a:pt x="10104" y="78599"/>
                  </a:lnTo>
                  <a:lnTo>
                    <a:pt x="0" y="128650"/>
                  </a:lnTo>
                  <a:lnTo>
                    <a:pt x="0" y="643001"/>
                  </a:lnTo>
                  <a:lnTo>
                    <a:pt x="10104" y="693033"/>
                  </a:lnTo>
                  <a:lnTo>
                    <a:pt x="37661" y="733885"/>
                  </a:lnTo>
                  <a:lnTo>
                    <a:pt x="78534" y="761426"/>
                  </a:lnTo>
                  <a:lnTo>
                    <a:pt x="128587" y="771525"/>
                  </a:lnTo>
                  <a:lnTo>
                    <a:pt x="1300099" y="771525"/>
                  </a:lnTo>
                  <a:lnTo>
                    <a:pt x="1350204" y="761426"/>
                  </a:lnTo>
                  <a:lnTo>
                    <a:pt x="1391094" y="733885"/>
                  </a:lnTo>
                  <a:lnTo>
                    <a:pt x="1418649" y="693033"/>
                  </a:lnTo>
                  <a:lnTo>
                    <a:pt x="1428750" y="643001"/>
                  </a:lnTo>
                  <a:lnTo>
                    <a:pt x="1428750" y="128650"/>
                  </a:lnTo>
                  <a:lnTo>
                    <a:pt x="1418649" y="78599"/>
                  </a:lnTo>
                  <a:lnTo>
                    <a:pt x="1391094" y="37703"/>
                  </a:lnTo>
                  <a:lnTo>
                    <a:pt x="1350204" y="10118"/>
                  </a:lnTo>
                  <a:lnTo>
                    <a:pt x="1300099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942975" y="4148835"/>
              <a:ext cx="1428750" cy="771525"/>
            </a:xfrm>
            <a:custGeom>
              <a:avLst/>
              <a:gdLst/>
              <a:ahLst/>
              <a:cxnLst/>
              <a:rect l="l" t="t" r="r" b="b"/>
              <a:pathLst>
                <a:path w="1428750" h="771525">
                  <a:moveTo>
                    <a:pt x="0" y="128650"/>
                  </a:moveTo>
                  <a:lnTo>
                    <a:pt x="10104" y="78599"/>
                  </a:lnTo>
                  <a:lnTo>
                    <a:pt x="37661" y="37703"/>
                  </a:lnTo>
                  <a:lnTo>
                    <a:pt x="78534" y="10118"/>
                  </a:lnTo>
                  <a:lnTo>
                    <a:pt x="128587" y="0"/>
                  </a:lnTo>
                  <a:lnTo>
                    <a:pt x="1300099" y="0"/>
                  </a:lnTo>
                  <a:lnTo>
                    <a:pt x="1350204" y="10118"/>
                  </a:lnTo>
                  <a:lnTo>
                    <a:pt x="1391094" y="37703"/>
                  </a:lnTo>
                  <a:lnTo>
                    <a:pt x="1418649" y="78599"/>
                  </a:lnTo>
                  <a:lnTo>
                    <a:pt x="1428750" y="128650"/>
                  </a:lnTo>
                  <a:lnTo>
                    <a:pt x="1428750" y="643001"/>
                  </a:lnTo>
                  <a:lnTo>
                    <a:pt x="1418649" y="693033"/>
                  </a:lnTo>
                  <a:lnTo>
                    <a:pt x="1391094" y="733885"/>
                  </a:lnTo>
                  <a:lnTo>
                    <a:pt x="1350204" y="761426"/>
                  </a:lnTo>
                  <a:lnTo>
                    <a:pt x="1300099" y="771525"/>
                  </a:lnTo>
                  <a:lnTo>
                    <a:pt x="128587" y="771525"/>
                  </a:lnTo>
                  <a:lnTo>
                    <a:pt x="78534" y="761426"/>
                  </a:lnTo>
                  <a:lnTo>
                    <a:pt x="37661" y="733885"/>
                  </a:lnTo>
                  <a:lnTo>
                    <a:pt x="10104" y="693033"/>
                  </a:lnTo>
                  <a:lnTo>
                    <a:pt x="0" y="643001"/>
                  </a:lnTo>
                  <a:lnTo>
                    <a:pt x="0" y="128650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/>
          <p:cNvSpPr txBox="1"/>
          <p:nvPr/>
        </p:nvSpPr>
        <p:spPr>
          <a:xfrm>
            <a:off x="1092504" y="4372483"/>
            <a:ext cx="11271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2555875" y="4132960"/>
            <a:ext cx="1593850" cy="793750"/>
            <a:chOff x="2555875" y="4132960"/>
            <a:chExt cx="1593850" cy="793750"/>
          </a:xfrm>
        </p:grpSpPr>
        <p:sp>
          <p:nvSpPr>
            <p:cNvPr id="37" name="object 37"/>
            <p:cNvSpPr/>
            <p:nvPr/>
          </p:nvSpPr>
          <p:spPr>
            <a:xfrm>
              <a:off x="2562225" y="4139310"/>
              <a:ext cx="1581150" cy="781050"/>
            </a:xfrm>
            <a:custGeom>
              <a:avLst/>
              <a:gdLst/>
              <a:ahLst/>
              <a:cxnLst/>
              <a:rect l="l" t="t" r="r" b="b"/>
              <a:pathLst>
                <a:path w="1581150" h="781050">
                  <a:moveTo>
                    <a:pt x="1450975" y="0"/>
                  </a:moveTo>
                  <a:lnTo>
                    <a:pt x="130175" y="0"/>
                  </a:lnTo>
                  <a:lnTo>
                    <a:pt x="79509" y="10231"/>
                  </a:lnTo>
                  <a:lnTo>
                    <a:pt x="38131" y="38131"/>
                  </a:lnTo>
                  <a:lnTo>
                    <a:pt x="10231" y="79509"/>
                  </a:lnTo>
                  <a:lnTo>
                    <a:pt x="0" y="130175"/>
                  </a:lnTo>
                  <a:lnTo>
                    <a:pt x="0" y="650875"/>
                  </a:lnTo>
                  <a:lnTo>
                    <a:pt x="10231" y="701540"/>
                  </a:lnTo>
                  <a:lnTo>
                    <a:pt x="38131" y="742918"/>
                  </a:lnTo>
                  <a:lnTo>
                    <a:pt x="79509" y="770818"/>
                  </a:lnTo>
                  <a:lnTo>
                    <a:pt x="130175" y="781050"/>
                  </a:lnTo>
                  <a:lnTo>
                    <a:pt x="1450975" y="781050"/>
                  </a:lnTo>
                  <a:lnTo>
                    <a:pt x="1501640" y="770818"/>
                  </a:lnTo>
                  <a:lnTo>
                    <a:pt x="1543018" y="742918"/>
                  </a:lnTo>
                  <a:lnTo>
                    <a:pt x="1570918" y="701540"/>
                  </a:lnTo>
                  <a:lnTo>
                    <a:pt x="1581150" y="650875"/>
                  </a:lnTo>
                  <a:lnTo>
                    <a:pt x="1581150" y="130175"/>
                  </a:lnTo>
                  <a:lnTo>
                    <a:pt x="1570918" y="79509"/>
                  </a:lnTo>
                  <a:lnTo>
                    <a:pt x="1543018" y="38131"/>
                  </a:lnTo>
                  <a:lnTo>
                    <a:pt x="1501640" y="10231"/>
                  </a:lnTo>
                  <a:lnTo>
                    <a:pt x="1450975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2562225" y="4139310"/>
              <a:ext cx="1581150" cy="781050"/>
            </a:xfrm>
            <a:custGeom>
              <a:avLst/>
              <a:gdLst/>
              <a:ahLst/>
              <a:cxnLst/>
              <a:rect l="l" t="t" r="r" b="b"/>
              <a:pathLst>
                <a:path w="1581150" h="781050">
                  <a:moveTo>
                    <a:pt x="0" y="130175"/>
                  </a:moveTo>
                  <a:lnTo>
                    <a:pt x="10231" y="79509"/>
                  </a:lnTo>
                  <a:lnTo>
                    <a:pt x="38131" y="38131"/>
                  </a:lnTo>
                  <a:lnTo>
                    <a:pt x="79509" y="10231"/>
                  </a:lnTo>
                  <a:lnTo>
                    <a:pt x="130175" y="0"/>
                  </a:lnTo>
                  <a:lnTo>
                    <a:pt x="1450975" y="0"/>
                  </a:lnTo>
                  <a:lnTo>
                    <a:pt x="1501640" y="10231"/>
                  </a:lnTo>
                  <a:lnTo>
                    <a:pt x="1543018" y="38131"/>
                  </a:lnTo>
                  <a:lnTo>
                    <a:pt x="1570918" y="79509"/>
                  </a:lnTo>
                  <a:lnTo>
                    <a:pt x="1581150" y="130175"/>
                  </a:lnTo>
                  <a:lnTo>
                    <a:pt x="1581150" y="650875"/>
                  </a:lnTo>
                  <a:lnTo>
                    <a:pt x="1570918" y="701540"/>
                  </a:lnTo>
                  <a:lnTo>
                    <a:pt x="1543018" y="742918"/>
                  </a:lnTo>
                  <a:lnTo>
                    <a:pt x="1501640" y="770818"/>
                  </a:lnTo>
                  <a:lnTo>
                    <a:pt x="1450975" y="781050"/>
                  </a:lnTo>
                  <a:lnTo>
                    <a:pt x="130175" y="781050"/>
                  </a:lnTo>
                  <a:lnTo>
                    <a:pt x="79509" y="770818"/>
                  </a:lnTo>
                  <a:lnTo>
                    <a:pt x="38131" y="742918"/>
                  </a:lnTo>
                  <a:lnTo>
                    <a:pt x="10231" y="701540"/>
                  </a:lnTo>
                  <a:lnTo>
                    <a:pt x="0" y="650875"/>
                  </a:lnTo>
                  <a:lnTo>
                    <a:pt x="0" y="130175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" name="object 39"/>
          <p:cNvSpPr txBox="1"/>
          <p:nvPr/>
        </p:nvSpPr>
        <p:spPr>
          <a:xfrm>
            <a:off x="2789047" y="4227703"/>
            <a:ext cx="1127125" cy="577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Copy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4318000" y="4132960"/>
            <a:ext cx="1670050" cy="784225"/>
            <a:chOff x="4318000" y="4132960"/>
            <a:chExt cx="1670050" cy="784225"/>
          </a:xfrm>
        </p:grpSpPr>
        <p:sp>
          <p:nvSpPr>
            <p:cNvPr id="41" name="object 41"/>
            <p:cNvSpPr/>
            <p:nvPr/>
          </p:nvSpPr>
          <p:spPr>
            <a:xfrm>
              <a:off x="4324350" y="4139310"/>
              <a:ext cx="1657350" cy="771525"/>
            </a:xfrm>
            <a:custGeom>
              <a:avLst/>
              <a:gdLst/>
              <a:ahLst/>
              <a:cxnLst/>
              <a:rect l="l" t="t" r="r" b="b"/>
              <a:pathLst>
                <a:path w="1657350" h="771525">
                  <a:moveTo>
                    <a:pt x="1528699" y="0"/>
                  </a:moveTo>
                  <a:lnTo>
                    <a:pt x="128650" y="0"/>
                  </a:lnTo>
                  <a:lnTo>
                    <a:pt x="78545" y="10118"/>
                  </a:lnTo>
                  <a:lnTo>
                    <a:pt x="37655" y="37703"/>
                  </a:lnTo>
                  <a:lnTo>
                    <a:pt x="10100" y="78599"/>
                  </a:lnTo>
                  <a:lnTo>
                    <a:pt x="0" y="128650"/>
                  </a:lnTo>
                  <a:lnTo>
                    <a:pt x="0" y="643001"/>
                  </a:lnTo>
                  <a:lnTo>
                    <a:pt x="10100" y="693033"/>
                  </a:lnTo>
                  <a:lnTo>
                    <a:pt x="37655" y="733885"/>
                  </a:lnTo>
                  <a:lnTo>
                    <a:pt x="78545" y="761426"/>
                  </a:lnTo>
                  <a:lnTo>
                    <a:pt x="128650" y="771525"/>
                  </a:lnTo>
                  <a:lnTo>
                    <a:pt x="1528699" y="771525"/>
                  </a:lnTo>
                  <a:lnTo>
                    <a:pt x="1578804" y="761426"/>
                  </a:lnTo>
                  <a:lnTo>
                    <a:pt x="1619694" y="733885"/>
                  </a:lnTo>
                  <a:lnTo>
                    <a:pt x="1647249" y="693033"/>
                  </a:lnTo>
                  <a:lnTo>
                    <a:pt x="1657350" y="643001"/>
                  </a:lnTo>
                  <a:lnTo>
                    <a:pt x="1657350" y="128650"/>
                  </a:lnTo>
                  <a:lnTo>
                    <a:pt x="1647249" y="78599"/>
                  </a:lnTo>
                  <a:lnTo>
                    <a:pt x="1619694" y="37703"/>
                  </a:lnTo>
                  <a:lnTo>
                    <a:pt x="1578804" y="10118"/>
                  </a:lnTo>
                  <a:lnTo>
                    <a:pt x="1528699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4324350" y="4139310"/>
              <a:ext cx="1657350" cy="771525"/>
            </a:xfrm>
            <a:custGeom>
              <a:avLst/>
              <a:gdLst/>
              <a:ahLst/>
              <a:cxnLst/>
              <a:rect l="l" t="t" r="r" b="b"/>
              <a:pathLst>
                <a:path w="1657350" h="771525">
                  <a:moveTo>
                    <a:pt x="0" y="128650"/>
                  </a:moveTo>
                  <a:lnTo>
                    <a:pt x="10100" y="78599"/>
                  </a:lnTo>
                  <a:lnTo>
                    <a:pt x="37655" y="37703"/>
                  </a:lnTo>
                  <a:lnTo>
                    <a:pt x="78545" y="10118"/>
                  </a:lnTo>
                  <a:lnTo>
                    <a:pt x="128650" y="0"/>
                  </a:lnTo>
                  <a:lnTo>
                    <a:pt x="1528699" y="0"/>
                  </a:lnTo>
                  <a:lnTo>
                    <a:pt x="1578804" y="10118"/>
                  </a:lnTo>
                  <a:lnTo>
                    <a:pt x="1619694" y="37703"/>
                  </a:lnTo>
                  <a:lnTo>
                    <a:pt x="1647249" y="78599"/>
                  </a:lnTo>
                  <a:lnTo>
                    <a:pt x="1657350" y="128650"/>
                  </a:lnTo>
                  <a:lnTo>
                    <a:pt x="1657350" y="643001"/>
                  </a:lnTo>
                  <a:lnTo>
                    <a:pt x="1647249" y="693033"/>
                  </a:lnTo>
                  <a:lnTo>
                    <a:pt x="1619694" y="733885"/>
                  </a:lnTo>
                  <a:lnTo>
                    <a:pt x="1578804" y="761426"/>
                  </a:lnTo>
                  <a:lnTo>
                    <a:pt x="1528699" y="771525"/>
                  </a:lnTo>
                  <a:lnTo>
                    <a:pt x="128650" y="771525"/>
                  </a:lnTo>
                  <a:lnTo>
                    <a:pt x="78545" y="761426"/>
                  </a:lnTo>
                  <a:lnTo>
                    <a:pt x="37655" y="733885"/>
                  </a:lnTo>
                  <a:lnTo>
                    <a:pt x="10100" y="693033"/>
                  </a:lnTo>
                  <a:lnTo>
                    <a:pt x="0" y="643001"/>
                  </a:lnTo>
                  <a:lnTo>
                    <a:pt x="0" y="128650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3" name="object 43"/>
          <p:cNvSpPr txBox="1"/>
          <p:nvPr/>
        </p:nvSpPr>
        <p:spPr>
          <a:xfrm>
            <a:off x="4567809" y="4223130"/>
            <a:ext cx="1170940" cy="579120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33655" marR="5080" indent="-21590">
              <a:lnSpc>
                <a:spcPct val="101699"/>
              </a:lnSpc>
              <a:spcBef>
                <a:spcPts val="60"/>
              </a:spcBef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Execution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20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485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035: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Alpha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Helices -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</a:t>
            </a:r>
            <a:endParaRPr sz="1300">
              <a:latin typeface="Calibri Light"/>
              <a:cs typeface="Calibri Light"/>
            </a:endParaRPr>
          </a:p>
          <a:p>
            <a:pPr marL="12700" marR="129539">
              <a:lnSpc>
                <a:spcPct val="109700"/>
              </a:lnSpc>
              <a:spcBef>
                <a:spcPts val="10"/>
              </a:spcBef>
            </a:pPr>
            <a:r>
              <a:rPr dirty="0" sz="1200">
                <a:latin typeface="Calibri"/>
                <a:cs typeface="Calibri"/>
              </a:rPr>
              <a:t>Atomic</a:t>
            </a:r>
            <a:r>
              <a:rPr dirty="0" sz="1200" spc="-5">
                <a:latin typeface="Calibri"/>
                <a:cs typeface="Calibri"/>
              </a:rPr>
              <a:t> distances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tell us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about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their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existential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interactions.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types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interactions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may </a:t>
            </a:r>
            <a:r>
              <a:rPr dirty="0" sz="1200" spc="-5">
                <a:latin typeface="Calibri"/>
                <a:cs typeface="Calibri"/>
              </a:rPr>
              <a:t>occur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E.g. Hydrogen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Bonds,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Polar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etc.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 atoms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participating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covalent </a:t>
            </a:r>
            <a:r>
              <a:rPr dirty="0" sz="1200" spc="-5">
                <a:latin typeface="Calibri"/>
                <a:cs typeface="Calibri"/>
              </a:rPr>
              <a:t>bond, their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~0.96A.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case</a:t>
            </a:r>
            <a:r>
              <a:rPr dirty="0" sz="1200">
                <a:latin typeface="Calibri"/>
                <a:cs typeface="Calibri"/>
              </a:rPr>
              <a:t> of </a:t>
            </a:r>
            <a:r>
              <a:rPr dirty="0" sz="1200" spc="-5">
                <a:latin typeface="Calibri"/>
                <a:cs typeface="Calibri"/>
              </a:rPr>
              <a:t>hydrogen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formation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atoms, 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inter-atomic distance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~1.97A.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X-Ray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should</a:t>
            </a:r>
            <a:r>
              <a:rPr dirty="0" sz="1200">
                <a:latin typeface="Calibri"/>
                <a:cs typeface="Calibri"/>
              </a:rPr>
              <a:t> have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minimum 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1.97A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resolution</a:t>
            </a:r>
            <a:r>
              <a:rPr dirty="0" sz="1100" spc="-5" b="1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419727"/>
            <a:ext cx="25698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58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Hydrogen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Bonds to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Fold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an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Amino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Acid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Chain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6604" y="7484364"/>
            <a:ext cx="5894070" cy="629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 marR="30480">
              <a:lnSpc>
                <a:spcPct val="1101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X-Ray</a:t>
            </a:r>
            <a:r>
              <a:rPr dirty="0" sz="1200" spc="-5">
                <a:latin typeface="Calibri"/>
                <a:cs typeface="Calibri"/>
              </a:rPr>
              <a:t> Crystallography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shows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Hydrogen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atoms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N-Term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may come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together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Oxygen </a:t>
            </a:r>
            <a:r>
              <a:rPr dirty="0" sz="1200">
                <a:latin typeface="Calibri"/>
                <a:cs typeface="Calibri"/>
              </a:rPr>
              <a:t>atoms of </a:t>
            </a:r>
            <a:r>
              <a:rPr dirty="0" sz="1200" spc="-5">
                <a:latin typeface="Calibri"/>
                <a:cs typeface="Calibri"/>
              </a:rPr>
              <a:t>C-term </a:t>
            </a:r>
            <a:r>
              <a:rPr dirty="0" sz="1200">
                <a:latin typeface="Calibri"/>
                <a:cs typeface="Calibri"/>
              </a:rPr>
              <a:t>amino </a:t>
            </a:r>
            <a:r>
              <a:rPr dirty="0" sz="1200" spc="-5">
                <a:latin typeface="Calibri"/>
                <a:cs typeface="Calibri"/>
              </a:rPr>
              <a:t>acid </a:t>
            </a:r>
            <a:r>
              <a:rPr dirty="0" sz="1200" spc="-10">
                <a:latin typeface="Calibri"/>
                <a:cs typeface="Calibri"/>
              </a:rPr>
              <a:t>at </a:t>
            </a:r>
            <a:r>
              <a:rPr dirty="0" sz="1200">
                <a:latin typeface="Calibri"/>
                <a:cs typeface="Calibri"/>
              </a:rPr>
              <a:t>4</a:t>
            </a:r>
            <a:r>
              <a:rPr dirty="0" baseline="38194" sz="1200">
                <a:latin typeface="Calibri"/>
                <a:cs typeface="Calibri"/>
              </a:rPr>
              <a:t>th</a:t>
            </a:r>
            <a:r>
              <a:rPr dirty="0" baseline="38194" sz="1200" spc="7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neighboring position. </a:t>
            </a:r>
            <a:r>
              <a:rPr dirty="0" sz="1200">
                <a:latin typeface="Calibri"/>
                <a:cs typeface="Calibri"/>
              </a:rPr>
              <a:t>Their </a:t>
            </a:r>
            <a:r>
              <a:rPr dirty="0" sz="1200" spc="-5">
                <a:latin typeface="Calibri"/>
                <a:cs typeface="Calibri"/>
              </a:rPr>
              <a:t>atomic distance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~1.9A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considered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hydrogen </a:t>
            </a:r>
            <a:r>
              <a:rPr dirty="0" sz="1200">
                <a:latin typeface="Calibri"/>
                <a:cs typeface="Calibri"/>
              </a:rPr>
              <a:t>bonds.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7819" y="2169020"/>
            <a:ext cx="3450288" cy="208605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52801" y="4704588"/>
            <a:ext cx="2062259" cy="2700909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272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3904" y="435356"/>
            <a:ext cx="601980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376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06: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Protein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036: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Alpha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Helices –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II</a:t>
            </a:r>
            <a:endParaRPr sz="1300">
              <a:latin typeface="Calibri Light"/>
              <a:cs typeface="Calibri Light"/>
            </a:endParaRPr>
          </a:p>
          <a:p>
            <a:pPr marL="50800" marR="260350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X-Ray </a:t>
            </a:r>
            <a:r>
              <a:rPr dirty="0" sz="1200" spc="-5">
                <a:latin typeface="Calibri"/>
                <a:cs typeface="Calibri"/>
              </a:rPr>
              <a:t>Crystallography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shows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Hydrogen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atoms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N-Term </a:t>
            </a:r>
            <a:r>
              <a:rPr dirty="0" sz="1200" spc="-5">
                <a:latin typeface="Calibri"/>
                <a:cs typeface="Calibri"/>
              </a:rPr>
              <a:t>come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together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Oxygen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atoms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C-term</a:t>
            </a:r>
            <a:r>
              <a:rPr dirty="0" sz="1200">
                <a:latin typeface="Calibri"/>
                <a:cs typeface="Calibri"/>
              </a:rPr>
              <a:t> 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4</a:t>
            </a:r>
            <a:r>
              <a:rPr dirty="0" baseline="38194" sz="1200">
                <a:latin typeface="Calibri"/>
                <a:cs typeface="Calibri"/>
              </a:rPr>
              <a:t>th</a:t>
            </a:r>
            <a:r>
              <a:rPr dirty="0" baseline="38194" sz="1200" spc="1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neighboring position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make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Hydrogen</a:t>
            </a:r>
            <a:r>
              <a:rPr dirty="0" sz="1200">
                <a:latin typeface="Calibri"/>
                <a:cs typeface="Calibri"/>
              </a:rPr>
              <a:t> bonds.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151503"/>
            <a:ext cx="14154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59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Forming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Alpha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Helix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6604" y="6995541"/>
            <a:ext cx="37382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Every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Oxygen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bound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4</a:t>
            </a:r>
            <a:r>
              <a:rPr dirty="0" baseline="39682" sz="1050" spc="-7">
                <a:latin typeface="Calibri"/>
                <a:cs typeface="Calibri"/>
              </a:rPr>
              <a:t>th</a:t>
            </a:r>
            <a:r>
              <a:rPr dirty="0" baseline="39682" sz="1050" spc="127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neighboring</a:t>
            </a:r>
            <a:r>
              <a:rPr dirty="0" sz="1100">
                <a:latin typeface="Calibri"/>
                <a:cs typeface="Calibri"/>
              </a:rPr>
              <a:t> Amino</a:t>
            </a:r>
            <a:r>
              <a:rPr dirty="0" sz="1100" spc="-5">
                <a:latin typeface="Calibri"/>
                <a:cs typeface="Calibri"/>
              </a:rPr>
              <a:t> Group’ </a:t>
            </a:r>
            <a:r>
              <a:rPr dirty="0" sz="1100">
                <a:latin typeface="Calibri"/>
                <a:cs typeface="Calibri"/>
              </a:rPr>
              <a:t>Hydrogen.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9925" y="1669905"/>
            <a:ext cx="4345607" cy="225943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43225" y="4436364"/>
            <a:ext cx="1873235" cy="2464689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273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9145" y="435356"/>
            <a:ext cx="22815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773551"/>
            <a:ext cx="28098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60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Carbons (Black)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&amp;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Nitrogen’s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(Blue):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1-5,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2-6,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3-7…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3904" y="6751701"/>
            <a:ext cx="5938520" cy="13760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61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Preference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Amino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Acids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for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making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Alpha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Helices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0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  <a:spcBef>
                <a:spcPts val="5"/>
              </a:spcBef>
            </a:pPr>
            <a:r>
              <a:rPr dirty="0" sz="1200" spc="-5" b="1">
                <a:latin typeface="Calibri"/>
                <a:cs typeface="Calibri"/>
              </a:rPr>
              <a:t>Helix</a:t>
            </a:r>
            <a:r>
              <a:rPr dirty="0" sz="1200" spc="-3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Formers</a:t>
            </a:r>
            <a:endParaRPr sz="1200">
              <a:latin typeface="Calibri"/>
              <a:cs typeface="Calibri"/>
            </a:endParaRPr>
          </a:p>
          <a:p>
            <a:pPr marL="50800" marR="43180">
              <a:lnSpc>
                <a:spcPct val="109800"/>
              </a:lnSpc>
              <a:spcBef>
                <a:spcPts val="795"/>
              </a:spcBef>
            </a:pP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20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anyone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be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present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backbone.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there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variable preference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 </a:t>
            </a:r>
            <a:r>
              <a:rPr dirty="0" sz="1200">
                <a:latin typeface="Calibri"/>
                <a:cs typeface="Calibri"/>
              </a:rPr>
              <a:t>form</a:t>
            </a:r>
            <a:r>
              <a:rPr dirty="0" sz="1200" spc="-5">
                <a:latin typeface="Calibri"/>
                <a:cs typeface="Calibri"/>
              </a:rPr>
              <a:t> helix?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Yes,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“Helix Formers”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generally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hydrophobic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 </a:t>
            </a:r>
            <a:r>
              <a:rPr dirty="0" sz="1200" spc="-10">
                <a:latin typeface="Calibri"/>
                <a:cs typeface="Calibri"/>
              </a:rPr>
              <a:t>(M,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A,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L…). </a:t>
            </a:r>
            <a:r>
              <a:rPr dirty="0" sz="1200">
                <a:latin typeface="Calibri"/>
                <a:cs typeface="Calibri"/>
              </a:rPr>
              <a:t>Alpha </a:t>
            </a:r>
            <a:r>
              <a:rPr dirty="0" sz="1200" spc="-5">
                <a:latin typeface="Calibri"/>
                <a:cs typeface="Calibri"/>
              </a:rPr>
              <a:t>Helices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formed </a:t>
            </a:r>
            <a:r>
              <a:rPr dirty="0" sz="1200">
                <a:latin typeface="Calibri"/>
                <a:cs typeface="Calibri"/>
              </a:rPr>
              <a:t>by </a:t>
            </a:r>
            <a:r>
              <a:rPr dirty="0" sz="1200" spc="-5">
                <a:latin typeface="Calibri"/>
                <a:cs typeface="Calibri"/>
              </a:rPr>
              <a:t>hydrogen bonding </a:t>
            </a:r>
            <a:r>
              <a:rPr dirty="0" sz="1200">
                <a:latin typeface="Calibri"/>
                <a:cs typeface="Calibri"/>
              </a:rPr>
              <a:t>(O-H) </a:t>
            </a:r>
            <a:r>
              <a:rPr dirty="0" sz="1200" spc="-5">
                <a:latin typeface="Calibri"/>
                <a:cs typeface="Calibri"/>
              </a:rPr>
              <a:t>between </a:t>
            </a:r>
            <a:r>
              <a:rPr dirty="0" sz="1200">
                <a:latin typeface="Calibri"/>
                <a:cs typeface="Calibri"/>
              </a:rPr>
              <a:t>C</a:t>
            </a:r>
            <a:r>
              <a:rPr dirty="0" baseline="-10416" sz="1200">
                <a:latin typeface="Calibri"/>
                <a:cs typeface="Calibri"/>
              </a:rPr>
              <a:t>i</a:t>
            </a:r>
            <a:r>
              <a:rPr dirty="0" baseline="-10416" sz="1200" spc="7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N</a:t>
            </a:r>
            <a:r>
              <a:rPr dirty="0" baseline="-10416" sz="1200">
                <a:latin typeface="Calibri"/>
                <a:cs typeface="Calibri"/>
              </a:rPr>
              <a:t>i+4</a:t>
            </a:r>
            <a:r>
              <a:rPr dirty="0" baseline="-10416" sz="1200" spc="7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atoms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 backbone.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9139" y="914400"/>
            <a:ext cx="3754120" cy="276212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75595" y="4397454"/>
            <a:ext cx="5859780" cy="2672715"/>
            <a:chOff x="975595" y="4397454"/>
            <a:chExt cx="5859780" cy="267271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5595" y="4397454"/>
              <a:ext cx="5859456" cy="21877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91099" y="6619748"/>
              <a:ext cx="1809750" cy="450214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274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1204" y="435356"/>
            <a:ext cx="6045200" cy="17875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503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635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037:</a:t>
            </a:r>
            <a:r>
              <a:rPr dirty="0" sz="1300" spc="-2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Beta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Sheets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-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</a:t>
            </a:r>
            <a:endParaRPr sz="1300">
              <a:latin typeface="Calibri Light"/>
              <a:cs typeface="Calibri Light"/>
            </a:endParaRPr>
          </a:p>
          <a:p>
            <a:pPr marL="63500" marR="145415">
              <a:lnSpc>
                <a:spcPct val="109700"/>
              </a:lnSpc>
              <a:spcBef>
                <a:spcPts val="10"/>
              </a:spcBef>
            </a:pPr>
            <a:r>
              <a:rPr dirty="0" sz="1200">
                <a:latin typeface="Calibri"/>
                <a:cs typeface="Calibri"/>
              </a:rPr>
              <a:t>Alpha </a:t>
            </a:r>
            <a:r>
              <a:rPr dirty="0" sz="1200" spc="-5">
                <a:latin typeface="Calibri"/>
                <a:cs typeface="Calibri"/>
              </a:rPr>
              <a:t>Helices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formed </a:t>
            </a:r>
            <a:r>
              <a:rPr dirty="0" sz="1200">
                <a:latin typeface="Calibri"/>
                <a:cs typeface="Calibri"/>
              </a:rPr>
              <a:t>by </a:t>
            </a:r>
            <a:r>
              <a:rPr dirty="0" sz="1200" spc="-5">
                <a:latin typeface="Calibri"/>
                <a:cs typeface="Calibri"/>
              </a:rPr>
              <a:t>hydrogen bonding (O-H) between </a:t>
            </a:r>
            <a:r>
              <a:rPr dirty="0" sz="1200">
                <a:latin typeface="Calibri"/>
                <a:cs typeface="Calibri"/>
              </a:rPr>
              <a:t>C</a:t>
            </a:r>
            <a:r>
              <a:rPr dirty="0" baseline="-10416" sz="1200">
                <a:latin typeface="Calibri"/>
                <a:cs typeface="Calibri"/>
              </a:rPr>
              <a:t>i</a:t>
            </a:r>
            <a:r>
              <a:rPr dirty="0" baseline="-10416" sz="1200" spc="7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N</a:t>
            </a:r>
            <a:r>
              <a:rPr dirty="0" baseline="-10416" sz="1200">
                <a:latin typeface="Calibri"/>
                <a:cs typeface="Calibri"/>
              </a:rPr>
              <a:t>i+4</a:t>
            </a:r>
            <a:r>
              <a:rPr dirty="0" baseline="-10416" sz="1200" spc="7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atoms in </a:t>
            </a:r>
            <a:r>
              <a:rPr dirty="0" sz="1200" spc="-5">
                <a:latin typeface="Calibri"/>
                <a:cs typeface="Calibri"/>
              </a:rPr>
              <a:t>the protein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backbone.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another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common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secondary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They</a:t>
            </a:r>
            <a:r>
              <a:rPr dirty="0" sz="1200" spc="-5">
                <a:latin typeface="Calibri"/>
                <a:cs typeface="Calibri"/>
              </a:rPr>
              <a:t> 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constituted </a:t>
            </a:r>
            <a:r>
              <a:rPr dirty="0" sz="1200">
                <a:latin typeface="Calibri"/>
                <a:cs typeface="Calibri"/>
              </a:rPr>
              <a:t>by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several</a:t>
            </a:r>
            <a:r>
              <a:rPr dirty="0" sz="1200">
                <a:latin typeface="Calibri"/>
                <a:cs typeface="Calibri"/>
              </a:rPr>
              <a:t> Beta</a:t>
            </a:r>
            <a:r>
              <a:rPr dirty="0" sz="1200" spc="-5">
                <a:latin typeface="Calibri"/>
                <a:cs typeface="Calibri"/>
              </a:rPr>
              <a:t> Strands</a:t>
            </a:r>
            <a:r>
              <a:rPr dirty="0" sz="1200" spc="-10">
                <a:latin typeface="Calibri"/>
                <a:cs typeface="Calibri"/>
              </a:rPr>
              <a:t> which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together.</a:t>
            </a:r>
            <a:r>
              <a:rPr dirty="0" sz="1200">
                <a:latin typeface="Calibri"/>
                <a:cs typeface="Calibri"/>
              </a:rPr>
              <a:t> 5 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10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resides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needed 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make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Beta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Strand, </a:t>
            </a:r>
            <a:r>
              <a:rPr dirty="0" sz="1200">
                <a:latin typeface="Calibri"/>
                <a:cs typeface="Calibri"/>
              </a:rPr>
              <a:t> typically.</a:t>
            </a:r>
            <a:endParaRPr sz="1200">
              <a:latin typeface="Calibri"/>
              <a:cs typeface="Calibri"/>
            </a:endParaRPr>
          </a:p>
          <a:p>
            <a:pPr marL="63500">
              <a:lnSpc>
                <a:spcPct val="100000"/>
              </a:lnSpc>
              <a:spcBef>
                <a:spcPts val="935"/>
              </a:spcBef>
            </a:pPr>
            <a:r>
              <a:rPr dirty="0" sz="1200" spc="-5">
                <a:latin typeface="Calibri"/>
                <a:cs typeface="Calibri"/>
              </a:rPr>
              <a:t>Hydrogen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make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Beta</a:t>
            </a:r>
            <a:r>
              <a:rPr dirty="0" sz="1200" spc="-5">
                <a:latin typeface="Calibri"/>
                <a:cs typeface="Calibri"/>
              </a:rPr>
              <a:t> Strands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580003"/>
            <a:ext cx="5769610" cy="51180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Beta Sheet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-5">
                <a:latin typeface="Calibri"/>
                <a:cs typeface="Calibri"/>
              </a:rPr>
              <a:t> made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up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several Beta Strands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200">
                <a:latin typeface="Calibri"/>
                <a:cs typeface="Calibri"/>
              </a:rPr>
              <a:t>C-Alpha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10">
                <a:latin typeface="Calibri"/>
                <a:cs typeface="Calibri"/>
              </a:rPr>
              <a:t> CO</a:t>
            </a:r>
            <a:r>
              <a:rPr dirty="0" sz="1200">
                <a:latin typeface="Calibri"/>
                <a:cs typeface="Calibri"/>
              </a:rPr>
              <a:t> and NH</a:t>
            </a:r>
            <a:r>
              <a:rPr dirty="0" sz="1200" spc="-5">
                <a:latin typeface="Calibri"/>
                <a:cs typeface="Calibri"/>
              </a:rPr>
              <a:t> groups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shown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blue,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yellow,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green, respectively.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6146672"/>
            <a:ext cx="21336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This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called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parallel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7631430"/>
            <a:ext cx="5938520" cy="9124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This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called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anti-parallel beta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sheet.</a:t>
            </a:r>
            <a:endParaRPr sz="1200">
              <a:latin typeface="Calibri"/>
              <a:cs typeface="Calibri"/>
            </a:endParaRPr>
          </a:p>
          <a:p>
            <a:pPr marL="12700" marR="5080" indent="34925">
              <a:lnSpc>
                <a:spcPct val="110000"/>
              </a:lnSpc>
              <a:spcBef>
                <a:spcPts val="790"/>
              </a:spcBef>
            </a:pPr>
            <a:r>
              <a:rPr dirty="0" sz="1200">
                <a:latin typeface="Calibri"/>
                <a:cs typeface="Calibri"/>
              </a:rPr>
              <a:t>Beta </a:t>
            </a:r>
            <a:r>
              <a:rPr dirty="0" sz="1200" spc="-5">
                <a:latin typeface="Calibri"/>
                <a:cs typeface="Calibri"/>
              </a:rPr>
              <a:t>Sheets</a:t>
            </a:r>
            <a:r>
              <a:rPr dirty="0" sz="1200">
                <a:latin typeface="Calibri"/>
                <a:cs typeface="Calibri"/>
              </a:rPr>
              <a:t> are</a:t>
            </a:r>
            <a:r>
              <a:rPr dirty="0" sz="1200" spc="-5">
                <a:latin typeface="Calibri"/>
                <a:cs typeface="Calibri"/>
              </a:rPr>
              <a:t> another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secondary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 that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be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formed </a:t>
            </a:r>
            <a:r>
              <a:rPr dirty="0" sz="1200">
                <a:latin typeface="Calibri"/>
                <a:cs typeface="Calibri"/>
              </a:rPr>
              <a:t>as a</a:t>
            </a:r>
            <a:r>
              <a:rPr dirty="0" sz="1200" spc="-5">
                <a:latin typeface="Calibri"/>
                <a:cs typeface="Calibri"/>
              </a:rPr>
              <a:t> result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hydrogen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back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bones.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Some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preference</a:t>
            </a:r>
            <a:r>
              <a:rPr dirty="0" sz="1200">
                <a:latin typeface="Calibri"/>
                <a:cs typeface="Calibri"/>
              </a:rPr>
              <a:t> 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making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Beta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0485" y="2445690"/>
            <a:ext cx="2895214" cy="92676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5401" y="4491482"/>
            <a:ext cx="3875935" cy="127444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60190" y="6477889"/>
            <a:ext cx="2701927" cy="105791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275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3642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038:</a:t>
            </a:r>
            <a:r>
              <a:rPr dirty="0" sz="1300" spc="-2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Beta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Sheets -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II</a:t>
            </a:r>
            <a:endParaRPr sz="13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200">
                <a:latin typeface="Calibri"/>
                <a:cs typeface="Calibri"/>
              </a:rPr>
              <a:t>Beta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strands 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make hydrogen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other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organize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beta</a:t>
            </a:r>
            <a:r>
              <a:rPr dirty="0" sz="1200" spc="-5">
                <a:latin typeface="Calibri"/>
                <a:cs typeface="Calibri"/>
              </a:rPr>
              <a:t> sheets.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>
                <a:latin typeface="Calibri"/>
                <a:cs typeface="Calibri"/>
              </a:rPr>
              <a:t>Beta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Properties: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5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Beta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Strand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B</a:t>
            </a:r>
            <a:r>
              <a:rPr dirty="0" sz="1200">
                <a:latin typeface="Calibri"/>
                <a:cs typeface="Calibri"/>
              </a:rPr>
              <a:t>e</a:t>
            </a:r>
            <a:r>
              <a:rPr dirty="0" sz="1200" spc="5">
                <a:latin typeface="Calibri"/>
                <a:cs typeface="Calibri"/>
              </a:rPr>
              <a:t>t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S</a:t>
            </a:r>
            <a:r>
              <a:rPr dirty="0" sz="1200" spc="-10">
                <a:latin typeface="Calibri"/>
                <a:cs typeface="Calibri"/>
              </a:rPr>
              <a:t>h</a:t>
            </a:r>
            <a:r>
              <a:rPr dirty="0" sz="1200">
                <a:latin typeface="Calibri"/>
                <a:cs typeface="Calibri"/>
              </a:rPr>
              <a:t>eet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B</a:t>
            </a:r>
            <a:r>
              <a:rPr dirty="0" sz="1200">
                <a:latin typeface="Calibri"/>
                <a:cs typeface="Calibri"/>
              </a:rPr>
              <a:t>e</a:t>
            </a:r>
            <a:r>
              <a:rPr dirty="0" sz="1200" spc="5">
                <a:latin typeface="Calibri"/>
                <a:cs typeface="Calibri"/>
              </a:rPr>
              <a:t>t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B</a:t>
            </a:r>
            <a:r>
              <a:rPr dirty="0" sz="1200">
                <a:latin typeface="Calibri"/>
                <a:cs typeface="Calibri"/>
              </a:rPr>
              <a:t>arrel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Beta</a:t>
            </a:r>
            <a:r>
              <a:rPr dirty="0" sz="1200" spc="-4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Sandwiches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20"/>
              </a:spcBef>
            </a:pPr>
            <a:r>
              <a:rPr dirty="0" sz="1600" spc="-5" b="1">
                <a:latin typeface="Calibri"/>
                <a:cs typeface="Calibri"/>
              </a:rPr>
              <a:t>Beta</a:t>
            </a:r>
            <a:r>
              <a:rPr dirty="0" sz="1600" spc="-2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Barrels</a:t>
            </a:r>
            <a:endParaRPr sz="1600">
              <a:latin typeface="Calibri"/>
              <a:cs typeface="Calibri"/>
            </a:endParaRPr>
          </a:p>
          <a:p>
            <a:pPr marL="12700" marR="19685">
              <a:lnSpc>
                <a:spcPct val="110100"/>
              </a:lnSpc>
              <a:spcBef>
                <a:spcPts val="850"/>
              </a:spcBef>
            </a:pPr>
            <a:r>
              <a:rPr dirty="0" sz="1200">
                <a:latin typeface="Calibri"/>
                <a:cs typeface="Calibri"/>
              </a:rPr>
              <a:t>Beta </a:t>
            </a:r>
            <a:r>
              <a:rPr dirty="0" sz="1200" spc="-5">
                <a:latin typeface="Calibri"/>
                <a:cs typeface="Calibri"/>
              </a:rPr>
              <a:t>Barrel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made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single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beta sheet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twists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coils upon itself.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 first </a:t>
            </a:r>
            <a:r>
              <a:rPr dirty="0" sz="1200" spc="-5">
                <a:latin typeface="Calibri"/>
                <a:cs typeface="Calibri"/>
              </a:rPr>
              <a:t>strand</a:t>
            </a:r>
            <a:r>
              <a:rPr dirty="0" sz="1200">
                <a:latin typeface="Calibri"/>
                <a:cs typeface="Calibri"/>
              </a:rPr>
              <a:t> in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>
                <a:latin typeface="Calibri"/>
                <a:cs typeface="Calibri"/>
              </a:rPr>
              <a:t> beta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makes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hydrogen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last </a:t>
            </a:r>
            <a:r>
              <a:rPr dirty="0" sz="1200" spc="-5">
                <a:latin typeface="Calibri"/>
                <a:cs typeface="Calibri"/>
              </a:rPr>
              <a:t>strand.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 beta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barrel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is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large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 beta-sheet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that </a:t>
            </a:r>
            <a:r>
              <a:rPr dirty="0" sz="1200" spc="-254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twists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and</a:t>
            </a:r>
            <a:r>
              <a:rPr dirty="0" sz="1200" spc="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coils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to</a:t>
            </a:r>
            <a:r>
              <a:rPr dirty="0" sz="1200" spc="-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form</a:t>
            </a:r>
            <a:r>
              <a:rPr dirty="0" sz="1200" spc="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dirty="0" sz="1200" spc="-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closed</a:t>
            </a:r>
            <a:r>
              <a:rPr dirty="0" sz="1200" spc="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structure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in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 which</a:t>
            </a:r>
            <a:r>
              <a:rPr dirty="0" sz="1200" spc="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the</a:t>
            </a:r>
            <a:r>
              <a:rPr dirty="0" sz="1200" spc="2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first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strand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is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 hydrogen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bonded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to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 the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last.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Beta-strands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212121"/>
                </a:solidFill>
                <a:latin typeface="Calibri"/>
                <a:cs typeface="Calibri"/>
              </a:rPr>
              <a:t>in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beta-barrels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are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typically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arranged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in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212121"/>
                </a:solidFill>
                <a:latin typeface="Calibri"/>
                <a:cs typeface="Calibri"/>
              </a:rPr>
              <a:t>an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antiparallel</a:t>
            </a:r>
            <a:r>
              <a:rPr dirty="0" sz="1200" spc="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fashion.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dirty="0" u="sng" sz="105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 MT"/>
                <a:cs typeface="Arial MT"/>
                <a:hlinkClick r:id="rId2"/>
              </a:rPr>
              <a:t>https://en.wikipedia.org/wiki/</a:t>
            </a:r>
            <a:r>
              <a:rPr dirty="0" u="sng" sz="1050" spc="-5" b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Beta</a:t>
            </a:r>
            <a:r>
              <a:rPr dirty="0" u="sng" sz="105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 MT"/>
                <a:cs typeface="Arial MT"/>
                <a:hlinkClick r:id="rId2"/>
              </a:rPr>
              <a:t>_</a:t>
            </a:r>
            <a:r>
              <a:rPr dirty="0" u="sng" sz="1050" spc="-5" b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barrel</a:t>
            </a:r>
            <a:endParaRPr sz="10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7041260"/>
            <a:ext cx="9975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62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beta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barrel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8160257"/>
            <a:ext cx="5725160" cy="7816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Beta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Sandwiches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865"/>
              </a:spcBef>
            </a:pPr>
            <a:r>
              <a:rPr dirty="0" sz="1200">
                <a:latin typeface="Calibri"/>
                <a:cs typeface="Calibri"/>
              </a:rPr>
              <a:t>Beta </a:t>
            </a:r>
            <a:r>
              <a:rPr dirty="0" sz="1200" spc="-5">
                <a:latin typeface="Calibri"/>
                <a:cs typeface="Calibri"/>
              </a:rPr>
              <a:t>Sandwiches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made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usually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twisted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-5">
                <a:latin typeface="Calibri"/>
                <a:cs typeface="Calibri"/>
              </a:rPr>
              <a:t>packed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 their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strands</a:t>
            </a:r>
            <a:r>
              <a:rPr dirty="0" sz="1200">
                <a:latin typeface="Calibri"/>
                <a:cs typeface="Calibri"/>
              </a:rPr>
              <a:t> are</a:t>
            </a:r>
            <a:r>
              <a:rPr dirty="0" sz="1200" spc="-5">
                <a:latin typeface="Calibri"/>
                <a:cs typeface="Calibri"/>
              </a:rPr>
              <a:t> aligned.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33751" y="4182236"/>
            <a:ext cx="2088058" cy="2761615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276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9145" y="435356"/>
            <a:ext cx="22815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893821"/>
            <a:ext cx="348742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63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Illustration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the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β-sandwich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from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Tenascin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C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(PDB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entry: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1TEN).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448680"/>
            <a:ext cx="283337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64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Preference of Amino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Acids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for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making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Beta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strands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5979033"/>
            <a:ext cx="5913120" cy="629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Beta </a:t>
            </a:r>
            <a:r>
              <a:rPr dirty="0" sz="1200" spc="-5">
                <a:latin typeface="Calibri"/>
                <a:cs typeface="Calibri"/>
              </a:rPr>
              <a:t>Sheets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formed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</a:t>
            </a:r>
            <a:r>
              <a:rPr dirty="0" sz="1200" spc="-5">
                <a:latin typeface="Calibri"/>
                <a:cs typeface="Calibri"/>
              </a:rPr>
              <a:t> bonds between </a:t>
            </a:r>
            <a:r>
              <a:rPr dirty="0" sz="1200">
                <a:latin typeface="Calibri"/>
                <a:cs typeface="Calibri"/>
              </a:rPr>
              <a:t>of 5–10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consecutive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one</a:t>
            </a:r>
            <a:r>
              <a:rPr dirty="0" sz="1200" spc="-5">
                <a:latin typeface="Calibri"/>
                <a:cs typeface="Calibri"/>
              </a:rPr>
              <a:t> portion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backbone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another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5–10</a:t>
            </a:r>
            <a:r>
              <a:rPr dirty="0" sz="1200" spc="-5">
                <a:latin typeface="Calibri"/>
                <a:cs typeface="Calibri"/>
              </a:rPr>
              <a:t> farther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down </a:t>
            </a:r>
            <a:r>
              <a:rPr dirty="0" sz="1200" spc="-10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backbone.</a:t>
            </a:r>
            <a:r>
              <a:rPr dirty="0" sz="1200">
                <a:latin typeface="Calibri"/>
                <a:cs typeface="Calibri"/>
              </a:rPr>
              <a:t> Beta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strands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may be</a:t>
            </a:r>
            <a:r>
              <a:rPr dirty="0" sz="1200" spc="-5">
                <a:latin typeface="Calibri"/>
                <a:cs typeface="Calibri"/>
              </a:rPr>
              <a:t> adjacent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(with</a:t>
            </a:r>
            <a:r>
              <a:rPr dirty="0" sz="1200">
                <a:latin typeface="Calibri"/>
                <a:cs typeface="Calibri"/>
              </a:rPr>
              <a:t> a </a:t>
            </a:r>
            <a:r>
              <a:rPr dirty="0" sz="1200" spc="-5">
                <a:latin typeface="Calibri"/>
                <a:cs typeface="Calibri"/>
              </a:rPr>
              <a:t>loop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between)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far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 other structures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between.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8752" y="977601"/>
            <a:ext cx="2641873" cy="175700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1120" y="3196116"/>
            <a:ext cx="5760207" cy="200054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71111" y="5242521"/>
            <a:ext cx="1338286" cy="333286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277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386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3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039:</a:t>
            </a:r>
            <a:r>
              <a:rPr dirty="0" sz="1300" spc="-3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LOOPS-I</a:t>
            </a:r>
            <a:endParaRPr sz="1300">
              <a:latin typeface="Calibri Light"/>
              <a:cs typeface="Calibri Light"/>
            </a:endParaRPr>
          </a:p>
          <a:p>
            <a:pPr marL="12700" marR="36195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Alpha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Helices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Sheets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secondary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 formed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result</a:t>
            </a:r>
            <a:r>
              <a:rPr dirty="0" sz="1200">
                <a:latin typeface="Calibri"/>
                <a:cs typeface="Calibri"/>
              </a:rPr>
              <a:t> of </a:t>
            </a:r>
            <a:r>
              <a:rPr dirty="0" sz="1200" spc="-5">
                <a:latin typeface="Calibri"/>
                <a:cs typeface="Calibri"/>
              </a:rPr>
              <a:t>hydrogen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bonding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backbone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Backbone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Secondary Structures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984880"/>
            <a:ext cx="5887085" cy="4286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2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Loops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formed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r>
              <a:rPr dirty="0" sz="1200" spc="-5">
                <a:latin typeface="Calibri"/>
                <a:cs typeface="Calibri"/>
              </a:rPr>
              <a:t> present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middle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Alpha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Helices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 Beta</a:t>
            </a:r>
            <a:r>
              <a:rPr dirty="0" sz="1200" spc="-5">
                <a:latin typeface="Calibri"/>
                <a:cs typeface="Calibri"/>
              </a:rPr>
              <a:t> Sheets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backbone.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434965"/>
            <a:ext cx="5756910" cy="673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65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Joining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Alpha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Helices and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Beta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Sheets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in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Protein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Backbone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65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</a:pPr>
            <a:r>
              <a:rPr dirty="0" sz="1200" spc="-5">
                <a:latin typeface="Calibri"/>
                <a:cs typeface="Calibri"/>
              </a:rPr>
              <a:t>Variability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length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conformation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allows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loops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join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Alpha Helices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a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variety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ways. Loops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variable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length and </a:t>
            </a:r>
            <a:r>
              <a:rPr dirty="0" sz="1200">
                <a:latin typeface="Calibri"/>
                <a:cs typeface="Calibri"/>
              </a:rPr>
              <a:t>3-D</a:t>
            </a:r>
            <a:r>
              <a:rPr dirty="0" sz="1200" spc="-5">
                <a:latin typeface="Calibri"/>
                <a:cs typeface="Calibri"/>
              </a:rPr>
              <a:t> conformations.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8163306"/>
            <a:ext cx="5261610" cy="9810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Characteristics</a:t>
            </a:r>
            <a:endParaRPr sz="16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01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Loops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mostly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located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surface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Mutate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sequence </a:t>
            </a:r>
            <a:r>
              <a:rPr dirty="0" sz="1200">
                <a:latin typeface="Calibri"/>
                <a:cs typeface="Calibri"/>
              </a:rPr>
              <a:t>at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much faster</a:t>
            </a:r>
            <a:r>
              <a:rPr dirty="0" sz="1200" spc="-5">
                <a:latin typeface="Calibri"/>
                <a:cs typeface="Calibri"/>
              </a:rPr>
              <a:t> rate than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Alpha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Helices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Beta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Loops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 </a:t>
            </a:r>
            <a:r>
              <a:rPr dirty="0" sz="1200">
                <a:latin typeface="Calibri"/>
                <a:cs typeface="Calibri"/>
              </a:rPr>
              <a:t>flexible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adopt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multiple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conformations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9750" y="2127885"/>
            <a:ext cx="4114800" cy="6858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62150" y="3576065"/>
            <a:ext cx="3990975" cy="170497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28825" y="6251447"/>
            <a:ext cx="3724275" cy="179070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278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9145" y="435356"/>
            <a:ext cx="22815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1177797"/>
            <a:ext cx="56013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Loops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dictate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overall</a:t>
            </a:r>
            <a:r>
              <a:rPr dirty="0" sz="1200" spc="-5">
                <a:latin typeface="Calibri"/>
                <a:cs typeface="Calibri"/>
              </a:rPr>
              <a:t> structure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 </a:t>
            </a:r>
            <a:r>
              <a:rPr dirty="0" sz="1200" spc="-5">
                <a:latin typeface="Calibri"/>
                <a:cs typeface="Calibri"/>
              </a:rPr>
              <a:t>they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couple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Alpha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helices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-5">
                <a:latin typeface="Calibri"/>
                <a:cs typeface="Calibri"/>
              </a:rPr>
              <a:t>beta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279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284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040:</a:t>
            </a:r>
            <a:r>
              <a:rPr dirty="0" sz="1300" spc="-2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LOOPS-II</a:t>
            </a:r>
            <a:endParaRPr sz="1300">
              <a:latin typeface="Calibri Light"/>
              <a:cs typeface="Calibri Light"/>
            </a:endParaRPr>
          </a:p>
          <a:p>
            <a:pPr algn="just" marL="12700" marR="294640">
              <a:lnSpc>
                <a:spcPct val="109600"/>
              </a:lnSpc>
              <a:spcBef>
                <a:spcPts val="10"/>
              </a:spcBef>
            </a:pPr>
            <a:r>
              <a:rPr dirty="0" sz="1200" spc="-5">
                <a:latin typeface="Calibri"/>
                <a:cs typeface="Calibri"/>
              </a:rPr>
              <a:t>Loops dictate </a:t>
            </a:r>
            <a:r>
              <a:rPr dirty="0" sz="1200">
                <a:latin typeface="Calibri"/>
                <a:cs typeface="Calibri"/>
              </a:rPr>
              <a:t>the overall </a:t>
            </a:r>
            <a:r>
              <a:rPr dirty="0" sz="1200" spc="-5">
                <a:latin typeface="Calibri"/>
                <a:cs typeface="Calibri"/>
              </a:rPr>
              <a:t>structure of protein </a:t>
            </a:r>
            <a:r>
              <a:rPr dirty="0" sz="1200">
                <a:latin typeface="Calibri"/>
                <a:cs typeface="Calibri"/>
              </a:rPr>
              <a:t>as </a:t>
            </a:r>
            <a:r>
              <a:rPr dirty="0" sz="1200" spc="-5">
                <a:latin typeface="Calibri"/>
                <a:cs typeface="Calibri"/>
              </a:rPr>
              <a:t>they couple Alpha helices </a:t>
            </a:r>
            <a:r>
              <a:rPr dirty="0" sz="1200">
                <a:latin typeface="Calibri"/>
                <a:cs typeface="Calibri"/>
              </a:rPr>
              <a:t>and Beta </a:t>
            </a:r>
            <a:r>
              <a:rPr dirty="0" sz="1200" spc="-5">
                <a:latin typeface="Calibri"/>
                <a:cs typeface="Calibri"/>
              </a:rPr>
              <a:t>sheets.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Loops are </a:t>
            </a:r>
            <a:r>
              <a:rPr dirty="0" sz="1200">
                <a:latin typeface="Calibri"/>
                <a:cs typeface="Calibri"/>
              </a:rPr>
              <a:t>flexible </a:t>
            </a:r>
            <a:r>
              <a:rPr dirty="0" sz="1200" spc="-5">
                <a:latin typeface="Calibri"/>
                <a:cs typeface="Calibri"/>
              </a:rPr>
              <a:t>and have </a:t>
            </a:r>
            <a:r>
              <a:rPr dirty="0" sz="1200">
                <a:latin typeface="Calibri"/>
                <a:cs typeface="Calibri"/>
              </a:rPr>
              <a:t>variable </a:t>
            </a:r>
            <a:r>
              <a:rPr dirty="0" sz="1200" spc="-5">
                <a:latin typeface="Calibri"/>
                <a:cs typeface="Calibri"/>
              </a:rPr>
              <a:t>lengths so </a:t>
            </a:r>
            <a:r>
              <a:rPr dirty="0" sz="1200">
                <a:latin typeface="Calibri"/>
                <a:cs typeface="Calibri"/>
              </a:rPr>
              <a:t>as to </a:t>
            </a:r>
            <a:r>
              <a:rPr dirty="0" sz="1200" spc="-5">
                <a:latin typeface="Calibri"/>
                <a:cs typeface="Calibri"/>
              </a:rPr>
              <a:t>successfully </a:t>
            </a:r>
            <a:r>
              <a:rPr dirty="0" sz="1200">
                <a:latin typeface="Calibri"/>
                <a:cs typeface="Calibri"/>
              </a:rPr>
              <a:t>bridge </a:t>
            </a:r>
            <a:r>
              <a:rPr dirty="0" sz="1200" spc="-5">
                <a:latin typeface="Calibri"/>
                <a:cs typeface="Calibri"/>
              </a:rPr>
              <a:t>between secondary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410583"/>
            <a:ext cx="4306570" cy="10083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66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Loops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in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3D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Conformation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400" spc="-5" b="1">
                <a:latin typeface="Calibri"/>
                <a:cs typeface="Calibri"/>
              </a:rPr>
              <a:t>Loop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Properties</a:t>
            </a:r>
            <a:endParaRPr sz="14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6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Loops 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mostly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comprised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charged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polar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Loops frequently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participate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-5">
                <a:latin typeface="Calibri"/>
                <a:cs typeface="Calibri"/>
              </a:rPr>
              <a:t> components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active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sites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888985"/>
            <a:ext cx="251841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67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Preference of Amino Acids for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making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Loops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8821622"/>
            <a:ext cx="12738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Calibri"/>
                <a:cs typeface="Calibri"/>
              </a:rPr>
              <a:t>Types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of</a:t>
            </a:r>
            <a:r>
              <a:rPr dirty="0" sz="1600" spc="-1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Loops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7156" y="1836420"/>
            <a:ext cx="1784451" cy="244884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63978" y="5597948"/>
            <a:ext cx="4083431" cy="217704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280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8732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Hairpin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loops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two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join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anti-parallel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Beta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strands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Other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Loops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 3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4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 </a:t>
            </a:r>
            <a:r>
              <a:rPr dirty="0" sz="1200" spc="-5">
                <a:latin typeface="Calibri"/>
                <a:cs typeface="Calibri"/>
              </a:rPr>
              <a:t>long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Loops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fall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various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families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00">
              <a:latin typeface="Calibri"/>
              <a:cs typeface="Calibri"/>
            </a:endParaRPr>
          </a:p>
          <a:p>
            <a:pPr marL="12700" marR="146685">
              <a:lnSpc>
                <a:spcPct val="110000"/>
              </a:lnSpc>
            </a:pPr>
            <a:r>
              <a:rPr dirty="0" sz="1200" spc="-5">
                <a:latin typeface="Calibri"/>
                <a:cs typeface="Calibri"/>
              </a:rPr>
              <a:t>Loops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5">
                <a:latin typeface="Calibri"/>
                <a:cs typeface="Calibri"/>
              </a:rPr>
              <a:t> third type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secondary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after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Alpha </a:t>
            </a:r>
            <a:r>
              <a:rPr dirty="0" sz="1200">
                <a:latin typeface="Calibri"/>
                <a:cs typeface="Calibri"/>
              </a:rPr>
              <a:t>helices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Beta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Loops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unique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that they</a:t>
            </a:r>
            <a:r>
              <a:rPr dirty="0" sz="1200">
                <a:latin typeface="Calibri"/>
                <a:cs typeface="Calibri"/>
              </a:rPr>
              <a:t> are </a:t>
            </a:r>
            <a:r>
              <a:rPr dirty="0" sz="1200" spc="-5">
                <a:latin typeface="Calibri"/>
                <a:cs typeface="Calibri"/>
              </a:rPr>
              <a:t>flexible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variable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length.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Loops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constitute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active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sites.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281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2494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003:</a:t>
            </a:r>
            <a:r>
              <a:rPr dirty="0" sz="1300" spc="-2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NUCLEOTIDES</a:t>
            </a:r>
            <a:endParaRPr sz="1300">
              <a:latin typeface="Calibri Light"/>
              <a:cs typeface="Calibri Light"/>
            </a:endParaRPr>
          </a:p>
          <a:p>
            <a:pPr marL="12700" marR="230504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If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talk</a:t>
            </a:r>
            <a:r>
              <a:rPr dirty="0" sz="1200" spc="-5">
                <a:latin typeface="Calibri"/>
                <a:cs typeface="Calibri"/>
              </a:rPr>
              <a:t> about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composition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DNA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RNA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than these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composed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four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other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named</a:t>
            </a:r>
            <a:r>
              <a:rPr dirty="0" sz="1200">
                <a:latin typeface="Calibri"/>
                <a:cs typeface="Calibri"/>
              </a:rPr>
              <a:t> as </a:t>
            </a:r>
            <a:r>
              <a:rPr dirty="0" sz="1200" spc="-5">
                <a:latin typeface="Calibri"/>
                <a:cs typeface="Calibri"/>
              </a:rPr>
              <a:t>Nucleotides.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>
                <a:latin typeface="Calibri"/>
                <a:cs typeface="Calibri"/>
              </a:rPr>
              <a:t>These </a:t>
            </a:r>
            <a:r>
              <a:rPr dirty="0" sz="1200" spc="-5">
                <a:latin typeface="Calibri"/>
                <a:cs typeface="Calibri"/>
              </a:rPr>
              <a:t>molecules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Adenine (A),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Cytosine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(C),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Thymine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(T),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Uracil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(U),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Guanine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(G).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00">
              <a:latin typeface="Calibri"/>
              <a:cs typeface="Calibri"/>
            </a:endParaRPr>
          </a:p>
          <a:p>
            <a:pPr marL="12700" marR="61594">
              <a:lnSpc>
                <a:spcPct val="109200"/>
              </a:lnSpc>
            </a:pPr>
            <a:r>
              <a:rPr dirty="0" sz="1200">
                <a:latin typeface="Calibri"/>
                <a:cs typeface="Calibri"/>
              </a:rPr>
              <a:t>DNA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although </a:t>
            </a:r>
            <a:r>
              <a:rPr dirty="0" sz="1200" spc="-1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double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stranded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single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stranded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but there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difference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sugar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composition.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has </a:t>
            </a:r>
            <a:r>
              <a:rPr dirty="0" sz="1200" spc="-5">
                <a:latin typeface="Calibri"/>
                <a:cs typeface="Calibri"/>
              </a:rPr>
              <a:t>Ribose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sugar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DNA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de-oxyribose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sugar: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896739"/>
            <a:ext cx="2479040" cy="4705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0.3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Difference between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RNA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and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DNA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sugar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800">
              <a:latin typeface="Calibri"/>
              <a:cs typeface="Calibri"/>
            </a:endParaRPr>
          </a:p>
          <a:p>
            <a:pPr marL="455930">
              <a:lnSpc>
                <a:spcPct val="100000"/>
              </a:lnSpc>
              <a:tabLst>
                <a:tab pos="2178685" algn="l"/>
              </a:tabLst>
            </a:pPr>
            <a:r>
              <a:rPr dirty="0" sz="1200" spc="-5" b="1">
                <a:latin typeface="Calibri"/>
                <a:cs typeface="Calibri"/>
              </a:rPr>
              <a:t>R</a:t>
            </a:r>
            <a:r>
              <a:rPr dirty="0" sz="1200" b="1">
                <a:latin typeface="Calibri"/>
                <a:cs typeface="Calibri"/>
              </a:rPr>
              <a:t>NA	</a:t>
            </a:r>
            <a:r>
              <a:rPr dirty="0" sz="1200" spc="-5" b="1">
                <a:latin typeface="Calibri"/>
                <a:cs typeface="Calibri"/>
              </a:rPr>
              <a:t>D</a:t>
            </a:r>
            <a:r>
              <a:rPr dirty="0" sz="1200" spc="-15" b="1">
                <a:latin typeface="Calibri"/>
                <a:cs typeface="Calibri"/>
              </a:rPr>
              <a:t>N</a:t>
            </a:r>
            <a:r>
              <a:rPr dirty="0" sz="1200" b="1">
                <a:latin typeface="Calibri"/>
                <a:cs typeface="Calibri"/>
              </a:rPr>
              <a:t>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745860"/>
            <a:ext cx="5878195" cy="9309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3970">
              <a:lnSpc>
                <a:spcPct val="11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Adenine</a:t>
            </a:r>
            <a:r>
              <a:rPr dirty="0" sz="1200">
                <a:latin typeface="Calibri"/>
                <a:cs typeface="Calibri"/>
              </a:rPr>
              <a:t> 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Guanine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collectively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called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Purines</a:t>
            </a:r>
            <a:r>
              <a:rPr dirty="0" sz="1200" spc="15" b="1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while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Cytosine,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Uracil, 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Thymine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called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Pyrimidine.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790"/>
              </a:spcBef>
            </a:pPr>
            <a:r>
              <a:rPr dirty="0" sz="1200" spc="-5">
                <a:latin typeface="Calibri"/>
                <a:cs typeface="Calibri"/>
              </a:rPr>
              <a:t>when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phosphate,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nitrogen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sugar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together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35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(OH)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RNA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if</a:t>
            </a:r>
            <a:r>
              <a:rPr dirty="0" sz="1200" spc="-5">
                <a:latin typeface="Calibri"/>
                <a:cs typeface="Calibri"/>
              </a:rPr>
              <a:t> there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(H)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sugar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than molecule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DNA. As </a:t>
            </a:r>
            <a:r>
              <a:rPr dirty="0" sz="1200" spc="-5">
                <a:latin typeface="Calibri"/>
                <a:cs typeface="Calibri"/>
              </a:rPr>
              <a:t>figure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shows.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76500" y="3045205"/>
            <a:ext cx="2714625" cy="16002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81376" y="6791706"/>
            <a:ext cx="2009139" cy="1895475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21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2559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3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041:</a:t>
            </a:r>
            <a:r>
              <a:rPr dirty="0" sz="1300" spc="-4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COILS</a:t>
            </a:r>
            <a:endParaRPr sz="1300">
              <a:latin typeface="Calibri Light"/>
              <a:cs typeface="Calibri Light"/>
            </a:endParaRPr>
          </a:p>
          <a:p>
            <a:pPr marL="12700" marR="221615">
              <a:lnSpc>
                <a:spcPct val="109700"/>
              </a:lnSpc>
              <a:spcBef>
                <a:spcPts val="10"/>
              </a:spcBef>
            </a:pPr>
            <a:r>
              <a:rPr dirty="0" sz="1200">
                <a:latin typeface="Calibri"/>
                <a:cs typeface="Calibri"/>
              </a:rPr>
              <a:t>Alpha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helices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regular secondary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Loops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flexible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secondary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 &amp;connect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alpha </a:t>
            </a:r>
            <a:r>
              <a:rPr dirty="0" sz="1200">
                <a:latin typeface="Calibri"/>
                <a:cs typeface="Calibri"/>
              </a:rPr>
              <a:t>helices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Coils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another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secondary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 Coils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unstructured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unlike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loops.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Essentially,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secondary structure which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not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helix, </a:t>
            </a:r>
            <a:r>
              <a:rPr dirty="0" sz="1200" spc="-5">
                <a:latin typeface="Calibri"/>
                <a:cs typeface="Calibri"/>
              </a:rPr>
              <a:t>sheet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loop </a:t>
            </a:r>
            <a:r>
              <a:rPr dirty="0" sz="1200">
                <a:latin typeface="Calibri"/>
                <a:cs typeface="Calibri"/>
              </a:rPr>
              <a:t>is a </a:t>
            </a:r>
            <a:r>
              <a:rPr dirty="0" sz="1200" spc="-5">
                <a:latin typeface="Calibri"/>
                <a:cs typeface="Calibri"/>
              </a:rPr>
              <a:t>coil.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dirty="0" sz="1600" spc="-5" b="1">
                <a:latin typeface="Calibri"/>
                <a:cs typeface="Calibri"/>
              </a:rPr>
              <a:t>Functional</a:t>
            </a:r>
            <a:r>
              <a:rPr dirty="0" sz="1600" spc="-1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Aspects</a:t>
            </a:r>
            <a:r>
              <a:rPr dirty="0" sz="1600" spc="-1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of Coils</a:t>
            </a:r>
            <a:endParaRPr sz="16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01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Coils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apparently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disordered</a:t>
            </a:r>
            <a:r>
              <a:rPr dirty="0" sz="1200">
                <a:latin typeface="Calibri"/>
                <a:cs typeface="Calibri"/>
              </a:rPr>
              <a:t> regions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They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oriented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randomly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being bonded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adjacent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 </a:t>
            </a:r>
            <a:r>
              <a:rPr dirty="0" sz="1200">
                <a:latin typeface="Calibri"/>
                <a:cs typeface="Calibri"/>
              </a:rPr>
              <a:t>acids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However,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coils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also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appear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play</a:t>
            </a:r>
            <a:r>
              <a:rPr dirty="0" sz="1200" spc="-5">
                <a:latin typeface="Calibri"/>
                <a:cs typeface="Calibri"/>
              </a:rPr>
              <a:t> important functional </a:t>
            </a:r>
            <a:r>
              <a:rPr dirty="0" sz="1200">
                <a:latin typeface="Calibri"/>
                <a:cs typeface="Calibri"/>
              </a:rPr>
              <a:t>roles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969889"/>
            <a:ext cx="5878830" cy="8731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68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Coils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in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Myoglobin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65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</a:pPr>
            <a:r>
              <a:rPr dirty="0" sz="1200" spc="-5">
                <a:latin typeface="Calibri"/>
                <a:cs typeface="Calibri"/>
              </a:rPr>
              <a:t>Coils</a:t>
            </a:r>
            <a:r>
              <a:rPr dirty="0" sz="1200">
                <a:latin typeface="Calibri"/>
                <a:cs typeface="Calibri"/>
              </a:rPr>
              <a:t> are </a:t>
            </a:r>
            <a:r>
              <a:rPr dirty="0" sz="1200" spc="-5">
                <a:latin typeface="Calibri"/>
                <a:cs typeface="Calibri"/>
              </a:rPr>
              <a:t>those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secondary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backbone which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neither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5">
                <a:latin typeface="Calibri"/>
                <a:cs typeface="Calibri"/>
              </a:rPr>
              <a:t>helices,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nor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loops.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fact,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coils</a:t>
            </a:r>
            <a:r>
              <a:rPr dirty="0" sz="1200">
                <a:latin typeface="Calibri"/>
                <a:cs typeface="Calibri"/>
              </a:rPr>
              <a:t> do</a:t>
            </a:r>
            <a:r>
              <a:rPr dirty="0" sz="1200" spc="-5">
                <a:latin typeface="Calibri"/>
                <a:cs typeface="Calibri"/>
              </a:rPr>
              <a:t> not</a:t>
            </a:r>
            <a:r>
              <a:rPr dirty="0" sz="1200">
                <a:latin typeface="Calibri"/>
                <a:cs typeface="Calibri"/>
              </a:rPr>
              <a:t> have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consistent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classifiable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Hence,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coils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random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random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length.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57475" y="3235744"/>
            <a:ext cx="2394438" cy="2551958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282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2324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042: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Structure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Classification</a:t>
            </a:r>
            <a:r>
              <a:rPr dirty="0" sz="1300" spc="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-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</a:t>
            </a:r>
            <a:endParaRPr sz="1300">
              <a:latin typeface="Calibri Light"/>
              <a:cs typeface="Calibri Light"/>
            </a:endParaRPr>
          </a:p>
          <a:p>
            <a:pPr marL="12700" marR="474980">
              <a:lnSpc>
                <a:spcPct val="1092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Proteins </a:t>
            </a:r>
            <a:r>
              <a:rPr dirty="0" sz="1200">
                <a:latin typeface="Calibri"/>
                <a:cs typeface="Calibri"/>
              </a:rPr>
              <a:t>have primary,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secondary, tertiary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&amp; </a:t>
            </a:r>
            <a:r>
              <a:rPr dirty="0" sz="1200" spc="-5">
                <a:latin typeface="Calibri"/>
                <a:cs typeface="Calibri"/>
              </a:rPr>
              <a:t>quaternary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level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protein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 organization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-5">
                <a:latin typeface="Calibri"/>
                <a:cs typeface="Calibri"/>
              </a:rPr>
              <a:t> known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impart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specific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characteristics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protein.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dirty="0" sz="1400" b="1">
                <a:latin typeface="Calibri"/>
                <a:cs typeface="Calibri"/>
              </a:rPr>
              <a:t>Review</a:t>
            </a:r>
            <a:r>
              <a:rPr dirty="0" sz="1400" spc="-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of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the</a:t>
            </a:r>
            <a:r>
              <a:rPr dirty="0" sz="1400" b="1">
                <a:latin typeface="Calibri"/>
                <a:cs typeface="Calibri"/>
              </a:rPr>
              <a:t> 4</a:t>
            </a:r>
            <a:r>
              <a:rPr dirty="0" sz="1400" spc="-1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structure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levels</a:t>
            </a:r>
            <a:endParaRPr sz="14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5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Primary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Secondary</a:t>
            </a:r>
            <a:r>
              <a:rPr dirty="0" sz="1200" spc="-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Tertiary</a:t>
            </a:r>
            <a:r>
              <a:rPr dirty="0" sz="1200" spc="-4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Quaternary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532501"/>
            <a:ext cx="5751830" cy="14674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Structural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artifacts tend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more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conserved</a:t>
            </a:r>
            <a:r>
              <a:rPr dirty="0" sz="1200">
                <a:latin typeface="Calibri"/>
                <a:cs typeface="Calibri"/>
              </a:rPr>
              <a:t> as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compared </a:t>
            </a:r>
            <a:r>
              <a:rPr dirty="0" sz="1200" spc="-5">
                <a:latin typeface="Calibri"/>
                <a:cs typeface="Calibri"/>
              </a:rPr>
              <a:t>to </a:t>
            </a:r>
            <a:r>
              <a:rPr dirty="0" sz="1200">
                <a:latin typeface="Calibri"/>
                <a:cs typeface="Calibri"/>
              </a:rPr>
              <a:t>their </a:t>
            </a:r>
            <a:r>
              <a:rPr dirty="0" sz="1200" spc="-5">
                <a:latin typeface="Calibri"/>
                <a:cs typeface="Calibri"/>
              </a:rPr>
              <a:t>sequences.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Therefore,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it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may be</a:t>
            </a:r>
            <a:r>
              <a:rPr dirty="0" sz="1200" spc="-5">
                <a:latin typeface="Calibri"/>
                <a:cs typeface="Calibri"/>
              </a:rPr>
              <a:t> useful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look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secondary/tertiary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conservation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study.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sz="1400" spc="-5" b="1">
                <a:latin typeface="Calibri"/>
                <a:cs typeface="Calibri"/>
              </a:rPr>
              <a:t>Classification</a:t>
            </a:r>
            <a:endParaRPr sz="14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5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evolution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their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hierarchy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not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systematized</a:t>
            </a:r>
            <a:endParaRPr sz="1200">
              <a:latin typeface="Calibri"/>
              <a:cs typeface="Calibri"/>
            </a:endParaRPr>
          </a:p>
          <a:p>
            <a:pPr marL="469265" marR="70485" indent="-228600">
              <a:lnSpc>
                <a:spcPct val="110000"/>
              </a:lnSpc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Hence,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need</a:t>
            </a:r>
            <a:r>
              <a:rPr dirty="0" sz="1200">
                <a:latin typeface="Calibri"/>
                <a:cs typeface="Calibri"/>
              </a:rPr>
              <a:t> to </a:t>
            </a:r>
            <a:r>
              <a:rPr dirty="0" sz="1200" spc="-5">
                <a:latin typeface="Calibri"/>
                <a:cs typeface="Calibri"/>
              </a:rPr>
              <a:t>classify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function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-5">
                <a:latin typeface="Calibri"/>
                <a:cs typeface="Calibri"/>
              </a:rPr>
              <a:t> examining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their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secondary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tertiary structures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0604" y="8807907"/>
            <a:ext cx="307467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Calibri"/>
                <a:cs typeface="Calibri"/>
              </a:rPr>
              <a:t>Motifs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(Non-functional Combinations</a:t>
            </a:r>
            <a:r>
              <a:rPr dirty="0" sz="1100">
                <a:latin typeface="Calibri"/>
                <a:cs typeface="Calibri"/>
              </a:rPr>
              <a:t> of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2’</a:t>
            </a:r>
            <a:r>
              <a:rPr dirty="0" sz="1100" spc="-5">
                <a:latin typeface="Calibri"/>
                <a:cs typeface="Calibri"/>
              </a:rPr>
              <a:t> structures)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4318" y="3161157"/>
            <a:ext cx="3454196" cy="2287745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283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9145" y="435356"/>
            <a:ext cx="22815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249294"/>
            <a:ext cx="5921375" cy="673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69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Domain (Functionally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Complete)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>
                <a:latin typeface="Calibri"/>
                <a:cs typeface="Calibri"/>
              </a:rPr>
              <a:t>Domains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semi-independent functional structures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protein.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stable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Over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1200" spc="-5">
                <a:latin typeface="Calibri"/>
                <a:cs typeface="Calibri"/>
              </a:rPr>
              <a:t>~40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residues.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contain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multiple </a:t>
            </a:r>
            <a:r>
              <a:rPr dirty="0" sz="1200">
                <a:latin typeface="Calibri"/>
                <a:cs typeface="Calibri"/>
              </a:rPr>
              <a:t>domains.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0" y="1200022"/>
            <a:ext cx="1673860" cy="195199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284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4420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043: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Structure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Classification</a:t>
            </a:r>
            <a:r>
              <a:rPr dirty="0" sz="1300" spc="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-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II</a:t>
            </a:r>
            <a:endParaRPr sz="1300">
              <a:latin typeface="Calibri Light"/>
              <a:cs typeface="Calibri Light"/>
            </a:endParaRPr>
          </a:p>
          <a:p>
            <a:pPr marL="12700" marR="60325">
              <a:lnSpc>
                <a:spcPct val="109700"/>
              </a:lnSpc>
              <a:spcBef>
                <a:spcPts val="10"/>
              </a:spcBef>
            </a:pPr>
            <a:r>
              <a:rPr dirty="0" sz="1200">
                <a:latin typeface="Calibri"/>
                <a:cs typeface="Calibri"/>
              </a:rPr>
              <a:t>Domains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semi-independent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functional structures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protein.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>
                <a:latin typeface="Calibri"/>
                <a:cs typeface="Calibri"/>
              </a:rPr>
              <a:t> may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contain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multiple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domains.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Hence,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try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classify proteins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their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domains.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Locally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Compact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– </a:t>
            </a:r>
            <a:r>
              <a:rPr dirty="0" sz="1200" spc="-5">
                <a:latin typeface="Calibri"/>
                <a:cs typeface="Calibri"/>
              </a:rPr>
              <a:t>Domains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interact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(H-bonds) </a:t>
            </a:r>
            <a:r>
              <a:rPr dirty="0" sz="1200">
                <a:latin typeface="Calibri"/>
                <a:cs typeface="Calibri"/>
              </a:rPr>
              <a:t>more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internally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externally.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Domains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 a </a:t>
            </a:r>
            <a:r>
              <a:rPr dirty="0" sz="1200" spc="-5">
                <a:latin typeface="Calibri"/>
                <a:cs typeface="Calibri"/>
              </a:rPr>
              <a:t>hydrophobic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core.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Domains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contiguous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(min. chain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breaks).</a:t>
            </a:r>
            <a:endParaRPr sz="1200">
              <a:latin typeface="Calibri"/>
              <a:cs typeface="Calibri"/>
            </a:endParaRPr>
          </a:p>
          <a:p>
            <a:pPr marL="12700" marR="301625">
              <a:lnSpc>
                <a:spcPct val="110000"/>
              </a:lnSpc>
              <a:spcBef>
                <a:spcPts val="790"/>
              </a:spcBef>
            </a:pPr>
            <a:r>
              <a:rPr dirty="0" sz="1200">
                <a:latin typeface="Calibri"/>
                <a:cs typeface="Calibri"/>
              </a:rPr>
              <a:t>Domains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minimal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contact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rest</a:t>
            </a:r>
            <a:r>
              <a:rPr dirty="0" sz="1200">
                <a:latin typeface="Calibri"/>
                <a:cs typeface="Calibri"/>
              </a:rPr>
              <a:t> of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peptide.</a:t>
            </a:r>
            <a:r>
              <a:rPr dirty="0" sz="1200" spc="-5">
                <a:latin typeface="Calibri"/>
                <a:cs typeface="Calibri"/>
              </a:rPr>
              <a:t> Solvent</a:t>
            </a:r>
            <a:r>
              <a:rPr dirty="0" sz="1200" spc="4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contact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domain </a:t>
            </a:r>
            <a:r>
              <a:rPr dirty="0" sz="1200" spc="-5">
                <a:latin typeface="Calibri"/>
                <a:cs typeface="Calibri"/>
              </a:rPr>
              <a:t>should not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vary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significantly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upon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separating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separate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domains.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sz="1400" spc="-5" b="1">
                <a:latin typeface="Calibri"/>
                <a:cs typeface="Calibri"/>
              </a:rPr>
              <a:t>Types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of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Domains</a:t>
            </a:r>
            <a:endParaRPr sz="14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69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Alpha</a:t>
            </a:r>
            <a:r>
              <a:rPr dirty="0" sz="1200" spc="-4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Domains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Beta</a:t>
            </a:r>
            <a:r>
              <a:rPr dirty="0" sz="1200" spc="-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Domains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Alpha/Beta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Domains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Alpha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+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Beta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Domains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Alpha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&amp;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Beta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Multi-Domains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Membrane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&amp;</a:t>
            </a:r>
            <a:r>
              <a:rPr dirty="0" sz="1200" spc="-5">
                <a:latin typeface="Calibri"/>
                <a:cs typeface="Calibri"/>
              </a:rPr>
              <a:t> cell-surface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50">
              <a:latin typeface="Calibri"/>
              <a:cs typeface="Calibri"/>
            </a:endParaRPr>
          </a:p>
          <a:p>
            <a:pPr marL="12700" marR="264160">
              <a:lnSpc>
                <a:spcPct val="110000"/>
              </a:lnSpc>
            </a:pPr>
            <a:r>
              <a:rPr dirty="0" sz="1200" spc="-5">
                <a:latin typeface="Calibri"/>
                <a:cs typeface="Calibri"/>
              </a:rPr>
              <a:t>So,</a:t>
            </a:r>
            <a:r>
              <a:rPr dirty="0" sz="1200">
                <a:latin typeface="Calibri"/>
                <a:cs typeface="Calibri"/>
              </a:rPr>
              <a:t> 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looking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proteins,</a:t>
            </a:r>
            <a:r>
              <a:rPr dirty="0" sz="1200">
                <a:latin typeface="Calibri"/>
                <a:cs typeface="Calibri"/>
              </a:rPr>
              <a:t> 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list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domains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present</a:t>
            </a:r>
            <a:r>
              <a:rPr dirty="0" sz="1200">
                <a:latin typeface="Calibri"/>
                <a:cs typeface="Calibri"/>
              </a:rPr>
              <a:t> in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>
                <a:latin typeface="Calibri"/>
                <a:cs typeface="Calibri"/>
              </a:rPr>
              <a:t> protein.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domains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listed,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classify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whole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various </a:t>
            </a:r>
            <a:r>
              <a:rPr dirty="0" sz="1200">
                <a:latin typeface="Calibri"/>
                <a:cs typeface="Calibri"/>
              </a:rPr>
              <a:t>types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classes.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285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2190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044: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Examples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Protein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Domains</a:t>
            </a:r>
            <a:endParaRPr sz="13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200">
                <a:latin typeface="Calibri"/>
                <a:cs typeface="Calibri"/>
              </a:rPr>
              <a:t>There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many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domains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>
                <a:latin typeface="Calibri"/>
                <a:cs typeface="Calibri"/>
              </a:rPr>
              <a:t> structure</a:t>
            </a:r>
            <a:r>
              <a:rPr dirty="0" sz="1200" spc="-5">
                <a:latin typeface="Calibri"/>
                <a:cs typeface="Calibri"/>
              </a:rPr>
              <a:t> prediction.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Alpha</a:t>
            </a:r>
            <a:r>
              <a:rPr dirty="0" sz="1200" spc="-4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Domains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Beta</a:t>
            </a:r>
            <a:r>
              <a:rPr dirty="0" sz="1200" spc="-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Domains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Alpha/Beta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Domains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Alpha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+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Beta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Domains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Alpha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&amp;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Beta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Multi-Domains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Membrane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&amp;</a:t>
            </a:r>
            <a:r>
              <a:rPr dirty="0" sz="1200" spc="-5">
                <a:latin typeface="Calibri"/>
                <a:cs typeface="Calibri"/>
              </a:rPr>
              <a:t> cell-surface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771769"/>
            <a:ext cx="20897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70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Alpha Domain: Hemoglobin (1bab)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8763711"/>
            <a:ext cx="154686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71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Immunoglobulin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(8fab)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00300" y="2740405"/>
            <a:ext cx="2971673" cy="292481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81275" y="6056376"/>
            <a:ext cx="2600325" cy="259969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286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9145" y="435356"/>
            <a:ext cx="22815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640963"/>
            <a:ext cx="26606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72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Alpha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/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Beta: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Triosephosphate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isomerase (1hti)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6727317"/>
            <a:ext cx="5942330" cy="673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73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Alpha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+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Beta: Lysozyme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(1jsf)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65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</a:pPr>
            <a:r>
              <a:rPr dirty="0" sz="1200">
                <a:latin typeface="Calibri"/>
                <a:cs typeface="Calibri"/>
              </a:rPr>
              <a:t>Various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types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domain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architectures </a:t>
            </a:r>
            <a:r>
              <a:rPr dirty="0" sz="1200">
                <a:latin typeface="Calibri"/>
                <a:cs typeface="Calibri"/>
              </a:rPr>
              <a:t>exist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>
                <a:latin typeface="Calibri"/>
                <a:cs typeface="Calibri"/>
              </a:rPr>
              <a:t> proteins.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architectures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5">
                <a:latin typeface="Calibri"/>
                <a:cs typeface="Calibri"/>
              </a:rPr>
              <a:t> classified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into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general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classes.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be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made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classes.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71750" y="914400"/>
            <a:ext cx="2619375" cy="26193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33650" y="3924934"/>
            <a:ext cx="2695575" cy="2695575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287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045: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CATH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Classification</a:t>
            </a:r>
            <a:endParaRPr sz="1300">
              <a:latin typeface="Calibri Light"/>
              <a:cs typeface="Calibri Light"/>
            </a:endParaRPr>
          </a:p>
          <a:p>
            <a:pPr marL="12700" marR="673100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Domains</a:t>
            </a:r>
            <a:r>
              <a:rPr dirty="0" sz="1200" spc="-5">
                <a:latin typeface="Calibri"/>
                <a:cs typeface="Calibri"/>
              </a:rPr>
              <a:t> can</a:t>
            </a:r>
            <a:r>
              <a:rPr dirty="0" sz="1200">
                <a:latin typeface="Calibri"/>
                <a:cs typeface="Calibri"/>
              </a:rPr>
              <a:t> be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classified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into structural </a:t>
            </a:r>
            <a:r>
              <a:rPr dirty="0" sz="1200">
                <a:latin typeface="Calibri"/>
                <a:cs typeface="Calibri"/>
              </a:rPr>
              <a:t>classes.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Classes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 </a:t>
            </a:r>
            <a:r>
              <a:rPr dirty="0" sz="1200" spc="-5">
                <a:latin typeface="Calibri"/>
                <a:cs typeface="Calibri"/>
              </a:rPr>
              <a:t>further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classified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into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Architecture 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Topologies.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Let’s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how </a:t>
            </a:r>
            <a:r>
              <a:rPr dirty="0" sz="1200">
                <a:latin typeface="Calibri"/>
                <a:cs typeface="Calibri"/>
              </a:rPr>
              <a:t>it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CATH.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007857"/>
            <a:ext cx="12985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74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Structural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Classes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3550" y="1937385"/>
            <a:ext cx="3962400" cy="305752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52625" y="5119623"/>
            <a:ext cx="3863340" cy="2790571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288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9145" y="435356"/>
            <a:ext cx="22815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92556"/>
            <a:ext cx="5875655" cy="46532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latin typeface="Calibri"/>
                <a:cs typeface="Calibri"/>
              </a:rPr>
              <a:t>Class</a:t>
            </a:r>
            <a:endParaRPr sz="14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6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Similar secondary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 content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All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α,</a:t>
            </a:r>
            <a:r>
              <a:rPr dirty="0" sz="1200" spc="-5">
                <a:latin typeface="Calibri"/>
                <a:cs typeface="Calibri"/>
              </a:rPr>
              <a:t> all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β, alternating</a:t>
            </a:r>
            <a:r>
              <a:rPr dirty="0" sz="1200" spc="-10">
                <a:latin typeface="Calibri"/>
                <a:cs typeface="Calibri"/>
              </a:rPr>
              <a:t> α/β </a:t>
            </a:r>
            <a:r>
              <a:rPr dirty="0" sz="1200">
                <a:latin typeface="Calibri"/>
                <a:cs typeface="Calibri"/>
              </a:rPr>
              <a:t>etc.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sz="1400" spc="-5" b="1">
                <a:latin typeface="Calibri"/>
                <a:cs typeface="Calibri"/>
              </a:rPr>
              <a:t>Architecture</a:t>
            </a:r>
            <a:endParaRPr sz="14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7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Also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called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Major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structural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similarity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5"/>
              </a:spcBef>
              <a:buSzPct val="91666"/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SSE’s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similar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arrangement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400" spc="-5" b="1">
                <a:latin typeface="Calibri"/>
                <a:cs typeface="Calibri"/>
              </a:rPr>
              <a:t>Topology</a:t>
            </a:r>
            <a:endParaRPr sz="14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5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Super</a:t>
            </a:r>
            <a:r>
              <a:rPr dirty="0" sz="1200" spc="-4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Family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5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Probable common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ancestry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Family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membership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5"/>
              </a:spcBef>
            </a:pPr>
            <a:r>
              <a:rPr dirty="0" sz="1400" b="1">
                <a:latin typeface="Calibri"/>
                <a:cs typeface="Calibri"/>
              </a:rPr>
              <a:t>Homology</a:t>
            </a:r>
            <a:endParaRPr sz="14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5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Same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Family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Clear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evolutionary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relationship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Pairwise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similarity </a:t>
            </a:r>
            <a:r>
              <a:rPr dirty="0" sz="1200">
                <a:latin typeface="Calibri"/>
                <a:cs typeface="Calibri"/>
              </a:rPr>
              <a:t>&gt;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30%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9300"/>
              </a:lnSpc>
              <a:spcBef>
                <a:spcPts val="5"/>
              </a:spcBef>
            </a:pPr>
            <a:r>
              <a:rPr dirty="0" sz="1200" spc="-5">
                <a:latin typeface="Calibri"/>
                <a:cs typeface="Calibri"/>
              </a:rPr>
              <a:t>CATH</a:t>
            </a:r>
            <a:r>
              <a:rPr dirty="0" sz="1200">
                <a:latin typeface="Calibri"/>
                <a:cs typeface="Calibri"/>
              </a:rPr>
              <a:t> classifies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>
                <a:latin typeface="Calibri"/>
                <a:cs typeface="Calibri"/>
              </a:rPr>
              <a:t> by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their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structural similarity.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also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considers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internal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organization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components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proteins.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289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046: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Classification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Databases</a:t>
            </a:r>
            <a:endParaRPr sz="1300">
              <a:latin typeface="Calibri Light"/>
              <a:cs typeface="Calibri Light"/>
            </a:endParaRPr>
          </a:p>
          <a:p>
            <a:pPr marL="12700" marR="33020">
              <a:lnSpc>
                <a:spcPct val="1092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classified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into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various</a:t>
            </a:r>
            <a:r>
              <a:rPr dirty="0" sz="1200" spc="-5">
                <a:latin typeface="Calibri"/>
                <a:cs typeface="Calibri"/>
              </a:rPr>
              <a:t> structural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classes.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such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system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organized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classes, architecture,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topology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-5">
                <a:latin typeface="Calibri"/>
                <a:cs typeface="Calibri"/>
              </a:rPr>
              <a:t>homology.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415154"/>
            <a:ext cx="2162810" cy="1936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sng" sz="11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http://scop.mrc-lmb.cam.ac.uk/scop/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0700" y="1635251"/>
            <a:ext cx="4190746" cy="268389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81251" y="5007864"/>
            <a:ext cx="4010025" cy="2620264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290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9145" y="435356"/>
            <a:ext cx="22815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450463"/>
            <a:ext cx="5596890" cy="958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75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SCOP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Classification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Statistics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u="sng" sz="11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http://scop.mrc-lmb.cam.ac.uk/scop/count.html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790"/>
              </a:spcBef>
            </a:pPr>
            <a:r>
              <a:rPr dirty="0" sz="1200" spc="-5">
                <a:latin typeface="Calibri"/>
                <a:cs typeface="Calibri"/>
              </a:rPr>
              <a:t>FSSP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-</a:t>
            </a:r>
            <a:r>
              <a:rPr dirty="0" sz="1200" spc="-5">
                <a:latin typeface="Calibri"/>
                <a:cs typeface="Calibri"/>
              </a:rPr>
              <a:t> Family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Structurally </a:t>
            </a:r>
            <a:r>
              <a:rPr dirty="0" sz="1200">
                <a:latin typeface="Calibri"/>
                <a:cs typeface="Calibri"/>
              </a:rPr>
              <a:t>Similar</a:t>
            </a:r>
            <a:r>
              <a:rPr dirty="0" sz="1200" spc="-5">
                <a:latin typeface="Calibri"/>
                <a:cs typeface="Calibri"/>
              </a:rPr>
              <a:t> Proteins,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based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DALI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algorithm. Pclass -</a:t>
            </a:r>
            <a:r>
              <a:rPr dirty="0" sz="1200" spc="-5">
                <a:latin typeface="Calibri"/>
                <a:cs typeface="Calibri"/>
              </a:rPr>
              <a:t> Protein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Classification,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based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LOCK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3Dsearch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algorithms.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08428" y="963720"/>
            <a:ext cx="4187446" cy="225463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291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2212" y="435356"/>
            <a:ext cx="5830570" cy="85744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Table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Contents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sz="1100">
                <a:latin typeface="Calibri"/>
                <a:cs typeface="Calibri"/>
                <a:hlinkClick r:id="rId2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019:</a:t>
            </a:r>
            <a:r>
              <a:rPr dirty="0" sz="1100" spc="15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ALIGNING,</a:t>
            </a:r>
            <a:r>
              <a:rPr dirty="0" sz="1100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INSERTION</a:t>
            </a:r>
            <a:r>
              <a:rPr dirty="0" sz="1100" spc="10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" action="ppaction://hlinksldjump"/>
              </a:rPr>
              <a:t>&amp;</a:t>
            </a:r>
            <a:r>
              <a:rPr dirty="0" sz="1100" spc="5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DELETION</a:t>
            </a:r>
            <a:r>
              <a:rPr dirty="0" sz="1100" spc="25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" action="ppaction://hlinksldjump"/>
              </a:rPr>
              <a:t>43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3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3" action="ppaction://hlinksldjump"/>
              </a:rPr>
              <a:t>020:</a:t>
            </a:r>
            <a:r>
              <a:rPr dirty="0" sz="1100" spc="25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" action="ppaction://hlinksldjump"/>
              </a:rPr>
              <a:t>ALIGNING</a:t>
            </a:r>
            <a:r>
              <a:rPr dirty="0" sz="1100" spc="10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3" action="ppaction://hlinksldjump"/>
              </a:rPr>
              <a:t>MUTATION</a:t>
            </a:r>
            <a:r>
              <a:rPr dirty="0" sz="1100" spc="15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3" action="ppaction://hlinksldjump"/>
              </a:rPr>
              <a:t>IN</a:t>
            </a:r>
            <a:r>
              <a:rPr dirty="0" sz="1100" spc="15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" action="ppaction://hlinksldjump"/>
              </a:rPr>
              <a:t>SEQUENCES...............................................................................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3" action="ppaction://hlinksldjump"/>
              </a:rPr>
              <a:t>44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4" action="ppaction://hlinksldjump"/>
              </a:rPr>
              <a:t>Module</a:t>
            </a:r>
            <a:r>
              <a:rPr dirty="0" sz="1100" spc="-10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4" action="ppaction://hlinksldjump"/>
              </a:rPr>
              <a:t>021:</a:t>
            </a:r>
            <a:r>
              <a:rPr dirty="0" sz="1100" spc="5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4" action="ppaction://hlinksldjump"/>
              </a:rPr>
              <a:t>INTRODUCTION</a:t>
            </a:r>
            <a:r>
              <a:rPr dirty="0" sz="1100">
                <a:latin typeface="Calibri"/>
                <a:cs typeface="Calibri"/>
                <a:hlinkClick r:id="rId4" action="ppaction://hlinksldjump"/>
              </a:rPr>
              <a:t> TO </a:t>
            </a:r>
            <a:r>
              <a:rPr dirty="0" sz="1100" spc="-5">
                <a:latin typeface="Calibri"/>
                <a:cs typeface="Calibri"/>
                <a:hlinkClick r:id="rId4" action="ppaction://hlinksldjump"/>
              </a:rPr>
              <a:t>DYNAMIC</a:t>
            </a:r>
            <a:r>
              <a:rPr dirty="0" sz="1100" spc="-10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4" action="ppaction://hlinksldjump"/>
              </a:rPr>
              <a:t>PROGRAMMING</a:t>
            </a:r>
            <a:r>
              <a:rPr dirty="0" sz="1100" spc="10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4" action="ppaction://hlinksldjump"/>
              </a:rPr>
              <a:t>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4" action="ppaction://hlinksldjump"/>
              </a:rPr>
              <a:t>45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5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5" action="ppaction://hlinksldjump"/>
              </a:rPr>
              <a:t>022:</a:t>
            </a:r>
            <a:r>
              <a:rPr dirty="0" sz="1100" spc="15">
                <a:latin typeface="Calibri"/>
                <a:cs typeface="Calibri"/>
                <a:hlinkClick r:id="rId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5" action="ppaction://hlinksldjump"/>
              </a:rPr>
              <a:t>DYNAMIC</a:t>
            </a:r>
            <a:r>
              <a:rPr dirty="0" sz="1100" spc="10">
                <a:latin typeface="Calibri"/>
                <a:cs typeface="Calibri"/>
                <a:hlinkClick r:id="rId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5" action="ppaction://hlinksldjump"/>
              </a:rPr>
              <a:t>PROGRAMMING</a:t>
            </a:r>
            <a:r>
              <a:rPr dirty="0" sz="1100" spc="25">
                <a:latin typeface="Calibri"/>
                <a:cs typeface="Calibri"/>
                <a:hlinkClick r:id="rId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5" action="ppaction://hlinksldjump"/>
              </a:rPr>
              <a:t>ESSENTIALS............................................................................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5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5" action="ppaction://hlinksldjump"/>
              </a:rPr>
              <a:t>46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6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 023:</a:t>
            </a:r>
            <a:r>
              <a:rPr dirty="0" sz="1100" spc="5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DYNAMIC</a:t>
            </a:r>
            <a:r>
              <a:rPr dirty="0" sz="1100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PROGRAMMING</a:t>
            </a:r>
            <a:r>
              <a:rPr dirty="0" sz="1100" spc="5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METHODOLOGY</a:t>
            </a:r>
            <a:r>
              <a:rPr dirty="0" sz="1100" spc="-25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6" action="ppaction://hlinksldjump"/>
              </a:rPr>
              <a:t>47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7" action="ppaction://hlinksldjump"/>
              </a:rPr>
              <a:t>Module</a:t>
            </a:r>
            <a:r>
              <a:rPr dirty="0" sz="1100" spc="20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024:</a:t>
            </a:r>
            <a:r>
              <a:rPr dirty="0" sz="1100" spc="35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NEEDLEMAN</a:t>
            </a:r>
            <a:r>
              <a:rPr dirty="0" sz="1100" spc="15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7" action="ppaction://hlinksldjump"/>
              </a:rPr>
              <a:t>WUNSCH</a:t>
            </a:r>
            <a:r>
              <a:rPr dirty="0" sz="1100" spc="30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ALGORITHM-I...............................................................................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7" action="ppaction://hlinksldjump"/>
              </a:rPr>
              <a:t>48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8" action="ppaction://hlinksldjump"/>
              </a:rPr>
              <a:t>Module</a:t>
            </a:r>
            <a:r>
              <a:rPr dirty="0" sz="1100" spc="20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025:</a:t>
            </a:r>
            <a:r>
              <a:rPr dirty="0" sz="1100" spc="35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NEEDLEMAN</a:t>
            </a:r>
            <a:r>
              <a:rPr dirty="0" sz="1100" spc="15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8" action="ppaction://hlinksldjump"/>
              </a:rPr>
              <a:t>WUNSCH</a:t>
            </a:r>
            <a:r>
              <a:rPr dirty="0" sz="1100" spc="30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ALGORITHM-II..............................................................................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8" action="ppaction://hlinksldjump"/>
              </a:rPr>
              <a:t>50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9" action="ppaction://hlinksldjump"/>
              </a:rPr>
              <a:t>Module</a:t>
            </a:r>
            <a:r>
              <a:rPr dirty="0" sz="1100" spc="20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026:</a:t>
            </a:r>
            <a:r>
              <a:rPr dirty="0" sz="1100" spc="35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NEEDLEMAN</a:t>
            </a:r>
            <a:r>
              <a:rPr dirty="0" sz="1100" spc="15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9" action="ppaction://hlinksldjump"/>
              </a:rPr>
              <a:t>WUNSCH</a:t>
            </a:r>
            <a:r>
              <a:rPr dirty="0" sz="1100" spc="30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ALGORITHM-III.............................................................................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9" action="ppaction://hlinksldjump"/>
              </a:rPr>
              <a:t>52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10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027:</a:t>
            </a:r>
            <a:r>
              <a:rPr dirty="0" sz="1100" spc="20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NEEDLEMAN</a:t>
            </a:r>
            <a:r>
              <a:rPr dirty="0" sz="1100">
                <a:latin typeface="Calibri"/>
                <a:cs typeface="Calibri"/>
                <a:hlinkClick r:id="rId10" action="ppaction://hlinksldjump"/>
              </a:rPr>
              <a:t> WUNSCH</a:t>
            </a:r>
            <a:r>
              <a:rPr dirty="0" sz="1100" spc="10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0" action="ppaction://hlinksldjump"/>
              </a:rPr>
              <a:t>ALGORITHM</a:t>
            </a:r>
            <a:r>
              <a:rPr dirty="0" sz="1100" spc="5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EXAMPLE.................................................................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0" action="ppaction://hlinksldjump"/>
              </a:rPr>
              <a:t>53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11" action="ppaction://hlinksldjump"/>
              </a:rPr>
              <a:t>Module</a:t>
            </a:r>
            <a:r>
              <a:rPr dirty="0" sz="1100" spc="35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028:</a:t>
            </a:r>
            <a:r>
              <a:rPr dirty="0" sz="1100" spc="50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BACKTRACKING</a:t>
            </a:r>
            <a:r>
              <a:rPr dirty="0" sz="1100" spc="55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ALIGNMENTS...........................................................................................</a:t>
            </a:r>
            <a:r>
              <a:rPr dirty="0" sz="1100" spc="-105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1" action="ppaction://hlinksldjump"/>
              </a:rPr>
              <a:t>55</a:t>
            </a:r>
            <a:endParaRPr sz="1100">
              <a:latin typeface="Calibri"/>
              <a:cs typeface="Calibri"/>
            </a:endParaRPr>
          </a:p>
          <a:p>
            <a:pPr marL="12700" marR="9525">
              <a:lnSpc>
                <a:spcPts val="1960"/>
              </a:lnSpc>
              <a:spcBef>
                <a:spcPts val="160"/>
              </a:spcBef>
            </a:pPr>
            <a:r>
              <a:rPr dirty="0" sz="1100">
                <a:latin typeface="Calibri"/>
                <a:cs typeface="Calibri"/>
                <a:hlinkClick r:id="rId12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12" action="ppaction://hlinksldjump"/>
              </a:rPr>
              <a:t>029: REVISITING LOCAL AND GLOBAL ALIGNMENTS................................................................. </a:t>
            </a:r>
            <a:r>
              <a:rPr dirty="0" sz="1100">
                <a:latin typeface="Calibri"/>
                <a:cs typeface="Calibri"/>
                <a:hlinkClick r:id="rId12" action="ppaction://hlinksldjump"/>
              </a:rPr>
              <a:t>56 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  <a:hlinkClick r:id="rId13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030:</a:t>
            </a:r>
            <a:r>
              <a:rPr dirty="0" sz="1100" spc="15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OVERLAP</a:t>
            </a:r>
            <a:r>
              <a:rPr dirty="0" sz="1100" spc="15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MATCHES</a:t>
            </a:r>
            <a:r>
              <a:rPr dirty="0" sz="1100" spc="-125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...........................................................................................................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3" action="ppaction://hlinksldjump"/>
              </a:rPr>
              <a:t>57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dirty="0" sz="1100">
                <a:latin typeface="Calibri"/>
                <a:cs typeface="Calibri"/>
                <a:hlinkClick r:id="rId14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031:</a:t>
            </a:r>
            <a:r>
              <a:rPr dirty="0" sz="1100" spc="25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EXAMPLE</a:t>
            </a:r>
            <a:r>
              <a:rPr dirty="0" sz="1100" spc="30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...........................................................................................................................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4" action="ppaction://hlinksldjump"/>
              </a:rPr>
              <a:t>58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dirty="0" sz="1100">
                <a:latin typeface="Calibri"/>
                <a:cs typeface="Calibri"/>
                <a:hlinkClick r:id="rId15" action="ppaction://hlinksldjump"/>
              </a:rPr>
              <a:t>Module</a:t>
            </a:r>
            <a:r>
              <a:rPr dirty="0" sz="1100" spc="-10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032:</a:t>
            </a:r>
            <a:r>
              <a:rPr dirty="0" sz="1100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MOVING</a:t>
            </a:r>
            <a:r>
              <a:rPr dirty="0" sz="1100" spc="10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FROM</a:t>
            </a:r>
            <a:r>
              <a:rPr dirty="0" sz="1100" spc="5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GLOBAL</a:t>
            </a:r>
            <a:r>
              <a:rPr dirty="0" sz="1100">
                <a:latin typeface="Calibri"/>
                <a:cs typeface="Calibri"/>
                <a:hlinkClick r:id="rId15" action="ppaction://hlinksldjump"/>
              </a:rPr>
              <a:t> TO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 LOCAL</a:t>
            </a:r>
            <a:r>
              <a:rPr dirty="0" sz="1100" spc="10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ALIGNMENT</a:t>
            </a:r>
            <a:r>
              <a:rPr dirty="0" sz="1100" spc="-95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5" action="ppaction://hlinksldjump"/>
              </a:rPr>
              <a:t>59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dirty="0" sz="1100">
                <a:latin typeface="Calibri"/>
                <a:cs typeface="Calibri"/>
                <a:hlinkClick r:id="rId16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 033:</a:t>
            </a:r>
            <a:r>
              <a:rPr dirty="0" sz="1100" spc="15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SMITH</a:t>
            </a:r>
            <a:r>
              <a:rPr dirty="0" sz="1100" spc="15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WATERMAN</a:t>
            </a:r>
            <a:r>
              <a:rPr dirty="0" sz="1100" spc="5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ALGORITHM</a:t>
            </a:r>
            <a:r>
              <a:rPr dirty="0" sz="1100" spc="-70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......................................................................................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6" action="ppaction://hlinksldjump"/>
              </a:rPr>
              <a:t>60</a:t>
            </a:r>
            <a:endParaRPr sz="1100">
              <a:latin typeface="Calibri"/>
              <a:cs typeface="Calibri"/>
            </a:endParaRPr>
          </a:p>
          <a:p>
            <a:pPr marL="12700" marR="9525">
              <a:lnSpc>
                <a:spcPts val="1960"/>
              </a:lnSpc>
              <a:spcBef>
                <a:spcPts val="155"/>
              </a:spcBef>
            </a:pPr>
            <a:r>
              <a:rPr dirty="0" sz="1100">
                <a:latin typeface="Calibri"/>
                <a:cs typeface="Calibri"/>
                <a:hlinkClick r:id="rId17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17" action="ppaction://hlinksldjump"/>
              </a:rPr>
              <a:t>034: EXAMPLE </a:t>
            </a:r>
            <a:r>
              <a:rPr dirty="0" sz="1100">
                <a:latin typeface="Calibri"/>
                <a:cs typeface="Calibri"/>
                <a:hlinkClick r:id="rId17" action="ppaction://hlinksldjump"/>
              </a:rPr>
              <a:t>OF </a:t>
            </a:r>
            <a:r>
              <a:rPr dirty="0" sz="1100" spc="-5">
                <a:latin typeface="Calibri"/>
                <a:cs typeface="Calibri"/>
                <a:hlinkClick r:id="rId17" action="ppaction://hlinksldjump"/>
              </a:rPr>
              <a:t>SMITH WATERMAN ALGORITHM ................................................................ </a:t>
            </a:r>
            <a:r>
              <a:rPr dirty="0" sz="1100">
                <a:latin typeface="Calibri"/>
                <a:cs typeface="Calibri"/>
                <a:hlinkClick r:id="rId17" action="ppaction://hlinksldjump"/>
              </a:rPr>
              <a:t>61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  <a:hlinkClick r:id="rId18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035:</a:t>
            </a:r>
            <a:r>
              <a:rPr dirty="0" sz="1100" spc="20">
                <a:latin typeface="Calibri"/>
                <a:cs typeface="Calibri"/>
                <a:hlinkClick r:id="rId1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REPEATED</a:t>
            </a:r>
            <a:r>
              <a:rPr dirty="0" sz="1100" spc="10">
                <a:latin typeface="Calibri"/>
                <a:cs typeface="Calibri"/>
                <a:hlinkClick r:id="rId1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ALIGNMENTS</a:t>
            </a:r>
            <a:r>
              <a:rPr dirty="0" sz="1100" spc="25">
                <a:latin typeface="Calibri"/>
                <a:cs typeface="Calibri"/>
                <a:hlinkClick r:id="rId1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...................................................................................................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18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8" action="ppaction://hlinksldjump"/>
              </a:rPr>
              <a:t>62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dirty="0" sz="1100">
                <a:latin typeface="Calibri"/>
                <a:cs typeface="Calibri"/>
                <a:hlinkClick r:id="rId19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036:</a:t>
            </a:r>
            <a:r>
              <a:rPr dirty="0" sz="1100" spc="15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EXAMPLES</a:t>
            </a:r>
            <a:r>
              <a:rPr dirty="0" sz="1100">
                <a:latin typeface="Calibri"/>
                <a:cs typeface="Calibri"/>
                <a:hlinkClick r:id="rId19" action="ppaction://hlinksldjump"/>
              </a:rPr>
              <a:t> OF 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REPEATED</a:t>
            </a:r>
            <a:r>
              <a:rPr dirty="0" sz="1100" spc="25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ALIGNMENTS</a:t>
            </a:r>
            <a:r>
              <a:rPr dirty="0" sz="1100" spc="-125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9" action="ppaction://hlinksldjump"/>
              </a:rPr>
              <a:t>63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dirty="0" sz="1100">
                <a:latin typeface="Calibri"/>
                <a:cs typeface="Calibri"/>
                <a:hlinkClick r:id="rId20" action="ppaction://hlinksldjump"/>
              </a:rPr>
              <a:t>Module</a:t>
            </a:r>
            <a:r>
              <a:rPr dirty="0" sz="1100" spc="-10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037:</a:t>
            </a:r>
            <a:r>
              <a:rPr dirty="0" sz="1100" spc="10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INTRODUCTION</a:t>
            </a:r>
            <a:r>
              <a:rPr dirty="0" sz="1100" spc="5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0" action="ppaction://hlinksldjump"/>
              </a:rPr>
              <a:t>TO</a:t>
            </a:r>
            <a:r>
              <a:rPr dirty="0" sz="1100" spc="5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SCORING</a:t>
            </a:r>
            <a:r>
              <a:rPr dirty="0" sz="1100" spc="10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ALIGNMENTS</a:t>
            </a:r>
            <a:r>
              <a:rPr dirty="0" sz="1100" spc="10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0" action="ppaction://hlinksldjump"/>
              </a:rPr>
              <a:t>64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21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038:</a:t>
            </a:r>
            <a:r>
              <a:rPr dirty="0" sz="1100" spc="10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MEASURING</a:t>
            </a:r>
            <a:r>
              <a:rPr dirty="0" sz="1100" spc="10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ALIGNMENTS</a:t>
            </a:r>
            <a:r>
              <a:rPr dirty="0" sz="1100" spc="20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SCORES</a:t>
            </a:r>
            <a:r>
              <a:rPr dirty="0" sz="1100" spc="30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1" action="ppaction://hlinksldjump"/>
              </a:rPr>
              <a:t>65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22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22" action="ppaction://hlinksldjump"/>
              </a:rPr>
              <a:t>039:</a:t>
            </a:r>
            <a:r>
              <a:rPr dirty="0" sz="1100" spc="15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2" action="ppaction://hlinksldjump"/>
              </a:rPr>
              <a:t>SCORING</a:t>
            </a:r>
            <a:r>
              <a:rPr dirty="0" sz="1100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2" action="ppaction://hlinksldjump"/>
              </a:rPr>
              <a:t>MATRICES</a:t>
            </a:r>
            <a:r>
              <a:rPr dirty="0" sz="1100" spc="20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2" action="ppaction://hlinksldjump"/>
              </a:rPr>
              <a:t>..........................................................................................................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2" action="ppaction://hlinksldjump"/>
              </a:rPr>
              <a:t>66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23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23" action="ppaction://hlinksldjump"/>
              </a:rPr>
              <a:t>040:</a:t>
            </a:r>
            <a:r>
              <a:rPr dirty="0" sz="1100" spc="10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3" action="ppaction://hlinksldjump"/>
              </a:rPr>
              <a:t>DERIVING</a:t>
            </a:r>
            <a:r>
              <a:rPr dirty="0" sz="1100" spc="20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3" action="ppaction://hlinksldjump"/>
              </a:rPr>
              <a:t>SCORING</a:t>
            </a:r>
            <a:r>
              <a:rPr dirty="0" sz="1100" spc="15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3" action="ppaction://hlinksldjump"/>
              </a:rPr>
              <a:t>MATRICES..........................................................................................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3" action="ppaction://hlinksldjump"/>
              </a:rPr>
              <a:t>67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24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041:</a:t>
            </a:r>
            <a:r>
              <a:rPr dirty="0" sz="1100" spc="10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4" action="ppaction://hlinksldjump"/>
              </a:rPr>
              <a:t>PAM</a:t>
            </a:r>
            <a:r>
              <a:rPr dirty="0" sz="1100" spc="10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MATRICES..................................................................................................................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4" action="ppaction://hlinksldjump"/>
              </a:rPr>
              <a:t>69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25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042:</a:t>
            </a:r>
            <a:r>
              <a:rPr dirty="0" sz="1100" spc="20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BLOSUM</a:t>
            </a:r>
            <a:r>
              <a:rPr dirty="0" sz="1100" spc="20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MATRICES</a:t>
            </a:r>
            <a:r>
              <a:rPr dirty="0" sz="1100" spc="-105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...........................................................................................................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5" action="ppaction://hlinksldjump"/>
              </a:rPr>
              <a:t>70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26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 043:</a:t>
            </a:r>
            <a:r>
              <a:rPr dirty="0" sz="1100" spc="10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MULTIPLE</a:t>
            </a:r>
            <a:r>
              <a:rPr dirty="0" sz="1100" spc="15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SEQUENCE</a:t>
            </a:r>
            <a:r>
              <a:rPr dirty="0" sz="1100" spc="15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ALIGNMENT</a:t>
            </a:r>
            <a:r>
              <a:rPr dirty="0" sz="1100" spc="-15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...................................................................................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6" action="ppaction://hlinksldjump"/>
              </a:rPr>
              <a:t>71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27" action="ppaction://hlinksldjump"/>
              </a:rPr>
              <a:t>Module</a:t>
            </a:r>
            <a:r>
              <a:rPr dirty="0" sz="1100" spc="-10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044:</a:t>
            </a:r>
            <a:r>
              <a:rPr dirty="0" sz="1100">
                <a:latin typeface="Calibri"/>
                <a:cs typeface="Calibri"/>
                <a:hlinkClick r:id="rId27" action="ppaction://hlinksldjump"/>
              </a:rPr>
              <a:t> MORE ON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 MULTIPLE</a:t>
            </a:r>
            <a:r>
              <a:rPr dirty="0" sz="1100" spc="10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SEQUENCE</a:t>
            </a:r>
            <a:r>
              <a:rPr dirty="0" sz="1100" spc="10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ALIGNMENT</a:t>
            </a:r>
            <a:r>
              <a:rPr dirty="0" sz="1100" spc="-70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7" action="ppaction://hlinksldjump"/>
              </a:rPr>
              <a:t>72</a:t>
            </a:r>
            <a:endParaRPr sz="1100">
              <a:latin typeface="Calibri"/>
              <a:cs typeface="Calibri"/>
            </a:endParaRPr>
          </a:p>
          <a:p>
            <a:pPr marL="12700" marR="9525">
              <a:lnSpc>
                <a:spcPts val="1950"/>
              </a:lnSpc>
              <a:spcBef>
                <a:spcPts val="165"/>
              </a:spcBef>
            </a:pPr>
            <a:r>
              <a:rPr dirty="0" sz="1100">
                <a:latin typeface="Calibri"/>
                <a:cs typeface="Calibri"/>
                <a:hlinkClick r:id="rId28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28" action="ppaction://hlinksldjump"/>
              </a:rPr>
              <a:t>045: PROGRESSIVE ALIGNMENT FOR MSA................................................................................ </a:t>
            </a:r>
            <a:r>
              <a:rPr dirty="0" sz="1100">
                <a:latin typeface="Calibri"/>
                <a:cs typeface="Calibri"/>
                <a:hlinkClick r:id="rId28" action="ppaction://hlinksldjump"/>
              </a:rPr>
              <a:t>74 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  <a:hlinkClick r:id="rId29" action="ppaction://hlinksldjump"/>
              </a:rPr>
              <a:t>Module</a:t>
            </a:r>
            <a:r>
              <a:rPr dirty="0" sz="1100" spc="35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046:</a:t>
            </a:r>
            <a:r>
              <a:rPr dirty="0" sz="1100" spc="45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MSA-EXAMPLE...................................................................................................................</a:t>
            </a:r>
            <a:r>
              <a:rPr dirty="0" sz="1100" spc="-105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9" action="ppaction://hlinksldjump"/>
              </a:rPr>
              <a:t>76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dirty="0" sz="1100">
                <a:latin typeface="Calibri"/>
                <a:cs typeface="Calibri"/>
                <a:hlinkClick r:id="rId30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3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0" action="ppaction://hlinksldjump"/>
              </a:rPr>
              <a:t>047:</a:t>
            </a:r>
            <a:r>
              <a:rPr dirty="0" sz="1100" spc="20">
                <a:latin typeface="Calibri"/>
                <a:cs typeface="Calibri"/>
                <a:hlinkClick r:id="rId3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0" action="ppaction://hlinksldjump"/>
              </a:rPr>
              <a:t>CLUSTALW</a:t>
            </a:r>
            <a:r>
              <a:rPr dirty="0" sz="1100" spc="-40">
                <a:latin typeface="Calibri"/>
                <a:cs typeface="Calibri"/>
                <a:hlinkClick r:id="rId3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0" action="ppaction://hlinksldjump"/>
              </a:rPr>
              <a:t>.........................................................................................................................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30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30" action="ppaction://hlinksldjump"/>
              </a:rPr>
              <a:t>79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31" action="ppaction://hlinksldjump"/>
              </a:rPr>
              <a:t>Module</a:t>
            </a:r>
            <a:r>
              <a:rPr dirty="0" sz="1100" spc="10">
                <a:latin typeface="Calibri"/>
                <a:cs typeface="Calibri"/>
                <a:hlinkClick r:id="rId3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1" action="ppaction://hlinksldjump"/>
              </a:rPr>
              <a:t>048:</a:t>
            </a:r>
            <a:r>
              <a:rPr dirty="0" sz="1100" spc="30">
                <a:latin typeface="Calibri"/>
                <a:cs typeface="Calibri"/>
                <a:hlinkClick r:id="rId3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1" action="ppaction://hlinksldjump"/>
              </a:rPr>
              <a:t>INTRODUCTION</a:t>
            </a:r>
            <a:r>
              <a:rPr dirty="0" sz="1100" spc="25">
                <a:latin typeface="Calibri"/>
                <a:cs typeface="Calibri"/>
                <a:hlinkClick r:id="rId31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31" action="ppaction://hlinksldjump"/>
              </a:rPr>
              <a:t>TO</a:t>
            </a:r>
            <a:r>
              <a:rPr dirty="0" sz="1100" spc="30">
                <a:latin typeface="Calibri"/>
                <a:cs typeface="Calibri"/>
                <a:hlinkClick r:id="rId3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1" action="ppaction://hlinksldjump"/>
              </a:rPr>
              <a:t>BLAST-I...............................................................................................</a:t>
            </a:r>
            <a:r>
              <a:rPr dirty="0" sz="1100" spc="-114">
                <a:latin typeface="Calibri"/>
                <a:cs typeface="Calibri"/>
                <a:hlinkClick r:id="rId31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31" action="ppaction://hlinksldjump"/>
              </a:rPr>
              <a:t>81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32" action="ppaction://hlinksldjump"/>
              </a:rPr>
              <a:t>Module</a:t>
            </a:r>
            <a:r>
              <a:rPr dirty="0" sz="1100" spc="10">
                <a:latin typeface="Calibri"/>
                <a:cs typeface="Calibri"/>
                <a:hlinkClick r:id="rId3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2" action="ppaction://hlinksldjump"/>
              </a:rPr>
              <a:t>049:</a:t>
            </a:r>
            <a:r>
              <a:rPr dirty="0" sz="1100" spc="25">
                <a:latin typeface="Calibri"/>
                <a:cs typeface="Calibri"/>
                <a:hlinkClick r:id="rId3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2" action="ppaction://hlinksldjump"/>
              </a:rPr>
              <a:t>INTRODUCTION</a:t>
            </a:r>
            <a:r>
              <a:rPr dirty="0" sz="1100" spc="25">
                <a:latin typeface="Calibri"/>
                <a:cs typeface="Calibri"/>
                <a:hlinkClick r:id="rId3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32" action="ppaction://hlinksldjump"/>
              </a:rPr>
              <a:t>TO</a:t>
            </a:r>
            <a:r>
              <a:rPr dirty="0" sz="1100" spc="40">
                <a:latin typeface="Calibri"/>
                <a:cs typeface="Calibri"/>
                <a:hlinkClick r:id="rId3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2" action="ppaction://hlinksldjump"/>
              </a:rPr>
              <a:t>BLAST-II..............................................................................................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3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32" action="ppaction://hlinksldjump"/>
              </a:rPr>
              <a:t>83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33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3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3" action="ppaction://hlinksldjump"/>
              </a:rPr>
              <a:t>050:</a:t>
            </a:r>
            <a:r>
              <a:rPr dirty="0" sz="1100" spc="20">
                <a:latin typeface="Calibri"/>
                <a:cs typeface="Calibri"/>
                <a:hlinkClick r:id="rId3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3" action="ppaction://hlinksldjump"/>
              </a:rPr>
              <a:t>BLAST</a:t>
            </a:r>
            <a:r>
              <a:rPr dirty="0" sz="1100" spc="20">
                <a:latin typeface="Calibri"/>
                <a:cs typeface="Calibri"/>
                <a:hlinkClick r:id="rId3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3" action="ppaction://hlinksldjump"/>
              </a:rPr>
              <a:t>ALGORITHM</a:t>
            </a:r>
            <a:r>
              <a:rPr dirty="0" sz="1100" spc="-125">
                <a:latin typeface="Calibri"/>
                <a:cs typeface="Calibri"/>
                <a:hlinkClick r:id="rId3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3" action="ppaction://hlinksldjump"/>
              </a:rPr>
              <a:t>............................................................................................................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3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33" action="ppaction://hlinksldjump"/>
              </a:rPr>
              <a:t>85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34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34" action="ppaction://hlinksldjump"/>
              </a:rPr>
              <a:t> 051:</a:t>
            </a:r>
            <a:r>
              <a:rPr dirty="0" sz="1100" spc="15">
                <a:latin typeface="Calibri"/>
                <a:cs typeface="Calibri"/>
                <a:hlinkClick r:id="rId3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4" action="ppaction://hlinksldjump"/>
              </a:rPr>
              <a:t>TYPES</a:t>
            </a:r>
            <a:r>
              <a:rPr dirty="0" sz="1100">
                <a:latin typeface="Calibri"/>
                <a:cs typeface="Calibri"/>
                <a:hlinkClick r:id="rId34" action="ppaction://hlinksldjump"/>
              </a:rPr>
              <a:t> OF</a:t>
            </a:r>
            <a:r>
              <a:rPr dirty="0" sz="1100" spc="5">
                <a:latin typeface="Calibri"/>
                <a:cs typeface="Calibri"/>
                <a:hlinkClick r:id="rId3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4" action="ppaction://hlinksldjump"/>
              </a:rPr>
              <a:t>BLAST</a:t>
            </a:r>
            <a:r>
              <a:rPr dirty="0" sz="1100" spc="-100">
                <a:latin typeface="Calibri"/>
                <a:cs typeface="Calibri"/>
                <a:hlinkClick r:id="rId3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4" action="ppaction://hlinksldjump"/>
              </a:rPr>
              <a:t>.................................................................................................................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34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34" action="ppaction://hlinksldjump"/>
              </a:rPr>
              <a:t>86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731254" y="9238056"/>
            <a:ext cx="167005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z="1400">
                <a:solidFill>
                  <a:srgbClr val="5B9BD4"/>
                </a:solidFill>
                <a:latin typeface="Calibri Light"/>
                <a:cs typeface="Calibri Light"/>
              </a:rPr>
              <a:t>2</a:t>
            </a:fld>
            <a:endParaRPr sz="14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30604" y="1185418"/>
            <a:ext cx="5723890" cy="7131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 indent="-228600">
              <a:lnSpc>
                <a:spcPct val="100000"/>
              </a:lnSpc>
              <a:spcBef>
                <a:spcPts val="10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dirty="0" sz="1200" spc="-5" b="1">
                <a:latin typeface="Calibri"/>
                <a:cs typeface="Calibri"/>
              </a:rPr>
              <a:t>CONCLUSION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800"/>
              </a:spcBef>
            </a:pPr>
            <a:r>
              <a:rPr dirty="0" sz="1200">
                <a:latin typeface="Calibri"/>
                <a:cs typeface="Calibri"/>
              </a:rPr>
              <a:t>DNA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make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RNA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make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DNA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nature </a:t>
            </a:r>
            <a:r>
              <a:rPr dirty="0" sz="1200">
                <a:latin typeface="Calibri"/>
                <a:cs typeface="Calibri"/>
              </a:rPr>
              <a:t>due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5">
                <a:latin typeface="Calibri"/>
                <a:cs typeface="Calibri"/>
              </a:rPr>
              <a:t>sugar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nucleotide.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22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39687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047: Algorithms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for Structure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Classification</a:t>
            </a:r>
            <a:endParaRPr sz="13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200" spc="-5">
                <a:latin typeface="Calibri"/>
                <a:cs typeface="Calibri"/>
              </a:rPr>
              <a:t>Several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exist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classifying 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sz="1400" spc="-5" b="1">
                <a:latin typeface="Calibri"/>
                <a:cs typeface="Calibri"/>
              </a:rPr>
              <a:t>Intra-Molecular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Distance</a:t>
            </a:r>
            <a:r>
              <a:rPr dirty="0" sz="1400" spc="1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Algorithms.</a:t>
            </a:r>
            <a:endParaRPr sz="14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5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Proteins are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considered</a:t>
            </a:r>
            <a:r>
              <a:rPr dirty="0" sz="1200">
                <a:latin typeface="Calibri"/>
                <a:cs typeface="Calibri"/>
              </a:rPr>
              <a:t> as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rigid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bodies.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They</a:t>
            </a:r>
            <a:r>
              <a:rPr dirty="0" sz="1200" spc="-5">
                <a:latin typeface="Calibri"/>
                <a:cs typeface="Calibri"/>
              </a:rPr>
              <a:t> are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placed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3D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Cartesian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coordinate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system.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Structural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3D.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E.g.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VAST,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LOCK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sz="1400" spc="-5" b="1">
                <a:latin typeface="Calibri"/>
                <a:cs typeface="Calibri"/>
              </a:rPr>
              <a:t>Inter-Molecular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Distance</a:t>
            </a:r>
            <a:r>
              <a:rPr dirty="0" sz="1400" spc="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Algorithms</a:t>
            </a:r>
            <a:endParaRPr sz="14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6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considered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rigid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bodies.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They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placed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5">
                <a:latin typeface="Calibri"/>
                <a:cs typeface="Calibri"/>
              </a:rPr>
              <a:t>2D.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Structural alignment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using</a:t>
            </a:r>
            <a:r>
              <a:rPr dirty="0" sz="1200">
                <a:latin typeface="Calibri"/>
                <a:cs typeface="Calibri"/>
              </a:rPr>
              <a:t> internal</a:t>
            </a:r>
            <a:r>
              <a:rPr dirty="0" sz="1200" spc="-5">
                <a:latin typeface="Calibri"/>
                <a:cs typeface="Calibri"/>
              </a:rPr>
              <a:t> distances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angles.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basic</a:t>
            </a:r>
            <a:r>
              <a:rPr dirty="0" sz="1200" spc="-5">
                <a:latin typeface="Calibri"/>
                <a:cs typeface="Calibri"/>
              </a:rPr>
              <a:t> idea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capture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internal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geometry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E.g.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DALI,</a:t>
            </a:r>
            <a:r>
              <a:rPr dirty="0" sz="1200">
                <a:latin typeface="Calibri"/>
                <a:cs typeface="Calibri"/>
              </a:rPr>
              <a:t> and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SSAP.</a:t>
            </a:r>
            <a:endParaRPr sz="1200">
              <a:latin typeface="Calibri"/>
              <a:cs typeface="Calibri"/>
            </a:endParaRPr>
          </a:p>
          <a:p>
            <a:pPr marL="12700" marR="483234">
              <a:lnSpc>
                <a:spcPct val="109200"/>
              </a:lnSpc>
              <a:spcBef>
                <a:spcPts val="815"/>
              </a:spcBef>
            </a:pPr>
            <a:r>
              <a:rPr dirty="0" sz="1200" spc="-5">
                <a:latin typeface="Calibri"/>
                <a:cs typeface="Calibri"/>
              </a:rPr>
              <a:t>Such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also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very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useful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whole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structures.</a:t>
            </a:r>
            <a:r>
              <a:rPr dirty="0" sz="1200">
                <a:latin typeface="Calibri"/>
                <a:cs typeface="Calibri"/>
              </a:rPr>
              <a:t> They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determine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evolutionary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relationship.</a:t>
            </a:r>
            <a:r>
              <a:rPr dirty="0" sz="1200">
                <a:latin typeface="Calibri"/>
                <a:cs typeface="Calibri"/>
              </a:rPr>
              <a:t> Also,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functional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similarity</a:t>
            </a:r>
            <a:r>
              <a:rPr dirty="0" sz="1200">
                <a:latin typeface="Calibri"/>
                <a:cs typeface="Calibri"/>
              </a:rPr>
              <a:t> can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estimated.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292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3328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048: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Protein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Structure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Comparison</a:t>
            </a:r>
            <a:endParaRPr sz="1300">
              <a:latin typeface="Calibri Light"/>
              <a:cs typeface="Calibri Light"/>
            </a:endParaRPr>
          </a:p>
          <a:p>
            <a:pPr marL="12700" marR="124460">
              <a:lnSpc>
                <a:spcPct val="109700"/>
              </a:lnSpc>
              <a:spcBef>
                <a:spcPts val="10"/>
              </a:spcBef>
            </a:pP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assembled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into primary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(1’),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secondary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(2’),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tertiary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(3’)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quaternary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(4’)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less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conserved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its</a:t>
            </a:r>
            <a:r>
              <a:rPr dirty="0" sz="1200" spc="-5">
                <a:latin typeface="Calibri"/>
                <a:cs typeface="Calibri"/>
              </a:rPr>
              <a:t> structure.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determines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function.</a:t>
            </a:r>
            <a:r>
              <a:rPr dirty="0" sz="1200" spc="5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Since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dictates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function,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comparing two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help us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evaluate if</a:t>
            </a:r>
            <a:r>
              <a:rPr dirty="0" sz="1200" spc="-5">
                <a:latin typeface="Calibri"/>
                <a:cs typeface="Calibri"/>
              </a:rPr>
              <a:t> the proteins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same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similar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function.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sz="1400" spc="-5" b="1">
                <a:latin typeface="Calibri"/>
                <a:cs typeface="Calibri"/>
              </a:rPr>
              <a:t>Comparing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Whole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Protein Structures</a:t>
            </a:r>
            <a:endParaRPr sz="1400">
              <a:latin typeface="Calibri"/>
              <a:cs typeface="Calibri"/>
            </a:endParaRPr>
          </a:p>
          <a:p>
            <a:pPr marL="12700" marR="68580" indent="34925">
              <a:lnSpc>
                <a:spcPct val="109800"/>
              </a:lnSpc>
              <a:spcBef>
                <a:spcPts val="825"/>
              </a:spcBef>
            </a:pPr>
            <a:r>
              <a:rPr dirty="0" sz="1200" spc="-5">
                <a:latin typeface="Calibri"/>
                <a:cs typeface="Calibri"/>
              </a:rPr>
              <a:t>Proteins contain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multiple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structural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subunits </a:t>
            </a:r>
            <a:r>
              <a:rPr dirty="0" sz="1200">
                <a:latin typeface="Calibri"/>
                <a:cs typeface="Calibri"/>
              </a:rPr>
              <a:t>e.g.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secondary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motifs 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domains.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 </a:t>
            </a:r>
            <a:r>
              <a:rPr dirty="0" sz="1200">
                <a:latin typeface="Calibri"/>
                <a:cs typeface="Calibri"/>
              </a:rPr>
              <a:t>of all </a:t>
            </a:r>
            <a:r>
              <a:rPr dirty="0" sz="1200" spc="-5">
                <a:latin typeface="Calibri"/>
                <a:cs typeface="Calibri"/>
              </a:rPr>
              <a:t>such subunits </a:t>
            </a:r>
            <a:r>
              <a:rPr dirty="0" sz="1200">
                <a:latin typeface="Calibri"/>
                <a:cs typeface="Calibri"/>
              </a:rPr>
              <a:t>are to be </a:t>
            </a:r>
            <a:r>
              <a:rPr dirty="0" sz="1200" spc="-5">
                <a:latin typeface="Calibri"/>
                <a:cs typeface="Calibri"/>
              </a:rPr>
              <a:t>considered </a:t>
            </a:r>
            <a:r>
              <a:rPr dirty="0" sz="1200">
                <a:latin typeface="Calibri"/>
                <a:cs typeface="Calibri"/>
              </a:rPr>
              <a:t>as </a:t>
            </a:r>
            <a:r>
              <a:rPr dirty="0" sz="1200" spc="-5">
                <a:latin typeface="Calibri"/>
                <a:cs typeface="Calibri"/>
              </a:rPr>
              <a:t>one and compared. </a:t>
            </a:r>
            <a:r>
              <a:rPr dirty="0" sz="1200">
                <a:latin typeface="Calibri"/>
                <a:cs typeface="Calibri"/>
              </a:rPr>
              <a:t>We </a:t>
            </a:r>
            <a:r>
              <a:rPr dirty="0" sz="1200" spc="-5">
                <a:latin typeface="Calibri"/>
                <a:cs typeface="Calibri"/>
              </a:rPr>
              <a:t>know that </a:t>
            </a:r>
            <a:r>
              <a:rPr dirty="0" sz="1200">
                <a:latin typeface="Calibri"/>
                <a:cs typeface="Calibri"/>
              </a:rPr>
              <a:t> domains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functionally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independent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components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Proteins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may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have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multiple domains.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different proteins, </a:t>
            </a:r>
            <a:r>
              <a:rPr dirty="0" sz="1200">
                <a:latin typeface="Calibri"/>
                <a:cs typeface="Calibri"/>
              </a:rPr>
              <a:t>sharing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same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domain,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want to </a:t>
            </a:r>
            <a:r>
              <a:rPr dirty="0" sz="1200">
                <a:latin typeface="Calibri"/>
                <a:cs typeface="Calibri"/>
              </a:rPr>
              <a:t> compare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only 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portion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overall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i.e.</a:t>
            </a:r>
            <a:r>
              <a:rPr dirty="0" sz="1200">
                <a:latin typeface="Calibri"/>
                <a:cs typeface="Calibri"/>
              </a:rPr>
              <a:t> a </a:t>
            </a:r>
            <a:r>
              <a:rPr dirty="0" sz="1200" spc="-5">
                <a:latin typeface="Calibri"/>
                <a:cs typeface="Calibri"/>
              </a:rPr>
              <a:t>domain. 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complete </a:t>
            </a:r>
            <a:r>
              <a:rPr dirty="0" sz="1200">
                <a:latin typeface="Calibri"/>
                <a:cs typeface="Calibri"/>
              </a:rPr>
              <a:t>or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partial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position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Alpha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Carbon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used.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(x,</a:t>
            </a:r>
            <a:r>
              <a:rPr dirty="0" sz="1200">
                <a:latin typeface="Calibri"/>
                <a:cs typeface="Calibri"/>
              </a:rPr>
              <a:t> y,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z)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positions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Alpha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Carbon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atoms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obtained</a:t>
            </a:r>
            <a:r>
              <a:rPr dirty="0" sz="1200">
                <a:latin typeface="Calibri"/>
                <a:cs typeface="Calibri"/>
              </a:rPr>
              <a:t> from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>
                <a:latin typeface="Calibri"/>
                <a:cs typeface="Calibri"/>
              </a:rPr>
              <a:t>PDB.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652896"/>
            <a:ext cx="17468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74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C-Alpha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atoms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in backbone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214996"/>
            <a:ext cx="5898515" cy="9588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76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Tracing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Visualizing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C-Alpha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Backbone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u="sng" sz="11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http://www.danforthcenter.org/smith/MolView/Over/overview.html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9200"/>
              </a:lnSpc>
              <a:spcBef>
                <a:spcPts val="805"/>
              </a:spcBef>
            </a:pPr>
            <a:r>
              <a:rPr dirty="0" sz="1200">
                <a:latin typeface="Calibri"/>
                <a:cs typeface="Calibri"/>
              </a:rPr>
              <a:t>PDB</a:t>
            </a:r>
            <a:r>
              <a:rPr dirty="0" sz="1200" spc="-5">
                <a:latin typeface="Calibri"/>
                <a:cs typeface="Calibri"/>
              </a:rPr>
              <a:t> coordinates</a:t>
            </a:r>
            <a:r>
              <a:rPr dirty="0" sz="1200">
                <a:latin typeface="Calibri"/>
                <a:cs typeface="Calibri"/>
              </a:rPr>
              <a:t> of </a:t>
            </a:r>
            <a:r>
              <a:rPr dirty="0" sz="1200" spc="-5">
                <a:latin typeface="Calibri"/>
                <a:cs typeface="Calibri"/>
              </a:rPr>
              <a:t>Alpha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Carbons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the protein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back </a:t>
            </a:r>
            <a:r>
              <a:rPr dirty="0" sz="1200" spc="-5">
                <a:latin typeface="Calibri"/>
                <a:cs typeface="Calibri"/>
              </a:rPr>
              <a:t>bone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5">
                <a:latin typeface="Calibri"/>
                <a:cs typeface="Calibri"/>
              </a:rPr>
              <a:t> used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comparison.</a:t>
            </a:r>
            <a:r>
              <a:rPr dirty="0" sz="1200" spc="4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>
                <a:latin typeface="Calibri"/>
                <a:cs typeface="Calibri"/>
              </a:rPr>
              <a:t> this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way,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whole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domains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etc. </a:t>
            </a:r>
            <a:r>
              <a:rPr dirty="0" sz="1200">
                <a:latin typeface="Calibri"/>
                <a:cs typeface="Calibri"/>
              </a:rPr>
              <a:t>can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compared.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38400" y="4165091"/>
            <a:ext cx="2895346" cy="138226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22496" y="5937503"/>
            <a:ext cx="2739880" cy="1159916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293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049: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Strategies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for Structure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Comparison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-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</a:t>
            </a:r>
            <a:endParaRPr sz="1300">
              <a:latin typeface="Calibri Light"/>
              <a:cs typeface="Calibri Light"/>
            </a:endParaRPr>
          </a:p>
          <a:p>
            <a:pPr marL="12700" marR="122555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PDB</a:t>
            </a:r>
            <a:r>
              <a:rPr dirty="0" sz="1200" spc="-5">
                <a:latin typeface="Calibri"/>
                <a:cs typeface="Calibri"/>
              </a:rPr>
              <a:t> coordinates</a:t>
            </a:r>
            <a:r>
              <a:rPr dirty="0" sz="1200">
                <a:latin typeface="Calibri"/>
                <a:cs typeface="Calibri"/>
              </a:rPr>
              <a:t> of </a:t>
            </a:r>
            <a:r>
              <a:rPr dirty="0" sz="1200" spc="-5">
                <a:latin typeface="Calibri"/>
                <a:cs typeface="Calibri"/>
              </a:rPr>
              <a:t>Alpha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Carbons</a:t>
            </a:r>
            <a:r>
              <a:rPr dirty="0" sz="1200">
                <a:latin typeface="Calibri"/>
                <a:cs typeface="Calibri"/>
              </a:rPr>
              <a:t> in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back</a:t>
            </a:r>
            <a:r>
              <a:rPr dirty="0" sz="1200" spc="-5">
                <a:latin typeface="Calibri"/>
                <a:cs typeface="Calibri"/>
              </a:rPr>
              <a:t> bone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be</a:t>
            </a:r>
            <a:r>
              <a:rPr dirty="0" sz="1200" spc="-5">
                <a:latin typeface="Calibri"/>
                <a:cs typeface="Calibri"/>
              </a:rPr>
              <a:t> used 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comparison.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Thus,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whole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domains within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compared.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541903"/>
            <a:ext cx="5879465" cy="3208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77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Tracing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Visualizing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C-Alpha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Backbone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u="sng" sz="11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http://www.danforthcenter.org/smith/MolView/Over/overview.html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25"/>
              </a:spcBef>
            </a:pPr>
            <a:r>
              <a:rPr dirty="0" sz="1400" spc="-5" b="1">
                <a:latin typeface="Calibri"/>
                <a:cs typeface="Calibri"/>
              </a:rPr>
              <a:t>Strategy</a:t>
            </a:r>
            <a:r>
              <a:rPr dirty="0" sz="1400" spc="-1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# 1</a:t>
            </a:r>
            <a:r>
              <a:rPr dirty="0" sz="1400" spc="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– </a:t>
            </a:r>
            <a:r>
              <a:rPr dirty="0" sz="1400" spc="-5" b="1">
                <a:latin typeface="Calibri"/>
                <a:cs typeface="Calibri"/>
              </a:rPr>
              <a:t>Whole</a:t>
            </a:r>
            <a:r>
              <a:rPr dirty="0" sz="1400" spc="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Protein</a:t>
            </a:r>
            <a:r>
              <a:rPr dirty="0" sz="1400" spc="1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Structure</a:t>
            </a:r>
            <a:r>
              <a:rPr dirty="0" sz="1400" spc="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Comparison</a:t>
            </a:r>
            <a:r>
              <a:rPr dirty="0" sz="1400" spc="1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by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Intermolecular</a:t>
            </a:r>
            <a:r>
              <a:rPr dirty="0" sz="1400" spc="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distances</a:t>
            </a:r>
            <a:endParaRPr sz="14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69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pair-wise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other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Corresponding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Alpha Carbons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identified</a:t>
            </a:r>
            <a:endParaRPr sz="1200">
              <a:latin typeface="Calibri"/>
              <a:cs typeface="Calibri"/>
            </a:endParaRPr>
          </a:p>
          <a:p>
            <a:pPr marL="504825" indent="-264160">
              <a:lnSpc>
                <a:spcPct val="100000"/>
              </a:lnSpc>
              <a:spcBef>
                <a:spcPts val="950"/>
              </a:spcBef>
              <a:buFont typeface="Wingdings"/>
              <a:buChar char=""/>
              <a:tabLst>
                <a:tab pos="504825" algn="l"/>
                <a:tab pos="505459" algn="l"/>
              </a:tabLst>
            </a:pPr>
            <a:r>
              <a:rPr dirty="0" sz="1200" spc="-5">
                <a:latin typeface="Calibri"/>
                <a:cs typeface="Calibri"/>
              </a:rPr>
              <a:t>Coordinates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corresponding Alpha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Carbons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retrieved </a:t>
            </a:r>
            <a:r>
              <a:rPr dirty="0" sz="1200">
                <a:latin typeface="Calibri"/>
                <a:cs typeface="Calibri"/>
              </a:rPr>
              <a:t>from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PDB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Their</a:t>
            </a:r>
            <a:r>
              <a:rPr dirty="0" sz="1200" spc="-5">
                <a:latin typeface="Calibri"/>
                <a:cs typeface="Calibri"/>
              </a:rPr>
              <a:t> individual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calculated</a:t>
            </a:r>
            <a:endParaRPr sz="1200">
              <a:latin typeface="Calibri"/>
              <a:cs typeface="Calibri"/>
            </a:endParaRPr>
          </a:p>
          <a:p>
            <a:pPr marL="504825" indent="-264160">
              <a:lnSpc>
                <a:spcPct val="100000"/>
              </a:lnSpc>
              <a:spcBef>
                <a:spcPts val="940"/>
              </a:spcBef>
              <a:buFont typeface="Wingdings"/>
              <a:buChar char=""/>
              <a:tabLst>
                <a:tab pos="504825" algn="l"/>
                <a:tab pos="505459" algn="l"/>
              </a:tabLst>
            </a:pPr>
            <a:r>
              <a:rPr dirty="0" sz="1200">
                <a:latin typeface="Calibri"/>
                <a:cs typeface="Calibri"/>
              </a:rPr>
              <a:t>Root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Square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Distance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-5">
                <a:latin typeface="Calibri"/>
                <a:cs typeface="Calibri"/>
              </a:rPr>
              <a:t> computed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assess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similarity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00">
              <a:latin typeface="Calibri"/>
              <a:cs typeface="Calibri"/>
            </a:endParaRPr>
          </a:p>
          <a:p>
            <a:pPr marL="12700" marR="186055">
              <a:lnSpc>
                <a:spcPct val="110000"/>
              </a:lnSpc>
            </a:pPr>
            <a:r>
              <a:rPr dirty="0" sz="1200">
                <a:latin typeface="Calibri"/>
                <a:cs typeface="Calibri"/>
              </a:rPr>
              <a:t>Whole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 can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calculating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root mean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squared difference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(RMSD) between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their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Alpha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Carbons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positions.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lower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RMSD,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similar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the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85950" y="1635251"/>
            <a:ext cx="3971925" cy="1780923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294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943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050: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Strategies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for Structure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Comparison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-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II</a:t>
            </a:r>
            <a:endParaRPr sz="1300">
              <a:latin typeface="Calibri Light"/>
              <a:cs typeface="Calibri Light"/>
            </a:endParaRPr>
          </a:p>
          <a:p>
            <a:pPr marL="12700" marR="383540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Full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ranked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overall</a:t>
            </a:r>
            <a:r>
              <a:rPr dirty="0" sz="1200" spc="-5">
                <a:latin typeface="Calibri"/>
                <a:cs typeface="Calibri"/>
              </a:rPr>
              <a:t> differences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positions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 </a:t>
            </a:r>
            <a:r>
              <a:rPr dirty="0" sz="1200">
                <a:latin typeface="Calibri"/>
                <a:cs typeface="Calibri"/>
              </a:rPr>
              <a:t>their</a:t>
            </a:r>
            <a:r>
              <a:rPr dirty="0" sz="1200" spc="-5">
                <a:latin typeface="Calibri"/>
                <a:cs typeface="Calibri"/>
              </a:rPr>
              <a:t> Alpha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Carbons.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But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3D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various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conformations.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 marL="12700" marR="4040504">
              <a:lnSpc>
                <a:spcPct val="170900"/>
              </a:lnSpc>
              <a:spcBef>
                <a:spcPts val="795"/>
              </a:spcBef>
            </a:pPr>
            <a:r>
              <a:rPr dirty="0" sz="1100" spc="-5">
                <a:latin typeface="Calibri"/>
                <a:cs typeface="Calibri"/>
              </a:rPr>
              <a:t>Full </a:t>
            </a:r>
            <a:r>
              <a:rPr dirty="0" sz="1100">
                <a:latin typeface="Calibri"/>
                <a:cs typeface="Calibri"/>
              </a:rPr>
              <a:t>Protein </a:t>
            </a:r>
            <a:r>
              <a:rPr dirty="0" sz="1100" spc="-5">
                <a:latin typeface="Calibri"/>
                <a:cs typeface="Calibri"/>
              </a:rPr>
              <a:t>Comparison 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(Translation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-&gt;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Rotation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-&gt;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RMSD)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204842"/>
            <a:ext cx="1828164" cy="1936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spc="-5">
                <a:latin typeface="Calibri"/>
                <a:cs typeface="Calibri"/>
              </a:rPr>
              <a:t>Calculating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RMSD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–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Example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771551" y="4549616"/>
            <a:ext cx="1007744" cy="415290"/>
            <a:chOff x="1771551" y="4549616"/>
            <a:chExt cx="1007744" cy="415290"/>
          </a:xfrm>
        </p:grpSpPr>
        <p:sp>
          <p:nvSpPr>
            <p:cNvPr id="5" name="object 5"/>
            <p:cNvSpPr/>
            <p:nvPr/>
          </p:nvSpPr>
          <p:spPr>
            <a:xfrm>
              <a:off x="1774682" y="4804103"/>
              <a:ext cx="19685" cy="11430"/>
            </a:xfrm>
            <a:custGeom>
              <a:avLst/>
              <a:gdLst/>
              <a:ahLst/>
              <a:cxnLst/>
              <a:rect l="l" t="t" r="r" b="b"/>
              <a:pathLst>
                <a:path w="19685" h="11429">
                  <a:moveTo>
                    <a:pt x="0" y="11252"/>
                  </a:moveTo>
                  <a:lnTo>
                    <a:pt x="19265" y="0"/>
                  </a:lnTo>
                </a:path>
              </a:pathLst>
            </a:custGeom>
            <a:ln w="62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793947" y="4807222"/>
              <a:ext cx="28575" cy="151130"/>
            </a:xfrm>
            <a:custGeom>
              <a:avLst/>
              <a:gdLst/>
              <a:ahLst/>
              <a:cxnLst/>
              <a:rect l="l" t="t" r="r" b="b"/>
              <a:pathLst>
                <a:path w="28575" h="151129">
                  <a:moveTo>
                    <a:pt x="0" y="0"/>
                  </a:moveTo>
                  <a:lnTo>
                    <a:pt x="28274" y="150994"/>
                  </a:lnTo>
                </a:path>
              </a:pathLst>
            </a:custGeom>
            <a:ln w="127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825334" y="4552756"/>
              <a:ext cx="37465" cy="405765"/>
            </a:xfrm>
            <a:custGeom>
              <a:avLst/>
              <a:gdLst/>
              <a:ahLst/>
              <a:cxnLst/>
              <a:rect l="l" t="t" r="r" b="b"/>
              <a:pathLst>
                <a:path w="37464" h="405764">
                  <a:moveTo>
                    <a:pt x="18641" y="-3107"/>
                  </a:moveTo>
                  <a:lnTo>
                    <a:pt x="18641" y="408568"/>
                  </a:lnTo>
                </a:path>
              </a:pathLst>
            </a:custGeom>
            <a:ln w="434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862617" y="4552756"/>
              <a:ext cx="916305" cy="0"/>
            </a:xfrm>
            <a:custGeom>
              <a:avLst/>
              <a:gdLst/>
              <a:ahLst/>
              <a:cxnLst/>
              <a:rect l="l" t="t" r="r" b="b"/>
              <a:pathLst>
                <a:path w="916305" h="0">
                  <a:moveTo>
                    <a:pt x="0" y="0"/>
                  </a:moveTo>
                  <a:lnTo>
                    <a:pt x="916081" y="0"/>
                  </a:lnTo>
                </a:path>
              </a:pathLst>
            </a:custGeom>
            <a:ln w="62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2028283" y="4597247"/>
            <a:ext cx="175260" cy="3016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800" spc="-900">
                <a:latin typeface="Symbol"/>
                <a:cs typeface="Symbol"/>
              </a:rPr>
              <a:t></a:t>
            </a:r>
            <a:endParaRPr sz="180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77385" y="4547187"/>
            <a:ext cx="85090" cy="133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700" spc="-5" i="1">
                <a:latin typeface="Times New Roman"/>
                <a:cs typeface="Times New Roman"/>
              </a:rPr>
              <a:t>N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33485" y="4740693"/>
            <a:ext cx="212725" cy="133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74625" algn="l"/>
              </a:tabLst>
            </a:pPr>
            <a:r>
              <a:rPr dirty="0" sz="700" spc="-5" i="1">
                <a:latin typeface="Times New Roman"/>
                <a:cs typeface="Times New Roman"/>
              </a:rPr>
              <a:t>i</a:t>
            </a:r>
            <a:r>
              <a:rPr dirty="0" sz="700" spc="-5" i="1">
                <a:latin typeface="Times New Roman"/>
                <a:cs typeface="Times New Roman"/>
              </a:rPr>
              <a:t>	</a:t>
            </a:r>
            <a:r>
              <a:rPr dirty="0" sz="700" spc="-5" i="1">
                <a:latin typeface="Times New Roman"/>
                <a:cs typeface="Times New Roman"/>
              </a:rPr>
              <a:t>i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51908" y="4848231"/>
            <a:ext cx="146050" cy="133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700" spc="50" i="1">
                <a:latin typeface="Times New Roman"/>
                <a:cs typeface="Times New Roman"/>
              </a:rPr>
              <a:t>i</a:t>
            </a:r>
            <a:r>
              <a:rPr dirty="0" sz="700" spc="-45">
                <a:latin typeface="Symbol"/>
                <a:cs typeface="Symbol"/>
              </a:rPr>
              <a:t></a:t>
            </a:r>
            <a:r>
              <a:rPr dirty="0" sz="700" spc="-5">
                <a:latin typeface="Times New Roman"/>
                <a:cs typeface="Times New Roman"/>
              </a:rPr>
              <a:t>1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99219" y="4634088"/>
            <a:ext cx="69850" cy="133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700" spc="-5">
                <a:latin typeface="Times New Roman"/>
                <a:cs typeface="Times New Roman"/>
              </a:rPr>
              <a:t>2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10970" y="4638197"/>
            <a:ext cx="506095" cy="2101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00" spc="-5" i="1">
                <a:latin typeface="Times New Roman"/>
                <a:cs typeface="Times New Roman"/>
              </a:rPr>
              <a:t>d</a:t>
            </a:r>
            <a:r>
              <a:rPr dirty="0" sz="1200" spc="-170" i="1">
                <a:latin typeface="Times New Roman"/>
                <a:cs typeface="Times New Roman"/>
              </a:rPr>
              <a:t> </a:t>
            </a:r>
            <a:r>
              <a:rPr dirty="0" sz="1200" spc="25">
                <a:latin typeface="Times New Roman"/>
                <a:cs typeface="Times New Roman"/>
              </a:rPr>
              <a:t>(</a:t>
            </a:r>
            <a:r>
              <a:rPr dirty="0" sz="1200" spc="-5" i="1">
                <a:latin typeface="Times New Roman"/>
                <a:cs typeface="Times New Roman"/>
              </a:rPr>
              <a:t>a</a:t>
            </a:r>
            <a:r>
              <a:rPr dirty="0" sz="1200" spc="25" i="1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,</a:t>
            </a:r>
            <a:r>
              <a:rPr dirty="0" sz="1200" spc="-190">
                <a:latin typeface="Times New Roman"/>
                <a:cs typeface="Times New Roman"/>
              </a:rPr>
              <a:t> </a:t>
            </a:r>
            <a:r>
              <a:rPr dirty="0" sz="1200" spc="-5" i="1">
                <a:latin typeface="Times New Roman"/>
                <a:cs typeface="Times New Roman"/>
              </a:rPr>
              <a:t>b</a:t>
            </a:r>
            <a:r>
              <a:rPr dirty="0" sz="1200" spc="-15" i="1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61723" y="4511063"/>
            <a:ext cx="144780" cy="456565"/>
          </a:xfrm>
          <a:prstGeom prst="rect">
            <a:avLst/>
          </a:prstGeom>
        </p:spPr>
        <p:txBody>
          <a:bodyPr wrap="square" lIns="0" tIns="450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dirty="0" u="sng" sz="1200" spc="-4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12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  <a:p>
            <a:pPr marL="29845">
              <a:lnSpc>
                <a:spcPct val="100000"/>
              </a:lnSpc>
              <a:spcBef>
                <a:spcPts val="254"/>
              </a:spcBef>
            </a:pPr>
            <a:r>
              <a:rPr dirty="0" sz="1200" spc="-5" i="1">
                <a:latin typeface="Times New Roman"/>
                <a:cs typeface="Times New Roman"/>
              </a:rPr>
              <a:t>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30117" y="4638197"/>
            <a:ext cx="816610" cy="2101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00" spc="25" i="1">
                <a:latin typeface="Times New Roman"/>
                <a:cs typeface="Times New Roman"/>
              </a:rPr>
              <a:t>R</a:t>
            </a:r>
            <a:r>
              <a:rPr dirty="0" sz="1200" spc="20" i="1">
                <a:latin typeface="Times New Roman"/>
                <a:cs typeface="Times New Roman"/>
              </a:rPr>
              <a:t>M</a:t>
            </a:r>
            <a:r>
              <a:rPr dirty="0" sz="1200" spc="40" i="1">
                <a:latin typeface="Times New Roman"/>
                <a:cs typeface="Times New Roman"/>
              </a:rPr>
              <a:t>S</a:t>
            </a:r>
            <a:r>
              <a:rPr dirty="0" sz="1200" spc="-5">
                <a:latin typeface="Times New Roman"/>
                <a:cs typeface="Times New Roman"/>
              </a:rPr>
              <a:t>(</a:t>
            </a:r>
            <a:r>
              <a:rPr dirty="0" sz="1200" spc="-175">
                <a:latin typeface="Times New Roman"/>
                <a:cs typeface="Times New Roman"/>
              </a:rPr>
              <a:t> </a:t>
            </a:r>
            <a:r>
              <a:rPr dirty="0" sz="1200" spc="-45" i="1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,</a:t>
            </a:r>
            <a:r>
              <a:rPr dirty="0" sz="1200" spc="-114">
                <a:latin typeface="Times New Roman"/>
                <a:cs typeface="Times New Roman"/>
              </a:rPr>
              <a:t> </a:t>
            </a:r>
            <a:r>
              <a:rPr dirty="0" sz="1200" spc="25" i="1">
                <a:latin typeface="Times New Roman"/>
                <a:cs typeface="Times New Roman"/>
              </a:rPr>
              <a:t>B</a:t>
            </a:r>
            <a:r>
              <a:rPr dirty="0" sz="1200" spc="-5">
                <a:latin typeface="Times New Roman"/>
                <a:cs typeface="Times New Roman"/>
              </a:rPr>
              <a:t>)</a:t>
            </a:r>
            <a:r>
              <a:rPr dirty="0" sz="1200" spc="-3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Symbol"/>
                <a:cs typeface="Symbol"/>
              </a:rPr>
              <a:t>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02004" y="6111620"/>
            <a:ext cx="3020060" cy="4787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>
                <a:latin typeface="Calibri"/>
                <a:cs typeface="Calibri"/>
              </a:rPr>
              <a:t>Domain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or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Motif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Comparison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dirty="0" sz="1100" spc="-5">
                <a:latin typeface="Calibri"/>
                <a:cs typeface="Calibri"/>
              </a:rPr>
              <a:t>(Region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Selection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-&gt;Translation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-&gt;</a:t>
            </a:r>
            <a:r>
              <a:rPr dirty="0" sz="1100">
                <a:latin typeface="Calibri"/>
                <a:cs typeface="Calibri"/>
              </a:rPr>
              <a:t> Rotation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-&gt; RMSD)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2004" y="7829550"/>
            <a:ext cx="5818505" cy="424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Motifs,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Domains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Full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be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compared</a:t>
            </a:r>
            <a:r>
              <a:rPr dirty="0" sz="1200">
                <a:latin typeface="Calibri"/>
                <a:cs typeface="Calibri"/>
              </a:rPr>
              <a:t> 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rigid</a:t>
            </a:r>
            <a:r>
              <a:rPr dirty="0" sz="1200" spc="-5">
                <a:latin typeface="Calibri"/>
                <a:cs typeface="Calibri"/>
              </a:rPr>
              <a:t> body</a:t>
            </a:r>
            <a:r>
              <a:rPr dirty="0" sz="1200">
                <a:latin typeface="Calibri"/>
                <a:cs typeface="Calibri"/>
              </a:rPr>
              <a:t> super-positioning.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Depending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5">
                <a:latin typeface="Calibri"/>
                <a:cs typeface="Calibri"/>
              </a:rPr>
              <a:t> RMSD, proteins, their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motifs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domains can</a:t>
            </a:r>
            <a:r>
              <a:rPr dirty="0" sz="1200">
                <a:latin typeface="Calibri"/>
                <a:cs typeface="Calibri"/>
              </a:rPr>
              <a:t> be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selectively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compared.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76697" y="2530376"/>
            <a:ext cx="2727732" cy="152113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91203" y="5124625"/>
            <a:ext cx="2254937" cy="84688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17490" y="6763039"/>
            <a:ext cx="1902656" cy="866031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295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051: Online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Resources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for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Structure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Comparison</a:t>
            </a:r>
            <a:endParaRPr sz="1300">
              <a:latin typeface="Calibri Light"/>
              <a:cs typeface="Calibri Light"/>
            </a:endParaRPr>
          </a:p>
          <a:p>
            <a:pPr marL="12700" marR="10160">
              <a:lnSpc>
                <a:spcPct val="1092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Multiple types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comparison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performed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Proteins, Motifs,</a:t>
            </a:r>
            <a:r>
              <a:rPr dirty="0" sz="1200">
                <a:latin typeface="Calibri"/>
                <a:cs typeface="Calibri"/>
              </a:rPr>
              <a:t> 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Domains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rigid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body </a:t>
            </a:r>
            <a:r>
              <a:rPr dirty="0" sz="1200" spc="-5">
                <a:latin typeface="Calibri"/>
                <a:cs typeface="Calibri"/>
              </a:rPr>
              <a:t>super-positioning.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RMSD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tells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 </a:t>
            </a:r>
            <a:r>
              <a:rPr dirty="0" sz="1200" spc="-5">
                <a:latin typeface="Calibri"/>
                <a:cs typeface="Calibri"/>
              </a:rPr>
              <a:t>about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quality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-5">
                <a:latin typeface="Calibri"/>
                <a:cs typeface="Calibri"/>
              </a:rPr>
              <a:t> the matches.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4525" y="1635251"/>
            <a:ext cx="4943221" cy="329730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32054" y="5068035"/>
            <a:ext cx="2720337" cy="23716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58335" y="7634299"/>
            <a:ext cx="881834" cy="8641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296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9145" y="435356"/>
            <a:ext cx="22815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084190"/>
            <a:ext cx="5672455" cy="6261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just" marL="12700" marR="5080">
              <a:lnSpc>
                <a:spcPct val="109700"/>
              </a:lnSpc>
              <a:spcBef>
                <a:spcPts val="90"/>
              </a:spcBef>
            </a:pPr>
            <a:r>
              <a:rPr dirty="0" sz="1200" spc="-5">
                <a:latin typeface="Calibri"/>
                <a:cs typeface="Calibri"/>
              </a:rPr>
              <a:t>Protein structures can </a:t>
            </a:r>
            <a:r>
              <a:rPr dirty="0" sz="1200">
                <a:latin typeface="Calibri"/>
                <a:cs typeface="Calibri"/>
              </a:rPr>
              <a:t>be </a:t>
            </a:r>
            <a:r>
              <a:rPr dirty="0" sz="1200" spc="-5">
                <a:latin typeface="Calibri"/>
                <a:cs typeface="Calibri"/>
              </a:rPr>
              <a:t>compared </a:t>
            </a:r>
            <a:r>
              <a:rPr dirty="0" sz="1200" spc="-1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multiple ways. </a:t>
            </a:r>
            <a:r>
              <a:rPr dirty="0" sz="1200">
                <a:latin typeface="Calibri"/>
                <a:cs typeface="Calibri"/>
              </a:rPr>
              <a:t>Till </a:t>
            </a:r>
            <a:r>
              <a:rPr dirty="0" sz="1200" spc="-5">
                <a:latin typeface="Calibri"/>
                <a:cs typeface="Calibri"/>
              </a:rPr>
              <a:t>now, we </a:t>
            </a:r>
            <a:r>
              <a:rPr dirty="0" sz="1200" spc="-10">
                <a:latin typeface="Calibri"/>
                <a:cs typeface="Calibri"/>
              </a:rPr>
              <a:t>can </a:t>
            </a:r>
            <a:r>
              <a:rPr dirty="0" sz="1200" spc="-5">
                <a:latin typeface="Calibri"/>
                <a:cs typeface="Calibri"/>
              </a:rPr>
              <a:t>compare proteins </a:t>
            </a:r>
            <a:r>
              <a:rPr dirty="0" sz="1200">
                <a:latin typeface="Calibri"/>
                <a:cs typeface="Calibri"/>
              </a:rPr>
              <a:t>by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their </a:t>
            </a:r>
            <a:r>
              <a:rPr dirty="0" sz="1200" spc="-5">
                <a:latin typeface="Calibri"/>
                <a:cs typeface="Calibri"/>
              </a:rPr>
              <a:t>motifs, domains </a:t>
            </a:r>
            <a:r>
              <a:rPr dirty="0" sz="1200" spc="-10">
                <a:latin typeface="Calibri"/>
                <a:cs typeface="Calibri"/>
              </a:rPr>
              <a:t>and </a:t>
            </a:r>
            <a:r>
              <a:rPr dirty="0" sz="1200" spc="-5">
                <a:latin typeface="Calibri"/>
                <a:cs typeface="Calibri"/>
              </a:rPr>
              <a:t>full structures. There are several advanced techniques for </a:t>
            </a:r>
            <a:r>
              <a:rPr dirty="0" sz="1200">
                <a:latin typeface="Calibri"/>
                <a:cs typeface="Calibri"/>
              </a:rPr>
              <a:t>this as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well.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0490" y="914400"/>
            <a:ext cx="3978666" cy="348576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297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59169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052: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Protein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Structure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Prediction</a:t>
            </a:r>
            <a:endParaRPr sz="1300">
              <a:latin typeface="Calibri Light"/>
              <a:cs typeface="Calibri Light"/>
            </a:endParaRPr>
          </a:p>
          <a:p>
            <a:pPr marL="12700" marR="33020">
              <a:lnSpc>
                <a:spcPct val="109700"/>
              </a:lnSpc>
              <a:spcBef>
                <a:spcPts val="10"/>
              </a:spcBef>
            </a:pPr>
            <a:r>
              <a:rPr dirty="0" sz="1200" spc="-5">
                <a:latin typeface="Calibri"/>
                <a:cs typeface="Calibri"/>
              </a:rPr>
              <a:t>Complex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enable proteins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perform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complex functions.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know</a:t>
            </a:r>
            <a:r>
              <a:rPr dirty="0" sz="1200">
                <a:latin typeface="Calibri"/>
                <a:cs typeface="Calibri"/>
              </a:rPr>
              <a:t> over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million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but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about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100,000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Estimating </a:t>
            </a:r>
            <a:r>
              <a:rPr dirty="0" sz="1200">
                <a:latin typeface="Calibri"/>
                <a:cs typeface="Calibri"/>
              </a:rPr>
              <a:t>exact</a:t>
            </a:r>
            <a:r>
              <a:rPr dirty="0" sz="1200" spc="-5">
                <a:latin typeface="Calibri"/>
                <a:cs typeface="Calibri"/>
              </a:rPr>
              <a:t> protein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very </a:t>
            </a:r>
            <a:r>
              <a:rPr dirty="0" sz="1200" spc="-5">
                <a:latin typeface="Calibri"/>
                <a:cs typeface="Calibri"/>
              </a:rPr>
              <a:t>difficult.</a:t>
            </a:r>
            <a:r>
              <a:rPr dirty="0" sz="1200">
                <a:latin typeface="Calibri"/>
                <a:cs typeface="Calibri"/>
              </a:rPr>
              <a:t> It’s</a:t>
            </a:r>
            <a:r>
              <a:rPr dirty="0" sz="1200" spc="-5">
                <a:latin typeface="Calibri"/>
                <a:cs typeface="Calibri"/>
              </a:rPr>
              <a:t> difficult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crystallize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proteins. Even</a:t>
            </a:r>
            <a:r>
              <a:rPr dirty="0" sz="1200">
                <a:latin typeface="Calibri"/>
                <a:cs typeface="Calibri"/>
              </a:rPr>
              <a:t> if</a:t>
            </a:r>
            <a:r>
              <a:rPr dirty="0" sz="1200" spc="-5">
                <a:latin typeface="Calibri"/>
                <a:cs typeface="Calibri"/>
              </a:rPr>
              <a:t> 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manage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protein’s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X-Ray,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-5">
                <a:latin typeface="Calibri"/>
                <a:cs typeface="Calibri"/>
              </a:rPr>
              <a:t> reconstruct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extremely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complex.</a:t>
            </a:r>
            <a:endParaRPr sz="1200">
              <a:latin typeface="Calibri"/>
              <a:cs typeface="Calibri"/>
            </a:endParaRPr>
          </a:p>
          <a:p>
            <a:pPr marL="12700" marR="325120">
              <a:lnSpc>
                <a:spcPct val="110000"/>
              </a:lnSpc>
              <a:spcBef>
                <a:spcPts val="790"/>
              </a:spcBef>
            </a:pPr>
            <a:r>
              <a:rPr dirty="0" sz="1200" spc="-5">
                <a:latin typeface="Calibri"/>
                <a:cs typeface="Calibri"/>
              </a:rPr>
              <a:t>Since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know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 </a:t>
            </a:r>
            <a:r>
              <a:rPr dirty="0" sz="1200">
                <a:latin typeface="Calibri"/>
                <a:cs typeface="Calibri"/>
              </a:rPr>
              <a:t>many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sequences, </a:t>
            </a:r>
            <a:r>
              <a:rPr dirty="0" sz="1200">
                <a:latin typeface="Calibri"/>
                <a:cs typeface="Calibri"/>
              </a:rPr>
              <a:t>they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predicting 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This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indeed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possible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helpful.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sz="1400" spc="-5" b="1">
                <a:latin typeface="Calibri"/>
                <a:cs typeface="Calibri"/>
              </a:rPr>
              <a:t>The</a:t>
            </a:r>
            <a:r>
              <a:rPr dirty="0" sz="1400" spc="-2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Basic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Idea</a:t>
            </a:r>
            <a:endParaRPr sz="14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69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Amino </a:t>
            </a:r>
            <a:r>
              <a:rPr dirty="0" sz="1200" spc="-5">
                <a:latin typeface="Calibri"/>
                <a:cs typeface="Calibri"/>
              </a:rPr>
              <a:t>acids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determine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protein structure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large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 dataset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(uniprot)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 spc="-5">
                <a:latin typeface="Calibri"/>
                <a:cs typeface="Calibri"/>
              </a:rPr>
              <a:t>Hence,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predict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their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sz="1400" spc="-5" b="1">
                <a:latin typeface="Calibri"/>
                <a:cs typeface="Calibri"/>
              </a:rPr>
              <a:t>Why</a:t>
            </a:r>
            <a:r>
              <a:rPr dirty="0" sz="1400" spc="-1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predict </a:t>
            </a:r>
            <a:r>
              <a:rPr dirty="0" sz="1400" b="1">
                <a:latin typeface="Calibri"/>
                <a:cs typeface="Calibri"/>
              </a:rPr>
              <a:t>and </a:t>
            </a:r>
            <a:r>
              <a:rPr dirty="0" sz="1400" spc="-10" b="1">
                <a:latin typeface="Calibri"/>
                <a:cs typeface="Calibri"/>
              </a:rPr>
              <a:t>why </a:t>
            </a:r>
            <a:r>
              <a:rPr dirty="0" sz="1400" b="1">
                <a:latin typeface="Calibri"/>
                <a:cs typeface="Calibri"/>
              </a:rPr>
              <a:t>not </a:t>
            </a:r>
            <a:r>
              <a:rPr dirty="0" sz="1400" spc="-5" b="1">
                <a:latin typeface="Calibri"/>
                <a:cs typeface="Calibri"/>
              </a:rPr>
              <a:t>exact solutions?</a:t>
            </a:r>
            <a:endParaRPr sz="1400">
              <a:latin typeface="Calibri"/>
              <a:cs typeface="Calibri"/>
            </a:endParaRPr>
          </a:p>
          <a:p>
            <a:pPr marL="12700" marR="208279" indent="34925">
              <a:lnSpc>
                <a:spcPct val="109600"/>
              </a:lnSpc>
              <a:spcBef>
                <a:spcPts val="830"/>
              </a:spcBef>
            </a:pP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deterministic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solution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folding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major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unsolved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problem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molecular </a:t>
            </a:r>
            <a:r>
              <a:rPr dirty="0" sz="1200" spc="-5">
                <a:latin typeface="Calibri"/>
                <a:cs typeface="Calibri"/>
              </a:rPr>
              <a:t>biology.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spontaneously</a:t>
            </a:r>
            <a:r>
              <a:rPr dirty="0" sz="1200">
                <a:latin typeface="Calibri"/>
                <a:cs typeface="Calibri"/>
              </a:rPr>
              <a:t> or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5">
                <a:latin typeface="Calibri"/>
                <a:cs typeface="Calibri"/>
              </a:rPr>
              <a:t> help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enzymes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chaperones.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computationally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predict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structures, </a:t>
            </a:r>
            <a:r>
              <a:rPr dirty="0" sz="1200">
                <a:latin typeface="Calibri"/>
                <a:cs typeface="Calibri"/>
              </a:rPr>
              <a:t>we </a:t>
            </a:r>
            <a:r>
              <a:rPr dirty="0" sz="1200" spc="-5">
                <a:latin typeface="Calibri"/>
                <a:cs typeface="Calibri"/>
              </a:rPr>
              <a:t>need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copy</a:t>
            </a:r>
            <a:r>
              <a:rPr dirty="0" sz="1200">
                <a:latin typeface="Calibri"/>
                <a:cs typeface="Calibri"/>
              </a:rPr>
              <a:t> 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mimic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natural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folding.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dirty="0" sz="1400" spc="-5" b="1">
                <a:latin typeface="Calibri"/>
                <a:cs typeface="Calibri"/>
              </a:rPr>
              <a:t>To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fold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we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must learn </a:t>
            </a:r>
            <a:r>
              <a:rPr dirty="0" sz="1400" b="1">
                <a:latin typeface="Calibri"/>
                <a:cs typeface="Calibri"/>
              </a:rPr>
              <a:t>the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steps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dirty="0" sz="1200">
                <a:latin typeface="Calibri"/>
                <a:cs typeface="Calibri"/>
              </a:rPr>
              <a:t>Step 1:</a:t>
            </a:r>
            <a:r>
              <a:rPr dirty="0" sz="1200" spc="-5">
                <a:latin typeface="Calibri"/>
                <a:cs typeface="Calibri"/>
              </a:rPr>
              <a:t> "Collapse"- leading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burial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hydrophobic</a:t>
            </a:r>
            <a:r>
              <a:rPr dirty="0" sz="1200">
                <a:latin typeface="Calibri"/>
                <a:cs typeface="Calibri"/>
              </a:rPr>
              <a:t> AA’s</a:t>
            </a:r>
            <a:endParaRPr sz="1200">
              <a:latin typeface="Calibri"/>
              <a:cs typeface="Calibri"/>
            </a:endParaRPr>
          </a:p>
          <a:p>
            <a:pPr marL="12700" marR="1914525">
              <a:lnSpc>
                <a:spcPts val="2390"/>
              </a:lnSpc>
              <a:spcBef>
                <a:spcPts val="225"/>
              </a:spcBef>
            </a:pPr>
            <a:r>
              <a:rPr dirty="0" sz="1200">
                <a:latin typeface="Calibri"/>
                <a:cs typeface="Calibri"/>
              </a:rPr>
              <a:t>Step 2:</a:t>
            </a:r>
            <a:r>
              <a:rPr dirty="0" sz="1200" spc="-5">
                <a:latin typeface="Calibri"/>
                <a:cs typeface="Calibri"/>
              </a:rPr>
              <a:t> Fluid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globule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-</a:t>
            </a:r>
            <a:r>
              <a:rPr dirty="0" sz="1200" spc="-5">
                <a:latin typeface="Calibri"/>
                <a:cs typeface="Calibri"/>
              </a:rPr>
              <a:t> helices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&amp;</a:t>
            </a:r>
            <a:r>
              <a:rPr dirty="0" sz="1200" spc="-5">
                <a:latin typeface="Calibri"/>
                <a:cs typeface="Calibri"/>
              </a:rPr>
              <a:t> sheets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form,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but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unorganized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Step 3:</a:t>
            </a:r>
            <a:r>
              <a:rPr dirty="0" sz="1200" spc="-5">
                <a:latin typeface="Calibri"/>
                <a:cs typeface="Calibri"/>
              </a:rPr>
              <a:t> Compaction,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rearrangement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2‘structures</a:t>
            </a:r>
            <a:endParaRPr sz="1200">
              <a:latin typeface="Calibri"/>
              <a:cs typeface="Calibri"/>
            </a:endParaRPr>
          </a:p>
          <a:p>
            <a:pPr marL="12700" marR="221615">
              <a:lnSpc>
                <a:spcPct val="110000"/>
              </a:lnSpc>
              <a:spcBef>
                <a:spcPts val="555"/>
              </a:spcBef>
            </a:pP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prediction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involves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learning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how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 amino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primary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fold.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Using </a:t>
            </a:r>
            <a:r>
              <a:rPr dirty="0" sz="1200" spc="-5">
                <a:latin typeface="Calibri"/>
                <a:cs typeface="Calibri"/>
              </a:rPr>
              <a:t>this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information, upon </a:t>
            </a:r>
            <a:r>
              <a:rPr dirty="0" sz="1200">
                <a:latin typeface="Calibri"/>
                <a:cs typeface="Calibri"/>
              </a:rPr>
              <a:t>getting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>
                <a:latin typeface="Calibri"/>
                <a:cs typeface="Calibri"/>
              </a:rPr>
              <a:t>try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predict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how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 </a:t>
            </a:r>
            <a:r>
              <a:rPr dirty="0" sz="1200" spc="-5">
                <a:latin typeface="Calibri"/>
                <a:cs typeface="Calibri"/>
              </a:rPr>
              <a:t>folds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298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687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053: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Predicting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Secondary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Structures</a:t>
            </a:r>
            <a:endParaRPr sz="1300">
              <a:latin typeface="Calibri Light"/>
              <a:cs typeface="Calibri Light"/>
            </a:endParaRPr>
          </a:p>
          <a:p>
            <a:pPr marL="12700" marR="7620">
              <a:lnSpc>
                <a:spcPct val="109800"/>
              </a:lnSpc>
              <a:spcBef>
                <a:spcPts val="10"/>
              </a:spcBef>
            </a:pPr>
            <a:r>
              <a:rPr dirty="0" sz="1200" spc="-5">
                <a:latin typeface="Calibri"/>
                <a:cs typeface="Calibri"/>
              </a:rPr>
              <a:t>By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looking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PDB,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know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Alanine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mostly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found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Alpha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Helices.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if </a:t>
            </a:r>
            <a:r>
              <a:rPr dirty="0" sz="1200" spc="-5">
                <a:latin typeface="Calibri"/>
                <a:cs typeface="Calibri"/>
              </a:rPr>
              <a:t> 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 </a:t>
            </a:r>
            <a:r>
              <a:rPr dirty="0" sz="1200" spc="-5">
                <a:latin typeface="Calibri"/>
                <a:cs typeface="Calibri"/>
              </a:rPr>
              <a:t>several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Alanines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sequence, then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anticipate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helix</a:t>
            </a:r>
            <a:r>
              <a:rPr dirty="0" sz="1200">
                <a:latin typeface="Calibri"/>
                <a:cs typeface="Calibri"/>
              </a:rPr>
              <a:t> may be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them.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What </a:t>
            </a:r>
            <a:r>
              <a:rPr dirty="0" sz="1200">
                <a:latin typeface="Calibri"/>
                <a:cs typeface="Calibri"/>
              </a:rPr>
              <a:t>if </a:t>
            </a:r>
            <a:r>
              <a:rPr dirty="0" sz="1200" spc="-5">
                <a:latin typeface="Calibri"/>
                <a:cs typeface="Calibri"/>
              </a:rPr>
              <a:t>we survey </a:t>
            </a: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entire PDB and check </a:t>
            </a: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presence of each </a:t>
            </a:r>
            <a:r>
              <a:rPr dirty="0" sz="1200">
                <a:latin typeface="Calibri"/>
                <a:cs typeface="Calibri"/>
              </a:rPr>
              <a:t>amino </a:t>
            </a:r>
            <a:r>
              <a:rPr dirty="0" sz="1200" spc="-1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each </a:t>
            </a:r>
            <a:r>
              <a:rPr dirty="0" sz="1200">
                <a:latin typeface="Calibri"/>
                <a:cs typeface="Calibri"/>
              </a:rPr>
              <a:t>type of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secondary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If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we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know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found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specific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secondary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structure,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use</a:t>
            </a:r>
            <a:r>
              <a:rPr dirty="0" sz="1200">
                <a:latin typeface="Calibri"/>
                <a:cs typeface="Calibri"/>
              </a:rPr>
              <a:t> it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prediction.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879975"/>
            <a:ext cx="5708650" cy="673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78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Chou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&amp;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Fasman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(1974</a:t>
            </a:r>
            <a:r>
              <a:rPr dirty="0" sz="900" spc="-2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&amp;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1978)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650">
              <a:latin typeface="Calibri"/>
              <a:cs typeface="Calibri"/>
            </a:endParaRPr>
          </a:p>
          <a:p>
            <a:pPr marL="12700" marR="5080">
              <a:lnSpc>
                <a:spcPct val="110100"/>
              </a:lnSpc>
            </a:pPr>
            <a:r>
              <a:rPr dirty="0" sz="1200" spc="-5">
                <a:latin typeface="Calibri"/>
                <a:cs typeface="Calibri"/>
              </a:rPr>
              <a:t>Several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have</a:t>
            </a:r>
            <a:r>
              <a:rPr dirty="0" sz="1200">
                <a:latin typeface="Calibri"/>
                <a:cs typeface="Calibri"/>
              </a:rPr>
              <a:t> been</a:t>
            </a:r>
            <a:r>
              <a:rPr dirty="0" sz="1200" spc="-5">
                <a:latin typeface="Calibri"/>
                <a:cs typeface="Calibri"/>
              </a:rPr>
              <a:t> designed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predict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given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sequence.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first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 was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Chou-Fasman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Algorithm. </a:t>
            </a: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will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see</a:t>
            </a:r>
            <a:r>
              <a:rPr dirty="0" sz="1200">
                <a:latin typeface="Calibri"/>
                <a:cs typeface="Calibri"/>
              </a:rPr>
              <a:t> it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upcoming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modules.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1725" y="2332608"/>
            <a:ext cx="3076575" cy="238124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299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284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054: Introduction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to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Chou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Fasman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Algorithm</a:t>
            </a:r>
            <a:endParaRPr sz="1300">
              <a:latin typeface="Calibri Light"/>
              <a:cs typeface="Calibri Light"/>
            </a:endParaRPr>
          </a:p>
          <a:p>
            <a:pPr marL="12700" marR="123189">
              <a:lnSpc>
                <a:spcPct val="109600"/>
              </a:lnSpc>
              <a:spcBef>
                <a:spcPts val="10"/>
              </a:spcBef>
            </a:pPr>
            <a:r>
              <a:rPr dirty="0" sz="1200">
                <a:latin typeface="Calibri"/>
                <a:cs typeface="Calibri"/>
              </a:rPr>
              <a:t>3D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proteins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determined</a:t>
            </a:r>
            <a:r>
              <a:rPr dirty="0" sz="1200">
                <a:latin typeface="Calibri"/>
                <a:cs typeface="Calibri"/>
              </a:rPr>
              <a:t> by</a:t>
            </a:r>
            <a:r>
              <a:rPr dirty="0" sz="1200" spc="-5">
                <a:latin typeface="Calibri"/>
                <a:cs typeface="Calibri"/>
              </a:rPr>
              <a:t> their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Note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only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know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100,000 3D </a:t>
            </a:r>
            <a:r>
              <a:rPr dirty="0" sz="1200" spc="-5">
                <a:latin typeface="Calibri"/>
                <a:cs typeface="Calibri"/>
              </a:rPr>
              <a:t>protein structures, but </a:t>
            </a:r>
            <a:r>
              <a:rPr dirty="0" sz="1200">
                <a:latin typeface="Calibri"/>
                <a:cs typeface="Calibri"/>
              </a:rPr>
              <a:t>10 times more </a:t>
            </a:r>
            <a:r>
              <a:rPr dirty="0" sz="1200" spc="-5">
                <a:latin typeface="Calibri"/>
                <a:cs typeface="Calibri"/>
              </a:rPr>
              <a:t>sequences. For those proteins whose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already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known,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evaluate their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</a:t>
            </a:r>
            <a:r>
              <a:rPr dirty="0" sz="1200" spc="-5">
                <a:latin typeface="Calibri"/>
                <a:cs typeface="Calibri"/>
              </a:rPr>
              <a:t> sequence?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200271"/>
            <a:ext cx="12534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79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Propensity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Table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4748910"/>
            <a:ext cx="5637530" cy="7448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latin typeface="Calibri"/>
                <a:cs typeface="Calibri"/>
              </a:rPr>
              <a:t>Predicting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the</a:t>
            </a:r>
            <a:r>
              <a:rPr dirty="0" sz="1400" spc="-5" b="1">
                <a:latin typeface="Calibri"/>
                <a:cs typeface="Calibri"/>
              </a:rPr>
              <a:t> 2’</a:t>
            </a:r>
            <a:r>
              <a:rPr dirty="0" sz="1400" spc="-1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structures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810"/>
              </a:spcBef>
            </a:pPr>
            <a:r>
              <a:rPr dirty="0" sz="1200" spc="-5">
                <a:latin typeface="Calibri"/>
                <a:cs typeface="Calibri"/>
              </a:rPr>
              <a:t>Now,</a:t>
            </a:r>
            <a:r>
              <a:rPr dirty="0" sz="1200">
                <a:latin typeface="Calibri"/>
                <a:cs typeface="Calibri"/>
              </a:rPr>
              <a:t> let’s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consider that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given</a:t>
            </a:r>
            <a:r>
              <a:rPr dirty="0" sz="1200">
                <a:latin typeface="Calibri"/>
                <a:cs typeface="Calibri"/>
              </a:rPr>
              <a:t> an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simply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look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up</a:t>
            </a:r>
            <a:r>
              <a:rPr dirty="0" sz="1200" spc="-5">
                <a:latin typeface="Calibri"/>
                <a:cs typeface="Calibri"/>
              </a:rPr>
              <a:t> the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propensity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table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assign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tentative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secondary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7576566"/>
            <a:ext cx="5918835" cy="6261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9600"/>
              </a:lnSpc>
              <a:spcBef>
                <a:spcPts val="90"/>
              </a:spcBef>
            </a:pPr>
            <a:r>
              <a:rPr dirty="0" sz="1200">
                <a:latin typeface="Calibri"/>
                <a:cs typeface="Calibri"/>
              </a:rPr>
              <a:t>Given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</a:t>
            </a:r>
            <a:r>
              <a:rPr dirty="0" sz="1200" spc="-5">
                <a:latin typeface="Calibri"/>
                <a:cs typeface="Calibri"/>
              </a:rPr>
              <a:t> 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</a:t>
            </a:r>
            <a:r>
              <a:rPr dirty="0" sz="1200" spc="-5">
                <a:latin typeface="Calibri"/>
                <a:cs typeface="Calibri"/>
              </a:rPr>
              <a:t> sequence,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look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up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propensity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table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acid’s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propensity </a:t>
            </a:r>
            <a:r>
              <a:rPr dirty="0" sz="1200">
                <a:latin typeface="Calibri"/>
                <a:cs typeface="Calibri"/>
              </a:rPr>
              <a:t> 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various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Product</a:t>
            </a:r>
            <a:r>
              <a:rPr dirty="0" sz="1200">
                <a:latin typeface="Calibri"/>
                <a:cs typeface="Calibri"/>
              </a:rPr>
              <a:t> of </a:t>
            </a:r>
            <a:r>
              <a:rPr dirty="0" sz="1200" spc="-5">
                <a:latin typeface="Calibri"/>
                <a:cs typeface="Calibri"/>
              </a:rPr>
              <a:t>these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propensity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values</a:t>
            </a:r>
            <a:r>
              <a:rPr dirty="0" sz="1200" spc="-5">
                <a:latin typeface="Calibri"/>
                <a:cs typeface="Calibri"/>
              </a:rPr>
              <a:t> will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give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you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overall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propensity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structure.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91435" y="1881859"/>
            <a:ext cx="2272604" cy="220382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2804" y="5732886"/>
            <a:ext cx="2686252" cy="1681455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300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7875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055: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2’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Structures in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Chou Fasman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Algorithm</a:t>
            </a:r>
            <a:endParaRPr sz="1300">
              <a:latin typeface="Calibri Light"/>
              <a:cs typeface="Calibri Light"/>
            </a:endParaRPr>
          </a:p>
          <a:p>
            <a:pPr marL="12700" marR="86995">
              <a:lnSpc>
                <a:spcPct val="109700"/>
              </a:lnSpc>
              <a:spcBef>
                <a:spcPts val="10"/>
              </a:spcBef>
            </a:pP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primary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sequence,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tentative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structure, propensity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table can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-5">
                <a:latin typeface="Calibri"/>
                <a:cs typeface="Calibri"/>
              </a:rPr>
              <a:t> compute the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overall </a:t>
            </a:r>
            <a:r>
              <a:rPr dirty="0" sz="1200" spc="-5">
                <a:latin typeface="Calibri"/>
                <a:cs typeface="Calibri"/>
              </a:rPr>
              <a:t>propensity.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Product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propensity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values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overall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propensity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5">
                <a:latin typeface="Calibri"/>
                <a:cs typeface="Calibri"/>
              </a:rPr>
              <a:t> each</a:t>
            </a:r>
            <a:r>
              <a:rPr dirty="0" sz="1200">
                <a:latin typeface="Calibri"/>
                <a:cs typeface="Calibri"/>
              </a:rPr>
              <a:t> 2’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</a:t>
            </a:r>
            <a:r>
              <a:rPr dirty="0" sz="1200">
                <a:latin typeface="Calibri"/>
                <a:cs typeface="Calibri"/>
              </a:rPr>
              <a:t> An </a:t>
            </a:r>
            <a:r>
              <a:rPr dirty="0" sz="1200" spc="-5">
                <a:latin typeface="Calibri"/>
                <a:cs typeface="Calibri"/>
              </a:rPr>
              <a:t>important </a:t>
            </a:r>
            <a:r>
              <a:rPr dirty="0" sz="1200">
                <a:latin typeface="Calibri"/>
                <a:cs typeface="Calibri"/>
              </a:rPr>
              <a:t>point to </a:t>
            </a:r>
            <a:r>
              <a:rPr dirty="0" sz="1200" spc="-5">
                <a:latin typeface="Calibri"/>
                <a:cs typeface="Calibri"/>
              </a:rPr>
              <a:t>note </a:t>
            </a:r>
            <a:r>
              <a:rPr dirty="0" sz="1200">
                <a:latin typeface="Calibri"/>
                <a:cs typeface="Calibri"/>
              </a:rPr>
              <a:t>here is </a:t>
            </a:r>
            <a:r>
              <a:rPr dirty="0" sz="1200" spc="-5">
                <a:latin typeface="Calibri"/>
                <a:cs typeface="Calibri"/>
              </a:rPr>
              <a:t>that </a:t>
            </a:r>
            <a:r>
              <a:rPr dirty="0" sz="1200">
                <a:latin typeface="Calibri"/>
                <a:cs typeface="Calibri"/>
              </a:rPr>
              <a:t>2’ </a:t>
            </a:r>
            <a:r>
              <a:rPr dirty="0" sz="1200" spc="-5">
                <a:latin typeface="Calibri"/>
                <a:cs typeface="Calibri"/>
              </a:rPr>
              <a:t>structures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formed due to hydrogen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bonding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 spc="-5">
                <a:latin typeface="Calibri"/>
                <a:cs typeface="Calibri"/>
              </a:rPr>
              <a:t>So,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need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consider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neighboring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</a:t>
            </a:r>
            <a:r>
              <a:rPr dirty="0" sz="1200">
                <a:latin typeface="Calibri"/>
                <a:cs typeface="Calibri"/>
              </a:rPr>
              <a:t> as </a:t>
            </a:r>
            <a:r>
              <a:rPr dirty="0" sz="1200" spc="-5">
                <a:latin typeface="Calibri"/>
                <a:cs typeface="Calibri"/>
              </a:rPr>
              <a:t>well.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636132"/>
            <a:ext cx="5509895" cy="424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You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only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need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compute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propensities 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small number </a:t>
            </a:r>
            <a:r>
              <a:rPr dirty="0" sz="1200">
                <a:latin typeface="Calibri"/>
                <a:cs typeface="Calibri"/>
              </a:rPr>
              <a:t>2’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structures.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highest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net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propensity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will</a:t>
            </a:r>
            <a:r>
              <a:rPr dirty="0" sz="1200">
                <a:latin typeface="Calibri"/>
                <a:cs typeface="Calibri"/>
              </a:rPr>
              <a:t> be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most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probably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secondary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 that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will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5">
                <a:latin typeface="Calibri"/>
                <a:cs typeface="Calibri"/>
              </a:rPr>
              <a:t> formed.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8300" y="2681732"/>
            <a:ext cx="4381500" cy="280987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301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28771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3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004:</a:t>
            </a:r>
            <a:r>
              <a:rPr dirty="0" sz="1300" spc="-3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TRANSLATION</a:t>
            </a:r>
            <a:endParaRPr sz="1300">
              <a:latin typeface="Calibri Light"/>
              <a:cs typeface="Calibri Light"/>
            </a:endParaRPr>
          </a:p>
          <a:p>
            <a:pPr marL="12700" marR="634365">
              <a:lnSpc>
                <a:spcPct val="1092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Cells</a:t>
            </a:r>
            <a:r>
              <a:rPr dirty="0" sz="1200">
                <a:latin typeface="Calibri"/>
                <a:cs typeface="Calibri"/>
              </a:rPr>
              <a:t> are </a:t>
            </a:r>
            <a:r>
              <a:rPr dirty="0" sz="1200" spc="-5">
                <a:latin typeface="Calibri"/>
                <a:cs typeface="Calibri"/>
              </a:rPr>
              <a:t>built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-5">
                <a:latin typeface="Calibri"/>
                <a:cs typeface="Calibri"/>
              </a:rPr>
              <a:t>carbohydrates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made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results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transformation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-5">
                <a:latin typeface="Calibri"/>
                <a:cs typeface="Calibri"/>
              </a:rPr>
              <a:t> molecule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this transformation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called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-5">
                <a:latin typeface="Calibri"/>
                <a:cs typeface="Calibri"/>
              </a:rPr>
              <a:t> translation.</a:t>
            </a:r>
            <a:endParaRPr sz="1200">
              <a:latin typeface="Calibri"/>
              <a:cs typeface="Calibri"/>
            </a:endParaRPr>
          </a:p>
          <a:p>
            <a:pPr marL="12700" marR="190500">
              <a:lnSpc>
                <a:spcPct val="109600"/>
              </a:lnSpc>
              <a:spcBef>
                <a:spcPts val="810"/>
              </a:spcBef>
            </a:pPr>
            <a:r>
              <a:rPr dirty="0" sz="1200" spc="-5">
                <a:latin typeface="Calibri"/>
                <a:cs typeface="Calibri"/>
              </a:rPr>
              <a:t>Translation</a:t>
            </a:r>
            <a:r>
              <a:rPr dirty="0" sz="1200">
                <a:latin typeface="Calibri"/>
                <a:cs typeface="Calibri"/>
              </a:rPr>
              <a:t> takes place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ribosome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cell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ribosomes after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reading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collects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 </a:t>
            </a:r>
            <a:r>
              <a:rPr dirty="0" sz="1200">
                <a:latin typeface="Calibri"/>
                <a:cs typeface="Calibri"/>
              </a:rPr>
              <a:t>acids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cell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cytosol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which</a:t>
            </a:r>
            <a:r>
              <a:rPr dirty="0" sz="1200" spc="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is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 the</a:t>
            </a:r>
            <a:r>
              <a:rPr dirty="0" sz="1200" spc="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part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of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the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cytoplasm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that</a:t>
            </a:r>
            <a:r>
              <a:rPr dirty="0" sz="1200" spc="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is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 not </a:t>
            </a:r>
            <a:r>
              <a:rPr dirty="0" sz="1200" spc="-254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held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by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any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of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the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organelles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in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 the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cell.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MECHANISM</a:t>
            </a:r>
            <a:endParaRPr sz="1200">
              <a:latin typeface="Calibri"/>
              <a:cs typeface="Calibri"/>
            </a:endParaRPr>
          </a:p>
          <a:p>
            <a:pPr marL="12700" marR="300990">
              <a:lnSpc>
                <a:spcPct val="110000"/>
              </a:lnSpc>
              <a:spcBef>
                <a:spcPts val="805"/>
              </a:spcBef>
            </a:pPr>
            <a:r>
              <a:rPr dirty="0" sz="1200">
                <a:latin typeface="Calibri"/>
                <a:cs typeface="Calibri"/>
              </a:rPr>
              <a:t>At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ribosome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three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read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time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from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mRNA,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this </a:t>
            </a:r>
            <a:r>
              <a:rPr dirty="0" sz="1200" spc="-5">
                <a:latin typeface="Calibri"/>
                <a:cs typeface="Calibri"/>
              </a:rPr>
              <a:t>set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-5">
                <a:latin typeface="Calibri"/>
                <a:cs typeface="Calibri"/>
              </a:rPr>
              <a:t> three nucleotide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called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 </a:t>
            </a:r>
            <a:r>
              <a:rPr dirty="0" sz="1200" spc="-5">
                <a:latin typeface="Calibri"/>
                <a:cs typeface="Calibri"/>
              </a:rPr>
              <a:t>codon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each codon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correspond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specific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227314"/>
            <a:ext cx="1942464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0.4 sixty four codons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combinations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14400" y="3427476"/>
            <a:ext cx="4346575" cy="2005330"/>
            <a:chOff x="914400" y="3427476"/>
            <a:chExt cx="4346575" cy="200533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" y="3427476"/>
              <a:ext cx="1523619" cy="20053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70022" y="3451606"/>
              <a:ext cx="2790698" cy="1976755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08330" y="5584476"/>
            <a:ext cx="2965021" cy="2525981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23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485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056: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Chou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Fasman Algorithm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-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</a:t>
            </a:r>
            <a:endParaRPr sz="1300">
              <a:latin typeface="Calibri Light"/>
              <a:cs typeface="Calibri Light"/>
            </a:endParaRPr>
          </a:p>
          <a:p>
            <a:pPr marL="12700" marR="297815">
              <a:lnSpc>
                <a:spcPct val="109700"/>
              </a:lnSpc>
              <a:spcBef>
                <a:spcPts val="10"/>
              </a:spcBef>
            </a:pPr>
            <a:r>
              <a:rPr dirty="0" sz="1200" spc="-5">
                <a:latin typeface="Calibri"/>
                <a:cs typeface="Calibri"/>
              </a:rPr>
              <a:t>Only</a:t>
            </a:r>
            <a:r>
              <a:rPr dirty="0" sz="1200">
                <a:latin typeface="Calibri"/>
                <a:cs typeface="Calibri"/>
              </a:rPr>
              <a:t> a </a:t>
            </a:r>
            <a:r>
              <a:rPr dirty="0" sz="1200" spc="-5">
                <a:latin typeface="Calibri"/>
                <a:cs typeface="Calibri"/>
              </a:rPr>
              <a:t>small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-5">
                <a:latin typeface="Calibri"/>
                <a:cs typeface="Calibri"/>
              </a:rPr>
              <a:t> combinations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secondary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possible </a:t>
            </a:r>
            <a:r>
              <a:rPr dirty="0" sz="1200">
                <a:latin typeface="Calibri"/>
                <a:cs typeface="Calibri"/>
              </a:rPr>
              <a:t>due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their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individual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properties.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4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needed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start</a:t>
            </a:r>
            <a:r>
              <a:rPr dirty="0" sz="1200">
                <a:latin typeface="Calibri"/>
                <a:cs typeface="Calibri"/>
              </a:rPr>
              <a:t> an </a:t>
            </a:r>
            <a:r>
              <a:rPr dirty="0" sz="1200" spc="-5">
                <a:latin typeface="Calibri"/>
                <a:cs typeface="Calibri"/>
              </a:rPr>
              <a:t>Alpha Helix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5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 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Beta</a:t>
            </a:r>
            <a:r>
              <a:rPr dirty="0" sz="1200" spc="-5">
                <a:latin typeface="Calibri"/>
                <a:cs typeface="Calibri"/>
              </a:rPr>
              <a:t> Sheet.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Note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 besides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alpha </a:t>
            </a:r>
            <a:r>
              <a:rPr dirty="0" sz="1200">
                <a:latin typeface="Calibri"/>
                <a:cs typeface="Calibri"/>
              </a:rPr>
              <a:t>helix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sheets, LOOPS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another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secondary structure.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Loops</a:t>
            </a:r>
            <a:r>
              <a:rPr dirty="0" sz="1200">
                <a:latin typeface="Calibri"/>
                <a:cs typeface="Calibri"/>
              </a:rPr>
              <a:t> are</a:t>
            </a:r>
            <a:r>
              <a:rPr dirty="0" sz="1200" spc="-5">
                <a:latin typeface="Calibri"/>
                <a:cs typeface="Calibri"/>
              </a:rPr>
              <a:t> small</a:t>
            </a:r>
            <a:r>
              <a:rPr dirty="0" sz="1200">
                <a:latin typeface="Calibri"/>
                <a:cs typeface="Calibri"/>
              </a:rPr>
              <a:t> ~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5">
                <a:latin typeface="Calibri"/>
                <a:cs typeface="Calibri"/>
              </a:rPr>
              <a:t>3-4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274690"/>
            <a:ext cx="5657215" cy="27235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 indent="-2286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Scan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through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>
                <a:latin typeface="Calibri"/>
                <a:cs typeface="Calibri"/>
              </a:rPr>
              <a:t> :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</a:t>
            </a:r>
            <a:r>
              <a:rPr dirty="0" sz="1200" spc="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</a:t>
            </a:r>
            <a:r>
              <a:rPr dirty="0" sz="1200" spc="26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V</a:t>
            </a:r>
            <a:r>
              <a:rPr dirty="0" sz="1200" spc="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</a:t>
            </a:r>
            <a:r>
              <a:rPr dirty="0" sz="1200" spc="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Y</a:t>
            </a:r>
            <a:r>
              <a:rPr dirty="0" sz="1200" spc="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</a:t>
            </a:r>
            <a:r>
              <a:rPr dirty="0" sz="1200" spc="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35"/>
              </a:spcBef>
              <a:buAutoNum type="arabicPeriod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Identify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regions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where:</a:t>
            </a:r>
            <a:endParaRPr sz="1200">
              <a:latin typeface="Calibri"/>
              <a:cs typeface="Calibri"/>
            </a:endParaRPr>
          </a:p>
          <a:p>
            <a:pPr lvl="1" marL="926465" marR="2425700" indent="-228600">
              <a:lnSpc>
                <a:spcPct val="109200"/>
              </a:lnSpc>
              <a:spcBef>
                <a:spcPts val="815"/>
              </a:spcBef>
              <a:buFont typeface="Arial MT"/>
              <a:buChar char="•"/>
              <a:tabLst>
                <a:tab pos="962025" algn="l"/>
                <a:tab pos="962660" algn="l"/>
              </a:tabLst>
            </a:pPr>
            <a:r>
              <a:rPr dirty="0"/>
              <a:t>	</a:t>
            </a:r>
            <a:r>
              <a:rPr dirty="0" sz="1200">
                <a:latin typeface="Calibri"/>
                <a:cs typeface="Calibri"/>
              </a:rPr>
              <a:t>4 </a:t>
            </a:r>
            <a:r>
              <a:rPr dirty="0" sz="1200" spc="-5">
                <a:latin typeface="Calibri"/>
                <a:cs typeface="Calibri"/>
              </a:rPr>
              <a:t>out </a:t>
            </a:r>
            <a:r>
              <a:rPr dirty="0" sz="1200">
                <a:latin typeface="Calibri"/>
                <a:cs typeface="Calibri"/>
              </a:rPr>
              <a:t>of 6 </a:t>
            </a:r>
            <a:r>
              <a:rPr dirty="0" u="sng" sz="1200" spc="-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contiguous residues</a:t>
            </a:r>
            <a:r>
              <a:rPr dirty="0" sz="1200" spc="-5">
                <a:latin typeface="Calibri"/>
                <a:cs typeface="Calibri"/>
              </a:rPr>
              <a:t> give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P(α</a:t>
            </a:r>
            <a:r>
              <a:rPr dirty="0" sz="1200">
                <a:latin typeface="Calibri"/>
                <a:cs typeface="Calibri"/>
              </a:rPr>
              <a:t> )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&gt;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1.0</a:t>
            </a:r>
            <a:endParaRPr sz="1200">
              <a:latin typeface="Calibri"/>
              <a:cs typeface="Calibri"/>
            </a:endParaRPr>
          </a:p>
          <a:p>
            <a:pPr lvl="1" marL="926465" indent="-229235">
              <a:lnSpc>
                <a:spcPct val="100000"/>
              </a:lnSpc>
              <a:spcBef>
                <a:spcPts val="950"/>
              </a:spcBef>
              <a:buFont typeface="Arial MT"/>
              <a:buChar char="•"/>
              <a:tabLst>
                <a:tab pos="926465" algn="l"/>
                <a:tab pos="927100" algn="l"/>
              </a:tabLst>
            </a:pPr>
            <a:r>
              <a:rPr dirty="0" sz="1200">
                <a:latin typeface="Calibri"/>
                <a:cs typeface="Calibri"/>
              </a:rPr>
              <a:t>That</a:t>
            </a:r>
            <a:r>
              <a:rPr dirty="0" sz="1200" spc="-5">
                <a:latin typeface="Calibri"/>
                <a:cs typeface="Calibri"/>
              </a:rPr>
              <a:t> region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declared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alpha-helix</a:t>
            </a:r>
            <a:endParaRPr sz="1200">
              <a:latin typeface="Calibri"/>
              <a:cs typeface="Calibri"/>
            </a:endParaRPr>
          </a:p>
          <a:p>
            <a:pPr lvl="1" marL="926465" indent="-229235">
              <a:lnSpc>
                <a:spcPct val="100000"/>
              </a:lnSpc>
              <a:spcBef>
                <a:spcPts val="935"/>
              </a:spcBef>
              <a:buFont typeface="Arial MT"/>
              <a:buChar char="•"/>
              <a:tabLst>
                <a:tab pos="926465" algn="l"/>
                <a:tab pos="927100" algn="l"/>
              </a:tabLst>
            </a:pPr>
            <a:r>
              <a:rPr dirty="0" sz="1200" spc="-5">
                <a:latin typeface="Calibri"/>
                <a:cs typeface="Calibri"/>
              </a:rPr>
              <a:t>Extend helix to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both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sides</a:t>
            </a:r>
            <a:r>
              <a:rPr dirty="0" sz="1200" spc="-5">
                <a:latin typeface="Calibri"/>
                <a:cs typeface="Calibri"/>
              </a:rPr>
              <a:t> until</a:t>
            </a:r>
            <a:endParaRPr sz="1200">
              <a:latin typeface="Calibri"/>
              <a:cs typeface="Calibri"/>
            </a:endParaRPr>
          </a:p>
          <a:p>
            <a:pPr marL="926465" marR="2425700" indent="34925">
              <a:lnSpc>
                <a:spcPct val="110000"/>
              </a:lnSpc>
            </a:pPr>
            <a:r>
              <a:rPr dirty="0" sz="1200">
                <a:latin typeface="Calibri"/>
                <a:cs typeface="Calibri"/>
              </a:rPr>
              <a:t>4 </a:t>
            </a:r>
            <a:r>
              <a:rPr dirty="0" sz="1200" spc="-5">
                <a:latin typeface="Calibri"/>
                <a:cs typeface="Calibri"/>
              </a:rPr>
              <a:t>out </a:t>
            </a:r>
            <a:r>
              <a:rPr dirty="0" sz="1200">
                <a:latin typeface="Calibri"/>
                <a:cs typeface="Calibri"/>
              </a:rPr>
              <a:t>of 6 </a:t>
            </a:r>
            <a:r>
              <a:rPr dirty="0" u="sng" sz="1200" spc="-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contiguous residues</a:t>
            </a:r>
            <a:r>
              <a:rPr dirty="0" sz="1200" spc="-5">
                <a:latin typeface="Calibri"/>
                <a:cs typeface="Calibri"/>
              </a:rPr>
              <a:t> give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P(α</a:t>
            </a:r>
            <a:r>
              <a:rPr dirty="0" sz="1200">
                <a:latin typeface="Calibri"/>
                <a:cs typeface="Calibri"/>
              </a:rPr>
              <a:t> )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&lt;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1.0</a:t>
            </a:r>
            <a:endParaRPr sz="1200">
              <a:latin typeface="Calibri"/>
              <a:cs typeface="Calibri"/>
            </a:endParaRPr>
          </a:p>
          <a:p>
            <a:pPr algn="just" marL="12700" marR="5080">
              <a:lnSpc>
                <a:spcPct val="109700"/>
              </a:lnSpc>
              <a:spcBef>
                <a:spcPts val="795"/>
              </a:spcBef>
            </a:pPr>
            <a:r>
              <a:rPr dirty="0" sz="1200">
                <a:latin typeface="Calibri"/>
                <a:cs typeface="Calibri"/>
              </a:rPr>
              <a:t>That is </a:t>
            </a:r>
            <a:r>
              <a:rPr dirty="0" sz="1200" spc="-5">
                <a:latin typeface="Calibri"/>
                <a:cs typeface="Calibri"/>
              </a:rPr>
              <a:t>declared end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>
                <a:latin typeface="Calibri"/>
                <a:cs typeface="Calibri"/>
              </a:rPr>
              <a:t>helix. </a:t>
            </a:r>
            <a:r>
              <a:rPr dirty="0" sz="1200" spc="-5">
                <a:latin typeface="Calibri"/>
                <a:cs typeface="Calibri"/>
              </a:rPr>
              <a:t>For Alpha Helices, </a:t>
            </a:r>
            <a:r>
              <a:rPr dirty="0" sz="1200">
                <a:latin typeface="Calibri"/>
                <a:cs typeface="Calibri"/>
              </a:rPr>
              <a:t>4 </a:t>
            </a:r>
            <a:r>
              <a:rPr dirty="0" sz="1200" spc="-5">
                <a:latin typeface="Calibri"/>
                <a:cs typeface="Calibri"/>
              </a:rPr>
              <a:t>contiguous </a:t>
            </a:r>
            <a:r>
              <a:rPr dirty="0" sz="1200">
                <a:latin typeface="Calibri"/>
                <a:cs typeface="Calibri"/>
              </a:rPr>
              <a:t>amino </a:t>
            </a:r>
            <a:r>
              <a:rPr dirty="0" sz="1200" spc="-5">
                <a:latin typeface="Calibri"/>
                <a:cs typeface="Calibri"/>
              </a:rPr>
              <a:t>acids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required. </a:t>
            </a:r>
            <a:r>
              <a:rPr dirty="0" sz="1200">
                <a:latin typeface="Calibri"/>
                <a:cs typeface="Calibri"/>
              </a:rPr>
              <a:t> Their </a:t>
            </a:r>
            <a:r>
              <a:rPr dirty="0" sz="1200" spc="-5">
                <a:latin typeface="Calibri"/>
                <a:cs typeface="Calibri"/>
              </a:rPr>
              <a:t>Alpha-Helix propensity should </a:t>
            </a:r>
            <a:r>
              <a:rPr dirty="0" sz="1200">
                <a:latin typeface="Calibri"/>
                <a:cs typeface="Calibri"/>
              </a:rPr>
              <a:t>be more </a:t>
            </a:r>
            <a:r>
              <a:rPr dirty="0" sz="1200" spc="-5">
                <a:latin typeface="Calibri"/>
                <a:cs typeface="Calibri"/>
              </a:rPr>
              <a:t>than </a:t>
            </a:r>
            <a:r>
              <a:rPr dirty="0" sz="1200">
                <a:latin typeface="Calibri"/>
                <a:cs typeface="Calibri"/>
              </a:rPr>
              <a:t>1.0. </a:t>
            </a:r>
            <a:r>
              <a:rPr dirty="0" sz="1200" spc="-5">
                <a:latin typeface="Calibri"/>
                <a:cs typeface="Calibri"/>
              </a:rPr>
              <a:t>Once this propensity </a:t>
            </a:r>
            <a:r>
              <a:rPr dirty="0" sz="1200">
                <a:latin typeface="Calibri"/>
                <a:cs typeface="Calibri"/>
              </a:rPr>
              <a:t>falls below 1.0,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Alpha-Helix stops.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1175" y="2036572"/>
            <a:ext cx="4209288" cy="284035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800225" y="2561082"/>
            <a:ext cx="257175" cy="2278380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97155">
              <a:lnSpc>
                <a:spcPct val="100000"/>
              </a:lnSpc>
              <a:spcBef>
                <a:spcPts val="157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302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485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057: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Chou Fasman Algorithm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-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II</a:t>
            </a:r>
            <a:endParaRPr sz="1300">
              <a:latin typeface="Calibri Light"/>
              <a:cs typeface="Calibri Light"/>
            </a:endParaRPr>
          </a:p>
          <a:p>
            <a:pPr algn="just" marL="12700">
              <a:lnSpc>
                <a:spcPct val="100000"/>
              </a:lnSpc>
              <a:spcBef>
                <a:spcPts val="150"/>
              </a:spcBef>
            </a:pPr>
            <a:r>
              <a:rPr dirty="0" sz="1200">
                <a:latin typeface="Calibri"/>
                <a:cs typeface="Calibri"/>
              </a:rPr>
              <a:t>Alpha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Helices</a:t>
            </a:r>
            <a:r>
              <a:rPr dirty="0" sz="1200">
                <a:latin typeface="Calibri"/>
                <a:cs typeface="Calibri"/>
              </a:rPr>
              <a:t> are </a:t>
            </a:r>
            <a:r>
              <a:rPr dirty="0" sz="1200" spc="-5">
                <a:latin typeface="Calibri"/>
                <a:cs typeface="Calibri"/>
              </a:rPr>
              <a:t>formed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4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contiguous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r>
              <a:rPr dirty="0" sz="1200" spc="-5">
                <a:latin typeface="Calibri"/>
                <a:cs typeface="Calibri"/>
              </a:rPr>
              <a:t> having</a:t>
            </a:r>
            <a:r>
              <a:rPr dirty="0" sz="1200">
                <a:latin typeface="Calibri"/>
                <a:cs typeface="Calibri"/>
              </a:rPr>
              <a:t> an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Alpha-Helix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propensity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over</a:t>
            </a:r>
            <a:endParaRPr sz="1200">
              <a:latin typeface="Calibri"/>
              <a:cs typeface="Calibri"/>
            </a:endParaRPr>
          </a:p>
          <a:p>
            <a:pPr algn="just" marL="12700" marR="34925">
              <a:lnSpc>
                <a:spcPts val="1580"/>
              </a:lnSpc>
              <a:spcBef>
                <a:spcPts val="65"/>
              </a:spcBef>
            </a:pPr>
            <a:r>
              <a:rPr dirty="0" sz="1200">
                <a:latin typeface="Calibri"/>
                <a:cs typeface="Calibri"/>
              </a:rPr>
              <a:t>1.0. The </a:t>
            </a:r>
            <a:r>
              <a:rPr dirty="0" sz="1200" spc="-5">
                <a:latin typeface="Calibri"/>
                <a:cs typeface="Calibri"/>
              </a:rPr>
              <a:t>Alpha-Helix stops </a:t>
            </a:r>
            <a:r>
              <a:rPr dirty="0" sz="1200">
                <a:latin typeface="Calibri"/>
                <a:cs typeface="Calibri"/>
              </a:rPr>
              <a:t>if this </a:t>
            </a:r>
            <a:r>
              <a:rPr dirty="0" sz="1200" spc="-5">
                <a:latin typeface="Calibri"/>
                <a:cs typeface="Calibri"/>
              </a:rPr>
              <a:t>propensity </a:t>
            </a:r>
            <a:r>
              <a:rPr dirty="0" sz="1200">
                <a:latin typeface="Calibri"/>
                <a:cs typeface="Calibri"/>
              </a:rPr>
              <a:t>falls </a:t>
            </a:r>
            <a:r>
              <a:rPr dirty="0" sz="1200" spc="-5">
                <a:latin typeface="Calibri"/>
                <a:cs typeface="Calibri"/>
              </a:rPr>
              <a:t>below </a:t>
            </a:r>
            <a:r>
              <a:rPr dirty="0" sz="1200">
                <a:latin typeface="Calibri"/>
                <a:cs typeface="Calibri"/>
              </a:rPr>
              <a:t>1.0. </a:t>
            </a:r>
            <a:r>
              <a:rPr dirty="0" sz="1200" spc="-5">
                <a:latin typeface="Calibri"/>
                <a:cs typeface="Calibri"/>
              </a:rPr>
              <a:t>Once Alpha Helices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constructed,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-5">
                <a:latin typeface="Calibri"/>
                <a:cs typeface="Calibri"/>
              </a:rPr>
              <a:t>concluded, the remaining amino </a:t>
            </a:r>
            <a:r>
              <a:rPr dirty="0" sz="1200">
                <a:latin typeface="Calibri"/>
                <a:cs typeface="Calibri"/>
              </a:rPr>
              <a:t>acids </a:t>
            </a:r>
            <a:r>
              <a:rPr dirty="0" sz="1200" spc="-10">
                <a:latin typeface="Calibri"/>
                <a:cs typeface="Calibri"/>
              </a:rPr>
              <a:t>can </a:t>
            </a:r>
            <a:r>
              <a:rPr dirty="0" sz="1200" spc="-5">
                <a:latin typeface="Calibri"/>
                <a:cs typeface="Calibri"/>
              </a:rPr>
              <a:t>be </a:t>
            </a:r>
            <a:r>
              <a:rPr dirty="0" sz="1200">
                <a:latin typeface="Calibri"/>
                <a:cs typeface="Calibri"/>
              </a:rPr>
              <a:t>evaluated for </a:t>
            </a:r>
            <a:r>
              <a:rPr dirty="0" sz="1200" spc="5">
                <a:latin typeface="Calibri"/>
                <a:cs typeface="Calibri"/>
              </a:rPr>
              <a:t>Beta </a:t>
            </a:r>
            <a:r>
              <a:rPr dirty="0" sz="1200" spc="-10">
                <a:latin typeface="Calibri"/>
                <a:cs typeface="Calibri"/>
              </a:rPr>
              <a:t>sheets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-5">
                <a:latin typeface="Calibri"/>
                <a:cs typeface="Calibri"/>
              </a:rPr>
              <a:t>turns </a:t>
            </a:r>
            <a:r>
              <a:rPr dirty="0" sz="1200">
                <a:latin typeface="Calibri"/>
                <a:cs typeface="Calibri"/>
              </a:rPr>
              <a:t>etc. </a:t>
            </a:r>
            <a:r>
              <a:rPr dirty="0" sz="1200" spc="-5">
                <a:latin typeface="Calibri"/>
                <a:cs typeface="Calibri"/>
              </a:rPr>
              <a:t>Let’s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see</a:t>
            </a:r>
            <a:r>
              <a:rPr dirty="0" sz="1200">
                <a:latin typeface="Calibri"/>
                <a:cs typeface="Calibri"/>
              </a:rPr>
              <a:t> how</a:t>
            </a:r>
            <a:r>
              <a:rPr dirty="0" sz="1200" spc="-5">
                <a:latin typeface="Calibri"/>
                <a:cs typeface="Calibri"/>
              </a:rPr>
              <a:t> Beta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sheets</a:t>
            </a:r>
            <a:r>
              <a:rPr dirty="0" sz="1200">
                <a:latin typeface="Calibri"/>
                <a:cs typeface="Calibri"/>
              </a:rPr>
              <a:t> are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evaluated </a:t>
            </a:r>
            <a:r>
              <a:rPr dirty="0" sz="1200" spc="-5">
                <a:latin typeface="Calibri"/>
                <a:cs typeface="Calibri"/>
              </a:rPr>
              <a:t>using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Chou </a:t>
            </a:r>
            <a:r>
              <a:rPr dirty="0" sz="1200" spc="-10">
                <a:latin typeface="Calibri"/>
                <a:cs typeface="Calibri"/>
              </a:rPr>
              <a:t>Fasman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218303"/>
            <a:ext cx="5941695" cy="20193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26465" indent="-22923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927100" algn="l"/>
              </a:tabLst>
            </a:pPr>
            <a:r>
              <a:rPr dirty="0" sz="1200" spc="-5">
                <a:latin typeface="Calibri"/>
                <a:cs typeface="Calibri"/>
              </a:rPr>
              <a:t>Compute</a:t>
            </a:r>
            <a:r>
              <a:rPr dirty="0" sz="1200">
                <a:latin typeface="Calibri"/>
                <a:cs typeface="Calibri"/>
              </a:rPr>
              <a:t> P(β)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 </a:t>
            </a:r>
            <a:r>
              <a:rPr dirty="0" u="sng" sz="1200" spc="-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contiguous</a:t>
            </a:r>
            <a:r>
              <a:rPr dirty="0" u="sng" sz="1200" spc="-1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200" spc="-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regions</a:t>
            </a:r>
            <a:r>
              <a:rPr dirty="0" u="sng" sz="1200" spc="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5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35"/>
              </a:spcBef>
              <a:buAutoNum type="arabicPeriod"/>
              <a:tabLst>
                <a:tab pos="927100" algn="l"/>
              </a:tabLst>
            </a:pP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regions, identify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regions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where:</a:t>
            </a:r>
            <a:endParaRPr sz="1200">
              <a:latin typeface="Calibri"/>
              <a:cs typeface="Calibri"/>
            </a:endParaRPr>
          </a:p>
          <a:p>
            <a:pPr marL="962025" indent="-264795">
              <a:lnSpc>
                <a:spcPct val="100000"/>
              </a:lnSpc>
              <a:spcBef>
                <a:spcPts val="935"/>
              </a:spcBef>
              <a:buAutoNum type="arabicPeriod"/>
              <a:tabLst>
                <a:tab pos="962025" algn="l"/>
                <a:tab pos="962660" algn="l"/>
              </a:tabLst>
            </a:pPr>
            <a:r>
              <a:rPr dirty="0" sz="1200">
                <a:latin typeface="Calibri"/>
                <a:cs typeface="Calibri"/>
              </a:rPr>
              <a:t>5 </a:t>
            </a:r>
            <a:r>
              <a:rPr dirty="0" u="sng" sz="1200" spc="-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contiguous</a:t>
            </a:r>
            <a:r>
              <a:rPr dirty="0" u="sng" sz="1200" spc="-1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200" spc="-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residues</a:t>
            </a:r>
            <a:r>
              <a:rPr dirty="0" sz="1200" spc="-5">
                <a:latin typeface="Calibri"/>
                <a:cs typeface="Calibri"/>
              </a:rPr>
              <a:t> have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P(α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)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&gt;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P(β)</a:t>
            </a:r>
            <a:endParaRPr sz="1200">
              <a:latin typeface="Calibri"/>
              <a:cs typeface="Calibri"/>
            </a:endParaRPr>
          </a:p>
          <a:p>
            <a:pPr marL="12700" marR="418465">
              <a:lnSpc>
                <a:spcPct val="110000"/>
              </a:lnSpc>
              <a:spcBef>
                <a:spcPts val="805"/>
              </a:spcBef>
            </a:pPr>
            <a:r>
              <a:rPr dirty="0" sz="1200">
                <a:latin typeface="Calibri"/>
                <a:cs typeface="Calibri"/>
              </a:rPr>
              <a:t>That </a:t>
            </a:r>
            <a:r>
              <a:rPr dirty="0" sz="1200" spc="-5">
                <a:latin typeface="Calibri"/>
                <a:cs typeface="Calibri"/>
              </a:rPr>
              <a:t>region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finalized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alpha-helix.Repeat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this step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>
                <a:latin typeface="Calibri"/>
                <a:cs typeface="Calibri"/>
              </a:rPr>
              <a:t> full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finalize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possible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alpha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helical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regions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sequence.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9600"/>
              </a:lnSpc>
              <a:spcBef>
                <a:spcPts val="800"/>
              </a:spcBef>
            </a:pPr>
            <a:r>
              <a:rPr dirty="0" sz="1200">
                <a:latin typeface="Calibri"/>
                <a:cs typeface="Calibri"/>
              </a:rPr>
              <a:t>Alpha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Helices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be</a:t>
            </a:r>
            <a:r>
              <a:rPr dirty="0" sz="1200" spc="-5">
                <a:latin typeface="Calibri"/>
                <a:cs typeface="Calibri"/>
              </a:rPr>
              <a:t> finalized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if </a:t>
            </a:r>
            <a:r>
              <a:rPr dirty="0" sz="1200" spc="-5">
                <a:latin typeface="Calibri"/>
                <a:cs typeface="Calibri"/>
              </a:rPr>
              <a:t>their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propensity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higher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propensity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Beta</a:t>
            </a:r>
            <a:r>
              <a:rPr dirty="0" sz="1200" spc="-5">
                <a:latin typeface="Calibri"/>
                <a:cs typeface="Calibri"/>
              </a:rPr>
              <a:t> Sheets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regions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5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 </a:t>
            </a:r>
            <a:r>
              <a:rPr dirty="0" sz="1200">
                <a:latin typeface="Calibri"/>
                <a:cs typeface="Calibri"/>
              </a:rPr>
              <a:t>acids.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those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regions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where that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not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case, further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evaluation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required.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0700" y="2036572"/>
            <a:ext cx="4276725" cy="297180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303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5613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058: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Chou Fasman Algorithm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-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III</a:t>
            </a:r>
            <a:endParaRPr sz="13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200">
                <a:latin typeface="Calibri"/>
                <a:cs typeface="Calibri"/>
              </a:rPr>
              <a:t>Alpha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Helices</a:t>
            </a:r>
            <a:r>
              <a:rPr dirty="0" sz="1200">
                <a:latin typeface="Calibri"/>
                <a:cs typeface="Calibri"/>
              </a:rPr>
              <a:t> are </a:t>
            </a:r>
            <a:r>
              <a:rPr dirty="0" sz="1200" spc="-5">
                <a:latin typeface="Calibri"/>
                <a:cs typeface="Calibri"/>
              </a:rPr>
              <a:t>formed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4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contiguous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r>
              <a:rPr dirty="0" sz="1200" spc="-5">
                <a:latin typeface="Calibri"/>
                <a:cs typeface="Calibri"/>
              </a:rPr>
              <a:t> having</a:t>
            </a:r>
            <a:r>
              <a:rPr dirty="0" sz="1200">
                <a:latin typeface="Calibri"/>
                <a:cs typeface="Calibri"/>
              </a:rPr>
              <a:t> an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Alpha-Helix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propensity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over</a:t>
            </a:r>
            <a:endParaRPr sz="1200">
              <a:latin typeface="Calibri"/>
              <a:cs typeface="Calibri"/>
            </a:endParaRPr>
          </a:p>
          <a:p>
            <a:pPr lvl="1" marL="12700" marR="90805">
              <a:lnSpc>
                <a:spcPts val="1580"/>
              </a:lnSpc>
              <a:spcBef>
                <a:spcPts val="65"/>
              </a:spcBef>
              <a:buAutoNum type="arabicPeriod"/>
              <a:tabLst>
                <a:tab pos="279400" algn="l"/>
              </a:tabLst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Alpha-Helix stops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if this </a:t>
            </a:r>
            <a:r>
              <a:rPr dirty="0" sz="1200" spc="-5">
                <a:latin typeface="Calibri"/>
                <a:cs typeface="Calibri"/>
              </a:rPr>
              <a:t>propensity </a:t>
            </a:r>
            <a:r>
              <a:rPr dirty="0" sz="1200">
                <a:latin typeface="Calibri"/>
                <a:cs typeface="Calibri"/>
              </a:rPr>
              <a:t>falls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below</a:t>
            </a:r>
            <a:r>
              <a:rPr dirty="0" sz="1200">
                <a:latin typeface="Calibri"/>
                <a:cs typeface="Calibri"/>
              </a:rPr>
              <a:t> 1.0. </a:t>
            </a:r>
            <a:r>
              <a:rPr dirty="0" sz="1200" spc="-5">
                <a:latin typeface="Calibri"/>
                <a:cs typeface="Calibri"/>
              </a:rPr>
              <a:t>Alpha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Helices were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finalized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their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propensity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higher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propensity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Beta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regions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5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acids.</a:t>
            </a:r>
            <a:endParaRPr sz="1200">
              <a:latin typeface="Calibri"/>
              <a:cs typeface="Calibri"/>
            </a:endParaRPr>
          </a:p>
          <a:p>
            <a:pPr marL="12700" marR="113030">
              <a:lnSpc>
                <a:spcPct val="109200"/>
              </a:lnSpc>
              <a:spcBef>
                <a:spcPts val="745"/>
              </a:spcBef>
            </a:pP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evaluate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regions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Let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-5">
                <a:latin typeface="Calibri"/>
                <a:cs typeface="Calibri"/>
              </a:rPr>
              <a:t> see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step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 </a:t>
            </a:r>
            <a:r>
              <a:rPr dirty="0" sz="1200" spc="-10">
                <a:latin typeface="Calibri"/>
                <a:cs typeface="Calibri"/>
              </a:rPr>
              <a:t>stop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how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find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beta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how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differentiate </a:t>
            </a:r>
            <a:r>
              <a:rPr dirty="0" sz="1200">
                <a:latin typeface="Calibri"/>
                <a:cs typeface="Calibri"/>
              </a:rPr>
              <a:t>them</a:t>
            </a:r>
            <a:r>
              <a:rPr dirty="0" sz="1200" spc="-5">
                <a:latin typeface="Calibri"/>
                <a:cs typeface="Calibri"/>
              </a:rPr>
              <a:t> from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alpha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helices.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 spc="-5">
                <a:latin typeface="Calibri"/>
                <a:cs typeface="Calibri"/>
              </a:rPr>
              <a:t>Scan 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identify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regions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where:</a:t>
            </a:r>
            <a:endParaRPr sz="1200">
              <a:latin typeface="Calibri"/>
              <a:cs typeface="Calibri"/>
            </a:endParaRPr>
          </a:p>
          <a:p>
            <a:pPr lvl="2" marL="469265" indent="-228600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3</a:t>
            </a:r>
            <a:r>
              <a:rPr dirty="0" sz="1200" spc="-5">
                <a:latin typeface="Calibri"/>
                <a:cs typeface="Calibri"/>
              </a:rPr>
              <a:t> out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5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P(β)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&gt;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1.0</a:t>
            </a:r>
            <a:endParaRPr sz="1200">
              <a:latin typeface="Calibri"/>
              <a:cs typeface="Calibri"/>
            </a:endParaRPr>
          </a:p>
          <a:p>
            <a:pPr lvl="2"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That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region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declared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as</a:t>
            </a:r>
            <a:r>
              <a:rPr dirty="0" sz="1200" spc="-5">
                <a:latin typeface="Calibri"/>
                <a:cs typeface="Calibri"/>
              </a:rPr>
              <a:t> beta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</a:t>
            </a:r>
            <a:endParaRPr sz="1200">
              <a:latin typeface="Calibri"/>
              <a:cs typeface="Calibri"/>
            </a:endParaRPr>
          </a:p>
          <a:p>
            <a:pPr lvl="2" marL="469265" indent="-228600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Extend beta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both sides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until</a:t>
            </a:r>
            <a:endParaRPr sz="1200">
              <a:latin typeface="Calibri"/>
              <a:cs typeface="Calibri"/>
            </a:endParaRPr>
          </a:p>
          <a:p>
            <a:pPr marL="504825">
              <a:lnSpc>
                <a:spcPct val="100000"/>
              </a:lnSpc>
              <a:spcBef>
                <a:spcPts val="135"/>
              </a:spcBef>
            </a:pPr>
            <a:r>
              <a:rPr dirty="0" sz="1200">
                <a:latin typeface="Calibri"/>
                <a:cs typeface="Calibri"/>
              </a:rPr>
              <a:t>4 </a:t>
            </a:r>
            <a:r>
              <a:rPr dirty="0" u="sng" sz="1200" spc="-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contiguous</a:t>
            </a:r>
            <a:r>
              <a:rPr dirty="0" u="sng" sz="1200" spc="-1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200" spc="-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residues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average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P(β) </a:t>
            </a:r>
            <a:r>
              <a:rPr dirty="0" sz="1200">
                <a:latin typeface="Calibri"/>
                <a:cs typeface="Calibri"/>
              </a:rPr>
              <a:t>&lt;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1.0</a:t>
            </a:r>
            <a:endParaRPr sz="1200">
              <a:latin typeface="Calibri"/>
              <a:cs typeface="Calibri"/>
            </a:endParaRPr>
          </a:p>
          <a:p>
            <a:pPr lvl="2"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That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declared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beta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</a:t>
            </a:r>
            <a:endParaRPr sz="1200">
              <a:latin typeface="Calibri"/>
              <a:cs typeface="Calibri"/>
            </a:endParaRPr>
          </a:p>
          <a:p>
            <a:pPr lvl="2" marL="469265" marR="436245" indent="-228600">
              <a:lnSpc>
                <a:spcPct val="110000"/>
              </a:lnSpc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Those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regions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finalized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-5">
                <a:latin typeface="Calibri"/>
                <a:cs typeface="Calibri"/>
              </a:rPr>
              <a:t> beta-sheets which</a:t>
            </a:r>
            <a:r>
              <a:rPr dirty="0" sz="1200">
                <a:latin typeface="Calibri"/>
                <a:cs typeface="Calibri"/>
              </a:rPr>
              <a:t> have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average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P(β) &gt; 1.05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average </a:t>
            </a:r>
            <a:r>
              <a:rPr dirty="0" sz="1200" spc="-5">
                <a:latin typeface="Calibri"/>
                <a:cs typeface="Calibri"/>
              </a:rPr>
              <a:t>P(β) </a:t>
            </a:r>
            <a:r>
              <a:rPr dirty="0" sz="1200">
                <a:latin typeface="Calibri"/>
                <a:cs typeface="Calibri"/>
              </a:rPr>
              <a:t>&gt;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P(α)</a:t>
            </a:r>
            <a:r>
              <a:rPr dirty="0" sz="1200" spc="-5">
                <a:latin typeface="Calibri"/>
                <a:cs typeface="Calibri"/>
              </a:rPr>
              <a:t> 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 region.</a:t>
            </a:r>
            <a:endParaRPr sz="1200">
              <a:latin typeface="Calibri"/>
              <a:cs typeface="Calibri"/>
            </a:endParaRPr>
          </a:p>
          <a:p>
            <a:pPr lvl="2">
              <a:lnSpc>
                <a:spcPct val="100000"/>
              </a:lnSpc>
              <a:buFont typeface="Wingdings"/>
              <a:buChar char=""/>
            </a:pPr>
            <a:endParaRPr sz="1200">
              <a:latin typeface="Calibri"/>
              <a:cs typeface="Calibri"/>
            </a:endParaRPr>
          </a:p>
          <a:p>
            <a:pPr lvl="2">
              <a:lnSpc>
                <a:spcPct val="100000"/>
              </a:lnSpc>
              <a:spcBef>
                <a:spcPts val="15"/>
              </a:spcBef>
              <a:buFont typeface="Wingdings"/>
              <a:buChar char=""/>
            </a:pP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latin typeface="Calibri"/>
                <a:cs typeface="Calibri"/>
              </a:rPr>
              <a:t>Regions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where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overlapping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alpha-helices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beta-sheets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occur</a:t>
            </a:r>
            <a:r>
              <a:rPr dirty="0" sz="1200">
                <a:latin typeface="Calibri"/>
                <a:cs typeface="Calibri"/>
              </a:rPr>
              <a:t> are </a:t>
            </a:r>
            <a:r>
              <a:rPr dirty="0" sz="1200" spc="-5">
                <a:latin typeface="Calibri"/>
                <a:cs typeface="Calibri"/>
              </a:rPr>
              <a:t>declared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helices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if</a:t>
            </a:r>
            <a:endParaRPr sz="1200">
              <a:latin typeface="Calibri"/>
              <a:cs typeface="Calibri"/>
            </a:endParaRPr>
          </a:p>
          <a:p>
            <a:pPr lvl="2" marL="12700" marR="2421255" indent="228600">
              <a:lnSpc>
                <a:spcPct val="165000"/>
              </a:lnSpc>
              <a:spcBef>
                <a:spcPts val="1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the average </a:t>
            </a:r>
            <a:r>
              <a:rPr dirty="0" sz="1200" spc="-5">
                <a:latin typeface="Calibri"/>
                <a:cs typeface="Calibri"/>
              </a:rPr>
              <a:t>P(a-helix) </a:t>
            </a:r>
            <a:r>
              <a:rPr dirty="0" sz="1200">
                <a:latin typeface="Calibri"/>
                <a:cs typeface="Calibri"/>
              </a:rPr>
              <a:t>&gt; </a:t>
            </a:r>
            <a:r>
              <a:rPr dirty="0" sz="1200" spc="-5">
                <a:latin typeface="Calibri"/>
                <a:cs typeface="Calibri"/>
              </a:rPr>
              <a:t>P(b-sheet) </a:t>
            </a:r>
            <a:r>
              <a:rPr dirty="0" sz="1200">
                <a:latin typeface="Calibri"/>
                <a:cs typeface="Calibri"/>
              </a:rPr>
              <a:t>for </a:t>
            </a:r>
            <a:r>
              <a:rPr dirty="0" sz="1200" spc="-5">
                <a:latin typeface="Calibri"/>
                <a:cs typeface="Calibri"/>
              </a:rPr>
              <a:t>that region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Else,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declared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if</a:t>
            </a:r>
            <a:endParaRPr sz="1200">
              <a:latin typeface="Calibri"/>
              <a:cs typeface="Calibri"/>
            </a:endParaRPr>
          </a:p>
          <a:p>
            <a:pPr lvl="2" marL="469265" indent="-228600">
              <a:lnSpc>
                <a:spcPct val="100000"/>
              </a:lnSpc>
              <a:spcBef>
                <a:spcPts val="95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average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P(b-sheet) </a:t>
            </a:r>
            <a:r>
              <a:rPr dirty="0" sz="1200">
                <a:latin typeface="Calibri"/>
                <a:cs typeface="Calibri"/>
              </a:rPr>
              <a:t>&gt;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P(a-helix)</a:t>
            </a:r>
            <a:r>
              <a:rPr dirty="0" sz="1200">
                <a:latin typeface="Calibri"/>
                <a:cs typeface="Calibri"/>
              </a:rPr>
              <a:t> 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 region</a:t>
            </a:r>
            <a:endParaRPr sz="1200">
              <a:latin typeface="Calibri"/>
              <a:cs typeface="Calibri"/>
            </a:endParaRPr>
          </a:p>
          <a:p>
            <a:pPr marL="12700" marR="475615">
              <a:lnSpc>
                <a:spcPct val="110000"/>
              </a:lnSpc>
              <a:spcBef>
                <a:spcPts val="790"/>
              </a:spcBef>
            </a:pPr>
            <a:r>
              <a:rPr dirty="0" sz="1200">
                <a:latin typeface="Calibri"/>
                <a:cs typeface="Calibri"/>
              </a:rPr>
              <a:t>Using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strategy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higher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propensity,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alpha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helices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-5">
                <a:latin typeface="Calibri"/>
                <a:cs typeface="Calibri"/>
              </a:rPr>
              <a:t>beta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completely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resolved.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Assignments 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 beta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alpha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helix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finalized.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304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059: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Chou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Fasman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Algorithm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-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IV</a:t>
            </a:r>
            <a:endParaRPr sz="1300">
              <a:latin typeface="Calibri Light"/>
              <a:cs typeface="Calibri Light"/>
            </a:endParaRPr>
          </a:p>
          <a:p>
            <a:pPr marL="12700" marR="202565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After</a:t>
            </a:r>
            <a:r>
              <a:rPr dirty="0" sz="1200" spc="-5">
                <a:latin typeface="Calibri"/>
                <a:cs typeface="Calibri"/>
              </a:rPr>
              <a:t> computing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propensity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alpha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helices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sheets,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need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settle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5">
                <a:latin typeface="Calibri"/>
                <a:cs typeface="Calibri"/>
              </a:rPr>
              <a:t> loops.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Let’s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how</a:t>
            </a:r>
            <a:r>
              <a:rPr dirty="0" sz="1200" spc="-5">
                <a:latin typeface="Calibri"/>
                <a:cs typeface="Calibri"/>
              </a:rPr>
              <a:t> we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find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out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loops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Chou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Fasman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585842"/>
            <a:ext cx="5545455" cy="1433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720340">
              <a:lnSpc>
                <a:spcPct val="11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any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i="1">
                <a:latin typeface="Calibri"/>
                <a:cs typeface="Calibri"/>
              </a:rPr>
              <a:t>jth</a:t>
            </a:r>
            <a:r>
              <a:rPr dirty="0" sz="1200" spc="10" i="1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residue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sequence, we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calculate </a:t>
            </a:r>
            <a:r>
              <a:rPr dirty="0" sz="1200">
                <a:latin typeface="Calibri"/>
                <a:cs typeface="Calibri"/>
              </a:rPr>
              <a:t> 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(Total)</a:t>
            </a:r>
            <a:r>
              <a:rPr dirty="0" sz="1200">
                <a:latin typeface="Calibri"/>
                <a:cs typeface="Calibri"/>
              </a:rPr>
              <a:t> = </a:t>
            </a:r>
            <a:r>
              <a:rPr dirty="0" sz="1200" spc="-5">
                <a:latin typeface="Calibri"/>
                <a:cs typeface="Calibri"/>
              </a:rPr>
              <a:t>f(j)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f(j+1) f(j+2)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f(j+3)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(tetrapeptide)</a:t>
            </a:r>
            <a:endParaRPr sz="1200">
              <a:latin typeface="Calibri"/>
              <a:cs typeface="Calibri"/>
            </a:endParaRPr>
          </a:p>
          <a:p>
            <a:pPr marL="47625">
              <a:lnSpc>
                <a:spcPct val="100000"/>
              </a:lnSpc>
              <a:spcBef>
                <a:spcPts val="935"/>
              </a:spcBef>
            </a:pPr>
            <a:r>
              <a:rPr dirty="0" sz="1200">
                <a:latin typeface="Calibri"/>
                <a:cs typeface="Calibri"/>
              </a:rPr>
              <a:t>If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5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f(Total)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&gt;</a:t>
            </a:r>
            <a:r>
              <a:rPr dirty="0" sz="1200" spc="-5">
                <a:latin typeface="Calibri"/>
                <a:cs typeface="Calibri"/>
              </a:rPr>
              <a:t> 0.000075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average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value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P(turn)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&gt;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1.00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tetra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</a:t>
            </a:r>
            <a:endParaRPr sz="1200">
              <a:latin typeface="Calibri"/>
              <a:cs typeface="Calibri"/>
            </a:endParaRPr>
          </a:p>
          <a:p>
            <a:pPr lvl="1" marL="894715" indent="-229235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895350" algn="l"/>
              </a:tabLst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averages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tetra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peptide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such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P(a-helix)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&lt; </a:t>
            </a:r>
            <a:r>
              <a:rPr dirty="0" sz="1200" spc="-5">
                <a:latin typeface="Calibri"/>
                <a:cs typeface="Calibri"/>
              </a:rPr>
              <a:t>P(turn) </a:t>
            </a:r>
            <a:r>
              <a:rPr dirty="0" sz="1200">
                <a:latin typeface="Calibri"/>
                <a:cs typeface="Calibri"/>
              </a:rPr>
              <a:t>&gt;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P(b-sheet)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805166"/>
            <a:ext cx="5736590" cy="711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2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http://fasta.bioch.virginia.edu/fasta_www/chofas.htm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9200"/>
              </a:lnSpc>
              <a:spcBef>
                <a:spcPts val="815"/>
              </a:spcBef>
            </a:pPr>
            <a:r>
              <a:rPr dirty="0" sz="1200" spc="-5">
                <a:latin typeface="Calibri"/>
                <a:cs typeface="Calibri"/>
              </a:rPr>
              <a:t>Chou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Fasman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helps</a:t>
            </a:r>
            <a:r>
              <a:rPr dirty="0" sz="1200" spc="-5">
                <a:latin typeface="Calibri"/>
                <a:cs typeface="Calibri"/>
              </a:rPr>
              <a:t> predict Alpha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Helices,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Beta </a:t>
            </a:r>
            <a:r>
              <a:rPr dirty="0" sz="1200" spc="-5">
                <a:latin typeface="Calibri"/>
                <a:cs typeface="Calibri"/>
              </a:rPr>
              <a:t>Sheets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Turns.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based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</a:t>
            </a:r>
            <a:r>
              <a:rPr dirty="0" sz="1200" spc="-5">
                <a:latin typeface="Calibri"/>
                <a:cs typeface="Calibri"/>
              </a:rPr>
              <a:t> statistical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occurrence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known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59256" y="1962125"/>
            <a:ext cx="3612144" cy="245755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05025" y="6033261"/>
            <a:ext cx="4018915" cy="1671955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305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9145" y="435356"/>
            <a:ext cx="22815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306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060: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Chou Fasman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Algorithm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–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Flowchart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</a:t>
            </a:r>
            <a:endParaRPr sz="1300">
              <a:latin typeface="Calibri Light"/>
              <a:cs typeface="Calibri Light"/>
            </a:endParaRPr>
          </a:p>
          <a:p>
            <a:pPr marL="12700" marR="137160">
              <a:lnSpc>
                <a:spcPct val="1092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Chou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Fasman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 </a:t>
            </a:r>
            <a:r>
              <a:rPr dirty="0" sz="1200">
                <a:latin typeface="Calibri"/>
                <a:cs typeface="Calibri"/>
              </a:rPr>
              <a:t>helps</a:t>
            </a:r>
            <a:r>
              <a:rPr dirty="0" sz="1200" spc="-5">
                <a:latin typeface="Calibri"/>
                <a:cs typeface="Calibri"/>
              </a:rPr>
              <a:t> predict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secondary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-5">
                <a:latin typeface="Calibri"/>
                <a:cs typeface="Calibri"/>
              </a:rPr>
              <a:t> Alpha Helices,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Beta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Sheets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Turns.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Step</a:t>
            </a:r>
            <a:r>
              <a:rPr dirty="0" sz="1200">
                <a:latin typeface="Calibri"/>
                <a:cs typeface="Calibri"/>
              </a:rPr>
              <a:t> by </a:t>
            </a:r>
            <a:r>
              <a:rPr dirty="0" sz="1200" spc="-5">
                <a:latin typeface="Calibri"/>
                <a:cs typeface="Calibri"/>
              </a:rPr>
              <a:t>step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flowchart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entire algorithm.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390769"/>
            <a:ext cx="5426075" cy="424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Beta </a:t>
            </a:r>
            <a:r>
              <a:rPr dirty="0" sz="1200" spc="-5">
                <a:latin typeface="Calibri"/>
                <a:cs typeface="Calibri"/>
              </a:rPr>
              <a:t>sheets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 </a:t>
            </a:r>
            <a:r>
              <a:rPr dirty="0" sz="1200" spc="-5">
                <a:latin typeface="Calibri"/>
                <a:cs typeface="Calibri"/>
              </a:rPr>
              <a:t>predicted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from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primary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Next,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will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see the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flowchart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Alpha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Helices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Beta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Turns.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7800" y="1635251"/>
            <a:ext cx="4924425" cy="3581152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307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061: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Chou Fasman</a:t>
            </a:r>
            <a:r>
              <a:rPr dirty="0" sz="1300" spc="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Algorithm –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Flowchart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II</a:t>
            </a:r>
            <a:endParaRPr sz="1300">
              <a:latin typeface="Calibri Light"/>
              <a:cs typeface="Calibri Light"/>
            </a:endParaRPr>
          </a:p>
          <a:p>
            <a:pPr marL="12700" marR="140335">
              <a:lnSpc>
                <a:spcPct val="1092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Chou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Fasman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 </a:t>
            </a:r>
            <a:r>
              <a:rPr dirty="0" sz="1200">
                <a:latin typeface="Calibri"/>
                <a:cs typeface="Calibri"/>
              </a:rPr>
              <a:t>helps</a:t>
            </a:r>
            <a:r>
              <a:rPr dirty="0" sz="1200" spc="-5">
                <a:latin typeface="Calibri"/>
                <a:cs typeface="Calibri"/>
              </a:rPr>
              <a:t> predict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secondary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-5">
                <a:latin typeface="Calibri"/>
                <a:cs typeface="Calibri"/>
              </a:rPr>
              <a:t> Alpha Helices,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Beta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Sheets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Turns.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Step</a:t>
            </a:r>
            <a:r>
              <a:rPr dirty="0" sz="1200">
                <a:latin typeface="Calibri"/>
                <a:cs typeface="Calibri"/>
              </a:rPr>
              <a:t> by </a:t>
            </a:r>
            <a:r>
              <a:rPr dirty="0" sz="1200" spc="-5">
                <a:latin typeface="Calibri"/>
                <a:cs typeface="Calibri"/>
              </a:rPr>
              <a:t>step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flowchart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entire algorithm.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654422"/>
            <a:ext cx="14439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80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Beta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sheet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flowchart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131177"/>
            <a:ext cx="5862955" cy="642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81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Alpha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helices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flowchart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10200"/>
              </a:lnSpc>
            </a:pPr>
            <a:r>
              <a:rPr dirty="0" sz="1100">
                <a:latin typeface="Calibri"/>
                <a:cs typeface="Calibri"/>
              </a:rPr>
              <a:t>Now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we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have reviewed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flowcharts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for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Alpha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Helices and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Beta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Sheets.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Next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up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is</a:t>
            </a:r>
            <a:r>
              <a:rPr dirty="0" sz="1100" spc="-5">
                <a:latin typeface="Calibri"/>
                <a:cs typeface="Calibri"/>
              </a:rPr>
              <a:t> the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flow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chart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for</a:t>
            </a:r>
            <a:r>
              <a:rPr dirty="0" sz="1100" spc="-5">
                <a:latin typeface="Calibri"/>
                <a:cs typeface="Calibri"/>
              </a:rPr>
              <a:t> Beta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Turns.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8820098"/>
            <a:ext cx="440372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Module</a:t>
            </a:r>
            <a:r>
              <a:rPr dirty="0" sz="1600" spc="1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062:</a:t>
            </a:r>
            <a:r>
              <a:rPr dirty="0" sz="1600" spc="10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Chou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Fasman Algorithm</a:t>
            </a:r>
            <a:r>
              <a:rPr dirty="0" sz="1600" spc="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– Flowchart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III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0745" y="1937385"/>
            <a:ext cx="3615746" cy="258617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1301" y="4938395"/>
            <a:ext cx="3209417" cy="2074778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308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8674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 marR="140335">
              <a:lnSpc>
                <a:spcPct val="110100"/>
              </a:lnSpc>
              <a:spcBef>
                <a:spcPts val="790"/>
              </a:spcBef>
            </a:pPr>
            <a:r>
              <a:rPr dirty="0" sz="1200" spc="-5">
                <a:latin typeface="Calibri"/>
                <a:cs typeface="Calibri"/>
              </a:rPr>
              <a:t>Chou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Fasman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 </a:t>
            </a:r>
            <a:r>
              <a:rPr dirty="0" sz="1200">
                <a:latin typeface="Calibri"/>
                <a:cs typeface="Calibri"/>
              </a:rPr>
              <a:t>helps</a:t>
            </a:r>
            <a:r>
              <a:rPr dirty="0" sz="1200" spc="-5">
                <a:latin typeface="Calibri"/>
                <a:cs typeface="Calibri"/>
              </a:rPr>
              <a:t> predict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secondary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-5">
                <a:latin typeface="Calibri"/>
                <a:cs typeface="Calibri"/>
              </a:rPr>
              <a:t> Alpha Helices,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Beta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Sheets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Turns.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Step</a:t>
            </a:r>
            <a:r>
              <a:rPr dirty="0" sz="1200">
                <a:latin typeface="Calibri"/>
                <a:cs typeface="Calibri"/>
              </a:rPr>
              <a:t> by </a:t>
            </a:r>
            <a:r>
              <a:rPr dirty="0" sz="1200" spc="-5">
                <a:latin typeface="Calibri"/>
                <a:cs typeface="Calibri"/>
              </a:rPr>
              <a:t>step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flowchart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entire algorithm.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436490"/>
            <a:ext cx="14439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82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Beta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sheet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flowchart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6913244"/>
            <a:ext cx="15608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83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Alpha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helices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flowchart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0745" y="1720595"/>
            <a:ext cx="3615746" cy="25855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1301" y="4721352"/>
            <a:ext cx="3209417" cy="2074275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309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9145" y="435356"/>
            <a:ext cx="228155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506851"/>
            <a:ext cx="5534025" cy="673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84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Beta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turn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65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</a:pPr>
            <a:r>
              <a:rPr dirty="0" sz="1200">
                <a:latin typeface="Calibri"/>
                <a:cs typeface="Calibri"/>
              </a:rPr>
              <a:t>Alpha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helices,</a:t>
            </a:r>
            <a:r>
              <a:rPr dirty="0" sz="1200" spc="-5">
                <a:latin typeface="Calibri"/>
                <a:cs typeface="Calibri"/>
              </a:rPr>
              <a:t> beta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sheets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-5">
                <a:latin typeface="Calibri"/>
                <a:cs typeface="Calibri"/>
              </a:rPr>
              <a:t>turns can</a:t>
            </a:r>
            <a:r>
              <a:rPr dirty="0" sz="1200">
                <a:latin typeface="Calibri"/>
                <a:cs typeface="Calibri"/>
              </a:rPr>
              <a:t> be</a:t>
            </a:r>
            <a:r>
              <a:rPr dirty="0" sz="1200" spc="-5">
                <a:latin typeface="Calibri"/>
                <a:cs typeface="Calibri"/>
              </a:rPr>
              <a:t> predicted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using Chou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Fasman</a:t>
            </a:r>
            <a:r>
              <a:rPr dirty="0" sz="1200" spc="4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Algorithm. </a:t>
            </a:r>
            <a:r>
              <a:rPr dirty="0" sz="1200">
                <a:latin typeface="Calibri"/>
                <a:cs typeface="Calibri"/>
              </a:rPr>
              <a:t>This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based </a:t>
            </a:r>
            <a:r>
              <a:rPr dirty="0" sz="1200" spc="-5">
                <a:latin typeface="Calibri"/>
                <a:cs typeface="Calibri"/>
              </a:rPr>
              <a:t>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statistical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analysis 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occurrences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1200" y="914400"/>
            <a:ext cx="3809746" cy="2471153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310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4639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063: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Chou Fasman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Algorithm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–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Improvements</a:t>
            </a:r>
            <a:endParaRPr sz="1300">
              <a:latin typeface="Calibri Light"/>
              <a:cs typeface="Calibri Light"/>
            </a:endParaRPr>
          </a:p>
          <a:p>
            <a:pPr marL="12700" marR="448309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Alpha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helices, </a:t>
            </a:r>
            <a:r>
              <a:rPr dirty="0" sz="1200" spc="-5">
                <a:latin typeface="Calibri"/>
                <a:cs typeface="Calibri"/>
              </a:rPr>
              <a:t>beta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sheets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turns 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predicted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Chou-Fasman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based </a:t>
            </a:r>
            <a:r>
              <a:rPr dirty="0" sz="1200" spc="-5">
                <a:latin typeface="Calibri"/>
                <a:cs typeface="Calibri"/>
              </a:rPr>
              <a:t>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statistical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analysis 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occurrences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proteins.</a:t>
            </a:r>
            <a:endParaRPr sz="1200">
              <a:latin typeface="Calibri"/>
              <a:cs typeface="Calibri"/>
            </a:endParaRPr>
          </a:p>
          <a:p>
            <a:pPr marL="12700" marR="719455">
              <a:lnSpc>
                <a:spcPct val="110000"/>
              </a:lnSpc>
              <a:spcBef>
                <a:spcPts val="805"/>
              </a:spcBef>
            </a:pPr>
            <a:r>
              <a:rPr dirty="0" sz="1200" spc="-5">
                <a:latin typeface="Calibri"/>
                <a:cs typeface="Calibri"/>
              </a:rPr>
              <a:t>Secondary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propensity</a:t>
            </a:r>
            <a:r>
              <a:rPr dirty="0" sz="1200">
                <a:latin typeface="Calibri"/>
                <a:cs typeface="Calibri"/>
              </a:rPr>
              <a:t> values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alpha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helix,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sheet 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turns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should</a:t>
            </a:r>
            <a:r>
              <a:rPr dirty="0" sz="1200">
                <a:latin typeface="Calibri"/>
                <a:cs typeface="Calibri"/>
              </a:rPr>
              <a:t> be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recalculated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latest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sets.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sz="1400" spc="-5" b="1">
                <a:latin typeface="Calibri"/>
                <a:cs typeface="Calibri"/>
              </a:rPr>
              <a:t>IMPROVEMENTS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dirty="0" sz="1200">
                <a:latin typeface="Calibri"/>
                <a:cs typeface="Calibri"/>
              </a:rPr>
              <a:t>Special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consideration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for: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5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Nucleation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regions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Membrane</a:t>
            </a:r>
            <a:r>
              <a:rPr dirty="0" sz="1200" spc="-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5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Hydrophobic</a:t>
            </a:r>
            <a:r>
              <a:rPr dirty="0" sz="1200" spc="-4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domains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44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Consider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variable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coil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loop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sizes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besides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tetra peptide turns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Consider </a:t>
            </a:r>
            <a:r>
              <a:rPr dirty="0" sz="1200">
                <a:latin typeface="Calibri"/>
                <a:cs typeface="Calibri"/>
              </a:rPr>
              <a:t>local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folding environments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Solvent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accessibility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residues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structural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class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Protein’s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organism</a:t>
            </a:r>
            <a:endParaRPr sz="1200">
              <a:latin typeface="Calibri"/>
              <a:cs typeface="Calibri"/>
            </a:endParaRPr>
          </a:p>
          <a:p>
            <a:pPr marL="12700" marR="595630">
              <a:lnSpc>
                <a:spcPct val="109200"/>
              </a:lnSpc>
              <a:spcBef>
                <a:spcPts val="820"/>
              </a:spcBef>
            </a:pPr>
            <a:r>
              <a:rPr dirty="0" sz="1200" spc="-5">
                <a:latin typeface="Calibri"/>
                <a:cs typeface="Calibri"/>
              </a:rPr>
              <a:t>Chou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Fasman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improved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better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predict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secondary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 </a:t>
            </a:r>
            <a:r>
              <a:rPr dirty="0" sz="1200" spc="-5">
                <a:latin typeface="Calibri"/>
                <a:cs typeface="Calibri"/>
              </a:rPr>
              <a:t>incorporating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biochemical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factors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updated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statistics!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311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1176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CONCLUSION</a:t>
            </a:r>
            <a:endParaRPr sz="1200">
              <a:latin typeface="Calibri"/>
              <a:cs typeface="Calibri"/>
            </a:endParaRPr>
          </a:p>
          <a:p>
            <a:pPr marL="12700" marR="34925">
              <a:lnSpc>
                <a:spcPct val="109200"/>
              </a:lnSpc>
              <a:spcBef>
                <a:spcPts val="815"/>
              </a:spcBef>
            </a:pP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codes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codons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here</a:t>
            </a:r>
            <a:r>
              <a:rPr dirty="0" sz="1200" spc="-5">
                <a:latin typeface="Calibri"/>
                <a:cs typeface="Calibri"/>
              </a:rPr>
              <a:t> nucleotide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code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specific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 </a:t>
            </a:r>
            <a:r>
              <a:rPr dirty="0" sz="1200" spc="-5">
                <a:latin typeface="Calibri"/>
                <a:cs typeface="Calibri"/>
              </a:rPr>
              <a:t>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ribosomes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process</a:t>
            </a:r>
            <a:r>
              <a:rPr dirty="0" sz="1200">
                <a:latin typeface="Calibri"/>
                <a:cs typeface="Calibri"/>
              </a:rPr>
              <a:t> is </a:t>
            </a:r>
            <a:r>
              <a:rPr dirty="0" sz="1200" spc="-5">
                <a:latin typeface="Calibri"/>
                <a:cs typeface="Calibri"/>
              </a:rPr>
              <a:t>called </a:t>
            </a:r>
            <a:r>
              <a:rPr dirty="0" sz="1200">
                <a:latin typeface="Calibri"/>
                <a:cs typeface="Calibri"/>
              </a:rPr>
              <a:t>as </a:t>
            </a:r>
            <a:r>
              <a:rPr dirty="0" sz="1200" spc="-5">
                <a:latin typeface="Calibri"/>
                <a:cs typeface="Calibri"/>
              </a:rPr>
              <a:t>translation.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24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69000" cy="2091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951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06: Protein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Structures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064: Summary</a:t>
            </a:r>
            <a:r>
              <a:rPr dirty="0" sz="1300" spc="2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 Visualization,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Classification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&amp;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Prediction</a:t>
            </a:r>
            <a:endParaRPr sz="13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Classification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relationship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function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There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need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classify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Hierarchy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classification</a:t>
            </a:r>
            <a:endParaRPr sz="1200">
              <a:latin typeface="Calibri"/>
              <a:cs typeface="Calibri"/>
            </a:endParaRPr>
          </a:p>
          <a:p>
            <a:pPr marL="12700" marR="110489">
              <a:lnSpc>
                <a:spcPct val="110000"/>
              </a:lnSpc>
              <a:spcBef>
                <a:spcPts val="790"/>
              </a:spcBef>
            </a:pP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visualization,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classification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prediction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equip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 to</a:t>
            </a:r>
            <a:r>
              <a:rPr dirty="0" sz="1200" spc="35">
                <a:latin typeface="Calibri"/>
                <a:cs typeface="Calibri"/>
              </a:rPr>
              <a:t> </a:t>
            </a:r>
            <a:r>
              <a:rPr dirty="0" u="sng" sz="1200" spc="-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perform</a:t>
            </a:r>
            <a:r>
              <a:rPr dirty="0" u="sng" sz="1200" spc="1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200" spc="-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functional</a:t>
            </a:r>
            <a:r>
              <a:rPr dirty="0" u="sng" sz="1200" spc="1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200" spc="-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evaluation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u="sng" sz="120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of </a:t>
            </a:r>
            <a:r>
              <a:rPr dirty="0" u="sng" sz="1200" spc="-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proteins.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important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 understanding disease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designing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drugs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 </a:t>
            </a:r>
            <a:r>
              <a:rPr dirty="0" sz="1200" spc="-5">
                <a:latin typeface="Calibri"/>
                <a:cs typeface="Calibri"/>
              </a:rPr>
              <a:t>treating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them.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30"/>
              <a:t> </a:t>
            </a:r>
            <a:r>
              <a:rPr dirty="0" b="1">
                <a:latin typeface="Calibri"/>
                <a:cs typeface="Calibri"/>
              </a:rPr>
              <a:t>312</a:t>
            </a:r>
            <a:r>
              <a:rPr dirty="0" spc="-20" b="1">
                <a:latin typeface="Calibri"/>
                <a:cs typeface="Calibri"/>
              </a:rPr>
              <a:t>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 spc="-5" b="1">
                <a:latin typeface="Calibri"/>
                <a:cs typeface="Calibri"/>
              </a:rPr>
              <a:t>320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2091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005:</a:t>
            </a:r>
            <a:r>
              <a:rPr dirty="0" sz="1300" spc="-3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AMINO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ACIDS</a:t>
            </a:r>
            <a:endParaRPr sz="1300">
              <a:latin typeface="Calibri Light"/>
              <a:cs typeface="Calibri Light"/>
            </a:endParaRPr>
          </a:p>
          <a:p>
            <a:pPr marL="12700" marR="163195">
              <a:lnSpc>
                <a:spcPct val="109600"/>
              </a:lnSpc>
              <a:spcBef>
                <a:spcPts val="10"/>
              </a:spcBef>
            </a:pP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decodes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at</a:t>
            </a:r>
            <a:r>
              <a:rPr dirty="0" sz="1200" spc="-5">
                <a:latin typeface="Calibri"/>
                <a:cs typeface="Calibri"/>
              </a:rPr>
              <a:t> ribosomes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form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Codons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codon select</a:t>
            </a:r>
            <a:r>
              <a:rPr dirty="0" sz="1200">
                <a:latin typeface="Calibri"/>
                <a:cs typeface="Calibri"/>
              </a:rPr>
              <a:t> a </a:t>
            </a:r>
            <a:r>
              <a:rPr dirty="0" sz="1200" spc="-5">
                <a:latin typeface="Calibri"/>
                <a:cs typeface="Calibri"/>
              </a:rPr>
              <a:t>specific </a:t>
            </a:r>
            <a:r>
              <a:rPr dirty="0" sz="1200">
                <a:latin typeface="Calibri"/>
                <a:cs typeface="Calibri"/>
              </a:rPr>
              <a:t> 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Because there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20</a:t>
            </a:r>
            <a:r>
              <a:rPr dirty="0" sz="1200" spc="-5">
                <a:latin typeface="Calibri"/>
                <a:cs typeface="Calibri"/>
              </a:rPr>
              <a:t> different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 </a:t>
            </a:r>
            <a:r>
              <a:rPr dirty="0" sz="1200">
                <a:latin typeface="Calibri"/>
                <a:cs typeface="Calibri"/>
              </a:rPr>
              <a:t>acids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nature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therefore they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together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make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polymerizing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themselves.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00">
              <a:latin typeface="Calibri"/>
              <a:cs typeface="Calibri"/>
            </a:endParaRPr>
          </a:p>
          <a:p>
            <a:pPr marL="12700" marR="441959">
              <a:lnSpc>
                <a:spcPct val="110000"/>
              </a:lnSpc>
            </a:pPr>
            <a:r>
              <a:rPr dirty="0" sz="1200">
                <a:latin typeface="Calibri"/>
                <a:cs typeface="Calibri"/>
              </a:rPr>
              <a:t>If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observe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contains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nitrogen,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hydrogen,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oxygen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two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carbon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atoms.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variable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group </a:t>
            </a:r>
            <a:r>
              <a:rPr dirty="0" sz="1200">
                <a:latin typeface="Calibri"/>
                <a:cs typeface="Calibri"/>
              </a:rPr>
              <a:t>R.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910454"/>
            <a:ext cx="5916930" cy="671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0.5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structure of amino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acid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09300"/>
              </a:lnSpc>
            </a:pPr>
            <a:r>
              <a:rPr dirty="0" sz="1200">
                <a:latin typeface="Calibri"/>
                <a:cs typeface="Calibri"/>
              </a:rPr>
              <a:t>When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polymerizations takes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place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water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-5">
                <a:latin typeface="Calibri"/>
                <a:cs typeface="Calibri"/>
              </a:rPr>
              <a:t> formed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compound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attached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group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protein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changed.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8538261"/>
            <a:ext cx="5770880" cy="424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1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These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joined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 each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other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 peptide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bonds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fold with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 other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3D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make 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47263" y="2682186"/>
            <a:ext cx="2658137" cy="206658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46072" y="5739494"/>
            <a:ext cx="2851496" cy="2397093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25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26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49853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006: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STORAGE</a:t>
            </a:r>
            <a:r>
              <a:rPr dirty="0" sz="1300" spc="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 BIOLOGICAL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SEQUENCE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INFORMATION</a:t>
            </a:r>
            <a:endParaRPr sz="1300">
              <a:latin typeface="Calibri Light"/>
              <a:cs typeface="Calibri Light"/>
            </a:endParaRPr>
          </a:p>
          <a:p>
            <a:pPr marL="12700" marR="120650">
              <a:lnSpc>
                <a:spcPct val="109600"/>
              </a:lnSpc>
              <a:spcBef>
                <a:spcPts val="10"/>
              </a:spcBef>
            </a:pP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know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DNA</a:t>
            </a:r>
            <a:r>
              <a:rPr dirty="0" sz="1200" spc="-5">
                <a:latin typeface="Calibri"/>
                <a:cs typeface="Calibri"/>
              </a:rPr>
              <a:t> contain</a:t>
            </a:r>
            <a:r>
              <a:rPr dirty="0" sz="1200">
                <a:latin typeface="Calibri"/>
                <a:cs typeface="Calibri"/>
              </a:rPr>
              <a:t> A,C,T&amp;G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nucleotides 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sequence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contains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A,C,U&amp;G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while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contain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A,R,N,D,C,E,Q,G,H,I,L,K,M,F,P,S,T,W,Y&amp;P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these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actually</a:t>
            </a:r>
            <a:r>
              <a:rPr dirty="0" sz="1200" spc="-5">
                <a:latin typeface="Calibri"/>
                <a:cs typeface="Calibri"/>
              </a:rPr>
              <a:t> 20 different 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nature which compose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protein.</a:t>
            </a:r>
            <a:endParaRPr sz="1200">
              <a:latin typeface="Calibri"/>
              <a:cs typeface="Calibri"/>
            </a:endParaRPr>
          </a:p>
          <a:p>
            <a:pPr marL="12700" marR="490220">
              <a:lnSpc>
                <a:spcPct val="109200"/>
              </a:lnSpc>
              <a:spcBef>
                <a:spcPts val="815"/>
              </a:spcBef>
            </a:pPr>
            <a:r>
              <a:rPr dirty="0" sz="1200">
                <a:latin typeface="Calibri"/>
                <a:cs typeface="Calibri"/>
              </a:rPr>
              <a:t>When</a:t>
            </a:r>
            <a:r>
              <a:rPr dirty="0" sz="1200" spc="-5">
                <a:latin typeface="Calibri"/>
                <a:cs typeface="Calibri"/>
              </a:rPr>
              <a:t> both DNA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lab</a:t>
            </a:r>
            <a:r>
              <a:rPr dirty="0" sz="1200" spc="-5">
                <a:latin typeface="Calibri"/>
                <a:cs typeface="Calibri"/>
              </a:rPr>
              <a:t> their sequences contains</a:t>
            </a:r>
            <a:r>
              <a:rPr dirty="0" sz="1200">
                <a:latin typeface="Calibri"/>
                <a:cs typeface="Calibri"/>
              </a:rPr>
              <a:t> larger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nucleotides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variety</a:t>
            </a:r>
            <a:endParaRPr sz="1200">
              <a:latin typeface="Calibri"/>
              <a:cs typeface="Calibri"/>
            </a:endParaRPr>
          </a:p>
          <a:p>
            <a:pPr marL="12700" marR="464184">
              <a:lnSpc>
                <a:spcPct val="109200"/>
              </a:lnSpc>
              <a:spcBef>
                <a:spcPts val="815"/>
              </a:spcBef>
            </a:pP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-5">
                <a:latin typeface="Calibri"/>
                <a:cs typeface="Calibri"/>
              </a:rPr>
              <a:t>when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talk</a:t>
            </a:r>
            <a:r>
              <a:rPr dirty="0" sz="1200" spc="-5">
                <a:latin typeface="Calibri"/>
                <a:cs typeface="Calibri"/>
              </a:rPr>
              <a:t> about protein </a:t>
            </a:r>
            <a:r>
              <a:rPr dirty="0" sz="1200">
                <a:latin typeface="Calibri"/>
                <a:cs typeface="Calibri"/>
              </a:rPr>
              <a:t>its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contain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large</a:t>
            </a:r>
            <a:r>
              <a:rPr dirty="0" sz="1200" spc="-5">
                <a:latin typeface="Calibri"/>
                <a:cs typeface="Calibri"/>
              </a:rPr>
              <a:t> number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bases</a:t>
            </a:r>
            <a:r>
              <a:rPr dirty="0" sz="1200">
                <a:latin typeface="Calibri"/>
                <a:cs typeface="Calibri"/>
              </a:rPr>
              <a:t> as </a:t>
            </a:r>
            <a:r>
              <a:rPr dirty="0" sz="1200" spc="-5">
                <a:latin typeface="Calibri"/>
                <a:cs typeface="Calibri"/>
              </a:rPr>
              <a:t>they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complex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nature.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5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SOLUTIONS</a:t>
            </a:r>
            <a:r>
              <a:rPr dirty="0" sz="1200" spc="-2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DATABASES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>
              <a:latin typeface="Calibri"/>
              <a:cs typeface="Calibri"/>
            </a:endParaRPr>
          </a:p>
          <a:p>
            <a:pPr marL="12700" marR="135255">
              <a:lnSpc>
                <a:spcPct val="110000"/>
              </a:lnSpc>
              <a:spcBef>
                <a:spcPts val="1220"/>
              </a:spcBef>
            </a:pPr>
            <a:r>
              <a:rPr dirty="0" sz="1200">
                <a:latin typeface="Calibri"/>
                <a:cs typeface="Calibri"/>
              </a:rPr>
              <a:t>This large</a:t>
            </a:r>
            <a:r>
              <a:rPr dirty="0" sz="1200" spc="-5">
                <a:latin typeface="Calibri"/>
                <a:cs typeface="Calibri"/>
              </a:rPr>
              <a:t> number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bases </a:t>
            </a:r>
            <a:r>
              <a:rPr dirty="0" sz="1200" spc="-5">
                <a:latin typeface="Calibri"/>
                <a:cs typeface="Calibri"/>
              </a:rPr>
              <a:t>cannot be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stored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single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computer that’s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why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solution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public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bases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 DNA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&amp; RNA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public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GenBank</a:t>
            </a:r>
            <a:r>
              <a:rPr dirty="0" sz="1200" b="1">
                <a:latin typeface="Calibri"/>
                <a:cs typeface="Calibri"/>
              </a:rPr>
              <a:t> (by </a:t>
            </a:r>
            <a:r>
              <a:rPr dirty="0" sz="1200" spc="-254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NIH).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public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database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UniProt </a:t>
            </a:r>
            <a:r>
              <a:rPr dirty="0" sz="1200" b="1">
                <a:latin typeface="Calibri"/>
                <a:cs typeface="Calibri"/>
              </a:rPr>
              <a:t>(by </a:t>
            </a:r>
            <a:r>
              <a:rPr dirty="0" sz="1200" spc="-5" b="1">
                <a:latin typeface="Calibri"/>
                <a:cs typeface="Calibri"/>
              </a:rPr>
              <a:t>Uniprot Consortium)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00">
              <a:latin typeface="Calibri"/>
              <a:cs typeface="Calibri"/>
            </a:endParaRPr>
          </a:p>
          <a:p>
            <a:pPr marL="12700" marR="160020">
              <a:lnSpc>
                <a:spcPct val="110000"/>
              </a:lnSpc>
            </a:pPr>
            <a:r>
              <a:rPr dirty="0" sz="1200" spc="-5">
                <a:latin typeface="Calibri"/>
                <a:cs typeface="Calibri"/>
              </a:rPr>
              <a:t>Both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GenBank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UniProt</a:t>
            </a:r>
            <a:r>
              <a:rPr dirty="0" sz="1200" spc="15" b="1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online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DNA,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available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here</a:t>
            </a:r>
            <a:r>
              <a:rPr dirty="0" sz="1200" spc="-5">
                <a:latin typeface="Calibri"/>
                <a:cs typeface="Calibri"/>
              </a:rPr>
              <a:t> online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public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researchers.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27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94079"/>
            <a:ext cx="5955665" cy="22205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007:</a:t>
            </a:r>
            <a:r>
              <a:rPr dirty="0" sz="1300" spc="-2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USING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GENBANK</a:t>
            </a:r>
            <a:endParaRPr sz="13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>
              <a:latin typeface="Calibri Light"/>
              <a:cs typeface="Calibri Light"/>
            </a:endParaRPr>
          </a:p>
          <a:p>
            <a:pPr marL="12700" marR="5080">
              <a:lnSpc>
                <a:spcPct val="110000"/>
              </a:lnSpc>
            </a:pPr>
            <a:r>
              <a:rPr dirty="0" sz="1200">
                <a:latin typeface="Calibri"/>
                <a:cs typeface="Calibri"/>
              </a:rPr>
              <a:t>GenBank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online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where researcher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access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DNA,</a:t>
            </a:r>
            <a:r>
              <a:rPr dirty="0" sz="1200" spc="4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proteins.</a:t>
            </a:r>
            <a:endParaRPr sz="1200">
              <a:latin typeface="Calibri"/>
              <a:cs typeface="Calibri"/>
            </a:endParaRPr>
          </a:p>
          <a:p>
            <a:pPr marL="12700" marR="348615">
              <a:lnSpc>
                <a:spcPct val="110000"/>
              </a:lnSpc>
              <a:spcBef>
                <a:spcPts val="795"/>
              </a:spcBef>
            </a:pP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find</a:t>
            </a:r>
            <a:r>
              <a:rPr dirty="0" sz="1200">
                <a:latin typeface="Calibri"/>
                <a:cs typeface="Calibri"/>
              </a:rPr>
              <a:t> any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 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online 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NCBI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GenBank website which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Public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site.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Which is;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u="sng" sz="12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www.ncbi.nlm.nih.gov/genbank</a:t>
            </a:r>
            <a:endParaRPr sz="1200">
              <a:latin typeface="Calibri"/>
              <a:cs typeface="Calibri"/>
            </a:endParaRPr>
          </a:p>
          <a:p>
            <a:pPr marL="12700" marR="267335">
              <a:lnSpc>
                <a:spcPct val="110000"/>
              </a:lnSpc>
              <a:spcBef>
                <a:spcPts val="805"/>
              </a:spcBef>
            </a:pP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example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want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find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Immunoglobulin </a:t>
            </a:r>
            <a:r>
              <a:rPr dirty="0" sz="1200" spc="-5">
                <a:latin typeface="Calibri"/>
                <a:cs typeface="Calibri"/>
              </a:rPr>
              <a:t>which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responsible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Glycoprotein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antibodies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white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blood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cells plasma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act</a:t>
            </a:r>
            <a:r>
              <a:rPr dirty="0" sz="1200" spc="-5">
                <a:latin typeface="Calibri"/>
                <a:cs typeface="Calibri"/>
              </a:rPr>
              <a:t> 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immunity.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220463" y="3825240"/>
            <a:ext cx="3336290" cy="2199640"/>
            <a:chOff x="2220463" y="3825240"/>
            <a:chExt cx="3336290" cy="219964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20463" y="3825240"/>
              <a:ext cx="3336044" cy="219913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76475" y="3876675"/>
              <a:ext cx="3170936" cy="203771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257425" y="3857625"/>
              <a:ext cx="3209290" cy="2075814"/>
            </a:xfrm>
            <a:custGeom>
              <a:avLst/>
              <a:gdLst/>
              <a:ahLst/>
              <a:cxnLst/>
              <a:rect l="l" t="t" r="r" b="b"/>
              <a:pathLst>
                <a:path w="3209290" h="2075814">
                  <a:moveTo>
                    <a:pt x="0" y="2075814"/>
                  </a:moveTo>
                  <a:lnTo>
                    <a:pt x="3209036" y="2075814"/>
                  </a:lnTo>
                  <a:lnTo>
                    <a:pt x="3209036" y="0"/>
                  </a:lnTo>
                  <a:lnTo>
                    <a:pt x="0" y="0"/>
                  </a:lnTo>
                  <a:lnTo>
                    <a:pt x="0" y="207581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28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218815"/>
            <a:ext cx="3300095" cy="1915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searched</a:t>
            </a:r>
            <a:r>
              <a:rPr dirty="0" sz="1200">
                <a:latin typeface="Calibri"/>
                <a:cs typeface="Calibri"/>
              </a:rPr>
              <a:t> from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GenBank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 </a:t>
            </a:r>
            <a:r>
              <a:rPr dirty="0" sz="1200" spc="-5">
                <a:latin typeface="Calibri"/>
                <a:cs typeface="Calibri"/>
              </a:rPr>
              <a:t>typing;</a:t>
            </a:r>
            <a:endParaRPr sz="1200">
              <a:latin typeface="Calibri"/>
              <a:cs typeface="Calibri"/>
            </a:endParaRPr>
          </a:p>
          <a:p>
            <a:pPr marL="498475" indent="-229235">
              <a:lnSpc>
                <a:spcPct val="100000"/>
              </a:lnSpc>
              <a:spcBef>
                <a:spcPts val="935"/>
              </a:spcBef>
              <a:buFont typeface="Courier New"/>
              <a:buChar char="o"/>
              <a:tabLst>
                <a:tab pos="499109" algn="l"/>
              </a:tabLst>
            </a:pP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-4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name</a:t>
            </a:r>
            <a:endParaRPr sz="1200">
              <a:latin typeface="Calibri"/>
              <a:cs typeface="Calibri"/>
            </a:endParaRPr>
          </a:p>
          <a:p>
            <a:pPr marL="498475" indent="-229235">
              <a:lnSpc>
                <a:spcPct val="100000"/>
              </a:lnSpc>
              <a:spcBef>
                <a:spcPts val="145"/>
              </a:spcBef>
              <a:buFont typeface="Courier New"/>
              <a:buChar char="o"/>
              <a:tabLst>
                <a:tab pos="499109" algn="l"/>
              </a:tabLst>
            </a:pPr>
            <a:r>
              <a:rPr dirty="0" sz="1200">
                <a:latin typeface="Calibri"/>
                <a:cs typeface="Calibri"/>
              </a:rPr>
              <a:t>ID</a:t>
            </a:r>
            <a:endParaRPr sz="1200">
              <a:latin typeface="Calibri"/>
              <a:cs typeface="Calibri"/>
            </a:endParaRPr>
          </a:p>
          <a:p>
            <a:pPr marL="498475" indent="-229235">
              <a:lnSpc>
                <a:spcPct val="100000"/>
              </a:lnSpc>
              <a:spcBef>
                <a:spcPts val="130"/>
              </a:spcBef>
              <a:buFont typeface="Courier New"/>
              <a:buChar char="o"/>
              <a:tabLst>
                <a:tab pos="499109" algn="l"/>
              </a:tabLst>
            </a:pPr>
            <a:r>
              <a:rPr dirty="0" sz="1200">
                <a:latin typeface="Calibri"/>
                <a:cs typeface="Calibri"/>
              </a:rPr>
              <a:t>Name</a:t>
            </a:r>
            <a:endParaRPr sz="1200">
              <a:latin typeface="Calibri"/>
              <a:cs typeface="Calibri"/>
            </a:endParaRPr>
          </a:p>
          <a:p>
            <a:pPr marL="498475" indent="-229235">
              <a:lnSpc>
                <a:spcPct val="100000"/>
              </a:lnSpc>
              <a:spcBef>
                <a:spcPts val="145"/>
              </a:spcBef>
              <a:buFont typeface="Courier New"/>
              <a:buChar char="o"/>
              <a:tabLst>
                <a:tab pos="499109" algn="l"/>
              </a:tabLst>
            </a:pPr>
            <a:r>
              <a:rPr dirty="0" sz="1200">
                <a:latin typeface="Calibri"/>
                <a:cs typeface="Calibri"/>
              </a:rPr>
              <a:t>Species</a:t>
            </a:r>
            <a:endParaRPr sz="1200">
              <a:latin typeface="Calibri"/>
              <a:cs typeface="Calibri"/>
            </a:endParaRPr>
          </a:p>
          <a:p>
            <a:pPr marL="498475" indent="-229235">
              <a:lnSpc>
                <a:spcPct val="100000"/>
              </a:lnSpc>
              <a:spcBef>
                <a:spcPts val="145"/>
              </a:spcBef>
              <a:buFont typeface="Courier New"/>
              <a:buChar char="o"/>
              <a:tabLst>
                <a:tab pos="499109" algn="l"/>
              </a:tabLst>
            </a:pPr>
            <a:r>
              <a:rPr dirty="0" sz="1200" spc="-5">
                <a:latin typeface="Calibri"/>
                <a:cs typeface="Calibri"/>
              </a:rPr>
              <a:t>Locus</a:t>
            </a:r>
            <a:endParaRPr sz="1200">
              <a:latin typeface="Calibri"/>
              <a:cs typeface="Calibri"/>
            </a:endParaRPr>
          </a:p>
          <a:p>
            <a:pPr marL="498475" indent="-229235">
              <a:lnSpc>
                <a:spcPct val="100000"/>
              </a:lnSpc>
              <a:spcBef>
                <a:spcPts val="140"/>
              </a:spcBef>
              <a:buFont typeface="Courier New"/>
              <a:buChar char="o"/>
              <a:tabLst>
                <a:tab pos="499109" algn="l"/>
              </a:tabLst>
            </a:pPr>
            <a:r>
              <a:rPr dirty="0" sz="1200" spc="-5">
                <a:latin typeface="Calibri"/>
                <a:cs typeface="Calibri"/>
              </a:rPr>
              <a:t>Accession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</a:t>
            </a:r>
            <a:endParaRPr sz="1200">
              <a:latin typeface="Calibri"/>
              <a:cs typeface="Calibri"/>
            </a:endParaRPr>
          </a:p>
          <a:p>
            <a:pPr marL="498475" indent="-229235">
              <a:lnSpc>
                <a:spcPct val="100000"/>
              </a:lnSpc>
              <a:spcBef>
                <a:spcPts val="135"/>
              </a:spcBef>
              <a:buFont typeface="Courier New"/>
              <a:buChar char="o"/>
              <a:tabLst>
                <a:tab pos="499109" algn="l"/>
              </a:tabLst>
            </a:pPr>
            <a:r>
              <a:rPr dirty="0" sz="1200" spc="-5">
                <a:latin typeface="Calibri"/>
                <a:cs typeface="Calibri"/>
              </a:rPr>
              <a:t>Author</a:t>
            </a:r>
            <a:endParaRPr sz="1200">
              <a:latin typeface="Calibri"/>
              <a:cs typeface="Calibri"/>
            </a:endParaRPr>
          </a:p>
          <a:p>
            <a:pPr marL="498475" indent="-229235">
              <a:lnSpc>
                <a:spcPct val="100000"/>
              </a:lnSpc>
              <a:spcBef>
                <a:spcPts val="145"/>
              </a:spcBef>
              <a:buFont typeface="Courier New"/>
              <a:buChar char="o"/>
              <a:tabLst>
                <a:tab pos="499109" algn="l"/>
              </a:tabLst>
            </a:pPr>
            <a:r>
              <a:rPr dirty="0" sz="1200" spc="-5">
                <a:latin typeface="Calibri"/>
                <a:cs typeface="Calibri"/>
              </a:rPr>
              <a:t>Journal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73228" y="935742"/>
            <a:ext cx="3430904" cy="2173605"/>
            <a:chOff x="2173228" y="935742"/>
            <a:chExt cx="3430904" cy="21736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73228" y="935742"/>
              <a:ext cx="3430515" cy="217321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28849" y="990600"/>
              <a:ext cx="3265804" cy="200977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209799" y="971550"/>
              <a:ext cx="3303904" cy="2047875"/>
            </a:xfrm>
            <a:custGeom>
              <a:avLst/>
              <a:gdLst/>
              <a:ahLst/>
              <a:cxnLst/>
              <a:rect l="l" t="t" r="r" b="b"/>
              <a:pathLst>
                <a:path w="3303904" h="2047875">
                  <a:moveTo>
                    <a:pt x="0" y="2047875"/>
                  </a:moveTo>
                  <a:lnTo>
                    <a:pt x="3303904" y="2047875"/>
                  </a:lnTo>
                  <a:lnTo>
                    <a:pt x="3303904" y="0"/>
                  </a:lnTo>
                  <a:lnTo>
                    <a:pt x="0" y="0"/>
                  </a:lnTo>
                  <a:lnTo>
                    <a:pt x="0" y="2047875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29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1457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008: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USING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UNIPROT</a:t>
            </a:r>
            <a:endParaRPr sz="13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200" spc="-5">
                <a:latin typeface="Calibri"/>
                <a:cs typeface="Calibri"/>
              </a:rPr>
              <a:t>UniProt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public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being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used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search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sequence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proteins.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u="sng" sz="1100" spc="-5" b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www.Uniprot.org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957698"/>
            <a:ext cx="5539740" cy="6280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5"/>
              </a:spcBef>
            </a:pP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example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want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search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>
                <a:latin typeface="Calibri"/>
                <a:cs typeface="Calibri"/>
              </a:rPr>
              <a:t> is </a:t>
            </a:r>
            <a:r>
              <a:rPr dirty="0" sz="1200" spc="-5">
                <a:latin typeface="Calibri"/>
                <a:cs typeface="Calibri"/>
              </a:rPr>
              <a:t>Ubiquitin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5">
                <a:latin typeface="Calibri"/>
                <a:cs typeface="Calibri"/>
              </a:rPr>
              <a:t>plays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important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role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cytosol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recycling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proteins.</a:t>
            </a:r>
            <a:r>
              <a:rPr dirty="0" sz="1200">
                <a:latin typeface="Calibri"/>
                <a:cs typeface="Calibri"/>
              </a:rPr>
              <a:t> 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go</a:t>
            </a:r>
            <a:r>
              <a:rPr dirty="0" sz="1200" spc="-5">
                <a:latin typeface="Calibri"/>
                <a:cs typeface="Calibri"/>
              </a:rPr>
              <a:t> online 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website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u="sng" sz="12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www.Uniprot.org</a:t>
            </a:r>
            <a:r>
              <a:rPr dirty="0" sz="1200" spc="-5">
                <a:solidFill>
                  <a:srgbClr val="0462C1"/>
                </a:solidFill>
                <a:latin typeface="Calibri"/>
                <a:cs typeface="Calibri"/>
                <a:hlinkClick r:id="rId2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above</a:t>
            </a:r>
            <a:r>
              <a:rPr dirty="0" sz="1200">
                <a:latin typeface="Calibri"/>
                <a:cs typeface="Calibri"/>
              </a:rPr>
              <a:t> page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will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appear.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728899"/>
            <a:ext cx="5722620" cy="4152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10300"/>
              </a:lnSpc>
              <a:spcBef>
                <a:spcPts val="105"/>
              </a:spcBef>
            </a:pP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write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name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search box</a:t>
            </a:r>
            <a:r>
              <a:rPr dirty="0" sz="1200">
                <a:latin typeface="Calibri"/>
                <a:cs typeface="Calibri"/>
              </a:rPr>
              <a:t> and</a:t>
            </a:r>
            <a:r>
              <a:rPr dirty="0" sz="1200" spc="-5">
                <a:latin typeface="Calibri"/>
                <a:cs typeface="Calibri"/>
              </a:rPr>
              <a:t> press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enter.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You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will get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searched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results </a:t>
            </a:r>
            <a:r>
              <a:rPr dirty="0" sz="1100" spc="-5">
                <a:latin typeface="Calibri"/>
                <a:cs typeface="Calibri"/>
              </a:rPr>
              <a:t>like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this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one.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00351" y="5701284"/>
            <a:ext cx="3171444" cy="195160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800225" y="2005583"/>
            <a:ext cx="4171950" cy="2581910"/>
            <a:chOff x="1800225" y="2005583"/>
            <a:chExt cx="4171950" cy="258191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0225" y="2005583"/>
              <a:ext cx="4171950" cy="258152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867025" y="2133853"/>
              <a:ext cx="2600325" cy="285750"/>
            </a:xfrm>
            <a:custGeom>
              <a:avLst/>
              <a:gdLst/>
              <a:ahLst/>
              <a:cxnLst/>
              <a:rect l="l" t="t" r="r" b="b"/>
              <a:pathLst>
                <a:path w="2600325" h="285750">
                  <a:moveTo>
                    <a:pt x="0" y="285750"/>
                  </a:moveTo>
                  <a:lnTo>
                    <a:pt x="2600325" y="285750"/>
                  </a:lnTo>
                  <a:lnTo>
                    <a:pt x="2600325" y="0"/>
                  </a:lnTo>
                  <a:lnTo>
                    <a:pt x="0" y="0"/>
                  </a:lnTo>
                  <a:lnTo>
                    <a:pt x="0" y="285750"/>
                  </a:lnTo>
                  <a:close/>
                </a:path>
              </a:pathLst>
            </a:custGeom>
            <a:ln w="412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30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216778"/>
            <a:ext cx="5453380" cy="1316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By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clicking</a:t>
            </a:r>
            <a:r>
              <a:rPr dirty="0" sz="1200">
                <a:latin typeface="Calibri"/>
                <a:cs typeface="Calibri"/>
              </a:rPr>
              <a:t> 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result </a:t>
            </a:r>
            <a:r>
              <a:rPr dirty="0" sz="1200">
                <a:latin typeface="Calibri"/>
                <a:cs typeface="Calibri"/>
              </a:rPr>
              <a:t>you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download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Blast</a:t>
            </a:r>
            <a:r>
              <a:rPr dirty="0" sz="1200" spc="10" b="1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sequence.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805"/>
              </a:spcBef>
            </a:pP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home</a:t>
            </a:r>
            <a:r>
              <a:rPr dirty="0" sz="1200">
                <a:latin typeface="Calibri"/>
                <a:cs typeface="Calibri"/>
              </a:rPr>
              <a:t> page</a:t>
            </a:r>
            <a:r>
              <a:rPr dirty="0" sz="1200" spc="-5">
                <a:latin typeface="Calibri"/>
                <a:cs typeface="Calibri"/>
              </a:rPr>
              <a:t> there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box</a:t>
            </a:r>
            <a:r>
              <a:rPr dirty="0" sz="1200" spc="-5">
                <a:latin typeface="Calibri"/>
                <a:cs typeface="Calibri"/>
              </a:rPr>
              <a:t> named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“Swiss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Prot”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contains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human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curated protein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molecular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mass, </a:t>
            </a:r>
            <a:r>
              <a:rPr dirty="0" sz="1200" spc="-5">
                <a:latin typeface="Calibri"/>
                <a:cs typeface="Calibri"/>
              </a:rPr>
              <a:t>observed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predicted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modifications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etc.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-5">
                <a:latin typeface="Calibri"/>
                <a:cs typeface="Calibri"/>
              </a:rPr>
              <a:t>Uniprot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searched</a:t>
            </a:r>
            <a:r>
              <a:rPr dirty="0" sz="1200">
                <a:latin typeface="Calibri"/>
                <a:cs typeface="Calibri"/>
              </a:rPr>
              <a:t> 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typing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Name,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ID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914400"/>
            <a:ext cx="6037453" cy="220725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31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832548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Table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Contents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940"/>
              </a:spcBef>
            </a:pPr>
            <a:r>
              <a:rPr dirty="0" sz="1100">
                <a:latin typeface="Calibri"/>
                <a:cs typeface="Calibri"/>
                <a:hlinkClick r:id="rId2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 052:</a:t>
            </a:r>
            <a:r>
              <a:rPr dirty="0" sz="1100" spc="10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SUMMERY</a:t>
            </a:r>
            <a:r>
              <a:rPr dirty="0" sz="1100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OF</a:t>
            </a:r>
            <a:r>
              <a:rPr dirty="0" sz="1100" spc="15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" action="ppaction://hlinksldjump"/>
              </a:rPr>
              <a:t>BLAST</a:t>
            </a:r>
            <a:r>
              <a:rPr dirty="0" sz="1100" spc="10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.........................................................................................................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" action="ppaction://hlinksldjump"/>
              </a:rPr>
              <a:t>87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3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" action="ppaction://hlinksldjump"/>
              </a:rPr>
              <a:t>053:</a:t>
            </a:r>
            <a:r>
              <a:rPr dirty="0" sz="1100" spc="25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" action="ppaction://hlinksldjump"/>
              </a:rPr>
              <a:t>INTRODUCTION</a:t>
            </a:r>
            <a:r>
              <a:rPr dirty="0" sz="1100" spc="20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3" action="ppaction://hlinksldjump"/>
              </a:rPr>
              <a:t>TO</a:t>
            </a:r>
            <a:r>
              <a:rPr dirty="0" sz="1100" spc="25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" action="ppaction://hlinksldjump"/>
              </a:rPr>
              <a:t>FASTA.................................................................................................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3" action="ppaction://hlinksldjump"/>
              </a:rPr>
              <a:t>91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4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4" action="ppaction://hlinksldjump"/>
              </a:rPr>
              <a:t> 054:</a:t>
            </a:r>
            <a:r>
              <a:rPr dirty="0" sz="1100" spc="15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4" action="ppaction://hlinksldjump"/>
              </a:rPr>
              <a:t>INTRODUCTION</a:t>
            </a:r>
            <a:r>
              <a:rPr dirty="0" sz="1100" spc="5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4" action="ppaction://hlinksldjump"/>
              </a:rPr>
              <a:t>TO</a:t>
            </a:r>
            <a:r>
              <a:rPr dirty="0" sz="1100" spc="15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4" action="ppaction://hlinksldjump"/>
              </a:rPr>
              <a:t>FASTA-II</a:t>
            </a:r>
            <a:r>
              <a:rPr dirty="0" sz="1100" spc="15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4" action="ppaction://hlinksldjump"/>
              </a:rPr>
              <a:t>.............................................................................................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4" action="ppaction://hlinksldjump"/>
              </a:rPr>
              <a:t>94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5" action="ppaction://hlinksldjump"/>
              </a:rPr>
              <a:t>Module</a:t>
            </a:r>
            <a:r>
              <a:rPr dirty="0" sz="1100" spc="15">
                <a:latin typeface="Calibri"/>
                <a:cs typeface="Calibri"/>
                <a:hlinkClick r:id="rId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5" action="ppaction://hlinksldjump"/>
              </a:rPr>
              <a:t>055:</a:t>
            </a:r>
            <a:r>
              <a:rPr dirty="0" sz="1100" spc="35">
                <a:latin typeface="Calibri"/>
                <a:cs typeface="Calibri"/>
                <a:hlinkClick r:id="rId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5" action="ppaction://hlinksldjump"/>
              </a:rPr>
              <a:t>FASTA</a:t>
            </a:r>
            <a:r>
              <a:rPr dirty="0" sz="1100" spc="30">
                <a:latin typeface="Calibri"/>
                <a:cs typeface="Calibri"/>
                <a:hlinkClick r:id="rId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5" action="ppaction://hlinksldjump"/>
              </a:rPr>
              <a:t>ALGORITHM............................................................................................................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5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5" action="ppaction://hlinksldjump"/>
              </a:rPr>
              <a:t>96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6" action="ppaction://hlinksldjump"/>
              </a:rPr>
              <a:t>Module</a:t>
            </a:r>
            <a:r>
              <a:rPr dirty="0" sz="1100" spc="10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056:</a:t>
            </a:r>
            <a:r>
              <a:rPr dirty="0" sz="1100" spc="30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TYPES</a:t>
            </a:r>
            <a:r>
              <a:rPr dirty="0" sz="1100" spc="10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6" action="ppaction://hlinksldjump"/>
              </a:rPr>
              <a:t>OF</a:t>
            </a:r>
            <a:r>
              <a:rPr dirty="0" sz="1100" spc="25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FASTA.................................................................................................................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6" action="ppaction://hlinksldjump"/>
              </a:rPr>
              <a:t>98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7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 057:</a:t>
            </a:r>
            <a:r>
              <a:rPr dirty="0" sz="1100" spc="15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SUMMERY</a:t>
            </a:r>
            <a:r>
              <a:rPr dirty="0" sz="1100" spc="5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OF</a:t>
            </a:r>
            <a:r>
              <a:rPr dirty="0" sz="1100" spc="15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FASTA</a:t>
            </a:r>
            <a:r>
              <a:rPr dirty="0" sz="1100" spc="-65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.........................................................................................................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7" action="ppaction://hlinksldjump"/>
              </a:rPr>
              <a:t>99</a:t>
            </a:r>
            <a:endParaRPr sz="1100">
              <a:latin typeface="Calibri"/>
              <a:cs typeface="Calibri"/>
            </a:endParaRPr>
          </a:p>
          <a:p>
            <a:pPr marL="152400" marR="10160">
              <a:lnSpc>
                <a:spcPct val="147300"/>
              </a:lnSpc>
              <a:spcBef>
                <a:spcPts val="10"/>
              </a:spcBef>
            </a:pPr>
            <a:r>
              <a:rPr dirty="0" sz="1100">
                <a:latin typeface="Calibri"/>
                <a:cs typeface="Calibri"/>
                <a:hlinkClick r:id="rId8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058: BIOLOGICAL </a:t>
            </a:r>
            <a:r>
              <a:rPr dirty="0" sz="1100">
                <a:latin typeface="Calibri"/>
                <a:cs typeface="Calibri"/>
                <a:hlinkClick r:id="rId8" action="ppaction://hlinksldjump"/>
              </a:rPr>
              <a:t>DATABASE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AND ONLINE TOOLS.................................................................. 103 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  <a:hlinkClick r:id="rId9" action="ppaction://hlinksldjump"/>
              </a:rPr>
              <a:t>Module</a:t>
            </a:r>
            <a:r>
              <a:rPr dirty="0" sz="1100" spc="35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059:</a:t>
            </a:r>
            <a:r>
              <a:rPr dirty="0" sz="1100" spc="60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EXPASY.............................................................................................................................</a:t>
            </a:r>
            <a:r>
              <a:rPr dirty="0" sz="1100" spc="-100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104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10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 060:</a:t>
            </a:r>
            <a:r>
              <a:rPr dirty="0" sz="1100" spc="15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0" action="ppaction://hlinksldjump"/>
              </a:rPr>
              <a:t>UNIPROT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AND</a:t>
            </a:r>
            <a:r>
              <a:rPr dirty="0" sz="1100" spc="20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SWISSPROT</a:t>
            </a:r>
            <a:r>
              <a:rPr dirty="0" sz="1100" spc="-125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..............................................................................................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110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11" action="ppaction://hlinksldjump"/>
              </a:rPr>
              <a:t>Module</a:t>
            </a:r>
            <a:r>
              <a:rPr dirty="0" sz="1100" spc="15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061:</a:t>
            </a:r>
            <a:r>
              <a:rPr dirty="0" sz="1100" spc="20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PROTEIN</a:t>
            </a:r>
            <a:r>
              <a:rPr dirty="0" sz="1100" spc="20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DATA</a:t>
            </a:r>
            <a:r>
              <a:rPr dirty="0" sz="1100" spc="30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BANK.......................................................................................................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112</a:t>
            </a:r>
            <a:endParaRPr sz="1100">
              <a:latin typeface="Calibri"/>
              <a:cs typeface="Calibri"/>
            </a:endParaRPr>
          </a:p>
          <a:p>
            <a:pPr marL="152400" marR="10160">
              <a:lnSpc>
                <a:spcPts val="1960"/>
              </a:lnSpc>
              <a:spcBef>
                <a:spcPts val="160"/>
              </a:spcBef>
            </a:pPr>
            <a:r>
              <a:rPr dirty="0" sz="1100">
                <a:latin typeface="Calibri"/>
                <a:cs typeface="Calibri"/>
                <a:hlinkClick r:id="rId12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12" action="ppaction://hlinksldjump"/>
              </a:rPr>
              <a:t>062: REVIEW OF SEQUENCE ALIGNMENT ............................................................................... 114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  <a:hlinkClick r:id="rId13" action="ppaction://hlinksldjump"/>
              </a:rPr>
              <a:t>Module</a:t>
            </a:r>
            <a:r>
              <a:rPr dirty="0" sz="1100" spc="40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063:</a:t>
            </a:r>
            <a:r>
              <a:rPr dirty="0" sz="1100" spc="60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GENBANK.........................................................................................................................</a:t>
            </a:r>
            <a:r>
              <a:rPr dirty="0" sz="1100" spc="-100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115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450"/>
              </a:spcBef>
            </a:pPr>
            <a:r>
              <a:rPr dirty="0" sz="1100">
                <a:latin typeface="Calibri"/>
                <a:cs typeface="Calibri"/>
                <a:hlinkClick r:id="rId14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064:</a:t>
            </a:r>
            <a:r>
              <a:rPr dirty="0" sz="1100" spc="25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ENSEMBLE</a:t>
            </a:r>
            <a:r>
              <a:rPr dirty="0" sz="1100" spc="15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.......................................................................................................................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116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25"/>
              </a:spcBef>
            </a:pP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Chapter</a:t>
            </a:r>
            <a:r>
              <a:rPr dirty="0" sz="1100" spc="20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5" action="ppaction://hlinksldjump"/>
              </a:rPr>
              <a:t>3</a:t>
            </a:r>
            <a:r>
              <a:rPr dirty="0" sz="1100" spc="20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5" action="ppaction://hlinksldjump"/>
              </a:rPr>
              <a:t>-</a:t>
            </a:r>
            <a:r>
              <a:rPr dirty="0" sz="1100" spc="10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5" action="ppaction://hlinksldjump"/>
              </a:rPr>
              <a:t>Molecular</a:t>
            </a:r>
            <a:r>
              <a:rPr dirty="0" sz="1100" spc="20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Evolution</a:t>
            </a:r>
            <a:r>
              <a:rPr dirty="0" sz="1100" spc="-130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...............................................................................................................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117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15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 001:</a:t>
            </a:r>
            <a:r>
              <a:rPr dirty="0" sz="1100">
                <a:latin typeface="Calibri"/>
                <a:cs typeface="Calibri"/>
                <a:hlinkClick r:id="rId15" action="ppaction://hlinksldjump"/>
              </a:rPr>
              <a:t> Molecular</a:t>
            </a:r>
            <a:r>
              <a:rPr dirty="0" sz="1100" spc="10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5" action="ppaction://hlinksldjump"/>
              </a:rPr>
              <a:t>Evolution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5" action="ppaction://hlinksldjump"/>
              </a:rPr>
              <a:t>&amp;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Phylogeny</a:t>
            </a:r>
            <a:r>
              <a:rPr dirty="0" sz="1100" spc="-100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...................................................................................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117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16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002:</a:t>
            </a:r>
            <a:r>
              <a:rPr dirty="0" sz="1100" spc="25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Evolution</a:t>
            </a:r>
            <a:r>
              <a:rPr dirty="0" sz="1100" spc="10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6" action="ppaction://hlinksldjump"/>
              </a:rPr>
              <a:t>of</a:t>
            </a:r>
            <a:r>
              <a:rPr dirty="0" sz="1100" spc="25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Sequences</a:t>
            </a:r>
            <a:r>
              <a:rPr dirty="0" sz="1100" spc="-55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...................................................................................................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119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17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17" action="ppaction://hlinksldjump"/>
              </a:rPr>
              <a:t> 003:</a:t>
            </a:r>
            <a:r>
              <a:rPr dirty="0" sz="1100" spc="10">
                <a:latin typeface="Calibri"/>
                <a:cs typeface="Calibri"/>
                <a:hlinkClick r:id="rId17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7" action="ppaction://hlinksldjump"/>
              </a:rPr>
              <a:t>Concepts and </a:t>
            </a:r>
            <a:r>
              <a:rPr dirty="0" sz="1100" spc="-5">
                <a:latin typeface="Calibri"/>
                <a:cs typeface="Calibri"/>
                <a:hlinkClick r:id="rId17" action="ppaction://hlinksldjump"/>
              </a:rPr>
              <a:t>Terminologies</a:t>
            </a:r>
            <a:r>
              <a:rPr dirty="0" sz="1100" spc="20">
                <a:latin typeface="Calibri"/>
                <a:cs typeface="Calibri"/>
                <a:hlinkClick r:id="rId17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7" action="ppaction://hlinksldjump"/>
              </a:rPr>
              <a:t>-</a:t>
            </a:r>
            <a:r>
              <a:rPr dirty="0" sz="1100" spc="10">
                <a:latin typeface="Calibri"/>
                <a:cs typeface="Calibri"/>
                <a:hlinkClick r:id="rId17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7" action="ppaction://hlinksldjump"/>
              </a:rPr>
              <a:t>I</a:t>
            </a:r>
            <a:r>
              <a:rPr dirty="0" sz="1100" spc="-110">
                <a:latin typeface="Calibri"/>
                <a:cs typeface="Calibri"/>
                <a:hlinkClick r:id="rId1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7" action="ppaction://hlinksldjump"/>
              </a:rPr>
              <a:t>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1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7" action="ppaction://hlinksldjump"/>
              </a:rPr>
              <a:t>120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18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 004:</a:t>
            </a:r>
            <a:r>
              <a:rPr dirty="0" sz="1100" spc="10">
                <a:latin typeface="Calibri"/>
                <a:cs typeface="Calibri"/>
                <a:hlinkClick r:id="rId18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8" action="ppaction://hlinksldjump"/>
              </a:rPr>
              <a:t>Concepts</a:t>
            </a:r>
            <a:r>
              <a:rPr dirty="0" sz="1100" spc="5">
                <a:latin typeface="Calibri"/>
                <a:cs typeface="Calibri"/>
                <a:hlinkClick r:id="rId18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8" action="ppaction://hlinksldjump"/>
              </a:rPr>
              <a:t>and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 Terminologies</a:t>
            </a:r>
            <a:r>
              <a:rPr dirty="0" sz="1100" spc="25">
                <a:latin typeface="Calibri"/>
                <a:cs typeface="Calibri"/>
                <a:hlinkClick r:id="rId18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8" action="ppaction://hlinksldjump"/>
              </a:rPr>
              <a:t>-</a:t>
            </a:r>
            <a:r>
              <a:rPr dirty="0" sz="1100" spc="10">
                <a:latin typeface="Calibri"/>
                <a:cs typeface="Calibri"/>
                <a:hlinkClick r:id="rId1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II</a:t>
            </a:r>
            <a:r>
              <a:rPr dirty="0" sz="1100" spc="-110">
                <a:latin typeface="Calibri"/>
                <a:cs typeface="Calibri"/>
                <a:hlinkClick r:id="rId1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1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122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19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005:</a:t>
            </a:r>
            <a:r>
              <a:rPr dirty="0" sz="1100" spc="15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Algorithms</a:t>
            </a:r>
            <a:r>
              <a:rPr dirty="0" sz="1100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and</a:t>
            </a:r>
            <a:r>
              <a:rPr dirty="0" sz="1100" spc="10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9" action="ppaction://hlinksldjump"/>
              </a:rPr>
              <a:t>Techniques</a:t>
            </a:r>
            <a:r>
              <a:rPr dirty="0" sz="1100" spc="-135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.............................................................................................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123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20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 006:</a:t>
            </a:r>
            <a:r>
              <a:rPr dirty="0" sz="1100" spc="20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0" action="ppaction://hlinksldjump"/>
              </a:rPr>
              <a:t>Introduction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 to</a:t>
            </a:r>
            <a:r>
              <a:rPr dirty="0" sz="1100" spc="20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UPGMA...................................................................................................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124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21" action="ppaction://hlinksldjump"/>
              </a:rPr>
              <a:t>Module</a:t>
            </a:r>
            <a:r>
              <a:rPr dirty="0" sz="1100" spc="45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007:</a:t>
            </a:r>
            <a:r>
              <a:rPr dirty="0" sz="1100" spc="65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UPGMA-I..........................................................................................................................</a:t>
            </a:r>
            <a:r>
              <a:rPr dirty="0" sz="1100" spc="-95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126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22" action="ppaction://hlinksldjump"/>
              </a:rPr>
              <a:t>Module</a:t>
            </a:r>
            <a:r>
              <a:rPr dirty="0" sz="1100" spc="45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2" action="ppaction://hlinksldjump"/>
              </a:rPr>
              <a:t>008:</a:t>
            </a:r>
            <a:r>
              <a:rPr dirty="0" sz="1100" spc="65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2" action="ppaction://hlinksldjump"/>
              </a:rPr>
              <a:t>UPGMA-II.........................................................................................................................</a:t>
            </a:r>
            <a:r>
              <a:rPr dirty="0" sz="1100" spc="-95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2" action="ppaction://hlinksldjump"/>
              </a:rPr>
              <a:t>128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23" action="ppaction://hlinksldjump"/>
              </a:rPr>
              <a:t>Module</a:t>
            </a:r>
            <a:r>
              <a:rPr dirty="0" sz="1100" spc="45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3" action="ppaction://hlinksldjump"/>
              </a:rPr>
              <a:t>009:</a:t>
            </a:r>
            <a:r>
              <a:rPr dirty="0" sz="1100" spc="65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3" action="ppaction://hlinksldjump"/>
              </a:rPr>
              <a:t>UPGMA-III........................................................................................................................</a:t>
            </a:r>
            <a:r>
              <a:rPr dirty="0" sz="1100" spc="-95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3" action="ppaction://hlinksldjump"/>
              </a:rPr>
              <a:t>131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24" action="ppaction://hlinksldjump"/>
              </a:rPr>
              <a:t>Module</a:t>
            </a:r>
            <a:r>
              <a:rPr dirty="0" sz="1100" spc="15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010:</a:t>
            </a:r>
            <a:r>
              <a:rPr dirty="0" sz="1100" spc="35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UPGMA-IV........................................................................................................................</a:t>
            </a:r>
            <a:r>
              <a:rPr dirty="0" sz="1100" spc="-110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133</a:t>
            </a:r>
            <a:endParaRPr sz="1100">
              <a:latin typeface="Calibri"/>
              <a:cs typeface="Calibri"/>
            </a:endParaRPr>
          </a:p>
          <a:p>
            <a:pPr algn="r" marL="12700" marR="10160" indent="139700">
              <a:lnSpc>
                <a:spcPts val="1960"/>
              </a:lnSpc>
              <a:spcBef>
                <a:spcPts val="155"/>
              </a:spcBef>
            </a:pPr>
            <a:r>
              <a:rPr dirty="0" sz="1100">
                <a:latin typeface="Calibri"/>
                <a:cs typeface="Calibri"/>
                <a:hlinkClick r:id="rId25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011: UPGMA-V......................................................................................................................... 135 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Chapter</a:t>
            </a:r>
            <a:r>
              <a:rPr dirty="0" sz="1100" spc="10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6" action="ppaction://hlinksldjump"/>
              </a:rPr>
              <a:t>4</a:t>
            </a:r>
            <a:r>
              <a:rPr dirty="0" sz="1100" spc="10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6" action="ppaction://hlinksldjump"/>
              </a:rPr>
              <a:t>-</a:t>
            </a:r>
            <a:r>
              <a:rPr dirty="0" sz="1100" spc="10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6" action="ppaction://hlinksldjump"/>
              </a:rPr>
              <a:t>RNA</a:t>
            </a:r>
            <a:r>
              <a:rPr dirty="0" sz="1100" spc="15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Secondary</a:t>
            </a:r>
            <a:r>
              <a:rPr dirty="0" sz="1100" spc="5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Structure</a:t>
            </a:r>
            <a:r>
              <a:rPr dirty="0" sz="1100">
                <a:latin typeface="Calibri"/>
                <a:cs typeface="Calibri"/>
                <a:hlinkClick r:id="rId26" action="ppaction://hlinksldjump"/>
              </a:rPr>
              <a:t> Prediction</a:t>
            </a:r>
            <a:r>
              <a:rPr dirty="0" sz="1100" spc="-60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137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450"/>
              </a:spcBef>
            </a:pPr>
            <a:r>
              <a:rPr dirty="0" sz="1100">
                <a:latin typeface="Calibri"/>
                <a:cs typeface="Calibri"/>
                <a:hlinkClick r:id="rId26" action="ppaction://hlinksldjump"/>
              </a:rPr>
              <a:t>Module</a:t>
            </a:r>
            <a:r>
              <a:rPr dirty="0" sz="1100" spc="10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001:</a:t>
            </a:r>
            <a:r>
              <a:rPr dirty="0" sz="1100" spc="15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6" action="ppaction://hlinksldjump"/>
              </a:rPr>
              <a:t>DNA</a:t>
            </a:r>
            <a:r>
              <a:rPr dirty="0" sz="1100" spc="25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TO</a:t>
            </a:r>
            <a:r>
              <a:rPr dirty="0" sz="1100" spc="15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6" action="ppaction://hlinksldjump"/>
              </a:rPr>
              <a:t>RNA</a:t>
            </a:r>
            <a:r>
              <a:rPr dirty="0" sz="1100" spc="10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SEQUENCES................................................................................................</a:t>
            </a:r>
            <a:r>
              <a:rPr dirty="0" sz="1100" spc="-114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137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27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002:</a:t>
            </a:r>
            <a:r>
              <a:rPr dirty="0" sz="1100" spc="20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TYPES</a:t>
            </a:r>
            <a:r>
              <a:rPr dirty="0" sz="1100" spc="10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7" action="ppaction://hlinksldjump"/>
              </a:rPr>
              <a:t>OF</a:t>
            </a:r>
            <a:r>
              <a:rPr dirty="0" sz="1100" spc="15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RNA</a:t>
            </a:r>
            <a:r>
              <a:rPr dirty="0" sz="1100" spc="20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&amp;THEIR</a:t>
            </a:r>
            <a:r>
              <a:rPr dirty="0" sz="1100" spc="10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FUNCTIONS.................................................................................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138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28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2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8" action="ppaction://hlinksldjump"/>
              </a:rPr>
              <a:t>003:</a:t>
            </a:r>
            <a:r>
              <a:rPr dirty="0" sz="1100" spc="25">
                <a:latin typeface="Calibri"/>
                <a:cs typeface="Calibri"/>
                <a:hlinkClick r:id="rId2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8" action="ppaction://hlinksldjump"/>
              </a:rPr>
              <a:t>SIGNIFICANCES</a:t>
            </a:r>
            <a:r>
              <a:rPr dirty="0" sz="1100" spc="20">
                <a:latin typeface="Calibri"/>
                <a:cs typeface="Calibri"/>
                <a:hlinkClick r:id="rId2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8" action="ppaction://hlinksldjump"/>
              </a:rPr>
              <a:t>OF</a:t>
            </a:r>
            <a:r>
              <a:rPr dirty="0" sz="1100" spc="30">
                <a:latin typeface="Calibri"/>
                <a:cs typeface="Calibri"/>
                <a:hlinkClick r:id="rId28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8" action="ppaction://hlinksldjump"/>
              </a:rPr>
              <a:t>RNA</a:t>
            </a:r>
            <a:r>
              <a:rPr dirty="0" sz="1100" spc="25">
                <a:latin typeface="Calibri"/>
                <a:cs typeface="Calibri"/>
                <a:hlinkClick r:id="rId2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8" action="ppaction://hlinksldjump"/>
              </a:rPr>
              <a:t>STRUCTURE...............................................................................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2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8" action="ppaction://hlinksldjump"/>
              </a:rPr>
              <a:t>140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29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 004:</a:t>
            </a:r>
            <a:r>
              <a:rPr dirty="0" sz="1100" spc="10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9" action="ppaction://hlinksldjump"/>
              </a:rPr>
              <a:t>RNA</a:t>
            </a:r>
            <a:r>
              <a:rPr dirty="0" sz="1100" spc="10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FOLDING AND</a:t>
            </a:r>
            <a:r>
              <a:rPr dirty="0" sz="1100" spc="20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ENERGY</a:t>
            </a:r>
            <a:r>
              <a:rPr dirty="0" sz="1100" spc="10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FOLDING</a:t>
            </a:r>
            <a:r>
              <a:rPr dirty="0" sz="1100" spc="20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142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30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30" action="ppaction://hlinksldjump"/>
              </a:rPr>
              <a:t> 005:</a:t>
            </a:r>
            <a:r>
              <a:rPr dirty="0" sz="1100" spc="15">
                <a:latin typeface="Calibri"/>
                <a:cs typeface="Calibri"/>
                <a:hlinkClick r:id="rId3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0" action="ppaction://hlinksldjump"/>
              </a:rPr>
              <a:t>CALCULATING</a:t>
            </a:r>
            <a:r>
              <a:rPr dirty="0" sz="1100" spc="15">
                <a:latin typeface="Calibri"/>
                <a:cs typeface="Calibri"/>
                <a:hlinkClick r:id="rId3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0" action="ppaction://hlinksldjump"/>
              </a:rPr>
              <a:t>ENERGIES</a:t>
            </a:r>
            <a:r>
              <a:rPr dirty="0" sz="1100">
                <a:latin typeface="Calibri"/>
                <a:cs typeface="Calibri"/>
                <a:hlinkClick r:id="rId3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0" action="ppaction://hlinksldjump"/>
              </a:rPr>
              <a:t>OF</a:t>
            </a:r>
            <a:r>
              <a:rPr dirty="0" sz="1100" spc="15">
                <a:latin typeface="Calibri"/>
                <a:cs typeface="Calibri"/>
                <a:hlinkClick r:id="rId3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0" action="ppaction://hlinksldjump"/>
              </a:rPr>
              <a:t>FOLDING-AN</a:t>
            </a:r>
            <a:r>
              <a:rPr dirty="0" sz="1100" spc="-10">
                <a:latin typeface="Calibri"/>
                <a:cs typeface="Calibri"/>
                <a:hlinkClick r:id="rId3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0" action="ppaction://hlinksldjump"/>
              </a:rPr>
              <a:t>EXAMPLE</a:t>
            </a:r>
            <a:r>
              <a:rPr dirty="0" sz="1100" spc="-145">
                <a:latin typeface="Calibri"/>
                <a:cs typeface="Calibri"/>
                <a:hlinkClick r:id="rId3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0" action="ppaction://hlinksldjump"/>
              </a:rPr>
              <a:t>......................................................</a:t>
            </a:r>
            <a:r>
              <a:rPr dirty="0" sz="1100" spc="-120">
                <a:latin typeface="Calibri"/>
                <a:cs typeface="Calibri"/>
                <a:hlinkClick r:id="rId3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0" action="ppaction://hlinksldjump"/>
              </a:rPr>
              <a:t>143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31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3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1" action="ppaction://hlinksldjump"/>
              </a:rPr>
              <a:t>006:</a:t>
            </a:r>
            <a:r>
              <a:rPr dirty="0" sz="1100" spc="30">
                <a:latin typeface="Calibri"/>
                <a:cs typeface="Calibri"/>
                <a:hlinkClick r:id="rId3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1" action="ppaction://hlinksldjump"/>
              </a:rPr>
              <a:t>TYPES</a:t>
            </a:r>
            <a:r>
              <a:rPr dirty="0" sz="1100" spc="10">
                <a:latin typeface="Calibri"/>
                <a:cs typeface="Calibri"/>
                <a:hlinkClick r:id="rId31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31" action="ppaction://hlinksldjump"/>
              </a:rPr>
              <a:t>OF</a:t>
            </a:r>
            <a:r>
              <a:rPr dirty="0" sz="1100" spc="20">
                <a:latin typeface="Calibri"/>
                <a:cs typeface="Calibri"/>
                <a:hlinkClick r:id="rId3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1" action="ppaction://hlinksldjump"/>
              </a:rPr>
              <a:t>RNA</a:t>
            </a:r>
            <a:r>
              <a:rPr dirty="0" sz="1100" spc="25">
                <a:latin typeface="Calibri"/>
                <a:cs typeface="Calibri"/>
                <a:hlinkClick r:id="rId3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1" action="ppaction://hlinksldjump"/>
              </a:rPr>
              <a:t>SECONDARY</a:t>
            </a:r>
            <a:r>
              <a:rPr dirty="0" sz="1100" spc="25">
                <a:latin typeface="Calibri"/>
                <a:cs typeface="Calibri"/>
                <a:hlinkClick r:id="rId3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1" action="ppaction://hlinksldjump"/>
              </a:rPr>
              <a:t>STRUCTURES-I.....................................................................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3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1" action="ppaction://hlinksldjump"/>
              </a:rPr>
              <a:t>144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42212" y="8850579"/>
            <a:ext cx="5824855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  <a:hlinkClick r:id="rId32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32" action="ppaction://hlinksldjump"/>
              </a:rPr>
              <a:t>007:</a:t>
            </a:r>
            <a:r>
              <a:rPr dirty="0" sz="1100" spc="20">
                <a:latin typeface="Calibri"/>
                <a:cs typeface="Calibri"/>
                <a:hlinkClick r:id="rId3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2" action="ppaction://hlinksldjump"/>
              </a:rPr>
              <a:t>TYPES</a:t>
            </a:r>
            <a:r>
              <a:rPr dirty="0" sz="1100" spc="5">
                <a:latin typeface="Calibri"/>
                <a:cs typeface="Calibri"/>
                <a:hlinkClick r:id="rId3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32" action="ppaction://hlinksldjump"/>
              </a:rPr>
              <a:t>OF</a:t>
            </a:r>
            <a:r>
              <a:rPr dirty="0" sz="1100" spc="15">
                <a:latin typeface="Calibri"/>
                <a:cs typeface="Calibri"/>
                <a:hlinkClick r:id="rId3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2" action="ppaction://hlinksldjump"/>
              </a:rPr>
              <a:t>RNA</a:t>
            </a:r>
            <a:r>
              <a:rPr dirty="0" sz="1100" spc="20">
                <a:latin typeface="Calibri"/>
                <a:cs typeface="Calibri"/>
                <a:hlinkClick r:id="rId3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2" action="ppaction://hlinksldjump"/>
              </a:rPr>
              <a:t>SECONDARY</a:t>
            </a:r>
            <a:r>
              <a:rPr dirty="0" sz="1100" spc="20">
                <a:latin typeface="Calibri"/>
                <a:cs typeface="Calibri"/>
                <a:hlinkClick r:id="rId3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2" action="ppaction://hlinksldjump"/>
              </a:rPr>
              <a:t>STRUCTURES-II....................................................................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3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2" action="ppaction://hlinksldjump"/>
              </a:rPr>
              <a:t>146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31254" y="9238056"/>
            <a:ext cx="167005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z="1400">
                <a:solidFill>
                  <a:srgbClr val="5B9BD4"/>
                </a:solidFill>
                <a:latin typeface="Calibri Light"/>
                <a:cs typeface="Calibri Light"/>
              </a:rPr>
              <a:t>4</a:t>
            </a:fld>
            <a:endParaRPr sz="14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2091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009: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COMPARING SEQUENCES</a:t>
            </a:r>
            <a:endParaRPr sz="1300">
              <a:latin typeface="Calibri Light"/>
              <a:cs typeface="Calibri Light"/>
            </a:endParaRPr>
          </a:p>
          <a:p>
            <a:pPr marL="12700" marR="321945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There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millions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 </a:t>
            </a:r>
            <a:r>
              <a:rPr dirty="0" sz="1200" spc="-5">
                <a:latin typeface="Calibri"/>
                <a:cs typeface="Calibri"/>
              </a:rPr>
              <a:t>GenBank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-5">
                <a:latin typeface="Calibri"/>
                <a:cs typeface="Calibri"/>
              </a:rPr>
              <a:t>UniProt what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will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happen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if</a:t>
            </a:r>
            <a:r>
              <a:rPr dirty="0" sz="1200" spc="-5">
                <a:latin typeface="Calibri"/>
                <a:cs typeface="Calibri"/>
              </a:rPr>
              <a:t> 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will</a:t>
            </a:r>
            <a:r>
              <a:rPr dirty="0" sz="1200">
                <a:latin typeface="Calibri"/>
                <a:cs typeface="Calibri"/>
              </a:rPr>
              <a:t> compare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them?</a:t>
            </a:r>
            <a:r>
              <a:rPr dirty="0" sz="1200" spc="-5">
                <a:latin typeface="Calibri"/>
                <a:cs typeface="Calibri"/>
              </a:rPr>
              <a:t> By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DNA,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-5">
                <a:latin typeface="Calibri"/>
                <a:cs typeface="Calibri"/>
              </a:rPr>
              <a:t> and Proteins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get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5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Similarity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among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There</a:t>
            </a:r>
            <a:r>
              <a:rPr dirty="0" sz="1200" spc="-5">
                <a:latin typeface="Calibri"/>
                <a:cs typeface="Calibri"/>
              </a:rPr>
              <a:t> might</a:t>
            </a:r>
            <a:r>
              <a:rPr dirty="0" sz="1200">
                <a:latin typeface="Calibri"/>
                <a:cs typeface="Calibri"/>
              </a:rPr>
              <a:t> be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some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specific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difference due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some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disease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5">
                <a:latin typeface="Calibri"/>
                <a:cs typeface="Calibri"/>
              </a:rPr>
              <a:t> mutation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There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some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evolutionary relationship.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>
                <a:latin typeface="Calibri"/>
                <a:cs typeface="Calibri"/>
              </a:rPr>
              <a:t>As </a:t>
            </a:r>
            <a:r>
              <a:rPr dirty="0" sz="1200" spc="-5">
                <a:latin typeface="Calibri"/>
                <a:cs typeface="Calibri"/>
              </a:rPr>
              <a:t>there nucleotides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similar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 from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other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7006208"/>
            <a:ext cx="5833745" cy="975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0.6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BLAST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is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used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to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compare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the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nucleotides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sequences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>
                <a:latin typeface="Calibri"/>
                <a:cs typeface="Calibri"/>
              </a:rPr>
              <a:t>While </a:t>
            </a:r>
            <a:r>
              <a:rPr dirty="0" sz="1200" spc="-5">
                <a:latin typeface="Calibri"/>
                <a:cs typeface="Calibri"/>
              </a:rPr>
              <a:t>UniProt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case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comparison.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9200"/>
              </a:lnSpc>
              <a:spcBef>
                <a:spcPts val="815"/>
              </a:spcBef>
            </a:pPr>
            <a:r>
              <a:rPr dirty="0" sz="1200" spc="-5">
                <a:latin typeface="Calibri"/>
                <a:cs typeface="Calibri"/>
              </a:rPr>
              <a:t>By</a:t>
            </a:r>
            <a:r>
              <a:rPr dirty="0" sz="1200">
                <a:latin typeface="Calibri"/>
                <a:cs typeface="Calibri"/>
              </a:rPr>
              <a:t> comparison of</a:t>
            </a:r>
            <a:r>
              <a:rPr dirty="0" sz="1200" spc="-5">
                <a:latin typeface="Calibri"/>
                <a:cs typeface="Calibri"/>
              </a:rPr>
              <a:t> nucleotides 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any </a:t>
            </a:r>
            <a:r>
              <a:rPr dirty="0" sz="1200" spc="-5">
                <a:latin typeface="Calibri"/>
                <a:cs typeface="Calibri"/>
              </a:rPr>
              <a:t>DNA,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find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many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evolutionary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facts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relations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among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species.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2641219"/>
            <a:ext cx="5943600" cy="426847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32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675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010: SIMILARITIES</a:t>
            </a:r>
            <a:r>
              <a:rPr dirty="0" sz="1300" spc="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&amp; DIFFERENCES</a:t>
            </a:r>
            <a:r>
              <a:rPr dirty="0" sz="1300" spc="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IN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SEQUENCES</a:t>
            </a:r>
            <a:endParaRPr sz="13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>
              <a:latin typeface="Calibri Light"/>
              <a:cs typeface="Calibri Light"/>
            </a:endParaRPr>
          </a:p>
          <a:p>
            <a:pPr marL="12700" marR="90170">
              <a:lnSpc>
                <a:spcPct val="110000"/>
              </a:lnSpc>
            </a:pPr>
            <a:r>
              <a:rPr dirty="0" sz="1200">
                <a:latin typeface="Calibri"/>
                <a:cs typeface="Calibri"/>
              </a:rPr>
              <a:t>When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compare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</a:t>
            </a:r>
            <a:r>
              <a:rPr dirty="0" sz="1200">
                <a:latin typeface="Calibri"/>
                <a:cs typeface="Calibri"/>
              </a:rPr>
              <a:t>DNA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get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similarity</a:t>
            </a:r>
            <a:r>
              <a:rPr dirty="0" sz="1200">
                <a:latin typeface="Calibri"/>
                <a:cs typeface="Calibri"/>
              </a:rPr>
              <a:t> 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relationship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evolution.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same case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proteins.</a:t>
            </a:r>
            <a:endParaRPr sz="1200">
              <a:latin typeface="Calibri"/>
              <a:cs typeface="Calibri"/>
            </a:endParaRPr>
          </a:p>
          <a:p>
            <a:pPr marL="12700" marR="148590">
              <a:lnSpc>
                <a:spcPct val="110000"/>
              </a:lnSpc>
              <a:spcBef>
                <a:spcPts val="795"/>
              </a:spcBef>
            </a:pP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compression not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only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same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nucleotides </a:t>
            </a:r>
            <a:r>
              <a:rPr dirty="0" sz="1200">
                <a:latin typeface="Calibri"/>
                <a:cs typeface="Calibri"/>
              </a:rPr>
              <a:t>but </a:t>
            </a:r>
            <a:r>
              <a:rPr dirty="0" sz="1200" spc="-5">
                <a:latin typeface="Calibri"/>
                <a:cs typeface="Calibri"/>
              </a:rPr>
              <a:t>they</a:t>
            </a:r>
            <a:r>
              <a:rPr dirty="0" sz="1200">
                <a:latin typeface="Calibri"/>
                <a:cs typeface="Calibri"/>
              </a:rPr>
              <a:t> have </a:t>
            </a:r>
            <a:r>
              <a:rPr dirty="0" sz="1200" spc="-10">
                <a:latin typeface="Calibri"/>
                <a:cs typeface="Calibri"/>
              </a:rPr>
              <a:t>same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order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 </a:t>
            </a:r>
            <a:r>
              <a:rPr dirty="0" sz="1200" spc="-5">
                <a:latin typeface="Calibri"/>
                <a:cs typeface="Calibri"/>
              </a:rPr>
              <a:t>arrangements.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>
                <a:latin typeface="Calibri"/>
                <a:cs typeface="Calibri"/>
              </a:rPr>
              <a:t>If </a:t>
            </a:r>
            <a:r>
              <a:rPr dirty="0" sz="1200" spc="-5">
                <a:latin typeface="Calibri"/>
                <a:cs typeface="Calibri"/>
              </a:rPr>
              <a:t>some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exactly </a:t>
            </a:r>
            <a:r>
              <a:rPr dirty="0" sz="1200" spc="-5">
                <a:latin typeface="Calibri"/>
                <a:cs typeface="Calibri"/>
              </a:rPr>
              <a:t>similar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 other</a:t>
            </a:r>
            <a:r>
              <a:rPr dirty="0" sz="1200">
                <a:latin typeface="Calibri"/>
                <a:cs typeface="Calibri"/>
              </a:rPr>
              <a:t> it</a:t>
            </a:r>
            <a:r>
              <a:rPr dirty="0" sz="1200" spc="-5">
                <a:latin typeface="Calibri"/>
                <a:cs typeface="Calibri"/>
              </a:rPr>
              <a:t> means;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44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They </a:t>
            </a:r>
            <a:r>
              <a:rPr dirty="0" sz="1200" spc="-5">
                <a:latin typeface="Calibri"/>
                <a:cs typeface="Calibri"/>
              </a:rPr>
              <a:t>might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some regular expression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cell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system.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Or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indicate some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specific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presence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like signature </a:t>
            </a:r>
            <a:r>
              <a:rPr dirty="0" sz="1200">
                <a:latin typeface="Calibri"/>
                <a:cs typeface="Calibri"/>
              </a:rPr>
              <a:t>of any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gene.</a:t>
            </a:r>
            <a:endParaRPr sz="1200">
              <a:latin typeface="Calibri"/>
              <a:cs typeface="Calibri"/>
            </a:endParaRPr>
          </a:p>
          <a:p>
            <a:pPr marL="469265" marR="95885" indent="-228600">
              <a:lnSpc>
                <a:spcPts val="1590"/>
              </a:lnSpc>
              <a:spcBef>
                <a:spcPts val="6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Or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might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similar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just one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 them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rest.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CONCLUSION</a:t>
            </a:r>
            <a:endParaRPr sz="1200">
              <a:latin typeface="Calibri"/>
              <a:cs typeface="Calibri"/>
            </a:endParaRPr>
          </a:p>
          <a:p>
            <a:pPr marL="12700" marR="539750">
              <a:lnSpc>
                <a:spcPct val="109200"/>
              </a:lnSpc>
              <a:spcBef>
                <a:spcPts val="815"/>
              </a:spcBef>
            </a:pPr>
            <a:r>
              <a:rPr dirty="0" sz="1200">
                <a:latin typeface="Calibri"/>
                <a:cs typeface="Calibri"/>
              </a:rPr>
              <a:t>If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there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exact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match in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means </a:t>
            </a:r>
            <a:r>
              <a:rPr dirty="0" sz="1200">
                <a:latin typeface="Calibri"/>
                <a:cs typeface="Calibri"/>
              </a:rPr>
              <a:t>their</a:t>
            </a:r>
            <a:r>
              <a:rPr dirty="0" sz="1200" spc="-5">
                <a:latin typeface="Calibri"/>
                <a:cs typeface="Calibri"/>
              </a:rPr>
              <a:t> order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arrangement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maximum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nucleotides </a:t>
            </a:r>
            <a:r>
              <a:rPr dirty="0" sz="1200">
                <a:latin typeface="Calibri"/>
                <a:cs typeface="Calibri"/>
              </a:rPr>
              <a:t>match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 other not </a:t>
            </a:r>
            <a:r>
              <a:rPr dirty="0" sz="1200">
                <a:latin typeface="Calibri"/>
                <a:cs typeface="Calibri"/>
              </a:rPr>
              <a:t>all of</a:t>
            </a:r>
            <a:r>
              <a:rPr dirty="0" sz="1200" spc="-5">
                <a:latin typeface="Calibri"/>
                <a:cs typeface="Calibri"/>
              </a:rPr>
              <a:t> those.</a:t>
            </a:r>
            <a:endParaRPr sz="1200">
              <a:latin typeface="Calibri"/>
              <a:cs typeface="Calibri"/>
            </a:endParaRPr>
          </a:p>
          <a:p>
            <a:pPr marL="12700" marR="34925">
              <a:lnSpc>
                <a:spcPct val="111400"/>
              </a:lnSpc>
              <a:spcBef>
                <a:spcPts val="925"/>
              </a:spcBef>
            </a:pPr>
            <a:r>
              <a:rPr dirty="0" sz="1200">
                <a:latin typeface="Calibri"/>
                <a:cs typeface="Calibri"/>
              </a:rPr>
              <a:t>While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genome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created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kind</a:t>
            </a:r>
            <a:r>
              <a:rPr dirty="0" sz="1200">
                <a:latin typeface="Calibri"/>
                <a:cs typeface="Calibri"/>
              </a:rPr>
              <a:t> is </a:t>
            </a:r>
            <a:r>
              <a:rPr dirty="0" sz="1200" spc="-5">
                <a:latin typeface="Calibri"/>
                <a:cs typeface="Calibri"/>
              </a:rPr>
              <a:t>unique,</a:t>
            </a:r>
            <a:r>
              <a:rPr dirty="0" sz="1200">
                <a:latin typeface="Calibri"/>
                <a:cs typeface="Calibri"/>
              </a:rPr>
              <a:t> many </a:t>
            </a:r>
            <a:r>
              <a:rPr dirty="0" sz="1200" spc="-5">
                <a:latin typeface="Calibri"/>
                <a:cs typeface="Calibri"/>
              </a:rPr>
              <a:t>animal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kinds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share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some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specific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types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generally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similar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DNA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When </a:t>
            </a:r>
            <a:r>
              <a:rPr dirty="0" sz="1200" spc="-5">
                <a:latin typeface="Calibri"/>
                <a:cs typeface="Calibri"/>
              </a:rPr>
              <a:t>comparing DNA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animal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taxa,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evolutionary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scientists often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hand-select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5">
                <a:latin typeface="Calibri"/>
                <a:cs typeface="Calibri"/>
              </a:rPr>
              <a:t> genes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>
                <a:latin typeface="Calibri"/>
                <a:cs typeface="Calibri"/>
              </a:rPr>
              <a:t> are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commonly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shared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 more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similar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(conserved),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giving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less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attention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categories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DNA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 that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dissimilar. One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result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this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approach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that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conserved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allows 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scientists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include </a:t>
            </a:r>
            <a:r>
              <a:rPr dirty="0" sz="1200">
                <a:latin typeface="Calibri"/>
                <a:cs typeface="Calibri"/>
              </a:rPr>
              <a:t>more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animal</a:t>
            </a:r>
            <a:r>
              <a:rPr dirty="0" sz="1200">
                <a:latin typeface="Calibri"/>
                <a:cs typeface="Calibri"/>
              </a:rPr>
              <a:t> taxa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their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analysis, </a:t>
            </a:r>
            <a:r>
              <a:rPr dirty="0" sz="1200" spc="-5">
                <a:latin typeface="Calibri"/>
                <a:cs typeface="Calibri"/>
              </a:rPr>
              <a:t>giving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broader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set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 they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propose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larger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evolutionary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tree.</a:t>
            </a:r>
            <a:endParaRPr sz="1200">
              <a:latin typeface="Calibri"/>
              <a:cs typeface="Calibri"/>
            </a:endParaRPr>
          </a:p>
          <a:p>
            <a:pPr marL="12700" marR="101600">
              <a:lnSpc>
                <a:spcPct val="111300"/>
              </a:lnSpc>
              <a:spcBef>
                <a:spcPts val="800"/>
              </a:spcBef>
            </a:pPr>
            <a:r>
              <a:rPr dirty="0" sz="1200" spc="-5">
                <a:latin typeface="Calibri"/>
                <a:cs typeface="Calibri"/>
              </a:rPr>
              <a:t>Although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these </a:t>
            </a:r>
            <a:r>
              <a:rPr dirty="0" sz="1200">
                <a:latin typeface="Calibri"/>
                <a:cs typeface="Calibri"/>
              </a:rPr>
              <a:t>types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genes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5">
                <a:latin typeface="Calibri"/>
                <a:cs typeface="Calibri"/>
              </a:rPr>
              <a:t> easily aligned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compared,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overall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approach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biased </a:t>
            </a:r>
            <a:r>
              <a:rPr dirty="0" sz="1200" spc="-5">
                <a:latin typeface="Calibri"/>
                <a:cs typeface="Calibri"/>
              </a:rPr>
              <a:t>towards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evolution. </a:t>
            </a:r>
            <a:r>
              <a:rPr dirty="0" sz="1200">
                <a:latin typeface="Calibri"/>
                <a:cs typeface="Calibri"/>
              </a:rPr>
              <a:t>It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also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avoids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majority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would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give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better understanding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similarity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concepts.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1200" spc="-5">
                <a:latin typeface="Calibri"/>
                <a:cs typeface="Calibri"/>
                <a:hlinkClick r:id="rId2"/>
              </a:rPr>
              <a:t>http://www.icr.org/article/common-dna-sequences-evidence-evolution/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33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64535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011: SIMILARITIES</a:t>
            </a:r>
            <a:r>
              <a:rPr dirty="0" sz="1300" spc="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&amp; DIFFERENCES</a:t>
            </a:r>
            <a:r>
              <a:rPr dirty="0" sz="1300" spc="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IN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SEQUENCES</a:t>
            </a:r>
            <a:endParaRPr sz="1300">
              <a:latin typeface="Calibri Light"/>
              <a:cs typeface="Calibri Light"/>
            </a:endParaRPr>
          </a:p>
          <a:p>
            <a:pPr marL="12700" marR="93345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When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compare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</a:t>
            </a:r>
            <a:r>
              <a:rPr dirty="0" sz="1200">
                <a:latin typeface="Calibri"/>
                <a:cs typeface="Calibri"/>
              </a:rPr>
              <a:t>DNA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get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similarity</a:t>
            </a:r>
            <a:r>
              <a:rPr dirty="0" sz="1200">
                <a:latin typeface="Calibri"/>
                <a:cs typeface="Calibri"/>
              </a:rPr>
              <a:t> 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relationship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evolution.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same case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proteins.</a:t>
            </a:r>
            <a:endParaRPr sz="1200">
              <a:latin typeface="Calibri"/>
              <a:cs typeface="Calibri"/>
            </a:endParaRPr>
          </a:p>
          <a:p>
            <a:pPr marL="12700" marR="148590">
              <a:lnSpc>
                <a:spcPct val="110000"/>
              </a:lnSpc>
              <a:spcBef>
                <a:spcPts val="805"/>
              </a:spcBef>
            </a:pP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compression not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only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same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nucleotides </a:t>
            </a:r>
            <a:r>
              <a:rPr dirty="0" sz="1200">
                <a:latin typeface="Calibri"/>
                <a:cs typeface="Calibri"/>
              </a:rPr>
              <a:t>but </a:t>
            </a:r>
            <a:r>
              <a:rPr dirty="0" sz="1200" spc="-5">
                <a:latin typeface="Calibri"/>
                <a:cs typeface="Calibri"/>
              </a:rPr>
              <a:t>they</a:t>
            </a:r>
            <a:r>
              <a:rPr dirty="0" sz="1200">
                <a:latin typeface="Calibri"/>
                <a:cs typeface="Calibri"/>
              </a:rPr>
              <a:t> have </a:t>
            </a:r>
            <a:r>
              <a:rPr dirty="0" sz="1200" spc="-10">
                <a:latin typeface="Calibri"/>
                <a:cs typeface="Calibri"/>
              </a:rPr>
              <a:t>same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order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 </a:t>
            </a:r>
            <a:r>
              <a:rPr dirty="0" sz="1200" spc="-5">
                <a:latin typeface="Calibri"/>
                <a:cs typeface="Calibri"/>
              </a:rPr>
              <a:t>arrangements.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>
                <a:latin typeface="Calibri"/>
                <a:cs typeface="Calibri"/>
              </a:rPr>
              <a:t>If </a:t>
            </a:r>
            <a:r>
              <a:rPr dirty="0" sz="1200" spc="-5">
                <a:latin typeface="Calibri"/>
                <a:cs typeface="Calibri"/>
              </a:rPr>
              <a:t>some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exactly </a:t>
            </a:r>
            <a:r>
              <a:rPr dirty="0" sz="1200" spc="-5">
                <a:latin typeface="Calibri"/>
                <a:cs typeface="Calibri"/>
              </a:rPr>
              <a:t>similar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 other</a:t>
            </a:r>
            <a:r>
              <a:rPr dirty="0" sz="1200">
                <a:latin typeface="Calibri"/>
                <a:cs typeface="Calibri"/>
              </a:rPr>
              <a:t> it</a:t>
            </a:r>
            <a:r>
              <a:rPr dirty="0" sz="1200" spc="-5">
                <a:latin typeface="Calibri"/>
                <a:cs typeface="Calibri"/>
              </a:rPr>
              <a:t> means;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They </a:t>
            </a:r>
            <a:r>
              <a:rPr dirty="0" sz="1200" spc="-5">
                <a:latin typeface="Calibri"/>
                <a:cs typeface="Calibri"/>
              </a:rPr>
              <a:t>might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some regular expression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cell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system.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Or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indicate some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specific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presence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like signature</a:t>
            </a:r>
            <a:r>
              <a:rPr dirty="0" sz="1200">
                <a:latin typeface="Calibri"/>
                <a:cs typeface="Calibri"/>
              </a:rPr>
              <a:t> of any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5">
                <a:latin typeface="Calibri"/>
                <a:cs typeface="Calibri"/>
              </a:rPr>
              <a:t> gene.</a:t>
            </a:r>
            <a:endParaRPr sz="1200">
              <a:latin typeface="Calibri"/>
              <a:cs typeface="Calibri"/>
            </a:endParaRPr>
          </a:p>
          <a:p>
            <a:pPr marL="469265" marR="95885" indent="-228600">
              <a:lnSpc>
                <a:spcPct val="110000"/>
              </a:lnSpc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Or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might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similar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just one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 them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rest.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CONCLUSION</a:t>
            </a:r>
            <a:endParaRPr sz="1200">
              <a:latin typeface="Calibri"/>
              <a:cs typeface="Calibri"/>
            </a:endParaRPr>
          </a:p>
          <a:p>
            <a:pPr marL="12700" marR="539750">
              <a:lnSpc>
                <a:spcPct val="110000"/>
              </a:lnSpc>
              <a:spcBef>
                <a:spcPts val="805"/>
              </a:spcBef>
            </a:pPr>
            <a:r>
              <a:rPr dirty="0" sz="1200">
                <a:latin typeface="Calibri"/>
                <a:cs typeface="Calibri"/>
              </a:rPr>
              <a:t>If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there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exact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match in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means </a:t>
            </a:r>
            <a:r>
              <a:rPr dirty="0" sz="1200">
                <a:latin typeface="Calibri"/>
                <a:cs typeface="Calibri"/>
              </a:rPr>
              <a:t>their</a:t>
            </a:r>
            <a:r>
              <a:rPr dirty="0" sz="1200" spc="-5">
                <a:latin typeface="Calibri"/>
                <a:cs typeface="Calibri"/>
              </a:rPr>
              <a:t> order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arrangement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maximum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nucleotides </a:t>
            </a:r>
            <a:r>
              <a:rPr dirty="0" sz="1200">
                <a:latin typeface="Calibri"/>
                <a:cs typeface="Calibri"/>
              </a:rPr>
              <a:t>match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 other not </a:t>
            </a:r>
            <a:r>
              <a:rPr dirty="0" sz="1200">
                <a:latin typeface="Calibri"/>
                <a:cs typeface="Calibri"/>
              </a:rPr>
              <a:t>all of</a:t>
            </a:r>
            <a:r>
              <a:rPr dirty="0" sz="1200" spc="-5">
                <a:latin typeface="Calibri"/>
                <a:cs typeface="Calibri"/>
              </a:rPr>
              <a:t> those.</a:t>
            </a:r>
            <a:endParaRPr sz="1200">
              <a:latin typeface="Calibri"/>
              <a:cs typeface="Calibri"/>
            </a:endParaRPr>
          </a:p>
          <a:p>
            <a:pPr marL="12700" marR="34925">
              <a:lnSpc>
                <a:spcPct val="111600"/>
              </a:lnSpc>
              <a:spcBef>
                <a:spcPts val="910"/>
              </a:spcBef>
            </a:pPr>
            <a:r>
              <a:rPr dirty="0" sz="1200">
                <a:latin typeface="Calibri"/>
                <a:cs typeface="Calibri"/>
              </a:rPr>
              <a:t>While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genome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created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kind</a:t>
            </a:r>
            <a:r>
              <a:rPr dirty="0" sz="1200">
                <a:latin typeface="Calibri"/>
                <a:cs typeface="Calibri"/>
              </a:rPr>
              <a:t> is </a:t>
            </a:r>
            <a:r>
              <a:rPr dirty="0" sz="1200" spc="-5">
                <a:latin typeface="Calibri"/>
                <a:cs typeface="Calibri"/>
              </a:rPr>
              <a:t>unique,</a:t>
            </a:r>
            <a:r>
              <a:rPr dirty="0" sz="1200">
                <a:latin typeface="Calibri"/>
                <a:cs typeface="Calibri"/>
              </a:rPr>
              <a:t> many </a:t>
            </a:r>
            <a:r>
              <a:rPr dirty="0" sz="1200" spc="-5">
                <a:latin typeface="Calibri"/>
                <a:cs typeface="Calibri"/>
              </a:rPr>
              <a:t>animal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kinds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share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some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specific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types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generally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similar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DNA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sequence.</a:t>
            </a:r>
            <a:r>
              <a:rPr dirty="0" sz="1200">
                <a:latin typeface="Calibri"/>
                <a:cs typeface="Calibri"/>
              </a:rPr>
              <a:t> When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comparing DNA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animal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taxa,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evolutionary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scientists often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hand-select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5">
                <a:latin typeface="Calibri"/>
                <a:cs typeface="Calibri"/>
              </a:rPr>
              <a:t> genes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>
                <a:latin typeface="Calibri"/>
                <a:cs typeface="Calibri"/>
              </a:rPr>
              <a:t> are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commonly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shared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 more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similar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(conserved),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giving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less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attention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categories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DNA sequence that</a:t>
            </a:r>
            <a:r>
              <a:rPr dirty="0" sz="1200" spc="4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dissimilar. One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result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this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approach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that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conserved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allows 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scientists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include </a:t>
            </a:r>
            <a:r>
              <a:rPr dirty="0" sz="1200">
                <a:latin typeface="Calibri"/>
                <a:cs typeface="Calibri"/>
              </a:rPr>
              <a:t>more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animal</a:t>
            </a:r>
            <a:r>
              <a:rPr dirty="0" sz="1200">
                <a:latin typeface="Calibri"/>
                <a:cs typeface="Calibri"/>
              </a:rPr>
              <a:t> taxa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their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analysis, </a:t>
            </a:r>
            <a:r>
              <a:rPr dirty="0" sz="1200" spc="-5">
                <a:latin typeface="Calibri"/>
                <a:cs typeface="Calibri"/>
              </a:rPr>
              <a:t>giving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broader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set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 they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propose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larger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evolutionary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tree.</a:t>
            </a:r>
            <a:endParaRPr sz="1200">
              <a:latin typeface="Calibri"/>
              <a:cs typeface="Calibri"/>
            </a:endParaRPr>
          </a:p>
          <a:p>
            <a:pPr marL="12700" marR="101600">
              <a:lnSpc>
                <a:spcPct val="111700"/>
              </a:lnSpc>
              <a:spcBef>
                <a:spcPts val="780"/>
              </a:spcBef>
            </a:pPr>
            <a:r>
              <a:rPr dirty="0" sz="1200" spc="-5">
                <a:latin typeface="Calibri"/>
                <a:cs typeface="Calibri"/>
              </a:rPr>
              <a:t>Although these </a:t>
            </a:r>
            <a:r>
              <a:rPr dirty="0" sz="1200">
                <a:latin typeface="Calibri"/>
                <a:cs typeface="Calibri"/>
              </a:rPr>
              <a:t>types of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genes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5">
                <a:latin typeface="Calibri"/>
                <a:cs typeface="Calibri"/>
              </a:rPr>
              <a:t> easily aligned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compared,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overall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approach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biased </a:t>
            </a:r>
            <a:r>
              <a:rPr dirty="0" sz="1200" spc="-5">
                <a:latin typeface="Calibri"/>
                <a:cs typeface="Calibri"/>
              </a:rPr>
              <a:t>towards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evolution. </a:t>
            </a:r>
            <a:r>
              <a:rPr dirty="0" sz="1200">
                <a:latin typeface="Calibri"/>
                <a:cs typeface="Calibri"/>
              </a:rPr>
              <a:t>It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also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avoids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majority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would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give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better understanding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similarity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concepts.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 spc="-5">
                <a:latin typeface="Calibri"/>
                <a:cs typeface="Calibri"/>
                <a:hlinkClick r:id="rId2"/>
              </a:rPr>
              <a:t>http://www.icr.org/article/common-dna-sequences-evidence-evolution/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34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47923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012: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PAIR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WISE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ALIGNMENT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–II</a:t>
            </a:r>
            <a:endParaRPr sz="1300">
              <a:latin typeface="Calibri Light"/>
              <a:cs typeface="Calibri Light"/>
            </a:endParaRPr>
          </a:p>
          <a:p>
            <a:pPr marL="12700" marR="140970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pair</a:t>
            </a:r>
            <a:r>
              <a:rPr dirty="0" sz="1200" spc="-5">
                <a:latin typeface="Calibri"/>
                <a:cs typeface="Calibri"/>
              </a:rPr>
              <a:t> wise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nucleotides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comes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pairs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matching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colored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missing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</a:t>
            </a:r>
            <a:r>
              <a:rPr dirty="0" sz="1200">
                <a:latin typeface="Calibri"/>
                <a:cs typeface="Calibri"/>
              </a:rPr>
              <a:t> 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indicated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“”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this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empty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space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called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gap.</a:t>
            </a:r>
            <a:endParaRPr sz="1200">
              <a:latin typeface="Calibri"/>
              <a:cs typeface="Calibri"/>
            </a:endParaRPr>
          </a:p>
          <a:p>
            <a:pPr marL="12700" marR="40640">
              <a:lnSpc>
                <a:spcPct val="109600"/>
              </a:lnSpc>
              <a:spcBef>
                <a:spcPts val="810"/>
              </a:spcBef>
            </a:pP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these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Gaps</a:t>
            </a:r>
            <a:r>
              <a:rPr dirty="0" sz="1200">
                <a:latin typeface="Calibri"/>
                <a:cs typeface="Calibri"/>
              </a:rPr>
              <a:t> are </a:t>
            </a:r>
            <a:r>
              <a:rPr dirty="0" sz="1200" spc="-5">
                <a:latin typeface="Calibri"/>
                <a:cs typeface="Calibri"/>
              </a:rPr>
              <a:t>inserted</a:t>
            </a:r>
            <a:r>
              <a:rPr dirty="0" sz="1200">
                <a:latin typeface="Calibri"/>
                <a:cs typeface="Calibri"/>
              </a:rPr>
              <a:t> 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deletion</a:t>
            </a:r>
            <a:r>
              <a:rPr dirty="0" sz="1200">
                <a:latin typeface="Calibri"/>
                <a:cs typeface="Calibri"/>
              </a:rPr>
              <a:t> 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insertion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Increase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Gaps </a:t>
            </a:r>
            <a:r>
              <a:rPr dirty="0" sz="1200" spc="-10">
                <a:latin typeface="Calibri"/>
                <a:cs typeface="Calibri"/>
              </a:rPr>
              <a:t>can 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increase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plenty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less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 </a:t>
            </a:r>
            <a:r>
              <a:rPr dirty="0" sz="1200">
                <a:latin typeface="Calibri"/>
                <a:cs typeface="Calibri"/>
              </a:rPr>
              <a:t>of Gaps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increase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similarity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rate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>
                <a:latin typeface="Calibri"/>
                <a:cs typeface="Calibri"/>
              </a:rPr>
              <a:t>There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types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pair alignments.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35"/>
              </a:spcBef>
              <a:buAutoNum type="arabicPeriod"/>
              <a:tabLst>
                <a:tab pos="469900" algn="l"/>
              </a:tabLst>
            </a:pPr>
            <a:r>
              <a:rPr dirty="0" sz="1200" b="1">
                <a:latin typeface="Calibri"/>
                <a:cs typeface="Calibri"/>
              </a:rPr>
              <a:t>Global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AutoNum type="arabicPeriod"/>
              <a:tabLst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Local</a:t>
            </a:r>
            <a:endParaRPr sz="1200">
              <a:latin typeface="Calibri"/>
              <a:cs typeface="Calibri"/>
            </a:endParaRPr>
          </a:p>
          <a:p>
            <a:pPr marL="12700" marR="90805">
              <a:lnSpc>
                <a:spcPct val="109800"/>
              </a:lnSpc>
              <a:spcBef>
                <a:spcPts val="795"/>
              </a:spcBef>
            </a:pP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Global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ways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sequence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pair</a:t>
            </a:r>
            <a:r>
              <a:rPr dirty="0" sz="1200" spc="-5">
                <a:latin typeface="Calibri"/>
                <a:cs typeface="Calibri"/>
              </a:rPr>
              <a:t> alignment 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introduce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Gaps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all </a:t>
            </a:r>
            <a:r>
              <a:rPr dirty="0" sz="1200" spc="-5">
                <a:latin typeface="Calibri"/>
                <a:cs typeface="Calibri"/>
              </a:rPr>
              <a:t>sequence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know </a:t>
            </a:r>
            <a:r>
              <a:rPr dirty="0" sz="1200">
                <a:latin typeface="Calibri"/>
                <a:cs typeface="Calibri"/>
              </a:rPr>
              <a:t>over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all </a:t>
            </a:r>
            <a:r>
              <a:rPr dirty="0" sz="1200" spc="-5">
                <a:latin typeface="Calibri"/>
                <a:cs typeface="Calibri"/>
              </a:rPr>
              <a:t>matching.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Local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type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pair alignment 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find those </a:t>
            </a:r>
            <a:r>
              <a:rPr dirty="0" sz="1200">
                <a:latin typeface="Calibri"/>
                <a:cs typeface="Calibri"/>
              </a:rPr>
              <a:t>regions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where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maximum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other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 find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similarity or</a:t>
            </a:r>
            <a:r>
              <a:rPr dirty="0" sz="1200" spc="-5">
                <a:latin typeface="Calibri"/>
                <a:cs typeface="Calibri"/>
              </a:rPr>
              <a:t> some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nutation.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200" spc="-5">
                <a:latin typeface="Calibri"/>
                <a:cs typeface="Calibri"/>
              </a:rPr>
              <a:t>Most important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Gaps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introduced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 that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add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>
                <a:latin typeface="Calibri"/>
                <a:cs typeface="Calibri"/>
              </a:rPr>
              <a:t> missing</a:t>
            </a:r>
            <a:r>
              <a:rPr dirty="0" sz="1200" spc="-5">
                <a:latin typeface="Calibri"/>
                <a:cs typeface="Calibri"/>
              </a:rPr>
              <a:t> nucleotides.</a:t>
            </a:r>
            <a:endParaRPr sz="1200">
              <a:latin typeface="Calibri"/>
              <a:cs typeface="Calibri"/>
            </a:endParaRPr>
          </a:p>
          <a:p>
            <a:pPr marL="12700" marR="375285">
              <a:lnSpc>
                <a:spcPct val="110000"/>
              </a:lnSpc>
              <a:spcBef>
                <a:spcPts val="795"/>
              </a:spcBef>
            </a:pPr>
            <a:r>
              <a:rPr dirty="0" sz="1200" spc="-5" b="1">
                <a:solidFill>
                  <a:srgbClr val="212121"/>
                </a:solidFill>
                <a:latin typeface="Calibri"/>
                <a:cs typeface="Calibri"/>
              </a:rPr>
              <a:t>Pairwise</a:t>
            </a:r>
            <a:r>
              <a:rPr dirty="0" sz="1200" b="1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 b="1">
                <a:solidFill>
                  <a:srgbClr val="212121"/>
                </a:solidFill>
                <a:latin typeface="Calibri"/>
                <a:cs typeface="Calibri"/>
              </a:rPr>
              <a:t>Sequence</a:t>
            </a:r>
            <a:r>
              <a:rPr dirty="0" sz="1200" b="1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 b="1">
                <a:solidFill>
                  <a:srgbClr val="212121"/>
                </a:solidFill>
                <a:latin typeface="Calibri"/>
                <a:cs typeface="Calibri"/>
              </a:rPr>
              <a:t>Alignment</a:t>
            </a:r>
            <a:r>
              <a:rPr dirty="0" sz="1200" spc="25" b="1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is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used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to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identify</a:t>
            </a:r>
            <a:r>
              <a:rPr dirty="0" sz="1200" spc="-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regions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of</a:t>
            </a:r>
            <a:r>
              <a:rPr dirty="0" sz="1200" spc="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similarity</a:t>
            </a:r>
            <a:r>
              <a:rPr dirty="0" sz="1200" spc="-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that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may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indicate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functional,</a:t>
            </a:r>
            <a:r>
              <a:rPr dirty="0" sz="1200" spc="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structural</a:t>
            </a:r>
            <a:r>
              <a:rPr dirty="0" sz="1200" spc="2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and/or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evolutionary</a:t>
            </a:r>
            <a:r>
              <a:rPr dirty="0" sz="1200" spc="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relationships</a:t>
            </a:r>
            <a:r>
              <a:rPr dirty="0" sz="1200" spc="2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between</a:t>
            </a:r>
            <a:r>
              <a:rPr dirty="0" sz="1200" spc="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two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biological</a:t>
            </a:r>
            <a:r>
              <a:rPr dirty="0" sz="1200" spc="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sequences </a:t>
            </a:r>
            <a:r>
              <a:rPr dirty="0" sz="1200" spc="-254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(protein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or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nucleic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acid).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u="sng" sz="11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http://www.ebi.ac.uk/Tools/psa/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35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3223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013: PAIR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WISE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SEQUENCE ALIGNMENT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–III</a:t>
            </a:r>
            <a:endParaRPr sz="1300">
              <a:latin typeface="Calibri Light"/>
              <a:cs typeface="Calibri Light"/>
            </a:endParaRPr>
          </a:p>
          <a:p>
            <a:pPr marL="12700" marR="598170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Pair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 helps</a:t>
            </a:r>
            <a:r>
              <a:rPr dirty="0" sz="1200">
                <a:latin typeface="Calibri"/>
                <a:cs typeface="Calibri"/>
              </a:rPr>
              <a:t> us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similarity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 differences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three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ways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according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differ from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other.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>
                <a:latin typeface="Calibri"/>
                <a:cs typeface="Calibri"/>
              </a:rPr>
              <a:t>Which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005"/>
              </a:spcBef>
              <a:buFont typeface="Wingdings"/>
              <a:buChar char=""/>
              <a:tabLst>
                <a:tab pos="469900" algn="l"/>
                <a:tab pos="1841500" algn="l"/>
              </a:tabLst>
            </a:pPr>
            <a:r>
              <a:rPr dirty="0" sz="1200" spc="-5">
                <a:latin typeface="Calibri"/>
                <a:cs typeface="Calibri"/>
              </a:rPr>
              <a:t>Substitutions	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u="sng" sz="120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C</a:t>
            </a:r>
            <a:r>
              <a:rPr dirty="0" sz="1200">
                <a:latin typeface="Calibri"/>
                <a:cs typeface="Calibri"/>
              </a:rPr>
              <a:t>GA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Symbol"/>
                <a:cs typeface="Symbol"/>
              </a:rPr>
              <a:t></a:t>
            </a:r>
            <a:r>
              <a:rPr dirty="0" sz="1200" spc="-50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Calibri"/>
                <a:cs typeface="Calibri"/>
              </a:rPr>
              <a:t>A</a:t>
            </a:r>
            <a:r>
              <a:rPr dirty="0" sz="1200" spc="-10" b="1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dirty="0" sz="1200" spc="-10">
                <a:latin typeface="Calibri"/>
                <a:cs typeface="Calibri"/>
              </a:rPr>
              <a:t>GA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204"/>
              </a:spcBef>
              <a:buFont typeface="Wingdings"/>
              <a:buChar char=""/>
              <a:tabLst>
                <a:tab pos="469900" algn="l"/>
                <a:tab pos="1383665" algn="l"/>
              </a:tabLst>
            </a:pPr>
            <a:r>
              <a:rPr dirty="0" sz="1200" spc="-5">
                <a:latin typeface="Calibri"/>
                <a:cs typeface="Calibri"/>
              </a:rPr>
              <a:t>Insertions	ACGA</a:t>
            </a:r>
            <a:r>
              <a:rPr dirty="0" sz="1200" spc="-30">
                <a:latin typeface="Calibri"/>
                <a:cs typeface="Calibri"/>
              </a:rPr>
              <a:t> </a:t>
            </a:r>
            <a:r>
              <a:rPr dirty="0" sz="1200">
                <a:latin typeface="Symbol"/>
                <a:cs typeface="Symbol"/>
              </a:rPr>
              <a:t></a:t>
            </a:r>
            <a:r>
              <a:rPr dirty="0" sz="1200" spc="-5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Calibri"/>
                <a:cs typeface="Calibri"/>
              </a:rPr>
              <a:t>AC</a:t>
            </a:r>
            <a:r>
              <a:rPr dirty="0" sz="1200" spc="-5" b="1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dirty="0" sz="1200" spc="-5">
                <a:latin typeface="Calibri"/>
                <a:cs typeface="Calibri"/>
              </a:rPr>
              <a:t>GA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95"/>
              </a:spcBef>
              <a:buFont typeface="Wingdings"/>
              <a:buChar char=""/>
              <a:tabLst>
                <a:tab pos="469900" algn="l"/>
                <a:tab pos="1383665" algn="l"/>
              </a:tabLst>
            </a:pPr>
            <a:r>
              <a:rPr dirty="0" sz="1200" spc="-5">
                <a:latin typeface="Calibri"/>
                <a:cs typeface="Calibri"/>
              </a:rPr>
              <a:t>Deletions	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u="sng" sz="120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C</a:t>
            </a:r>
            <a:r>
              <a:rPr dirty="0" sz="1200">
                <a:latin typeface="Calibri"/>
                <a:cs typeface="Calibri"/>
              </a:rPr>
              <a:t>GA</a:t>
            </a:r>
            <a:r>
              <a:rPr dirty="0" sz="1200" spc="-45">
                <a:latin typeface="Calibri"/>
                <a:cs typeface="Calibri"/>
              </a:rPr>
              <a:t> </a:t>
            </a:r>
            <a:r>
              <a:rPr dirty="0" sz="1200">
                <a:latin typeface="Symbol"/>
                <a:cs typeface="Symbol"/>
              </a:rPr>
              <a:t></a:t>
            </a:r>
            <a:r>
              <a:rPr dirty="0" sz="1200" spc="-7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Calibri"/>
                <a:cs typeface="Calibri"/>
              </a:rPr>
              <a:t>AGA</a:t>
            </a:r>
            <a:endParaRPr sz="1200">
              <a:latin typeface="Calibri"/>
              <a:cs typeface="Calibri"/>
            </a:endParaRPr>
          </a:p>
          <a:p>
            <a:pPr marL="12700" marR="70485">
              <a:lnSpc>
                <a:spcPct val="110000"/>
              </a:lnSpc>
              <a:spcBef>
                <a:spcPts val="800"/>
              </a:spcBef>
            </a:pPr>
            <a:r>
              <a:rPr dirty="0" sz="1200" spc="-5">
                <a:latin typeface="Calibri"/>
                <a:cs typeface="Calibri"/>
              </a:rPr>
              <a:t>By</a:t>
            </a:r>
            <a:r>
              <a:rPr dirty="0" sz="1200">
                <a:latin typeface="Calibri"/>
                <a:cs typeface="Calibri"/>
              </a:rPr>
              <a:t> applying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above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ways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matching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mismatching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be</a:t>
            </a:r>
            <a:r>
              <a:rPr dirty="0" sz="1200" spc="-5">
                <a:latin typeface="Calibri"/>
                <a:cs typeface="Calibri"/>
              </a:rPr>
              <a:t> increased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decreased between 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sequencing.</a:t>
            </a:r>
            <a:endParaRPr sz="1200">
              <a:latin typeface="Calibri"/>
              <a:cs typeface="Calibri"/>
            </a:endParaRPr>
          </a:p>
          <a:p>
            <a:pPr marL="12700" marR="1885314">
              <a:lnSpc>
                <a:spcPts val="2390"/>
              </a:lnSpc>
              <a:spcBef>
                <a:spcPts val="90"/>
              </a:spcBef>
            </a:pPr>
            <a:r>
              <a:rPr dirty="0" sz="1200" spc="-5">
                <a:latin typeface="Calibri"/>
                <a:cs typeface="Calibri"/>
              </a:rPr>
              <a:t>Both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local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Global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ways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give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-5">
                <a:latin typeface="Calibri"/>
                <a:cs typeface="Calibri"/>
              </a:rPr>
              <a:t> different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results.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But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among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above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Substitution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increases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mismatch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36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2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014:</a:t>
            </a:r>
            <a:r>
              <a:rPr dirty="0" sz="1300" spc="-3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DOT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PLOTS</a:t>
            </a:r>
            <a:endParaRPr sz="1300">
              <a:latin typeface="Calibri Light"/>
              <a:cs typeface="Calibri Light"/>
            </a:endParaRPr>
          </a:p>
          <a:p>
            <a:pPr marL="12700" marR="363220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visualize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method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called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Plots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>
                <a:latin typeface="Calibri"/>
                <a:cs typeface="Calibri"/>
              </a:rPr>
              <a:t> this </a:t>
            </a:r>
            <a:r>
              <a:rPr dirty="0" sz="1200" spc="-5">
                <a:latin typeface="Calibri"/>
                <a:cs typeface="Calibri"/>
              </a:rPr>
              <a:t>method the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>
                <a:latin typeface="Calibri"/>
                <a:cs typeface="Calibri"/>
              </a:rPr>
              <a:t> is </a:t>
            </a:r>
            <a:r>
              <a:rPr dirty="0" sz="1200" spc="-5">
                <a:latin typeface="Calibri"/>
                <a:cs typeface="Calibri"/>
              </a:rPr>
              <a:t>written </a:t>
            </a:r>
            <a:r>
              <a:rPr dirty="0" sz="1200">
                <a:latin typeface="Calibri"/>
                <a:cs typeface="Calibri"/>
              </a:rPr>
              <a:t>top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left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side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</a:t>
            </a:r>
            <a:r>
              <a:rPr dirty="0" sz="1200">
                <a:latin typeface="Calibri"/>
                <a:cs typeface="Calibri"/>
              </a:rPr>
              <a:t>dot</a:t>
            </a:r>
            <a:r>
              <a:rPr dirty="0" sz="1200" spc="-5">
                <a:latin typeface="Calibri"/>
                <a:cs typeface="Calibri"/>
              </a:rPr>
              <a:t> matrix </a:t>
            </a:r>
            <a:r>
              <a:rPr dirty="0" sz="1200">
                <a:latin typeface="Calibri"/>
                <a:cs typeface="Calibri"/>
              </a:rPr>
              <a:t>grid.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879972"/>
            <a:ext cx="5873115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667385">
              <a:lnSpc>
                <a:spcPct val="11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Where one </a:t>
            </a:r>
            <a:r>
              <a:rPr dirty="0" sz="1200" spc="-5">
                <a:latin typeface="Calibri"/>
                <a:cs typeface="Calibri"/>
              </a:rPr>
              <a:t>nucleotide </a:t>
            </a:r>
            <a:r>
              <a:rPr dirty="0" sz="1200">
                <a:latin typeface="Calibri"/>
                <a:cs typeface="Calibri"/>
              </a:rPr>
              <a:t>or amino acid match </a:t>
            </a:r>
            <a:r>
              <a:rPr dirty="0" sz="1200" spc="-5">
                <a:latin typeface="Calibri"/>
                <a:cs typeface="Calibri"/>
              </a:rPr>
              <a:t>with each other the </a:t>
            </a:r>
            <a:r>
              <a:rPr dirty="0" sz="1200">
                <a:latin typeface="Calibri"/>
                <a:cs typeface="Calibri"/>
              </a:rPr>
              <a:t>dot is placed </a:t>
            </a:r>
            <a:r>
              <a:rPr dirty="0" sz="1200" spc="-1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grid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position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row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time.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8097773"/>
            <a:ext cx="5666740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456565">
              <a:lnSpc>
                <a:spcPct val="11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Similar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dots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diagonal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pattern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remain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separate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similar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92682" y="2366517"/>
            <a:ext cx="154940" cy="20815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5B9BD4"/>
                </a:solidFill>
                <a:latin typeface="Calibri"/>
                <a:cs typeface="Calibri"/>
              </a:rPr>
              <a:t>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solidFill>
                  <a:srgbClr val="5B9BD4"/>
                </a:solidFill>
                <a:latin typeface="Calibri"/>
                <a:cs typeface="Calibri"/>
              </a:rPr>
              <a:t>C</a:t>
            </a:r>
            <a:endParaRPr sz="1600">
              <a:latin typeface="Calibri"/>
              <a:cs typeface="Calibri"/>
            </a:endParaRPr>
          </a:p>
          <a:p>
            <a:pPr algn="just" marL="12700" marR="5080">
              <a:lnSpc>
                <a:spcPct val="185600"/>
              </a:lnSpc>
              <a:spcBef>
                <a:spcPts val="15"/>
              </a:spcBef>
            </a:pPr>
            <a:r>
              <a:rPr dirty="0" sz="1600" spc="-5" b="1">
                <a:solidFill>
                  <a:srgbClr val="5B9BD4"/>
                </a:solidFill>
                <a:latin typeface="Calibri"/>
                <a:cs typeface="Calibri"/>
              </a:rPr>
              <a:t>A  </a:t>
            </a:r>
            <a:r>
              <a:rPr dirty="0" sz="1600" spc="-5" b="1">
                <a:solidFill>
                  <a:srgbClr val="5B9BD4"/>
                </a:solidFill>
                <a:latin typeface="Calibri"/>
                <a:cs typeface="Calibri"/>
              </a:rPr>
              <a:t>C </a:t>
            </a:r>
            <a:r>
              <a:rPr dirty="0" sz="1600" spc="-350" b="1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5B9BD4"/>
                </a:solidFill>
                <a:latin typeface="Calibri"/>
                <a:cs typeface="Calibri"/>
              </a:rPr>
              <a:t>G</a:t>
            </a:r>
            <a:endParaRPr sz="160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845310" y="2119629"/>
          <a:ext cx="3993515" cy="27609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6590"/>
                <a:gridCol w="656590"/>
                <a:gridCol w="654684"/>
                <a:gridCol w="656589"/>
                <a:gridCol w="656589"/>
                <a:gridCol w="656589"/>
              </a:tblGrid>
              <a:tr h="4527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542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544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542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525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545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4363592" y="1674622"/>
            <a:ext cx="120014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5B9BD4"/>
                </a:solidFill>
                <a:latin typeface="Calibri"/>
                <a:cs typeface="Calibri"/>
              </a:rPr>
              <a:t>C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90901" y="1674622"/>
            <a:ext cx="278130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69290" algn="l"/>
                <a:tab pos="1326515" algn="l"/>
                <a:tab pos="2639060" algn="l"/>
              </a:tabLst>
            </a:pPr>
            <a:r>
              <a:rPr dirty="0" sz="1600" spc="-5" b="1">
                <a:solidFill>
                  <a:srgbClr val="5B9BD4"/>
                </a:solidFill>
                <a:latin typeface="Calibri"/>
                <a:cs typeface="Calibri"/>
              </a:rPr>
              <a:t>A</a:t>
            </a:r>
            <a:r>
              <a:rPr dirty="0" sz="1600" spc="-5" b="1">
                <a:solidFill>
                  <a:srgbClr val="5B9BD4"/>
                </a:solidFill>
                <a:latin typeface="Calibri"/>
                <a:cs typeface="Calibri"/>
              </a:rPr>
              <a:t>	</a:t>
            </a:r>
            <a:r>
              <a:rPr dirty="0" baseline="3472" sz="2400" spc="-7" b="1">
                <a:solidFill>
                  <a:srgbClr val="5B9BD4"/>
                </a:solidFill>
                <a:latin typeface="Calibri"/>
                <a:cs typeface="Calibri"/>
              </a:rPr>
              <a:t>C</a:t>
            </a:r>
            <a:r>
              <a:rPr dirty="0" baseline="3472" sz="2400" spc="-7" b="1">
                <a:solidFill>
                  <a:srgbClr val="5B9BD4"/>
                </a:solidFill>
                <a:latin typeface="Calibri"/>
                <a:cs typeface="Calibri"/>
              </a:rPr>
              <a:t>	</a:t>
            </a:r>
            <a:r>
              <a:rPr dirty="0" baseline="3472" sz="2400" spc="-7" b="1">
                <a:solidFill>
                  <a:srgbClr val="5B9BD4"/>
                </a:solidFill>
                <a:latin typeface="Calibri"/>
                <a:cs typeface="Calibri"/>
              </a:rPr>
              <a:t>G</a:t>
            </a:r>
            <a:r>
              <a:rPr dirty="0" baseline="3472" sz="2400" spc="-7" b="1">
                <a:solidFill>
                  <a:srgbClr val="5B9BD4"/>
                </a:solidFill>
                <a:latin typeface="Calibri"/>
                <a:cs typeface="Calibri"/>
              </a:rPr>
              <a:t>	</a:t>
            </a:r>
            <a:r>
              <a:rPr dirty="0" baseline="3472" sz="2400" spc="-7" b="1">
                <a:solidFill>
                  <a:srgbClr val="5B9BD4"/>
                </a:solidFill>
                <a:latin typeface="Calibri"/>
                <a:cs typeface="Calibri"/>
              </a:rPr>
              <a:t>G</a:t>
            </a:r>
            <a:endParaRPr baseline="3472" sz="24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688328" y="6440423"/>
            <a:ext cx="1900555" cy="1668780"/>
            <a:chOff x="2688328" y="6440423"/>
            <a:chExt cx="1900555" cy="166878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88328" y="6440423"/>
              <a:ext cx="1900442" cy="166878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3199" y="6495033"/>
              <a:ext cx="1736089" cy="150456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724149" y="6475983"/>
              <a:ext cx="1774189" cy="1543050"/>
            </a:xfrm>
            <a:custGeom>
              <a:avLst/>
              <a:gdLst/>
              <a:ahLst/>
              <a:cxnLst/>
              <a:rect l="l" t="t" r="r" b="b"/>
              <a:pathLst>
                <a:path w="1774189" h="1543050">
                  <a:moveTo>
                    <a:pt x="0" y="1542669"/>
                  </a:moveTo>
                  <a:lnTo>
                    <a:pt x="1774189" y="1542669"/>
                  </a:lnTo>
                  <a:lnTo>
                    <a:pt x="1774189" y="0"/>
                  </a:lnTo>
                  <a:lnTo>
                    <a:pt x="0" y="0"/>
                  </a:lnTo>
                  <a:lnTo>
                    <a:pt x="0" y="154266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37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64432" y="647705"/>
            <a:ext cx="3441700" cy="2932430"/>
            <a:chOff x="1964432" y="647705"/>
            <a:chExt cx="3441700" cy="29324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64432" y="647705"/>
              <a:ext cx="3441200" cy="271728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9300" y="703452"/>
              <a:ext cx="3276600" cy="25527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00250" y="684402"/>
              <a:ext cx="3314700" cy="2590800"/>
            </a:xfrm>
            <a:custGeom>
              <a:avLst/>
              <a:gdLst/>
              <a:ahLst/>
              <a:cxnLst/>
              <a:rect l="l" t="t" r="r" b="b"/>
              <a:pathLst>
                <a:path w="3314700" h="2590800">
                  <a:moveTo>
                    <a:pt x="0" y="2590800"/>
                  </a:moveTo>
                  <a:lnTo>
                    <a:pt x="3314700" y="2590800"/>
                  </a:lnTo>
                  <a:lnTo>
                    <a:pt x="3314700" y="0"/>
                  </a:lnTo>
                  <a:lnTo>
                    <a:pt x="0" y="0"/>
                  </a:lnTo>
                  <a:lnTo>
                    <a:pt x="0" y="25908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019300" y="3313303"/>
              <a:ext cx="3276600" cy="266700"/>
            </a:xfrm>
            <a:custGeom>
              <a:avLst/>
              <a:gdLst/>
              <a:ahLst/>
              <a:cxnLst/>
              <a:rect l="l" t="t" r="r" b="b"/>
              <a:pathLst>
                <a:path w="3276600" h="266700">
                  <a:moveTo>
                    <a:pt x="3276600" y="0"/>
                  </a:moveTo>
                  <a:lnTo>
                    <a:pt x="0" y="0"/>
                  </a:lnTo>
                  <a:lnTo>
                    <a:pt x="0" y="266700"/>
                  </a:lnTo>
                  <a:lnTo>
                    <a:pt x="3276600" y="266700"/>
                  </a:lnTo>
                  <a:lnTo>
                    <a:pt x="3276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902004" y="3293491"/>
            <a:ext cx="5668010" cy="6642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16965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0.7 dot plot diagonal pattern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latin typeface="Calibri"/>
                <a:cs typeface="Calibri"/>
              </a:rPr>
              <a:t>Dots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 </a:t>
            </a:r>
            <a:r>
              <a:rPr dirty="0" sz="1200" spc="-5">
                <a:latin typeface="Calibri"/>
                <a:cs typeface="Calibri"/>
              </a:rPr>
              <a:t>diagonal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repeats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separate</a:t>
            </a:r>
            <a:r>
              <a:rPr dirty="0" sz="1200">
                <a:latin typeface="Calibri"/>
                <a:cs typeface="Calibri"/>
              </a:rPr>
              <a:t> one </a:t>
            </a:r>
            <a:r>
              <a:rPr dirty="0" sz="1200" spc="-5">
                <a:latin typeface="Calibri"/>
                <a:cs typeface="Calibri"/>
              </a:rPr>
              <a:t>give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difference</a:t>
            </a:r>
            <a:r>
              <a:rPr dirty="0" sz="1200">
                <a:latin typeface="Calibri"/>
                <a:cs typeface="Calibri"/>
              </a:rPr>
              <a:t> to the</a:t>
            </a:r>
            <a:r>
              <a:rPr dirty="0" sz="1200" spc="-5">
                <a:latin typeface="Calibri"/>
                <a:cs typeface="Calibri"/>
              </a:rPr>
              <a:t> sequence.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38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94079"/>
            <a:ext cx="5554345" cy="14141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015: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EXEMPLE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DOT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PLOTS</a:t>
            </a:r>
            <a:endParaRPr sz="13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>
              <a:latin typeface="Calibri Light"/>
              <a:cs typeface="Calibri Light"/>
            </a:endParaRPr>
          </a:p>
          <a:p>
            <a:pPr marL="12700" marR="218440">
              <a:lnSpc>
                <a:spcPct val="110000"/>
              </a:lnSpc>
            </a:pP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plot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matching nucleotides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connected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diagonal way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represent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alignments.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795"/>
              </a:spcBef>
            </a:pPr>
            <a:r>
              <a:rPr dirty="0" sz="1200">
                <a:latin typeface="Calibri"/>
                <a:cs typeface="Calibri"/>
              </a:rPr>
              <a:t>When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compare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human</a:t>
            </a:r>
            <a:r>
              <a:rPr dirty="0" sz="1200" spc="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Cytochrome</a:t>
            </a:r>
            <a:r>
              <a:rPr dirty="0" sz="1200" spc="10" b="1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-5" b="1">
                <a:latin typeface="Calibri"/>
                <a:cs typeface="Calibri"/>
              </a:rPr>
              <a:t>Tuna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Fish</a:t>
            </a:r>
            <a:r>
              <a:rPr dirty="0" sz="1200" spc="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Cytochrome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diagonal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alignment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find </a:t>
            </a:r>
            <a:r>
              <a:rPr dirty="0" sz="1200">
                <a:latin typeface="Calibri"/>
                <a:cs typeface="Calibri"/>
              </a:rPr>
              <a:t>is in</a:t>
            </a:r>
            <a:r>
              <a:rPr dirty="0" sz="1200" spc="-5">
                <a:latin typeface="Calibri"/>
                <a:cs typeface="Calibri"/>
              </a:rPr>
              <a:t> this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below diagram.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6123813"/>
            <a:ext cx="5918835" cy="18884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 indent="-228600">
              <a:lnSpc>
                <a:spcPct val="100000"/>
              </a:lnSpc>
              <a:spcBef>
                <a:spcPts val="10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b="1">
                <a:latin typeface="Calibri"/>
                <a:cs typeface="Calibri"/>
              </a:rPr>
              <a:t>BENEFITS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har char=""/>
            </a:pPr>
            <a:endParaRPr sz="15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1215"/>
              </a:spcBef>
            </a:pPr>
            <a:r>
              <a:rPr dirty="0" sz="1200">
                <a:latin typeface="Calibri"/>
                <a:cs typeface="Calibri"/>
              </a:rPr>
              <a:t>Dot</a:t>
            </a:r>
            <a:r>
              <a:rPr dirty="0" sz="1200" spc="-5">
                <a:latin typeface="Calibri"/>
                <a:cs typeface="Calibri"/>
              </a:rPr>
              <a:t> plots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provides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Global</a:t>
            </a:r>
            <a:r>
              <a:rPr dirty="0" sz="1200" spc="-5">
                <a:latin typeface="Calibri"/>
                <a:cs typeface="Calibri"/>
              </a:rPr>
              <a:t> similarity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two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helps</a:t>
            </a:r>
            <a:r>
              <a:rPr dirty="0" sz="1200">
                <a:latin typeface="Calibri"/>
                <a:cs typeface="Calibri"/>
              </a:rPr>
              <a:t> us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visualize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repeats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appear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diagonal </a:t>
            </a:r>
            <a:r>
              <a:rPr dirty="0" sz="1200" spc="-5">
                <a:latin typeface="Calibri"/>
                <a:cs typeface="Calibri"/>
              </a:rPr>
              <a:t>stacks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plot.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buSzPct val="91666"/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CONCLUSION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sz="1200">
                <a:latin typeface="Calibri"/>
                <a:cs typeface="Calibri"/>
              </a:rPr>
              <a:t>Dot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plot </a:t>
            </a:r>
            <a:r>
              <a:rPr dirty="0" sz="1200">
                <a:latin typeface="Calibri"/>
                <a:cs typeface="Calibri"/>
              </a:rPr>
              <a:t>help us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find the threshold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difference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among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05050" y="2367660"/>
            <a:ext cx="2657475" cy="256222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217166" y="4966842"/>
            <a:ext cx="14027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0.8 tuna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fish vs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Human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39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0594" y="6221348"/>
            <a:ext cx="9906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20">
                <a:solidFill>
                  <a:srgbClr val="001F5F"/>
                </a:solidFill>
                <a:latin typeface="Cambria Math"/>
                <a:cs typeface="Cambria Math"/>
              </a:rPr>
              <a:t>5</a:t>
            </a:r>
            <a:endParaRPr sz="1000">
              <a:latin typeface="Cambria Math"/>
              <a:cs typeface="Cambria Math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50594" y="6416421"/>
            <a:ext cx="9906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20">
                <a:solidFill>
                  <a:srgbClr val="001F5F"/>
                </a:solidFill>
                <a:latin typeface="Cambria Math"/>
                <a:cs typeface="Cambria Math"/>
              </a:rPr>
              <a:t>5</a:t>
            </a:r>
            <a:endParaRPr sz="1000">
              <a:latin typeface="Cambria Math"/>
              <a:cs typeface="Cambria Math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63294" y="6409309"/>
            <a:ext cx="73660" cy="12700"/>
          </a:xfrm>
          <a:custGeom>
            <a:avLst/>
            <a:gdLst/>
            <a:ahLst/>
            <a:cxnLst/>
            <a:rect l="l" t="t" r="r" b="b"/>
            <a:pathLst>
              <a:path w="73659" h="12700">
                <a:moveTo>
                  <a:pt x="73152" y="0"/>
                </a:moveTo>
                <a:lnTo>
                  <a:pt x="0" y="0"/>
                </a:lnTo>
                <a:lnTo>
                  <a:pt x="0" y="12191"/>
                </a:lnTo>
                <a:lnTo>
                  <a:pt x="73152" y="12191"/>
                </a:lnTo>
                <a:lnTo>
                  <a:pt x="73152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368297" y="6274688"/>
            <a:ext cx="140843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5745" algn="l"/>
              </a:tabLst>
            </a:pPr>
            <a:r>
              <a:rPr dirty="0" sz="900">
                <a:solidFill>
                  <a:srgbClr val="001F5F"/>
                </a:solidFill>
                <a:latin typeface="Calibri"/>
                <a:cs typeface="Calibri"/>
              </a:rPr>
              <a:t>=	</a:t>
            </a:r>
            <a:r>
              <a:rPr dirty="0" sz="1400">
                <a:solidFill>
                  <a:srgbClr val="001F5F"/>
                </a:solidFill>
                <a:latin typeface="Cambria Math"/>
                <a:cs typeface="Cambria Math"/>
              </a:rPr>
              <a:t>×</a:t>
            </a:r>
            <a:r>
              <a:rPr dirty="0" sz="1400" spc="-20">
                <a:solidFill>
                  <a:srgbClr val="001F5F"/>
                </a:solidFill>
                <a:latin typeface="Cambria Math"/>
                <a:cs typeface="Cambria Math"/>
              </a:rPr>
              <a:t> </a:t>
            </a:r>
            <a:r>
              <a:rPr dirty="0" sz="1400">
                <a:solidFill>
                  <a:srgbClr val="001F5F"/>
                </a:solidFill>
                <a:latin typeface="Cambria Math"/>
                <a:cs typeface="Cambria Math"/>
              </a:rPr>
              <a:t>100</a:t>
            </a:r>
            <a:r>
              <a:rPr dirty="0" sz="1400" spc="45">
                <a:solidFill>
                  <a:srgbClr val="001F5F"/>
                </a:solidFill>
                <a:latin typeface="Cambria Math"/>
                <a:cs typeface="Cambria Math"/>
              </a:rPr>
              <a:t> </a:t>
            </a:r>
            <a:r>
              <a:rPr dirty="0" sz="1400">
                <a:solidFill>
                  <a:srgbClr val="001F5F"/>
                </a:solidFill>
                <a:latin typeface="Cambria Math"/>
                <a:cs typeface="Cambria Math"/>
              </a:rPr>
              <a:t>=</a:t>
            </a:r>
            <a:r>
              <a:rPr dirty="0" sz="1400" spc="45">
                <a:solidFill>
                  <a:srgbClr val="001F5F"/>
                </a:solidFill>
                <a:latin typeface="Cambria Math"/>
                <a:cs typeface="Cambria Math"/>
              </a:rPr>
              <a:t> </a:t>
            </a:r>
            <a:r>
              <a:rPr dirty="0" sz="1400">
                <a:solidFill>
                  <a:srgbClr val="001F5F"/>
                </a:solidFill>
                <a:latin typeface="Cambria Math"/>
                <a:cs typeface="Cambria Math"/>
              </a:rPr>
              <a:t>100%</a:t>
            </a:r>
            <a:endParaRPr sz="1400">
              <a:latin typeface="Cambria Math"/>
              <a:cs typeface="Cambria Math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6920865"/>
            <a:ext cx="5326380" cy="731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Similarity</a:t>
            </a:r>
            <a:r>
              <a:rPr dirty="0" sz="1200" spc="15" b="1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comparison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two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calculated</a:t>
            </a:r>
            <a:r>
              <a:rPr dirty="0" sz="1200">
                <a:latin typeface="Calibri"/>
                <a:cs typeface="Calibri"/>
              </a:rPr>
              <a:t> by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alignment </a:t>
            </a:r>
            <a:r>
              <a:rPr dirty="0" sz="1200" spc="-5">
                <a:latin typeface="Calibri"/>
                <a:cs typeface="Calibri"/>
              </a:rPr>
              <a:t>approach.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both identity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similarity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dots</a:t>
            </a:r>
            <a:r>
              <a:rPr dirty="0" sz="1200">
                <a:latin typeface="Calibri"/>
                <a:cs typeface="Calibri"/>
              </a:rPr>
              <a:t> are</a:t>
            </a:r>
            <a:r>
              <a:rPr dirty="0" sz="1200" spc="-5">
                <a:latin typeface="Calibri"/>
                <a:cs typeface="Calibri"/>
              </a:rPr>
              <a:t> not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counted.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2004" y="435356"/>
            <a:ext cx="5971540" cy="5709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016: IDENTY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VS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SIMILARITY</a:t>
            </a:r>
            <a:endParaRPr sz="1300">
              <a:latin typeface="Calibri Light"/>
              <a:cs typeface="Calibri Light"/>
            </a:endParaRPr>
          </a:p>
          <a:p>
            <a:pPr marL="12700" marR="29209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When</a:t>
            </a:r>
            <a:r>
              <a:rPr dirty="0" sz="1200" spc="-5">
                <a:latin typeface="Calibri"/>
                <a:cs typeface="Calibri"/>
              </a:rPr>
              <a:t> 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talk</a:t>
            </a:r>
            <a:r>
              <a:rPr dirty="0" sz="1200" spc="-5">
                <a:latin typeface="Calibri"/>
                <a:cs typeface="Calibri"/>
              </a:rPr>
              <a:t> about the </a:t>
            </a:r>
            <a:r>
              <a:rPr dirty="0" sz="1200">
                <a:latin typeface="Calibri"/>
                <a:cs typeface="Calibri"/>
              </a:rPr>
              <a:t>comparison</a:t>
            </a:r>
            <a:r>
              <a:rPr dirty="0" sz="1200" spc="-5">
                <a:latin typeface="Calibri"/>
                <a:cs typeface="Calibri"/>
              </a:rPr>
              <a:t> 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than question arise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 </a:t>
            </a:r>
            <a:r>
              <a:rPr dirty="0" sz="1200">
                <a:latin typeface="Calibri"/>
                <a:cs typeface="Calibri"/>
              </a:rPr>
              <a:t>how</a:t>
            </a:r>
            <a:r>
              <a:rPr dirty="0" sz="1200" spc="-5">
                <a:latin typeface="Calibri"/>
                <a:cs typeface="Calibri"/>
              </a:rPr>
              <a:t> 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 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compare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biological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after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comparison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what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will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degree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comparison.</a:t>
            </a:r>
            <a:endParaRPr sz="12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  <a:spcBef>
                <a:spcPts val="950"/>
              </a:spcBef>
            </a:pPr>
            <a:r>
              <a:rPr dirty="0" sz="1200">
                <a:latin typeface="Calibri"/>
                <a:cs typeface="Calibri"/>
              </a:rPr>
              <a:t>There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concepts 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analysis</a:t>
            </a:r>
            <a:endParaRPr sz="1200">
              <a:latin typeface="Calibri"/>
              <a:cs typeface="Calibri"/>
            </a:endParaRPr>
          </a:p>
          <a:p>
            <a:pPr marL="498475" indent="-229235">
              <a:lnSpc>
                <a:spcPct val="100000"/>
              </a:lnSpc>
              <a:spcBef>
                <a:spcPts val="935"/>
              </a:spcBef>
              <a:buAutoNum type="arabicPeriod"/>
              <a:tabLst>
                <a:tab pos="499109" algn="l"/>
              </a:tabLst>
            </a:pPr>
            <a:r>
              <a:rPr dirty="0" sz="1200" spc="-5" b="1">
                <a:latin typeface="Calibri"/>
                <a:cs typeface="Calibri"/>
              </a:rPr>
              <a:t>Identity</a:t>
            </a:r>
            <a:endParaRPr sz="1200">
              <a:latin typeface="Calibri"/>
              <a:cs typeface="Calibri"/>
            </a:endParaRPr>
          </a:p>
          <a:p>
            <a:pPr marL="498475" indent="-229235">
              <a:lnSpc>
                <a:spcPct val="100000"/>
              </a:lnSpc>
              <a:spcBef>
                <a:spcPts val="145"/>
              </a:spcBef>
              <a:buAutoNum type="arabicPeriod"/>
              <a:tabLst>
                <a:tab pos="499109" algn="l"/>
              </a:tabLst>
            </a:pPr>
            <a:r>
              <a:rPr dirty="0" sz="1200" spc="-5" b="1">
                <a:latin typeface="Calibri"/>
                <a:cs typeface="Calibri"/>
              </a:rPr>
              <a:t>Similarity</a:t>
            </a:r>
            <a:endParaRPr sz="1200">
              <a:latin typeface="Calibri"/>
              <a:cs typeface="Calibri"/>
            </a:endParaRPr>
          </a:p>
          <a:p>
            <a:pPr marL="12700" marR="153035">
              <a:lnSpc>
                <a:spcPct val="110000"/>
              </a:lnSpc>
              <a:spcBef>
                <a:spcPts val="790"/>
              </a:spcBef>
            </a:pPr>
            <a:r>
              <a:rPr dirty="0" sz="1200">
                <a:latin typeface="Calibri"/>
                <a:cs typeface="Calibri"/>
              </a:rPr>
              <a:t>Identity </a:t>
            </a:r>
            <a:r>
              <a:rPr dirty="0" sz="1200" spc="-5">
                <a:latin typeface="Calibri"/>
                <a:cs typeface="Calibri"/>
              </a:rPr>
              <a:t>means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counting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 </a:t>
            </a:r>
            <a:r>
              <a:rPr dirty="0" sz="1200">
                <a:latin typeface="Calibri"/>
                <a:cs typeface="Calibri"/>
              </a:rPr>
              <a:t>acids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exactly match</a:t>
            </a:r>
            <a:r>
              <a:rPr dirty="0" sz="1200" spc="-5">
                <a:latin typeface="Calibri"/>
                <a:cs typeface="Calibri"/>
              </a:rPr>
              <a:t> when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biological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matched.</a:t>
            </a:r>
            <a:endParaRPr sz="12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  <a:spcBef>
                <a:spcPts val="950"/>
              </a:spcBef>
            </a:pP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example: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00">
              <a:latin typeface="Calibri"/>
              <a:cs typeface="Calibri"/>
            </a:endParaRPr>
          </a:p>
          <a:p>
            <a:pPr marL="332740">
              <a:lnSpc>
                <a:spcPct val="100000"/>
              </a:lnSpc>
              <a:spcBef>
                <a:spcPts val="5"/>
              </a:spcBef>
            </a:pPr>
            <a:r>
              <a:rPr dirty="0" sz="1600" spc="-10" b="1">
                <a:latin typeface="Calibri"/>
                <a:cs typeface="Calibri"/>
              </a:rPr>
              <a:t>1</a:t>
            </a:r>
            <a:r>
              <a:rPr dirty="0" sz="1200" spc="-10" b="1">
                <a:latin typeface="Calibri"/>
                <a:cs typeface="Calibri"/>
              </a:rPr>
              <a:t>:</a:t>
            </a:r>
            <a:r>
              <a:rPr dirty="0" sz="1200" spc="-25" b="1">
                <a:latin typeface="Calibri"/>
                <a:cs typeface="Calibri"/>
              </a:rPr>
              <a:t> </a:t>
            </a:r>
            <a:r>
              <a:rPr dirty="0" sz="1200" spc="-20" b="1">
                <a:latin typeface="Calibri"/>
                <a:cs typeface="Calibri"/>
              </a:rPr>
              <a:t>CATGCTT</a:t>
            </a:r>
            <a:endParaRPr sz="1200">
              <a:latin typeface="Calibri"/>
              <a:cs typeface="Calibri"/>
            </a:endParaRPr>
          </a:p>
          <a:p>
            <a:pPr marL="332740">
              <a:lnSpc>
                <a:spcPct val="100000"/>
              </a:lnSpc>
              <a:spcBef>
                <a:spcPts val="60"/>
              </a:spcBef>
            </a:pPr>
            <a:r>
              <a:rPr dirty="0" sz="1200" b="1">
                <a:latin typeface="Calibri"/>
                <a:cs typeface="Calibri"/>
              </a:rPr>
              <a:t>2:</a:t>
            </a:r>
            <a:r>
              <a:rPr dirty="0" sz="1200" spc="-25" b="1">
                <a:latin typeface="Calibri"/>
                <a:cs typeface="Calibri"/>
              </a:rPr>
              <a:t> </a:t>
            </a:r>
            <a:r>
              <a:rPr dirty="0" sz="1200" spc="-35" b="1">
                <a:latin typeface="Calibri"/>
                <a:cs typeface="Calibri"/>
              </a:rPr>
              <a:t>CATGC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>
              <a:latin typeface="Calibri"/>
              <a:cs typeface="Calibri"/>
            </a:endParaRPr>
          </a:p>
          <a:p>
            <a:pPr algn="just" marL="12700" marR="4629785">
              <a:lnSpc>
                <a:spcPct val="165400"/>
              </a:lnSpc>
            </a:pPr>
            <a:r>
              <a:rPr dirty="0" sz="1200" spc="-5">
                <a:latin typeface="Calibri"/>
                <a:cs typeface="Calibri"/>
              </a:rPr>
              <a:t>Number of match </a:t>
            </a:r>
            <a:r>
              <a:rPr dirty="0" sz="1200">
                <a:latin typeface="Calibri"/>
                <a:cs typeface="Calibri"/>
              </a:rPr>
              <a:t>= 5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Smaller length</a:t>
            </a:r>
            <a:r>
              <a:rPr dirty="0" sz="1200">
                <a:latin typeface="Calibri"/>
                <a:cs typeface="Calibri"/>
              </a:rPr>
              <a:t> = 5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 (1)</a:t>
            </a:r>
            <a:r>
              <a:rPr dirty="0" sz="1200" spc="320">
                <a:latin typeface="Calibri"/>
                <a:cs typeface="Calibri"/>
              </a:rPr>
              <a:t>   </a:t>
            </a:r>
            <a:r>
              <a:rPr dirty="0" sz="1200" spc="3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= 7</a:t>
            </a:r>
            <a:endParaRPr sz="12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  <a:spcBef>
                <a:spcPts val="935"/>
              </a:spcBef>
            </a:pPr>
            <a:r>
              <a:rPr dirty="0" sz="1200" spc="-5">
                <a:latin typeface="Calibri"/>
                <a:cs typeface="Calibri"/>
              </a:rPr>
              <a:t>Sequence (2)</a:t>
            </a:r>
            <a:r>
              <a:rPr dirty="0" sz="1200" spc="320">
                <a:latin typeface="Calibri"/>
                <a:cs typeface="Calibri"/>
              </a:rPr>
              <a:t>   </a:t>
            </a:r>
            <a:r>
              <a:rPr dirty="0" sz="1200" spc="3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= 5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</a:pPr>
            <a:r>
              <a:rPr dirty="0" sz="1400" spc="-5" b="1">
                <a:latin typeface="Calibri"/>
                <a:cs typeface="Calibri"/>
              </a:rPr>
              <a:t>Formula</a:t>
            </a:r>
            <a:r>
              <a:rPr dirty="0" sz="1400" spc="-10" b="1">
                <a:latin typeface="Calibri"/>
                <a:cs typeface="Calibri"/>
              </a:rPr>
              <a:t> for </a:t>
            </a:r>
            <a:r>
              <a:rPr dirty="0" sz="1400" spc="-5" b="1">
                <a:latin typeface="Calibri"/>
                <a:cs typeface="Calibri"/>
              </a:rPr>
              <a:t>Identity:</a:t>
            </a:r>
            <a:endParaRPr sz="14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  <a:spcBef>
                <a:spcPts val="990"/>
              </a:spcBef>
            </a:pPr>
            <a:r>
              <a:rPr dirty="0" sz="1000" spc="-5" b="1">
                <a:solidFill>
                  <a:srgbClr val="001F5F"/>
                </a:solidFill>
                <a:latin typeface="Calibri"/>
                <a:cs typeface="Calibri"/>
              </a:rPr>
              <a:t>Identity =</a:t>
            </a:r>
            <a:r>
              <a:rPr dirty="0" sz="1000" b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001F5F"/>
                </a:solidFill>
                <a:latin typeface="Calibri"/>
                <a:cs typeface="Calibri"/>
              </a:rPr>
              <a:t>No. of</a:t>
            </a:r>
            <a:r>
              <a:rPr dirty="0" sz="1000" b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001F5F"/>
                </a:solidFill>
                <a:latin typeface="Calibri"/>
                <a:cs typeface="Calibri"/>
              </a:rPr>
              <a:t>Matches /</a:t>
            </a:r>
            <a:r>
              <a:rPr dirty="0" sz="1000" spc="5" b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001F5F"/>
                </a:solidFill>
                <a:latin typeface="Calibri"/>
                <a:cs typeface="Calibri"/>
              </a:rPr>
              <a:t>smaller</a:t>
            </a:r>
            <a:r>
              <a:rPr dirty="0" sz="1000" b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001F5F"/>
                </a:solidFill>
                <a:latin typeface="Calibri"/>
                <a:cs typeface="Calibri"/>
              </a:rPr>
              <a:t>length</a:t>
            </a:r>
            <a:r>
              <a:rPr dirty="0" sz="1000" spc="10" b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001F5F"/>
                </a:solidFill>
                <a:latin typeface="Calibri"/>
                <a:cs typeface="Calibri"/>
              </a:rPr>
              <a:t>× 100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40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1157137"/>
            <a:ext cx="5803265" cy="1555750"/>
          </a:xfrm>
          <a:prstGeom prst="rect">
            <a:avLst/>
          </a:prstGeom>
        </p:spPr>
        <p:txBody>
          <a:bodyPr wrap="square" lIns="0" tIns="342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017: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INTRODUCTION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TO ALIGNMENT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APPROACHES</a:t>
            </a:r>
            <a:endParaRPr sz="1300">
              <a:latin typeface="Calibri Light"/>
              <a:cs typeface="Calibri Light"/>
            </a:endParaRPr>
          </a:p>
          <a:p>
            <a:pPr marL="12700" marR="5080">
              <a:lnSpc>
                <a:spcPct val="110000"/>
              </a:lnSpc>
              <a:spcBef>
                <a:spcPts val="20"/>
              </a:spcBef>
            </a:pPr>
            <a:r>
              <a:rPr dirty="0" sz="1100">
                <a:latin typeface="Calibri"/>
                <a:cs typeface="Calibri"/>
              </a:rPr>
              <a:t>When </a:t>
            </a:r>
            <a:r>
              <a:rPr dirty="0" sz="1100" spc="-5">
                <a:latin typeface="Calibri"/>
                <a:cs typeface="Calibri"/>
              </a:rPr>
              <a:t>we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align</a:t>
            </a:r>
            <a:r>
              <a:rPr dirty="0" sz="1100">
                <a:latin typeface="Calibri"/>
                <a:cs typeface="Calibri"/>
              </a:rPr>
              <a:t> the</a:t>
            </a:r>
            <a:r>
              <a:rPr dirty="0" sz="1100" spc="-5">
                <a:latin typeface="Calibri"/>
                <a:cs typeface="Calibri"/>
              </a:rPr>
              <a:t> 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that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may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be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vary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due to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insertion</a:t>
            </a:r>
            <a:r>
              <a:rPr dirty="0" sz="1100">
                <a:latin typeface="Calibri"/>
                <a:cs typeface="Calibri"/>
              </a:rPr>
              <a:t> and </a:t>
            </a:r>
            <a:r>
              <a:rPr dirty="0" sz="1100" spc="-5">
                <a:latin typeface="Calibri"/>
                <a:cs typeface="Calibri"/>
              </a:rPr>
              <a:t>deletion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nucleotides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 </a:t>
            </a:r>
            <a:r>
              <a:rPr dirty="0" sz="1100" spc="-5">
                <a:latin typeface="Calibri"/>
                <a:cs typeface="Calibri"/>
              </a:rPr>
              <a:t>to </a:t>
            </a:r>
            <a:r>
              <a:rPr dirty="0" sz="1100">
                <a:latin typeface="Calibri"/>
                <a:cs typeface="Calibri"/>
              </a:rPr>
              <a:t> calculate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similarity </a:t>
            </a:r>
            <a:r>
              <a:rPr dirty="0" sz="1100">
                <a:latin typeface="Calibri"/>
                <a:cs typeface="Calibri"/>
              </a:rPr>
              <a:t>we need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align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-5">
                <a:latin typeface="Calibri"/>
                <a:cs typeface="Calibri"/>
              </a:rPr>
              <a:t> sequence first.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And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there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are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two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different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approaches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align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sequence.</a:t>
            </a:r>
            <a:endParaRPr sz="11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25"/>
              </a:spcBef>
              <a:buAutoNum type="arabicPeriod"/>
              <a:tabLst>
                <a:tab pos="469900" algn="l"/>
              </a:tabLst>
            </a:pPr>
            <a:r>
              <a:rPr dirty="0" sz="1100" spc="-5" b="1">
                <a:latin typeface="Calibri"/>
                <a:cs typeface="Calibri"/>
              </a:rPr>
              <a:t>Global</a:t>
            </a:r>
            <a:r>
              <a:rPr dirty="0" sz="1100" spc="-35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Alignment</a:t>
            </a:r>
            <a:endParaRPr sz="11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0"/>
              </a:spcBef>
              <a:buAutoNum type="arabicPeriod"/>
              <a:tabLst>
                <a:tab pos="469900" algn="l"/>
              </a:tabLst>
            </a:pPr>
            <a:r>
              <a:rPr dirty="0" sz="1100" spc="-5" b="1">
                <a:latin typeface="Calibri"/>
                <a:cs typeface="Calibri"/>
              </a:rPr>
              <a:t>Local</a:t>
            </a:r>
            <a:r>
              <a:rPr dirty="0" sz="1100" spc="-30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Alignment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25"/>
              </a:spcBef>
            </a:pPr>
            <a:r>
              <a:rPr dirty="0" sz="1100" spc="-5">
                <a:latin typeface="Calibri"/>
                <a:cs typeface="Calibri"/>
              </a:rPr>
              <a:t>In </a:t>
            </a:r>
            <a:r>
              <a:rPr dirty="0" sz="1100" spc="-5" b="1">
                <a:latin typeface="Calibri"/>
                <a:cs typeface="Calibri"/>
              </a:rPr>
              <a:t>Local</a:t>
            </a:r>
            <a:r>
              <a:rPr dirty="0" sz="1100" spc="5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alignment</a:t>
            </a:r>
            <a:r>
              <a:rPr dirty="0" sz="1100" spc="5" b="1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we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compare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one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whole</a:t>
            </a:r>
            <a:r>
              <a:rPr dirty="0" sz="1100" spc="-5">
                <a:latin typeface="Calibri"/>
                <a:cs typeface="Calibri"/>
              </a:rPr>
              <a:t> sequence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with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-5">
                <a:latin typeface="Calibri"/>
                <a:cs typeface="Calibri"/>
              </a:rPr>
              <a:t> one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portion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other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like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this.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3010661"/>
            <a:ext cx="5943600" cy="79755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4772659"/>
            <a:ext cx="5943600" cy="75692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02004" y="3845178"/>
            <a:ext cx="4782820" cy="582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0.9 local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alignment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100">
                <a:latin typeface="Calibri"/>
                <a:cs typeface="Calibri"/>
              </a:rPr>
              <a:t>While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in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Global</a:t>
            </a:r>
            <a:r>
              <a:rPr dirty="0" sz="1100" spc="20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alignment</a:t>
            </a:r>
            <a:r>
              <a:rPr dirty="0" sz="110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we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compare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both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from</a:t>
            </a:r>
            <a:r>
              <a:rPr dirty="0" sz="1100">
                <a:latin typeface="Calibri"/>
                <a:cs typeface="Calibri"/>
              </a:rPr>
              <a:t> end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end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completely.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2004" y="5569077"/>
            <a:ext cx="5912485" cy="756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0.10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Global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alignment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670"/>
              </a:spcBef>
            </a:pPr>
            <a:r>
              <a:rPr dirty="0" sz="1100">
                <a:latin typeface="Calibri"/>
                <a:cs typeface="Calibri"/>
              </a:rPr>
              <a:t>Local</a:t>
            </a:r>
            <a:r>
              <a:rPr dirty="0" sz="1100" spc="-5">
                <a:latin typeface="Calibri"/>
                <a:cs typeface="Calibri"/>
              </a:rPr>
              <a:t> alignment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just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focus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highly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matching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portions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while</a:t>
            </a:r>
            <a:r>
              <a:rPr dirty="0" sz="1100">
                <a:latin typeface="Calibri"/>
                <a:cs typeface="Calibri"/>
              </a:rPr>
              <a:t> in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Global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one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whole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is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compared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with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other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one.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41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832548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Table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Contents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940"/>
              </a:spcBef>
            </a:pPr>
            <a:r>
              <a:rPr dirty="0" sz="1100">
                <a:latin typeface="Calibri"/>
                <a:cs typeface="Calibri"/>
                <a:hlinkClick r:id="rId2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008:</a:t>
            </a:r>
            <a:r>
              <a:rPr dirty="0" sz="1100" spc="25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TYPES</a:t>
            </a:r>
            <a:r>
              <a:rPr dirty="0" sz="1100" spc="10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" action="ppaction://hlinksldjump"/>
              </a:rPr>
              <a:t>OF</a:t>
            </a:r>
            <a:r>
              <a:rPr dirty="0" sz="1100" spc="20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RNA</a:t>
            </a:r>
            <a:r>
              <a:rPr dirty="0" sz="1100" spc="25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SECONDARY</a:t>
            </a:r>
            <a:r>
              <a:rPr dirty="0" sz="1100" spc="25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STRUCTURES-III...................................................................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147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3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" action="ppaction://hlinksldjump"/>
              </a:rPr>
              <a:t>009:</a:t>
            </a:r>
            <a:r>
              <a:rPr dirty="0" sz="1100" spc="20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3" action="ppaction://hlinksldjump"/>
              </a:rPr>
              <a:t>RNA</a:t>
            </a:r>
            <a:r>
              <a:rPr dirty="0" sz="1100" spc="10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" action="ppaction://hlinksldjump"/>
              </a:rPr>
              <a:t>TERTIARY</a:t>
            </a:r>
            <a:r>
              <a:rPr dirty="0" sz="1100" spc="20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" action="ppaction://hlinksldjump"/>
              </a:rPr>
              <a:t>STRUCTURES............................................................................................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" action="ppaction://hlinksldjump"/>
              </a:rPr>
              <a:t>148</a:t>
            </a:r>
            <a:endParaRPr sz="1100">
              <a:latin typeface="Calibri"/>
              <a:cs typeface="Calibri"/>
            </a:endParaRPr>
          </a:p>
          <a:p>
            <a:pPr algn="just" marL="152400" marR="10160">
              <a:lnSpc>
                <a:spcPct val="147700"/>
              </a:lnSpc>
              <a:spcBef>
                <a:spcPts val="5"/>
              </a:spcBef>
            </a:pPr>
            <a:r>
              <a:rPr dirty="0" sz="1100">
                <a:latin typeface="Calibri"/>
                <a:cs typeface="Calibri"/>
                <a:hlinkClick r:id="rId4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4" action="ppaction://hlinksldjump"/>
              </a:rPr>
              <a:t>010: CIRCULAR REPRESENTATION </a:t>
            </a:r>
            <a:r>
              <a:rPr dirty="0" sz="1100">
                <a:latin typeface="Calibri"/>
                <a:cs typeface="Calibri"/>
                <a:hlinkClick r:id="rId4" action="ppaction://hlinksldjump"/>
              </a:rPr>
              <a:t>OF </a:t>
            </a:r>
            <a:r>
              <a:rPr dirty="0" sz="1100" spc="-5">
                <a:latin typeface="Calibri"/>
                <a:cs typeface="Calibri"/>
                <a:hlinkClick r:id="rId4" action="ppaction://hlinksldjump"/>
              </a:rPr>
              <a:t>STRUCTURES................................................................ 149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  <a:hlinkClick r:id="rId5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5" action="ppaction://hlinksldjump"/>
              </a:rPr>
              <a:t>011: EXPERIMENTAL METHODS TO DETERMINE </a:t>
            </a:r>
            <a:r>
              <a:rPr dirty="0" sz="1100">
                <a:latin typeface="Calibri"/>
                <a:cs typeface="Calibri"/>
                <a:hlinkClick r:id="rId5" action="ppaction://hlinksldjump"/>
              </a:rPr>
              <a:t>RNA </a:t>
            </a:r>
            <a:r>
              <a:rPr dirty="0" sz="1100" spc="-5">
                <a:latin typeface="Calibri"/>
                <a:cs typeface="Calibri"/>
                <a:hlinkClick r:id="rId5" action="ppaction://hlinksldjump"/>
              </a:rPr>
              <a:t>STRUCTURES....................................... 150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  <a:hlinkClick r:id="rId6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012:</a:t>
            </a:r>
            <a:r>
              <a:rPr dirty="0" sz="1100" spc="25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Strategies</a:t>
            </a:r>
            <a:r>
              <a:rPr dirty="0" sz="1100" spc="15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6" action="ppaction://hlinksldjump"/>
              </a:rPr>
              <a:t>for RNA</a:t>
            </a:r>
            <a:r>
              <a:rPr dirty="0" sz="1100" spc="25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6" action="ppaction://hlinksldjump"/>
              </a:rPr>
              <a:t>Structure</a:t>
            </a:r>
            <a:r>
              <a:rPr dirty="0" sz="1100" spc="15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Prediction..........................................................................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151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7" action="ppaction://hlinksldjump"/>
              </a:rPr>
              <a:t>Module</a:t>
            </a:r>
            <a:r>
              <a:rPr dirty="0" sz="1100" spc="-15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013: </a:t>
            </a:r>
            <a:r>
              <a:rPr dirty="0" sz="1100">
                <a:latin typeface="Calibri"/>
                <a:cs typeface="Calibri"/>
                <a:hlinkClick r:id="rId7" action="ppaction://hlinksldjump"/>
              </a:rPr>
              <a:t>Dot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7" action="ppaction://hlinksldjump"/>
              </a:rPr>
              <a:t>Plots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7" action="ppaction://hlinksldjump"/>
              </a:rPr>
              <a:t>for</a:t>
            </a:r>
            <a:r>
              <a:rPr dirty="0" sz="1100" spc="-20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7" action="ppaction://hlinksldjump"/>
              </a:rPr>
              <a:t>RNA</a:t>
            </a:r>
            <a:r>
              <a:rPr dirty="0" sz="1100" spc="5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7" action="ppaction://hlinksldjump"/>
              </a:rPr>
              <a:t>2' 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Structure </a:t>
            </a:r>
            <a:r>
              <a:rPr dirty="0" sz="1100">
                <a:latin typeface="Calibri"/>
                <a:cs typeface="Calibri"/>
                <a:hlinkClick r:id="rId7" action="ppaction://hlinksldjump"/>
              </a:rPr>
              <a:t>Prediction</a:t>
            </a:r>
            <a:r>
              <a:rPr dirty="0" sz="1100" spc="-30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.......................................................................</a:t>
            </a:r>
            <a:r>
              <a:rPr dirty="0" sz="1100" spc="-135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152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8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014:</a:t>
            </a:r>
            <a:r>
              <a:rPr dirty="0" sz="1100" spc="15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ENERGY</a:t>
            </a:r>
            <a:r>
              <a:rPr dirty="0" sz="1100" spc="15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BASES</a:t>
            </a:r>
            <a:r>
              <a:rPr dirty="0" sz="1100" spc="10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METHODS</a:t>
            </a:r>
            <a:r>
              <a:rPr dirty="0" sz="1100" spc="-50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...............................................................................................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153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9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015:</a:t>
            </a:r>
            <a:r>
              <a:rPr dirty="0" sz="1100" spc="20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Zuker’s</a:t>
            </a:r>
            <a:r>
              <a:rPr dirty="0" sz="1100" spc="20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Algorithm</a:t>
            </a:r>
            <a:r>
              <a:rPr dirty="0" sz="1100" spc="-45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............................................................................................................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154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10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016:</a:t>
            </a:r>
            <a:r>
              <a:rPr dirty="0" sz="1100" spc="15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Zuker’s</a:t>
            </a:r>
            <a:r>
              <a:rPr dirty="0" sz="1100" spc="20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Algorithm</a:t>
            </a:r>
            <a:r>
              <a:rPr dirty="0" sz="1100" spc="15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EXAMPLE</a:t>
            </a:r>
            <a:r>
              <a:rPr dirty="0" sz="1100" spc="-135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............................................................................................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155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11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017:</a:t>
            </a:r>
            <a:r>
              <a:rPr dirty="0" sz="1100" spc="20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Zuker’s</a:t>
            </a:r>
            <a:r>
              <a:rPr dirty="0" sz="1100" spc="20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Algorithm</a:t>
            </a:r>
            <a:r>
              <a:rPr dirty="0" sz="1100" spc="20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1" action="ppaction://hlinksldjump"/>
              </a:rPr>
              <a:t>–</a:t>
            </a:r>
            <a:r>
              <a:rPr dirty="0" sz="1100" spc="25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1" action="ppaction://hlinksldjump"/>
              </a:rPr>
              <a:t>A</a:t>
            </a:r>
            <a:r>
              <a:rPr dirty="0" sz="1100" spc="20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Flow</a:t>
            </a:r>
            <a:r>
              <a:rPr dirty="0" sz="1100" spc="25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Chart....................................................................................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156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30"/>
              </a:spcBef>
            </a:pPr>
            <a:r>
              <a:rPr dirty="0" sz="1100">
                <a:latin typeface="Calibri"/>
                <a:cs typeface="Calibri"/>
                <a:hlinkClick r:id="rId12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12" action="ppaction://hlinksldjump"/>
              </a:rPr>
              <a:t>018:</a:t>
            </a:r>
            <a:r>
              <a:rPr dirty="0" sz="1100" spc="5">
                <a:latin typeface="Calibri"/>
                <a:cs typeface="Calibri"/>
                <a:hlinkClick r:id="rId1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2" action="ppaction://hlinksldjump"/>
              </a:rPr>
              <a:t>Martinez</a:t>
            </a:r>
            <a:r>
              <a:rPr dirty="0" sz="1100" spc="15">
                <a:latin typeface="Calibri"/>
                <a:cs typeface="Calibri"/>
                <a:hlinkClick r:id="rId1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2" action="ppaction://hlinksldjump"/>
              </a:rPr>
              <a:t>Algorithm</a:t>
            </a:r>
            <a:r>
              <a:rPr dirty="0" sz="1100" spc="-20">
                <a:latin typeface="Calibri"/>
                <a:cs typeface="Calibri"/>
                <a:hlinkClick r:id="rId1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2" action="ppaction://hlinksldjump"/>
              </a:rPr>
              <a:t>.........................................................................................................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1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2" action="ppaction://hlinksldjump"/>
              </a:rPr>
              <a:t>158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12" action="ppaction://hlinksldjump"/>
              </a:rPr>
              <a:t>Module</a:t>
            </a:r>
            <a:r>
              <a:rPr dirty="0" sz="1100" spc="30">
                <a:latin typeface="Calibri"/>
                <a:cs typeface="Calibri"/>
                <a:hlinkClick r:id="rId1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2" action="ppaction://hlinksldjump"/>
              </a:rPr>
              <a:t>019:</a:t>
            </a:r>
            <a:r>
              <a:rPr dirty="0" sz="1100" spc="45">
                <a:latin typeface="Calibri"/>
                <a:cs typeface="Calibri"/>
                <a:hlinkClick r:id="rId1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2" action="ppaction://hlinksldjump"/>
              </a:rPr>
              <a:t>Dynamic</a:t>
            </a:r>
            <a:r>
              <a:rPr dirty="0" sz="1100" spc="40">
                <a:latin typeface="Calibri"/>
                <a:cs typeface="Calibri"/>
                <a:hlinkClick r:id="rId1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2" action="ppaction://hlinksldjump"/>
              </a:rPr>
              <a:t>Programming</a:t>
            </a:r>
            <a:r>
              <a:rPr dirty="0" sz="1100" spc="45">
                <a:latin typeface="Calibri"/>
                <a:cs typeface="Calibri"/>
                <a:hlinkClick r:id="rId1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2" action="ppaction://hlinksldjump"/>
              </a:rPr>
              <a:t>Approaches................................................................................</a:t>
            </a:r>
            <a:r>
              <a:rPr dirty="0" sz="1100" spc="-110">
                <a:latin typeface="Calibri"/>
                <a:cs typeface="Calibri"/>
                <a:hlinkClick r:id="rId1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2" action="ppaction://hlinksldjump"/>
              </a:rPr>
              <a:t>158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13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020:</a:t>
            </a:r>
            <a:r>
              <a:rPr dirty="0" sz="1100" spc="25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Nussinov-Jacobson</a:t>
            </a:r>
            <a:r>
              <a:rPr dirty="0" sz="1100" spc="20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Algorithm</a:t>
            </a:r>
            <a:r>
              <a:rPr dirty="0" sz="1100" spc="25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3" action="ppaction://hlinksldjump"/>
              </a:rPr>
              <a:t>–</a:t>
            </a:r>
            <a:r>
              <a:rPr dirty="0" sz="1100" spc="305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3" action="ppaction://hlinksldjump"/>
              </a:rPr>
              <a:t>An</a:t>
            </a:r>
            <a:r>
              <a:rPr dirty="0" sz="1100" spc="5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Overview................................................................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160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20"/>
              </a:spcBef>
            </a:pPr>
            <a:r>
              <a:rPr dirty="0" sz="1100">
                <a:latin typeface="Calibri"/>
                <a:cs typeface="Calibri"/>
                <a:hlinkClick r:id="rId14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 021:</a:t>
            </a:r>
            <a:r>
              <a:rPr dirty="0" sz="1100" spc="15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Nussinov-Jacobson</a:t>
            </a:r>
            <a:r>
              <a:rPr dirty="0" sz="1100" spc="5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Algorithm</a:t>
            </a:r>
            <a:r>
              <a:rPr dirty="0" sz="1100" spc="15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4" action="ppaction://hlinksldjump"/>
              </a:rPr>
              <a:t>–</a:t>
            </a:r>
            <a:r>
              <a:rPr dirty="0" sz="1100" spc="270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The</a:t>
            </a:r>
            <a:r>
              <a:rPr dirty="0" sz="1100" spc="10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Flowchart</a:t>
            </a:r>
            <a:r>
              <a:rPr dirty="0" sz="1100" spc="20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161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40"/>
              </a:spcBef>
            </a:pPr>
            <a:r>
              <a:rPr dirty="0" sz="1100">
                <a:latin typeface="Calibri"/>
                <a:cs typeface="Calibri"/>
                <a:hlinkClick r:id="rId15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 022:</a:t>
            </a:r>
            <a:r>
              <a:rPr dirty="0" sz="1100" spc="15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Nussinov-Jacobson</a:t>
            </a:r>
            <a:r>
              <a:rPr dirty="0" sz="1100" spc="5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Algorithm</a:t>
            </a:r>
            <a:r>
              <a:rPr dirty="0" sz="1100" spc="15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5" action="ppaction://hlinksldjump"/>
              </a:rPr>
              <a:t>–</a:t>
            </a:r>
            <a:r>
              <a:rPr dirty="0" sz="1100" spc="280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EXAMPLE</a:t>
            </a:r>
            <a:r>
              <a:rPr dirty="0" sz="1100" spc="-90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162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20"/>
              </a:spcBef>
            </a:pPr>
            <a:r>
              <a:rPr dirty="0" sz="1100">
                <a:latin typeface="Calibri"/>
                <a:cs typeface="Calibri"/>
                <a:hlinkClick r:id="rId16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023:</a:t>
            </a:r>
            <a:r>
              <a:rPr dirty="0" sz="1100" spc="20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Score</a:t>
            </a:r>
            <a:r>
              <a:rPr dirty="0" sz="1100" spc="10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Calculations</a:t>
            </a:r>
            <a:r>
              <a:rPr dirty="0" sz="1100" spc="20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6" action="ppaction://hlinksldjump"/>
              </a:rPr>
              <a:t>&amp;</a:t>
            </a:r>
            <a:r>
              <a:rPr dirty="0" sz="1100" spc="10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Traceback.......................................................................................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163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40"/>
              </a:spcBef>
            </a:pPr>
            <a:r>
              <a:rPr dirty="0" sz="1100">
                <a:latin typeface="Calibri"/>
                <a:cs typeface="Calibri"/>
                <a:hlinkClick r:id="rId17" action="ppaction://hlinksldjump"/>
              </a:rPr>
              <a:t>Module</a:t>
            </a:r>
            <a:r>
              <a:rPr dirty="0" sz="1100" spc="10">
                <a:latin typeface="Calibri"/>
                <a:cs typeface="Calibri"/>
                <a:hlinkClick r:id="rId1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7" action="ppaction://hlinksldjump"/>
              </a:rPr>
              <a:t>024:</a:t>
            </a:r>
            <a:r>
              <a:rPr dirty="0" sz="1100" spc="30">
                <a:latin typeface="Calibri"/>
                <a:cs typeface="Calibri"/>
                <a:hlinkClick r:id="rId1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7" action="ppaction://hlinksldjump"/>
              </a:rPr>
              <a:t>Comparison</a:t>
            </a:r>
            <a:r>
              <a:rPr dirty="0" sz="1100" spc="15">
                <a:latin typeface="Calibri"/>
                <a:cs typeface="Calibri"/>
                <a:hlinkClick r:id="rId1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7" action="ppaction://hlinksldjump"/>
              </a:rPr>
              <a:t>of</a:t>
            </a:r>
            <a:r>
              <a:rPr dirty="0" sz="1100" spc="30">
                <a:latin typeface="Calibri"/>
                <a:cs typeface="Calibri"/>
                <a:hlinkClick r:id="rId1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7" action="ppaction://hlinksldjump"/>
              </a:rPr>
              <a:t>Algorithms...............................................................................................</a:t>
            </a:r>
            <a:r>
              <a:rPr dirty="0" sz="1100" spc="-114">
                <a:latin typeface="Calibri"/>
                <a:cs typeface="Calibri"/>
                <a:hlinkClick r:id="rId1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7" action="ppaction://hlinksldjump"/>
              </a:rPr>
              <a:t>164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20"/>
              </a:spcBef>
            </a:pPr>
            <a:r>
              <a:rPr dirty="0" sz="1100">
                <a:latin typeface="Calibri"/>
                <a:cs typeface="Calibri"/>
                <a:hlinkClick r:id="rId18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025:</a:t>
            </a:r>
            <a:r>
              <a:rPr dirty="0" sz="1100" spc="20">
                <a:latin typeface="Calibri"/>
                <a:cs typeface="Calibri"/>
                <a:hlinkClick r:id="rId1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WEB</a:t>
            </a:r>
            <a:r>
              <a:rPr dirty="0" sz="1100" spc="20">
                <a:latin typeface="Calibri"/>
                <a:cs typeface="Calibri"/>
                <a:hlinkClick r:id="rId1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RESOURCES-I</a:t>
            </a:r>
            <a:r>
              <a:rPr dirty="0" sz="1100" spc="-135">
                <a:latin typeface="Calibri"/>
                <a:cs typeface="Calibri"/>
                <a:hlinkClick r:id="rId1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...........................................................................................................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1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165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40"/>
              </a:spcBef>
            </a:pPr>
            <a:r>
              <a:rPr dirty="0" sz="1100">
                <a:latin typeface="Calibri"/>
                <a:cs typeface="Calibri"/>
                <a:hlinkClick r:id="rId19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026:</a:t>
            </a:r>
            <a:r>
              <a:rPr dirty="0" sz="1100" spc="20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WEB</a:t>
            </a:r>
            <a:r>
              <a:rPr dirty="0" sz="1100" spc="20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RESOURCES-II</a:t>
            </a:r>
            <a:r>
              <a:rPr dirty="0" sz="1100" spc="-135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..........................................................................................................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167</a:t>
            </a:r>
            <a:endParaRPr sz="1100">
              <a:latin typeface="Calibri"/>
              <a:cs typeface="Calibri"/>
            </a:endParaRPr>
          </a:p>
          <a:p>
            <a:pPr marL="152400" marR="10160" indent="-140335">
              <a:lnSpc>
                <a:spcPct val="147300"/>
              </a:lnSpc>
            </a:pP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Chapter </a:t>
            </a:r>
            <a:r>
              <a:rPr dirty="0" sz="1100">
                <a:latin typeface="Calibri"/>
                <a:cs typeface="Calibri"/>
                <a:hlinkClick r:id="rId20" action="ppaction://hlinksldjump"/>
              </a:rPr>
              <a:t>5 - Protein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Sequences ................................................................................................................. 168 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  <a:hlinkClick r:id="rId20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 001:</a:t>
            </a:r>
            <a:r>
              <a:rPr dirty="0" sz="1100" spc="15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FROM</a:t>
            </a:r>
            <a:r>
              <a:rPr dirty="0" sz="1100" spc="5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DNA/RNA</a:t>
            </a:r>
            <a:r>
              <a:rPr dirty="0" sz="1100" spc="15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SEQUENCES TO</a:t>
            </a:r>
            <a:r>
              <a:rPr dirty="0" sz="1100" spc="5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PROTEIN</a:t>
            </a:r>
            <a:r>
              <a:rPr dirty="0" sz="1100" spc="-105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168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21" action="ppaction://hlinksldjump"/>
              </a:rPr>
              <a:t>Module</a:t>
            </a:r>
            <a:r>
              <a:rPr dirty="0" sz="1100" spc="10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002:</a:t>
            </a:r>
            <a:r>
              <a:rPr dirty="0" sz="1100" spc="30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CODING</a:t>
            </a:r>
            <a:r>
              <a:rPr dirty="0" sz="1100" spc="30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OF</a:t>
            </a:r>
            <a:r>
              <a:rPr dirty="0" sz="1100" spc="10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AMINO</a:t>
            </a:r>
            <a:r>
              <a:rPr dirty="0" sz="1100" spc="30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ACIDS...............................................................................................</a:t>
            </a:r>
            <a:r>
              <a:rPr dirty="0" sz="1100" spc="-114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170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22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22" action="ppaction://hlinksldjump"/>
              </a:rPr>
              <a:t> 003:</a:t>
            </a:r>
            <a:r>
              <a:rPr dirty="0" sz="1100" spc="20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2" action="ppaction://hlinksldjump"/>
              </a:rPr>
              <a:t>OPEN</a:t>
            </a:r>
            <a:r>
              <a:rPr dirty="0" sz="1100" spc="10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2" action="ppaction://hlinksldjump"/>
              </a:rPr>
              <a:t>READING</a:t>
            </a:r>
            <a:r>
              <a:rPr dirty="0" sz="1100" spc="15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2" action="ppaction://hlinksldjump"/>
              </a:rPr>
              <a:t>FRAMES</a:t>
            </a:r>
            <a:r>
              <a:rPr dirty="0" sz="1100" spc="5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2" action="ppaction://hlinksldjump"/>
              </a:rPr>
              <a:t>.................................................................................................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2" action="ppaction://hlinksldjump"/>
              </a:rPr>
              <a:t>171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23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3" action="ppaction://hlinksldjump"/>
              </a:rPr>
              <a:t>004:</a:t>
            </a:r>
            <a:r>
              <a:rPr dirty="0" sz="1100" spc="30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3" action="ppaction://hlinksldjump"/>
              </a:rPr>
              <a:t>ORF</a:t>
            </a:r>
            <a:r>
              <a:rPr dirty="0" sz="1100" spc="5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3" action="ppaction://hlinksldjump"/>
              </a:rPr>
              <a:t>Extraction</a:t>
            </a:r>
            <a:r>
              <a:rPr dirty="0" sz="1100" spc="35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3" action="ppaction://hlinksldjump"/>
              </a:rPr>
              <a:t>–</a:t>
            </a:r>
            <a:r>
              <a:rPr dirty="0" sz="1100" spc="30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3" action="ppaction://hlinksldjump"/>
              </a:rPr>
              <a:t>A</a:t>
            </a:r>
            <a:r>
              <a:rPr dirty="0" sz="1100" spc="25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3" action="ppaction://hlinksldjump"/>
              </a:rPr>
              <a:t>Flowchart..........................................................................................</a:t>
            </a:r>
            <a:r>
              <a:rPr dirty="0" sz="1100" spc="-114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3" action="ppaction://hlinksldjump"/>
              </a:rPr>
              <a:t>172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24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005:</a:t>
            </a:r>
            <a:r>
              <a:rPr dirty="0" sz="1100" spc="25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SEQUENCING</a:t>
            </a:r>
            <a:r>
              <a:rPr dirty="0" sz="1100" spc="10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PROTEINS</a:t>
            </a:r>
            <a:r>
              <a:rPr dirty="0" sz="1100" spc="-80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..................................................................................................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173</a:t>
            </a:r>
            <a:endParaRPr sz="1100">
              <a:latin typeface="Calibri"/>
              <a:cs typeface="Calibri"/>
            </a:endParaRPr>
          </a:p>
          <a:p>
            <a:pPr marL="152400" marR="10160">
              <a:lnSpc>
                <a:spcPct val="147300"/>
              </a:lnSpc>
              <a:spcBef>
                <a:spcPts val="10"/>
              </a:spcBef>
            </a:pPr>
            <a:r>
              <a:rPr dirty="0" sz="1100">
                <a:latin typeface="Calibri"/>
                <a:cs typeface="Calibri"/>
                <a:hlinkClick r:id="rId25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006:</a:t>
            </a:r>
            <a:r>
              <a:rPr dirty="0" sz="1100" spc="25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Application</a:t>
            </a:r>
            <a:r>
              <a:rPr dirty="0" sz="1100" spc="15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of</a:t>
            </a:r>
            <a:r>
              <a:rPr dirty="0" sz="1100" spc="5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5" action="ppaction://hlinksldjump"/>
              </a:rPr>
              <a:t>Mass</a:t>
            </a:r>
            <a:r>
              <a:rPr dirty="0" sz="1100" spc="10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Spectrometry</a:t>
            </a:r>
            <a:r>
              <a:rPr dirty="0" sz="1100" spc="25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5" action="ppaction://hlinksldjump"/>
              </a:rPr>
              <a:t>in</a:t>
            </a:r>
            <a:r>
              <a:rPr dirty="0" sz="1100" spc="5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Protein</a:t>
            </a:r>
            <a:r>
              <a:rPr dirty="0" sz="1100" spc="15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Sequencing..............................................</a:t>
            </a:r>
            <a:r>
              <a:rPr dirty="0" sz="1100" spc="-120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175 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  <a:hlinkClick r:id="rId26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007:</a:t>
            </a:r>
            <a:r>
              <a:rPr dirty="0" sz="1100" spc="20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Techniques</a:t>
            </a:r>
            <a:r>
              <a:rPr dirty="0" sz="1100" spc="25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10">
                <a:latin typeface="Calibri"/>
                <a:cs typeface="Calibri"/>
                <a:hlinkClick r:id="rId26" action="ppaction://hlinksldjump"/>
              </a:rPr>
              <a:t>for</a:t>
            </a:r>
            <a:r>
              <a:rPr dirty="0" sz="1100" spc="20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6" action="ppaction://hlinksldjump"/>
              </a:rPr>
              <a:t>MS</a:t>
            </a:r>
            <a:r>
              <a:rPr dirty="0" sz="1100" spc="5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Proteomics........................................................................................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177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30"/>
              </a:spcBef>
            </a:pPr>
            <a:r>
              <a:rPr dirty="0" sz="1100">
                <a:latin typeface="Calibri"/>
                <a:cs typeface="Calibri"/>
                <a:hlinkClick r:id="rId27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008:</a:t>
            </a:r>
            <a:r>
              <a:rPr dirty="0" sz="1100" spc="20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Types</a:t>
            </a:r>
            <a:r>
              <a:rPr dirty="0" sz="1100" spc="15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7" action="ppaction://hlinksldjump"/>
              </a:rPr>
              <a:t>of</a:t>
            </a:r>
            <a:r>
              <a:rPr dirty="0" sz="1100" spc="5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MS-based</a:t>
            </a:r>
            <a:r>
              <a:rPr dirty="0" sz="1100" spc="20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proteomics</a:t>
            </a:r>
            <a:r>
              <a:rPr dirty="0" sz="1100" spc="-95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178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28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28" action="ppaction://hlinksldjump"/>
              </a:rPr>
              <a:t>009:</a:t>
            </a:r>
            <a:r>
              <a:rPr dirty="0" sz="1100" spc="15">
                <a:latin typeface="Calibri"/>
                <a:cs typeface="Calibri"/>
                <a:hlinkClick r:id="rId2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8" action="ppaction://hlinksldjump"/>
              </a:rPr>
              <a:t>BOTTOM</a:t>
            </a:r>
            <a:r>
              <a:rPr dirty="0" sz="1100" spc="20">
                <a:latin typeface="Calibri"/>
                <a:cs typeface="Calibri"/>
                <a:hlinkClick r:id="rId2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8" action="ppaction://hlinksldjump"/>
              </a:rPr>
              <a:t>UP</a:t>
            </a:r>
            <a:r>
              <a:rPr dirty="0" sz="1100" spc="15">
                <a:latin typeface="Calibri"/>
                <a:cs typeface="Calibri"/>
                <a:hlinkClick r:id="rId2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8" action="ppaction://hlinksldjump"/>
              </a:rPr>
              <a:t>PROTEOMICS</a:t>
            </a:r>
            <a:r>
              <a:rPr dirty="0" sz="1100" spc="-120">
                <a:latin typeface="Calibri"/>
                <a:cs typeface="Calibri"/>
                <a:hlinkClick r:id="rId2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8" action="ppaction://hlinksldjump"/>
              </a:rPr>
              <a:t>..............................................................................................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2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8" action="ppaction://hlinksldjump"/>
              </a:rPr>
              <a:t>179</a:t>
            </a:r>
            <a:endParaRPr sz="1100">
              <a:latin typeface="Calibri"/>
              <a:cs typeface="Calibri"/>
            </a:endParaRPr>
          </a:p>
          <a:p>
            <a:pPr marL="152400" marR="10160">
              <a:lnSpc>
                <a:spcPts val="1960"/>
              </a:lnSpc>
              <a:spcBef>
                <a:spcPts val="155"/>
              </a:spcBef>
            </a:pPr>
            <a:r>
              <a:rPr dirty="0" sz="1100">
                <a:latin typeface="Calibri"/>
                <a:cs typeface="Calibri"/>
                <a:hlinkClick r:id="rId29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010:</a:t>
            </a:r>
            <a:r>
              <a:rPr dirty="0" sz="1100" spc="20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Two</a:t>
            </a:r>
            <a:r>
              <a:rPr dirty="0" sz="1100" spc="15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Approaches</a:t>
            </a:r>
            <a:r>
              <a:rPr dirty="0" sz="1100" spc="25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for</a:t>
            </a:r>
            <a:r>
              <a:rPr dirty="0" sz="1100" spc="5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9" action="ppaction://hlinksldjump"/>
              </a:rPr>
              <a:t>Bottom</a:t>
            </a:r>
            <a:r>
              <a:rPr dirty="0" sz="1100" spc="5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up</a:t>
            </a:r>
            <a:r>
              <a:rPr dirty="0" sz="1100" spc="15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Proteomics</a:t>
            </a:r>
            <a:r>
              <a:rPr dirty="0" sz="1100" spc="10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(BUP).........................................................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180 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  <a:hlinkClick r:id="rId30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30" action="ppaction://hlinksldjump"/>
              </a:rPr>
              <a:t>011:</a:t>
            </a:r>
            <a:r>
              <a:rPr dirty="0" sz="1100" spc="20">
                <a:latin typeface="Calibri"/>
                <a:cs typeface="Calibri"/>
                <a:hlinkClick r:id="rId3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0" action="ppaction://hlinksldjump"/>
              </a:rPr>
              <a:t>TOP</a:t>
            </a:r>
            <a:r>
              <a:rPr dirty="0" sz="1100" spc="15">
                <a:latin typeface="Calibri"/>
                <a:cs typeface="Calibri"/>
                <a:hlinkClick r:id="rId3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0" action="ppaction://hlinksldjump"/>
              </a:rPr>
              <a:t>DOWN</a:t>
            </a:r>
            <a:r>
              <a:rPr dirty="0" sz="1100">
                <a:latin typeface="Calibri"/>
                <a:cs typeface="Calibri"/>
                <a:hlinkClick r:id="rId3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0" action="ppaction://hlinksldjump"/>
              </a:rPr>
              <a:t>PROTEOMICS................................................................................................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3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0" action="ppaction://hlinksldjump"/>
              </a:rPr>
              <a:t>181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450"/>
              </a:spcBef>
            </a:pPr>
            <a:r>
              <a:rPr dirty="0" sz="1100">
                <a:latin typeface="Calibri"/>
                <a:cs typeface="Calibri"/>
                <a:hlinkClick r:id="rId31" action="ppaction://hlinksldjump"/>
              </a:rPr>
              <a:t>Module</a:t>
            </a:r>
            <a:r>
              <a:rPr dirty="0" sz="1100" spc="20">
                <a:latin typeface="Calibri"/>
                <a:cs typeface="Calibri"/>
                <a:hlinkClick r:id="rId3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1" action="ppaction://hlinksldjump"/>
              </a:rPr>
              <a:t>012:</a:t>
            </a:r>
            <a:r>
              <a:rPr dirty="0" sz="1100" spc="30">
                <a:latin typeface="Calibri"/>
                <a:cs typeface="Calibri"/>
                <a:hlinkClick r:id="rId3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1" action="ppaction://hlinksldjump"/>
              </a:rPr>
              <a:t>PROTEIN</a:t>
            </a:r>
            <a:r>
              <a:rPr dirty="0" sz="1100" spc="25">
                <a:latin typeface="Calibri"/>
                <a:cs typeface="Calibri"/>
                <a:hlinkClick r:id="rId3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1" action="ppaction://hlinksldjump"/>
              </a:rPr>
              <a:t>SEQUENCE</a:t>
            </a:r>
            <a:r>
              <a:rPr dirty="0" sz="1100" spc="40">
                <a:latin typeface="Calibri"/>
                <a:cs typeface="Calibri"/>
                <a:hlinkClick r:id="rId3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1" action="ppaction://hlinksldjump"/>
              </a:rPr>
              <a:t>IDENTIFICATION.............................................................................</a:t>
            </a:r>
            <a:r>
              <a:rPr dirty="0" sz="1100" spc="-114">
                <a:latin typeface="Calibri"/>
                <a:cs typeface="Calibri"/>
                <a:hlinkClick r:id="rId3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1" action="ppaction://hlinksldjump"/>
              </a:rPr>
              <a:t>182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42212" y="8850579"/>
            <a:ext cx="5824855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  <a:hlinkClick r:id="rId32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32" action="ppaction://hlinksldjump"/>
              </a:rPr>
              <a:t> 013:</a:t>
            </a:r>
            <a:r>
              <a:rPr dirty="0" sz="1100" spc="5">
                <a:latin typeface="Calibri"/>
                <a:cs typeface="Calibri"/>
                <a:hlinkClick r:id="rId3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2" action="ppaction://hlinksldjump"/>
              </a:rPr>
              <a:t>PROTEIN</a:t>
            </a:r>
            <a:r>
              <a:rPr dirty="0" sz="1100" spc="5">
                <a:latin typeface="Calibri"/>
                <a:cs typeface="Calibri"/>
                <a:hlinkClick r:id="rId3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2" action="ppaction://hlinksldjump"/>
              </a:rPr>
              <a:t>IONIZATION</a:t>
            </a:r>
            <a:r>
              <a:rPr dirty="0" sz="1100" spc="10">
                <a:latin typeface="Calibri"/>
                <a:cs typeface="Calibri"/>
                <a:hlinkClick r:id="rId3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2" action="ppaction://hlinksldjump"/>
              </a:rPr>
              <a:t>TECHNIQUES</a:t>
            </a:r>
            <a:r>
              <a:rPr dirty="0" sz="1100" spc="-60">
                <a:latin typeface="Calibri"/>
                <a:cs typeface="Calibri"/>
                <a:hlinkClick r:id="rId3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2" action="ppaction://hlinksldjump"/>
              </a:rPr>
              <a:t>................................................................................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3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2" action="ppaction://hlinksldjump"/>
              </a:rPr>
              <a:t>183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31254" y="9238056"/>
            <a:ext cx="167005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z="1400">
                <a:solidFill>
                  <a:srgbClr val="5B9BD4"/>
                </a:solidFill>
                <a:latin typeface="Calibri Light"/>
                <a:cs typeface="Calibri Light"/>
              </a:rPr>
              <a:t>5</a:t>
            </a:fld>
            <a:endParaRPr sz="14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94079"/>
            <a:ext cx="5950585" cy="39509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018: WHY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LOCAL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ALIGNMENT</a:t>
            </a:r>
            <a:endParaRPr sz="13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850">
              <a:latin typeface="Calibri Light"/>
              <a:cs typeface="Calibri Light"/>
            </a:endParaRPr>
          </a:p>
          <a:p>
            <a:pPr marL="12700" marR="237490">
              <a:lnSpc>
                <a:spcPct val="110000"/>
              </a:lnSpc>
            </a:pPr>
            <a:r>
              <a:rPr dirty="0" sz="1100">
                <a:latin typeface="Calibri"/>
                <a:cs typeface="Calibri"/>
              </a:rPr>
              <a:t>When </a:t>
            </a:r>
            <a:r>
              <a:rPr dirty="0" sz="1100" spc="-5">
                <a:latin typeface="Calibri"/>
                <a:cs typeface="Calibri"/>
              </a:rPr>
              <a:t>there </a:t>
            </a:r>
            <a:r>
              <a:rPr dirty="0" sz="1100">
                <a:latin typeface="Calibri"/>
                <a:cs typeface="Calibri"/>
              </a:rPr>
              <a:t>is Global </a:t>
            </a:r>
            <a:r>
              <a:rPr dirty="0" sz="1100" spc="-5">
                <a:latin typeface="Calibri"/>
                <a:cs typeface="Calibri"/>
              </a:rPr>
              <a:t>alignment </a:t>
            </a:r>
            <a:r>
              <a:rPr dirty="0" sz="1100">
                <a:latin typeface="Calibri"/>
                <a:cs typeface="Calibri"/>
              </a:rPr>
              <a:t>which </a:t>
            </a:r>
            <a:r>
              <a:rPr dirty="0" sz="1100" spc="-5">
                <a:latin typeface="Calibri"/>
                <a:cs typeface="Calibri"/>
              </a:rPr>
              <a:t>compare </a:t>
            </a:r>
            <a:r>
              <a:rPr dirty="0" sz="1100">
                <a:latin typeface="Calibri"/>
                <a:cs typeface="Calibri"/>
              </a:rPr>
              <a:t>the whole sequence </a:t>
            </a:r>
            <a:r>
              <a:rPr dirty="0" sz="1100" spc="-5">
                <a:latin typeface="Calibri"/>
                <a:cs typeface="Calibri"/>
              </a:rPr>
              <a:t>from </a:t>
            </a:r>
            <a:r>
              <a:rPr dirty="0" sz="1100">
                <a:latin typeface="Calibri"/>
                <a:cs typeface="Calibri"/>
              </a:rPr>
              <a:t>end to end than </a:t>
            </a:r>
            <a:r>
              <a:rPr dirty="0" sz="1100" spc="-5">
                <a:latin typeface="Calibri"/>
                <a:cs typeface="Calibri"/>
              </a:rPr>
              <a:t>why local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alignment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is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done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question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arise.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795"/>
              </a:spcBef>
            </a:pPr>
            <a:r>
              <a:rPr dirty="0" sz="1100">
                <a:latin typeface="Calibri"/>
                <a:cs typeface="Calibri"/>
              </a:rPr>
              <a:t>Because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Local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alignment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have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power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detect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smaller </a:t>
            </a:r>
            <a:r>
              <a:rPr dirty="0" sz="1100">
                <a:latin typeface="Calibri"/>
                <a:cs typeface="Calibri"/>
              </a:rPr>
              <a:t>regions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with </a:t>
            </a:r>
            <a:r>
              <a:rPr dirty="0" sz="1100" spc="-5">
                <a:latin typeface="Calibri"/>
                <a:cs typeface="Calibri"/>
              </a:rPr>
              <a:t>high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similarity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 </a:t>
            </a:r>
            <a:r>
              <a:rPr dirty="0" sz="1100" spc="-5">
                <a:latin typeface="Calibri"/>
                <a:cs typeface="Calibri"/>
              </a:rPr>
              <a:t>such matches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are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motifs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or </a:t>
            </a:r>
            <a:r>
              <a:rPr dirty="0" sz="1100" spc="-5">
                <a:latin typeface="Calibri"/>
                <a:cs typeface="Calibri"/>
              </a:rPr>
              <a:t>domains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which </a:t>
            </a:r>
            <a:r>
              <a:rPr dirty="0" sz="1100">
                <a:latin typeface="Calibri"/>
                <a:cs typeface="Calibri"/>
              </a:rPr>
              <a:t>remain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hidden</a:t>
            </a:r>
            <a:r>
              <a:rPr dirty="0" sz="1100">
                <a:latin typeface="Calibri"/>
                <a:cs typeface="Calibri"/>
              </a:rPr>
              <a:t> in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case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protein </a:t>
            </a:r>
            <a:r>
              <a:rPr dirty="0" sz="1100" spc="-5">
                <a:latin typeface="Calibri"/>
                <a:cs typeface="Calibri"/>
              </a:rPr>
              <a:t>function.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5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DOMAIN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SHUFFLING</a:t>
            </a:r>
            <a:endParaRPr sz="1200">
              <a:latin typeface="Calibri"/>
              <a:cs typeface="Calibri"/>
            </a:endParaRPr>
          </a:p>
          <a:p>
            <a:pPr marL="12700" marR="176530">
              <a:lnSpc>
                <a:spcPct val="109100"/>
              </a:lnSpc>
              <a:spcBef>
                <a:spcPts val="830"/>
              </a:spcBef>
            </a:pPr>
            <a:r>
              <a:rPr dirty="0" sz="1100" spc="-5">
                <a:latin typeface="Calibri"/>
                <a:cs typeface="Calibri"/>
              </a:rPr>
              <a:t>Aligned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portions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5">
                <a:latin typeface="Calibri"/>
                <a:cs typeface="Calibri"/>
              </a:rPr>
              <a:t> sequence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can </a:t>
            </a:r>
            <a:r>
              <a:rPr dirty="0" sz="1100" spc="-10">
                <a:latin typeface="Calibri"/>
                <a:cs typeface="Calibri"/>
              </a:rPr>
              <a:t>be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considered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in</a:t>
            </a:r>
            <a:r>
              <a:rPr dirty="0" sz="1100" spc="-5">
                <a:latin typeface="Calibri"/>
                <a:cs typeface="Calibri"/>
              </a:rPr>
              <a:t> varying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orders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and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this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process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called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as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domain </a:t>
            </a:r>
            <a:r>
              <a:rPr dirty="0" sz="1100" spc="-229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shuffling.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ADVENTAGES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buFont typeface="Wingdings"/>
              <a:buChar char=""/>
              <a:tabLst>
                <a:tab pos="469900" algn="l"/>
              </a:tabLst>
            </a:pPr>
            <a:r>
              <a:rPr dirty="0" sz="1100">
                <a:latin typeface="Calibri"/>
                <a:cs typeface="Calibri"/>
              </a:rPr>
              <a:t>We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can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compare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the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different</a:t>
            </a:r>
            <a:r>
              <a:rPr dirty="0" sz="1100">
                <a:latin typeface="Calibri"/>
                <a:cs typeface="Calibri"/>
              </a:rPr>
              <a:t> length </a:t>
            </a:r>
            <a:r>
              <a:rPr dirty="0" sz="1100" spc="-5">
                <a:latin typeface="Calibri"/>
                <a:cs typeface="Calibri"/>
              </a:rPr>
              <a:t>sequences</a:t>
            </a:r>
            <a:endParaRPr sz="11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100" spc="-5">
                <a:latin typeface="Calibri"/>
                <a:cs typeface="Calibri"/>
              </a:rPr>
              <a:t>Conserved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domains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can </a:t>
            </a:r>
            <a:r>
              <a:rPr dirty="0" sz="1100" spc="-5">
                <a:latin typeface="Calibri"/>
                <a:cs typeface="Calibri"/>
              </a:rPr>
              <a:t>be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determined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from proteins</a:t>
            </a:r>
            <a:endParaRPr sz="11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100" spc="-5">
                <a:latin typeface="Calibri"/>
                <a:cs typeface="Calibri"/>
              </a:rPr>
              <a:t>Common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function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features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can </a:t>
            </a:r>
            <a:r>
              <a:rPr dirty="0" sz="1100" spc="-5">
                <a:latin typeface="Calibri"/>
                <a:cs typeface="Calibri"/>
              </a:rPr>
              <a:t>be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identified.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247259"/>
            <a:ext cx="4570730" cy="782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 indent="-228600">
              <a:lnSpc>
                <a:spcPct val="100000"/>
              </a:lnSpc>
              <a:spcBef>
                <a:spcPts val="10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CONCLUSION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100">
                <a:latin typeface="Calibri"/>
                <a:cs typeface="Calibri"/>
              </a:rPr>
              <a:t>Local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alignment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is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used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compare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the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segments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for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high</a:t>
            </a:r>
            <a:r>
              <a:rPr dirty="0" sz="1100">
                <a:latin typeface="Calibri"/>
                <a:cs typeface="Calibri"/>
              </a:rPr>
              <a:t> matching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sequencing.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42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22009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019: ALIGNING,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INSERTION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&amp;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DELETION</a:t>
            </a:r>
            <a:endParaRPr sz="1300">
              <a:latin typeface="Calibri Light"/>
              <a:cs typeface="Calibri Light"/>
            </a:endParaRPr>
          </a:p>
          <a:p>
            <a:pPr marL="12700" marR="14604">
              <a:lnSpc>
                <a:spcPct val="1092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Insertion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addition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addition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nucleotides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DNA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sequences.</a:t>
            </a:r>
            <a:endParaRPr sz="1200">
              <a:latin typeface="Calibri"/>
              <a:cs typeface="Calibri"/>
            </a:endParaRPr>
          </a:p>
          <a:p>
            <a:pPr marL="12700" marR="62865">
              <a:lnSpc>
                <a:spcPct val="110000"/>
              </a:lnSpc>
              <a:spcBef>
                <a:spcPts val="805"/>
              </a:spcBef>
            </a:pP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deletion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means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removal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r>
              <a:rPr dirty="0" sz="1200" spc="-5">
                <a:latin typeface="Calibri"/>
                <a:cs typeface="Calibri"/>
              </a:rPr>
              <a:t> from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removal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nucleotides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from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DNA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94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ALIGNING</a:t>
            </a:r>
            <a:r>
              <a:rPr dirty="0" sz="1200" spc="-2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INSERTION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example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following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710810"/>
            <a:ext cx="5892165" cy="629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add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2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will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add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gap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first. 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same</a:t>
            </a:r>
            <a:r>
              <a:rPr dirty="0" sz="1200">
                <a:latin typeface="Calibri"/>
                <a:cs typeface="Calibri"/>
              </a:rPr>
              <a:t> happens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deletion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alignment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 </a:t>
            </a:r>
            <a:r>
              <a:rPr dirty="0" sz="1200">
                <a:latin typeface="Calibri"/>
                <a:cs typeface="Calibri"/>
              </a:rPr>
              <a:t>add gap</a:t>
            </a:r>
            <a:r>
              <a:rPr dirty="0" sz="1200" spc="-5">
                <a:latin typeface="Calibri"/>
                <a:cs typeface="Calibri"/>
              </a:rPr>
              <a:t> where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delete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such insertion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</a:t>
            </a:r>
            <a:r>
              <a:rPr dirty="0" sz="1200">
                <a:latin typeface="Calibri"/>
                <a:cs typeface="Calibri"/>
              </a:rPr>
              <a:t> gap is </a:t>
            </a:r>
            <a:r>
              <a:rPr dirty="0" sz="1200" spc="-5">
                <a:latin typeface="Calibri"/>
                <a:cs typeface="Calibri"/>
              </a:rPr>
              <a:t>called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–ve </a:t>
            </a:r>
            <a:r>
              <a:rPr dirty="0" sz="1200" spc="-5">
                <a:latin typeface="Calibri"/>
                <a:cs typeface="Calibri"/>
              </a:rPr>
              <a:t>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plenty.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43025" y="2797340"/>
            <a:ext cx="2162175" cy="483870"/>
          </a:xfrm>
          <a:prstGeom prst="rect">
            <a:avLst/>
          </a:prstGeom>
          <a:ln w="9525">
            <a:solidFill>
              <a:srgbClr val="C00000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275"/>
              </a:spcBef>
            </a:pPr>
            <a:r>
              <a:rPr dirty="0" sz="1400" b="1">
                <a:solidFill>
                  <a:srgbClr val="FF0000"/>
                </a:solidFill>
                <a:latin typeface="Calibri"/>
                <a:cs typeface="Calibri"/>
              </a:rPr>
              <a:t>1:</a:t>
            </a:r>
            <a:r>
              <a:rPr dirty="0" sz="1400" spc="29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400" spc="30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dirty="0" sz="1400" spc="6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dirty="0" sz="1400" spc="6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dirty="0" sz="1400" spc="6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400" spc="6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dirty="0" sz="1400" spc="63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dirty="0" sz="1400" spc="6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54963" y="3475520"/>
            <a:ext cx="1890395" cy="483870"/>
          </a:xfrm>
          <a:prstGeom prst="rect">
            <a:avLst/>
          </a:prstGeom>
          <a:ln w="9525">
            <a:solidFill>
              <a:srgbClr val="C00000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275"/>
              </a:spcBef>
            </a:pPr>
            <a:r>
              <a:rPr dirty="0" sz="1400" b="1">
                <a:solidFill>
                  <a:srgbClr val="FF0000"/>
                </a:solidFill>
                <a:latin typeface="Calibri"/>
                <a:cs typeface="Calibri"/>
              </a:rPr>
              <a:t>2:</a:t>
            </a:r>
            <a:r>
              <a:rPr dirty="0" sz="1400" spc="2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400" spc="30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dirty="0" sz="1400" spc="30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dirty="0" sz="1400" spc="6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400" spc="6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dirty="0" sz="1400" spc="6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dirty="0" sz="1400" spc="62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62450" y="2806801"/>
            <a:ext cx="2476500" cy="476250"/>
          </a:xfrm>
          <a:prstGeom prst="rect">
            <a:avLst/>
          </a:prstGeom>
          <a:ln w="9525">
            <a:solidFill>
              <a:srgbClr val="5B9BD4"/>
            </a:solidFill>
          </a:ln>
        </p:spPr>
        <p:txBody>
          <a:bodyPr wrap="square" lIns="0" tIns="37465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295"/>
              </a:spcBef>
            </a:pPr>
            <a:r>
              <a:rPr dirty="0" sz="1400" b="1">
                <a:solidFill>
                  <a:srgbClr val="006FC0"/>
                </a:solidFill>
                <a:latin typeface="Calibri"/>
                <a:cs typeface="Calibri"/>
              </a:rPr>
              <a:t>1:</a:t>
            </a:r>
            <a:r>
              <a:rPr dirty="0" sz="1400" spc="-20" b="1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dirty="0" sz="1400" spc="315" b="1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dirty="0" sz="1400" spc="600" b="1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dirty="0" sz="1400" spc="6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28135"/>
                </a:solidFill>
                <a:latin typeface="Calibri"/>
                <a:cs typeface="Calibri"/>
              </a:rPr>
              <a:t>G</a:t>
            </a:r>
            <a:r>
              <a:rPr dirty="0" sz="1400" spc="625" b="1">
                <a:solidFill>
                  <a:srgbClr val="528135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28135"/>
                </a:solidFill>
                <a:latin typeface="Calibri"/>
                <a:cs typeface="Calibri"/>
              </a:rPr>
              <a:t>A</a:t>
            </a:r>
            <a:r>
              <a:rPr dirty="0" sz="1400" spc="620" b="1">
                <a:solidFill>
                  <a:srgbClr val="528135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28135"/>
                </a:solidFill>
                <a:latin typeface="Calibri"/>
                <a:cs typeface="Calibri"/>
              </a:rPr>
              <a:t>C</a:t>
            </a:r>
            <a:r>
              <a:rPr dirty="0" sz="1400" spc="630" b="1">
                <a:solidFill>
                  <a:srgbClr val="528135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28135"/>
                </a:solidFill>
                <a:latin typeface="Calibri"/>
                <a:cs typeface="Calibri"/>
              </a:rPr>
              <a:t>T</a:t>
            </a:r>
            <a:r>
              <a:rPr dirty="0" sz="1400" spc="605" b="1">
                <a:solidFill>
                  <a:srgbClr val="528135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28135"/>
                </a:solidFill>
                <a:latin typeface="Calibri"/>
                <a:cs typeface="Calibri"/>
              </a:rPr>
              <a:t>G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76420" y="3473932"/>
            <a:ext cx="2159000" cy="476250"/>
          </a:xfrm>
          <a:prstGeom prst="rect">
            <a:avLst/>
          </a:prstGeom>
          <a:ln w="9525">
            <a:solidFill>
              <a:srgbClr val="5B9BD4"/>
            </a:solidFill>
          </a:ln>
        </p:spPr>
        <p:txBody>
          <a:bodyPr wrap="square" lIns="0" tIns="38100" rIns="0" bIns="0" rtlCol="0" vert="horz">
            <a:spAutoFit/>
          </a:bodyPr>
          <a:lstStyle/>
          <a:p>
            <a:pPr marL="92710">
              <a:lnSpc>
                <a:spcPct val="100000"/>
              </a:lnSpc>
              <a:spcBef>
                <a:spcPts val="300"/>
              </a:spcBef>
            </a:pPr>
            <a:r>
              <a:rPr dirty="0" sz="1400" b="1">
                <a:solidFill>
                  <a:srgbClr val="006FC0"/>
                </a:solidFill>
                <a:latin typeface="Calibri"/>
                <a:cs typeface="Calibri"/>
              </a:rPr>
              <a:t>2:</a:t>
            </a:r>
            <a:r>
              <a:rPr dirty="0" sz="1400" spc="-20" b="1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dirty="0" sz="1400" spc="310" b="1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dirty="0" sz="1400" spc="290" b="1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28135"/>
                </a:solidFill>
                <a:latin typeface="Calibri"/>
                <a:cs typeface="Calibri"/>
              </a:rPr>
              <a:t>G</a:t>
            </a:r>
            <a:r>
              <a:rPr dirty="0" sz="1400" spc="620" b="1">
                <a:solidFill>
                  <a:srgbClr val="528135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28135"/>
                </a:solidFill>
                <a:latin typeface="Calibri"/>
                <a:cs typeface="Calibri"/>
              </a:rPr>
              <a:t>A</a:t>
            </a:r>
            <a:r>
              <a:rPr dirty="0" sz="1400" spc="610" b="1">
                <a:solidFill>
                  <a:srgbClr val="528135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28135"/>
                </a:solidFill>
                <a:latin typeface="Calibri"/>
                <a:cs typeface="Calibri"/>
              </a:rPr>
              <a:t>C</a:t>
            </a:r>
            <a:r>
              <a:rPr dirty="0" sz="1400" spc="615" b="1">
                <a:solidFill>
                  <a:srgbClr val="528135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28135"/>
                </a:solidFill>
                <a:latin typeface="Calibri"/>
                <a:cs typeface="Calibri"/>
              </a:rPr>
              <a:t>T</a:t>
            </a:r>
            <a:r>
              <a:rPr dirty="0" sz="1400" spc="625" b="1">
                <a:solidFill>
                  <a:srgbClr val="528135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28135"/>
                </a:solidFill>
                <a:latin typeface="Calibri"/>
                <a:cs typeface="Calibri"/>
              </a:rPr>
              <a:t>G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71700" y="5751398"/>
            <a:ext cx="3319779" cy="46355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wrap="square" lIns="0" tIns="31115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245"/>
              </a:spcBef>
              <a:tabLst>
                <a:tab pos="789305" algn="l"/>
                <a:tab pos="1156970" algn="l"/>
                <a:tab pos="1516380" algn="l"/>
                <a:tab pos="1916430" algn="l"/>
                <a:tab pos="2307590" algn="l"/>
                <a:tab pos="2675890" algn="l"/>
                <a:tab pos="3034030" algn="l"/>
              </a:tabLst>
            </a:pPr>
            <a:r>
              <a:rPr dirty="0" sz="2400" b="1">
                <a:solidFill>
                  <a:srgbClr val="006FC0"/>
                </a:solidFill>
                <a:latin typeface="Calibri"/>
                <a:cs typeface="Calibri"/>
              </a:rPr>
              <a:t>1:</a:t>
            </a:r>
            <a:r>
              <a:rPr dirty="0" sz="2400" spc="-10" b="1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006FC0"/>
                </a:solidFill>
                <a:latin typeface="Calibri"/>
                <a:cs typeface="Calibri"/>
              </a:rPr>
              <a:t>A	C	</a:t>
            </a:r>
            <a:r>
              <a:rPr dirty="0" sz="2400" b="1">
                <a:solidFill>
                  <a:srgbClr val="FF0000"/>
                </a:solidFill>
                <a:latin typeface="Calibri"/>
                <a:cs typeface="Calibri"/>
              </a:rPr>
              <a:t>T	</a:t>
            </a:r>
            <a:r>
              <a:rPr dirty="0" sz="2400" b="1">
                <a:solidFill>
                  <a:srgbClr val="528135"/>
                </a:solidFill>
                <a:latin typeface="Calibri"/>
                <a:cs typeface="Calibri"/>
              </a:rPr>
              <a:t>G	A	C	T	G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90495" y="6401003"/>
            <a:ext cx="3388360" cy="46355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wrap="square" lIns="0" tIns="31115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245"/>
              </a:spcBef>
              <a:tabLst>
                <a:tab pos="788670" algn="l"/>
                <a:tab pos="1158240" algn="l"/>
                <a:tab pos="1584960" algn="l"/>
                <a:tab pos="1984375" algn="l"/>
                <a:tab pos="2376170" algn="l"/>
                <a:tab pos="2743835" algn="l"/>
              </a:tabLst>
            </a:pPr>
            <a:r>
              <a:rPr dirty="0" sz="2400" b="1">
                <a:solidFill>
                  <a:srgbClr val="006FC0"/>
                </a:solidFill>
                <a:latin typeface="Calibri"/>
                <a:cs typeface="Calibri"/>
              </a:rPr>
              <a:t>2:</a:t>
            </a:r>
            <a:r>
              <a:rPr dirty="0" sz="2400" spc="-10" b="1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006FC0"/>
                </a:solidFill>
                <a:latin typeface="Calibri"/>
                <a:cs typeface="Calibri"/>
              </a:rPr>
              <a:t>A	C	</a:t>
            </a:r>
            <a:r>
              <a:rPr dirty="0" sz="2400" b="1">
                <a:solidFill>
                  <a:srgbClr val="FF0000"/>
                </a:solidFill>
                <a:latin typeface="Calibri"/>
                <a:cs typeface="Calibri"/>
              </a:rPr>
              <a:t>.	</a:t>
            </a:r>
            <a:r>
              <a:rPr dirty="0" sz="2400" b="1">
                <a:solidFill>
                  <a:srgbClr val="528135"/>
                </a:solidFill>
                <a:latin typeface="Calibri"/>
                <a:cs typeface="Calibri"/>
              </a:rPr>
              <a:t>G	A	C	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43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05050" y="2637180"/>
            <a:ext cx="1819275" cy="308610"/>
          </a:xfrm>
          <a:custGeom>
            <a:avLst/>
            <a:gdLst/>
            <a:ahLst/>
            <a:cxnLst/>
            <a:rect l="l" t="t" r="r" b="b"/>
            <a:pathLst>
              <a:path w="1819275" h="308610">
                <a:moveTo>
                  <a:pt x="0" y="308584"/>
                </a:moveTo>
                <a:lnTo>
                  <a:pt x="1819021" y="308584"/>
                </a:lnTo>
                <a:lnTo>
                  <a:pt x="1819021" y="0"/>
                </a:lnTo>
                <a:lnTo>
                  <a:pt x="0" y="0"/>
                </a:lnTo>
                <a:lnTo>
                  <a:pt x="0" y="308584"/>
                </a:lnTo>
                <a:close/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23719" y="3286912"/>
            <a:ext cx="1804670" cy="308610"/>
          </a:xfrm>
          <a:custGeom>
            <a:avLst/>
            <a:gdLst/>
            <a:ahLst/>
            <a:cxnLst/>
            <a:rect l="l" t="t" r="r" b="b"/>
            <a:pathLst>
              <a:path w="1804670" h="308610">
                <a:moveTo>
                  <a:pt x="0" y="308584"/>
                </a:moveTo>
                <a:lnTo>
                  <a:pt x="1804416" y="308584"/>
                </a:lnTo>
                <a:lnTo>
                  <a:pt x="1804416" y="0"/>
                </a:lnTo>
                <a:lnTo>
                  <a:pt x="0" y="0"/>
                </a:lnTo>
                <a:lnTo>
                  <a:pt x="0" y="308584"/>
                </a:lnTo>
                <a:close/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02004" y="435356"/>
            <a:ext cx="5971540" cy="31159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020: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ALIGNING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MUTATION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IN</a:t>
            </a:r>
            <a:r>
              <a:rPr dirty="0" sz="1300" spc="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SEQUENCES</a:t>
            </a:r>
            <a:endParaRPr sz="13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>
              <a:latin typeface="Calibri Light"/>
              <a:cs typeface="Calibri Light"/>
            </a:endParaRPr>
          </a:p>
          <a:p>
            <a:pPr marL="12700" marR="253365">
              <a:lnSpc>
                <a:spcPct val="110000"/>
              </a:lnSpc>
            </a:pPr>
            <a:r>
              <a:rPr dirty="0" sz="1200">
                <a:latin typeface="Calibri"/>
                <a:cs typeface="Calibri"/>
              </a:rPr>
              <a:t>Removal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addition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</a:t>
            </a:r>
            <a:r>
              <a:rPr dirty="0" sz="1200">
                <a:latin typeface="Calibri"/>
                <a:cs typeface="Calibri"/>
              </a:rPr>
              <a:t> in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nucleotides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DNA,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RNA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Gaps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named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 </a:t>
            </a:r>
            <a:r>
              <a:rPr dirty="0" sz="1200" spc="-5">
                <a:latin typeface="Calibri"/>
                <a:cs typeface="Calibri"/>
              </a:rPr>
              <a:t>Indels.</a:t>
            </a:r>
            <a:endParaRPr sz="1200">
              <a:latin typeface="Calibri"/>
              <a:cs typeface="Calibri"/>
            </a:endParaRPr>
          </a:p>
          <a:p>
            <a:pPr algn="just" marL="12700" marR="133985">
              <a:lnSpc>
                <a:spcPct val="110000"/>
              </a:lnSpc>
              <a:spcBef>
                <a:spcPts val="795"/>
              </a:spcBef>
            </a:pPr>
            <a:r>
              <a:rPr dirty="0" sz="1200" spc="-5">
                <a:latin typeface="Calibri"/>
                <a:cs typeface="Calibri"/>
              </a:rPr>
              <a:t>Mutation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totally different from Indels, </a:t>
            </a:r>
            <a:r>
              <a:rPr dirty="0" sz="1200">
                <a:latin typeface="Calibri"/>
                <a:cs typeface="Calibri"/>
              </a:rPr>
              <a:t>because in </a:t>
            </a:r>
            <a:r>
              <a:rPr dirty="0" sz="1200" spc="-5">
                <a:latin typeface="Calibri"/>
                <a:cs typeface="Calibri"/>
              </a:rPr>
              <a:t>Mutation we replace </a:t>
            </a:r>
            <a:r>
              <a:rPr dirty="0" sz="1200">
                <a:latin typeface="Calibri"/>
                <a:cs typeface="Calibri"/>
              </a:rPr>
              <a:t>the amino acid </a:t>
            </a:r>
            <a:r>
              <a:rPr dirty="0" sz="1200" spc="-5">
                <a:latin typeface="Calibri"/>
                <a:cs typeface="Calibri"/>
              </a:rPr>
              <a:t>with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other amino acids and replace the nucleotides with other and we don’t use </a:t>
            </a:r>
            <a:r>
              <a:rPr dirty="0" sz="1200">
                <a:latin typeface="Calibri"/>
                <a:cs typeface="Calibri"/>
              </a:rPr>
              <a:t>Gaps is </a:t>
            </a:r>
            <a:r>
              <a:rPr dirty="0" sz="1200" spc="-5">
                <a:latin typeface="Calibri"/>
                <a:cs typeface="Calibri"/>
              </a:rPr>
              <a:t>inserted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template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target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mutation.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00">
              <a:latin typeface="Calibri"/>
              <a:cs typeface="Calibri"/>
            </a:endParaRPr>
          </a:p>
          <a:p>
            <a:pPr marL="1493520">
              <a:lnSpc>
                <a:spcPct val="100000"/>
              </a:lnSpc>
            </a:pPr>
            <a:r>
              <a:rPr dirty="0" sz="1400" b="1">
                <a:latin typeface="Calibri"/>
                <a:cs typeface="Calibri"/>
              </a:rPr>
              <a:t>1:</a:t>
            </a:r>
            <a:r>
              <a:rPr dirty="0" sz="1400" spc="28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A</a:t>
            </a:r>
            <a:r>
              <a:rPr dirty="0" sz="1400" spc="61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C</a:t>
            </a:r>
            <a:r>
              <a:rPr dirty="0" sz="1400" spc="62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T</a:t>
            </a:r>
            <a:r>
              <a:rPr dirty="0" sz="1400" spc="61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G</a:t>
            </a:r>
            <a:r>
              <a:rPr dirty="0" sz="1400" spc="61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A</a:t>
            </a:r>
            <a:r>
              <a:rPr dirty="0" sz="1400" spc="61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C</a:t>
            </a:r>
            <a:r>
              <a:rPr dirty="0" sz="1400" spc="62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T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Calibri"/>
              <a:cs typeface="Calibri"/>
            </a:endParaRPr>
          </a:p>
          <a:p>
            <a:pPr marL="1513205">
              <a:lnSpc>
                <a:spcPct val="100000"/>
              </a:lnSpc>
            </a:pPr>
            <a:r>
              <a:rPr dirty="0" sz="1400" b="1">
                <a:solidFill>
                  <a:srgbClr val="FF0000"/>
                </a:solidFill>
                <a:latin typeface="Calibri"/>
                <a:cs typeface="Calibri"/>
              </a:rPr>
              <a:t>2:</a:t>
            </a:r>
            <a:r>
              <a:rPr dirty="0" sz="1400" spc="2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400" spc="6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dirty="0" sz="1400" spc="30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dirty="0" sz="1400" spc="6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dirty="0" sz="1400" spc="6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400" spc="6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dirty="0" sz="1400" spc="62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41245" y="4153814"/>
            <a:ext cx="1779270" cy="308610"/>
          </a:xfrm>
          <a:custGeom>
            <a:avLst/>
            <a:gdLst/>
            <a:ahLst/>
            <a:cxnLst/>
            <a:rect l="l" t="t" r="r" b="b"/>
            <a:pathLst>
              <a:path w="1779270" h="308610">
                <a:moveTo>
                  <a:pt x="0" y="308584"/>
                </a:moveTo>
                <a:lnTo>
                  <a:pt x="1778888" y="308584"/>
                </a:lnTo>
                <a:lnTo>
                  <a:pt x="1778888" y="0"/>
                </a:lnTo>
                <a:lnTo>
                  <a:pt x="0" y="0"/>
                </a:lnTo>
                <a:lnTo>
                  <a:pt x="0" y="308584"/>
                </a:lnTo>
                <a:close/>
              </a:path>
            </a:pathLst>
          </a:custGeom>
          <a:ln w="9525">
            <a:solidFill>
              <a:srgbClr val="00AF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360041" y="4803419"/>
            <a:ext cx="1764030" cy="308610"/>
          </a:xfrm>
          <a:custGeom>
            <a:avLst/>
            <a:gdLst/>
            <a:ahLst/>
            <a:cxnLst/>
            <a:rect l="l" t="t" r="r" b="b"/>
            <a:pathLst>
              <a:path w="1764029" h="308610">
                <a:moveTo>
                  <a:pt x="0" y="308584"/>
                </a:moveTo>
                <a:lnTo>
                  <a:pt x="1763649" y="308584"/>
                </a:lnTo>
                <a:lnTo>
                  <a:pt x="1763649" y="0"/>
                </a:lnTo>
                <a:lnTo>
                  <a:pt x="0" y="0"/>
                </a:lnTo>
                <a:lnTo>
                  <a:pt x="0" y="308584"/>
                </a:lnTo>
                <a:close/>
              </a:path>
            </a:pathLst>
          </a:custGeom>
          <a:ln w="9525">
            <a:solidFill>
              <a:srgbClr val="00AF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902004" y="4177410"/>
            <a:ext cx="5861685" cy="200278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53035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006FC0"/>
                </a:solidFill>
                <a:latin typeface="Calibri"/>
                <a:cs typeface="Calibri"/>
              </a:rPr>
              <a:t>1:</a:t>
            </a:r>
            <a:r>
              <a:rPr dirty="0" sz="1400" spc="-20" b="1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dirty="0" sz="1400" spc="615" b="1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dirty="0" sz="1400" spc="600" b="1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dirty="0" sz="1400" spc="6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28135"/>
                </a:solidFill>
                <a:latin typeface="Calibri"/>
                <a:cs typeface="Calibri"/>
              </a:rPr>
              <a:t>G</a:t>
            </a:r>
            <a:r>
              <a:rPr dirty="0" sz="1400" spc="615" b="1">
                <a:solidFill>
                  <a:srgbClr val="528135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28135"/>
                </a:solidFill>
                <a:latin typeface="Calibri"/>
                <a:cs typeface="Calibri"/>
              </a:rPr>
              <a:t>A</a:t>
            </a:r>
            <a:r>
              <a:rPr dirty="0" sz="1400" spc="620" b="1">
                <a:solidFill>
                  <a:srgbClr val="528135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28135"/>
                </a:solidFill>
                <a:latin typeface="Calibri"/>
                <a:cs typeface="Calibri"/>
              </a:rPr>
              <a:t>C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>
              <a:latin typeface="Calibri"/>
              <a:cs typeface="Calibri"/>
            </a:endParaRPr>
          </a:p>
          <a:p>
            <a:pPr marL="1550035">
              <a:lnSpc>
                <a:spcPct val="100000"/>
              </a:lnSpc>
            </a:pPr>
            <a:r>
              <a:rPr dirty="0" sz="1400" b="1">
                <a:solidFill>
                  <a:srgbClr val="006FC0"/>
                </a:solidFill>
                <a:latin typeface="Calibri"/>
                <a:cs typeface="Calibri"/>
              </a:rPr>
              <a:t>2:</a:t>
            </a:r>
            <a:r>
              <a:rPr dirty="0" sz="1400" spc="-25" b="1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dirty="0" sz="1400" spc="620" b="1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dirty="0" sz="1400" spc="295" b="1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dirty="0" sz="1400" spc="6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28135"/>
                </a:solidFill>
                <a:latin typeface="Calibri"/>
                <a:cs typeface="Calibri"/>
              </a:rPr>
              <a:t>G</a:t>
            </a:r>
            <a:r>
              <a:rPr dirty="0" sz="1400" spc="600" b="1">
                <a:solidFill>
                  <a:srgbClr val="528135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28135"/>
                </a:solidFill>
                <a:latin typeface="Calibri"/>
                <a:cs typeface="Calibri"/>
              </a:rPr>
              <a:t>A</a:t>
            </a:r>
            <a:r>
              <a:rPr dirty="0" sz="1400" spc="620" b="1">
                <a:solidFill>
                  <a:srgbClr val="528135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528135"/>
                </a:solidFill>
                <a:latin typeface="Calibri"/>
                <a:cs typeface="Calibri"/>
              </a:rPr>
              <a:t>C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CONCLUSION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805"/>
              </a:spcBef>
            </a:pP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identity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Gaps</a:t>
            </a:r>
            <a:r>
              <a:rPr dirty="0" sz="1200" spc="-5">
                <a:latin typeface="Calibri"/>
                <a:cs typeface="Calibri"/>
              </a:rPr>
              <a:t> 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mutation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substitution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penalties 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penalties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depend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upon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substitution.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44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3182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021: INTRODUCTION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TO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DYNAMIC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PROGRAMMING</a:t>
            </a:r>
            <a:endParaRPr sz="13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>
              <a:latin typeface="Calibri Light"/>
              <a:cs typeface="Calibri Light"/>
            </a:endParaRPr>
          </a:p>
          <a:p>
            <a:pPr marL="12700" marR="36830">
              <a:lnSpc>
                <a:spcPct val="110000"/>
              </a:lnSpc>
            </a:pP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find matching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nucleotides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plot</a:t>
            </a:r>
            <a:r>
              <a:rPr dirty="0" sz="1200" spc="5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method. </a:t>
            </a:r>
            <a:r>
              <a:rPr dirty="0" sz="1200">
                <a:latin typeface="Calibri"/>
                <a:cs typeface="Calibri"/>
              </a:rPr>
              <a:t>But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dot</a:t>
            </a:r>
            <a:r>
              <a:rPr dirty="0" sz="1200" spc="-5">
                <a:latin typeface="Calibri"/>
                <a:cs typeface="Calibri"/>
              </a:rPr>
              <a:t> plot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cannot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capture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insertions,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deletions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gaps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deal with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this</a:t>
            </a:r>
            <a:r>
              <a:rPr dirty="0" sz="1200" spc="-5">
                <a:latin typeface="Calibri"/>
                <a:cs typeface="Calibri"/>
              </a:rPr>
              <a:t> situation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modify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dot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plot.</a:t>
            </a:r>
            <a:endParaRPr sz="1200">
              <a:latin typeface="Calibri"/>
              <a:cs typeface="Calibri"/>
            </a:endParaRPr>
          </a:p>
          <a:p>
            <a:pPr marL="12700" marR="488950">
              <a:lnSpc>
                <a:spcPct val="109200"/>
              </a:lnSpc>
              <a:spcBef>
                <a:spcPts val="820"/>
              </a:spcBef>
            </a:pP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represent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with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+1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gaps,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substitutions,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insertions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mutations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5">
                <a:latin typeface="Calibri"/>
                <a:cs typeface="Calibri"/>
              </a:rPr>
              <a:t> represented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-1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dot plot.</a:t>
            </a:r>
            <a:endParaRPr sz="1200">
              <a:latin typeface="Calibri"/>
              <a:cs typeface="Calibri"/>
            </a:endParaRPr>
          </a:p>
          <a:p>
            <a:pPr marL="12700" marR="12700">
              <a:lnSpc>
                <a:spcPct val="109600"/>
              </a:lnSpc>
              <a:spcBef>
                <a:spcPts val="810"/>
              </a:spcBef>
            </a:pPr>
            <a:r>
              <a:rPr dirty="0" sz="1200" spc="-5" i="1">
                <a:solidFill>
                  <a:srgbClr val="212121"/>
                </a:solidFill>
                <a:latin typeface="Calibri"/>
                <a:cs typeface="Calibri"/>
              </a:rPr>
              <a:t>Dynamic</a:t>
            </a:r>
            <a:r>
              <a:rPr dirty="0" sz="1200" spc="10" i="1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 i="1">
                <a:solidFill>
                  <a:srgbClr val="212121"/>
                </a:solidFill>
                <a:latin typeface="Calibri"/>
                <a:cs typeface="Calibri"/>
              </a:rPr>
              <a:t>programming</a:t>
            </a:r>
            <a:r>
              <a:rPr dirty="0" sz="1200" i="1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is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an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algorithmic technique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used</a:t>
            </a:r>
            <a:r>
              <a:rPr dirty="0" sz="1200" spc="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commonly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212121"/>
                </a:solidFill>
                <a:latin typeface="Calibri"/>
                <a:cs typeface="Calibri"/>
              </a:rPr>
              <a:t>in</a:t>
            </a:r>
            <a:r>
              <a:rPr dirty="0" sz="1200" spc="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sequence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analysis. 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Dynamic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programming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is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 used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when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recursion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could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be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used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but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would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be</a:t>
            </a:r>
            <a:r>
              <a:rPr dirty="0" sz="1200" spc="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inefficient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because</a:t>
            </a:r>
            <a:r>
              <a:rPr dirty="0" sz="1200" spc="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212121"/>
                </a:solidFill>
                <a:latin typeface="Calibri"/>
                <a:cs typeface="Calibri"/>
              </a:rPr>
              <a:t>it </a:t>
            </a:r>
            <a:r>
              <a:rPr dirty="0" sz="1200" spc="-26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would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repeatedly</a:t>
            </a:r>
            <a:r>
              <a:rPr dirty="0" sz="120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solve</a:t>
            </a:r>
            <a:r>
              <a:rPr dirty="0" sz="1200" spc="-1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the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same sub</a:t>
            </a:r>
            <a:r>
              <a:rPr dirty="0" sz="1200" spc="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</a:rPr>
              <a:t>problems.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 spc="-5">
                <a:solidFill>
                  <a:srgbClr val="212121"/>
                </a:solidFill>
                <a:latin typeface="Calibri"/>
                <a:cs typeface="Calibri"/>
                <a:hlinkClick r:id="rId2"/>
              </a:rPr>
              <a:t>http://www.ibm.com/developerworks/library/j-seqalign/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45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3904" y="435356"/>
            <a:ext cx="6022340" cy="2174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312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022: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DYNAMIC PROGRAMMING ESSENTIALS</a:t>
            </a:r>
            <a:endParaRPr sz="13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>
              <a:latin typeface="Calibri Light"/>
              <a:cs typeface="Calibri Light"/>
            </a:endParaRPr>
          </a:p>
          <a:p>
            <a:pPr marL="50800" marR="618490">
              <a:lnSpc>
                <a:spcPct val="110000"/>
              </a:lnSpc>
            </a:pPr>
            <a:r>
              <a:rPr dirty="0" sz="1200">
                <a:latin typeface="Calibri"/>
                <a:cs typeface="Calibri"/>
              </a:rPr>
              <a:t>When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talk</a:t>
            </a:r>
            <a:r>
              <a:rPr dirty="0" sz="1200" spc="-5">
                <a:latin typeface="Calibri"/>
                <a:cs typeface="Calibri"/>
              </a:rPr>
              <a:t> about the compression 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one </a:t>
            </a:r>
            <a:r>
              <a:rPr dirty="0" sz="1200">
                <a:latin typeface="Calibri"/>
                <a:cs typeface="Calibri"/>
              </a:rPr>
              <a:t>by </a:t>
            </a:r>
            <a:r>
              <a:rPr dirty="0" sz="1200" spc="-5">
                <a:latin typeface="Calibri"/>
                <a:cs typeface="Calibri"/>
              </a:rPr>
              <a:t>one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it</a:t>
            </a:r>
            <a:r>
              <a:rPr dirty="0" sz="1200" spc="-5">
                <a:latin typeface="Calibri"/>
                <a:cs typeface="Calibri"/>
              </a:rPr>
              <a:t> need </a:t>
            </a:r>
            <a:r>
              <a:rPr dirty="0" sz="1200">
                <a:latin typeface="Calibri"/>
                <a:cs typeface="Calibri"/>
              </a:rPr>
              <a:t>time</a:t>
            </a:r>
            <a:r>
              <a:rPr dirty="0" sz="1200" spc="-5">
                <a:latin typeface="Calibri"/>
                <a:cs typeface="Calibri"/>
              </a:rPr>
              <a:t> 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computationally expensive</a:t>
            </a:r>
            <a:r>
              <a:rPr dirty="0" sz="1200">
                <a:latin typeface="Calibri"/>
                <a:cs typeface="Calibri"/>
              </a:rPr>
              <a:t> method.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That’s</a:t>
            </a:r>
            <a:r>
              <a:rPr dirty="0" sz="1200">
                <a:latin typeface="Calibri"/>
                <a:cs typeface="Calibri"/>
              </a:rPr>
              <a:t> why </a:t>
            </a:r>
            <a:r>
              <a:rPr dirty="0" sz="1200" spc="-10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algorithm.</a:t>
            </a:r>
            <a:endParaRPr sz="1200">
              <a:latin typeface="Calibri"/>
              <a:cs typeface="Calibri"/>
            </a:endParaRPr>
          </a:p>
          <a:p>
            <a:pPr marL="50800" marR="337185">
              <a:lnSpc>
                <a:spcPct val="110000"/>
              </a:lnSpc>
              <a:spcBef>
                <a:spcPts val="795"/>
              </a:spcBef>
            </a:pP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 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calculate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step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involve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compression 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example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compare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length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“n” </a:t>
            </a:r>
            <a:r>
              <a:rPr dirty="0" sz="1200" spc="-5">
                <a:latin typeface="Calibri"/>
                <a:cs typeface="Calibri"/>
              </a:rPr>
              <a:t>than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</a:t>
            </a:r>
            <a:r>
              <a:rPr dirty="0" sz="1200" spc="-5">
                <a:latin typeface="Calibri"/>
                <a:cs typeface="Calibri"/>
              </a:rPr>
              <a:t> would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“n</a:t>
            </a:r>
            <a:r>
              <a:rPr dirty="0" baseline="38194" sz="1200" spc="-7" b="1">
                <a:latin typeface="Calibri"/>
                <a:cs typeface="Calibri"/>
              </a:rPr>
              <a:t>2</a:t>
            </a:r>
            <a:r>
              <a:rPr dirty="0" baseline="38194" sz="1200" spc="12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“</a:t>
            </a:r>
            <a:endParaRPr sz="120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  <a:spcBef>
                <a:spcPts val="935"/>
              </a:spcBef>
            </a:pP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its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order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O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(n</a:t>
            </a:r>
            <a:r>
              <a:rPr dirty="0" baseline="38194" sz="1200" b="1">
                <a:latin typeface="Calibri"/>
                <a:cs typeface="Calibri"/>
              </a:rPr>
              <a:t>2</a:t>
            </a:r>
            <a:r>
              <a:rPr dirty="0" sz="1200" b="1">
                <a:latin typeface="Calibri"/>
                <a:cs typeface="Calibri"/>
              </a:rPr>
              <a:t>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6154292"/>
            <a:ext cx="50419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0.11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-1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represent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deletion,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insertion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gaps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while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+1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represent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matching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nucleotides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or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amino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acids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6687693"/>
            <a:ext cx="5856605" cy="424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One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one</a:t>
            </a:r>
            <a:r>
              <a:rPr dirty="0" sz="1200" spc="-5">
                <a:latin typeface="Calibri"/>
                <a:cs typeface="Calibri"/>
              </a:rPr>
              <a:t> sequence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compression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costly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time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consuming process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minimize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cost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help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1725" y="3171317"/>
            <a:ext cx="2981325" cy="2676524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46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25952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023: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DYNAMIC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PROGRAMMING</a:t>
            </a:r>
            <a:r>
              <a:rPr dirty="0" sz="1300" spc="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METHODOLOGY</a:t>
            </a:r>
            <a:endParaRPr sz="1300">
              <a:latin typeface="Calibri Light"/>
              <a:cs typeface="Calibri Light"/>
            </a:endParaRPr>
          </a:p>
          <a:p>
            <a:pPr marL="12700" marR="36195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Dynamic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programming helps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reduce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computational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cost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comparisons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 </a:t>
            </a:r>
            <a:r>
              <a:rPr dirty="0" sz="1200" spc="-5">
                <a:latin typeface="Calibri"/>
                <a:cs typeface="Calibri"/>
              </a:rPr>
              <a:t>works</a:t>
            </a:r>
            <a:r>
              <a:rPr dirty="0" sz="1200">
                <a:latin typeface="Calibri"/>
                <a:cs typeface="Calibri"/>
              </a:rPr>
              <a:t> on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method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“scoring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function”.</a:t>
            </a:r>
            <a:endParaRPr sz="1200">
              <a:latin typeface="Calibri"/>
              <a:cs typeface="Calibri"/>
            </a:endParaRPr>
          </a:p>
          <a:p>
            <a:pPr marL="12700" marR="5006340">
              <a:lnSpc>
                <a:spcPct val="165300"/>
              </a:lnSpc>
              <a:spcBef>
                <a:spcPts val="10"/>
              </a:spcBef>
              <a:tabLst>
                <a:tab pos="680085" algn="l"/>
              </a:tabLst>
            </a:pPr>
            <a:r>
              <a:rPr dirty="0" sz="1200" spc="-5">
                <a:latin typeface="Calibri"/>
                <a:cs typeface="Calibri"/>
              </a:rPr>
              <a:t>For example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Ma</a:t>
            </a:r>
            <a:r>
              <a:rPr dirty="0" sz="1200" b="1">
                <a:latin typeface="Calibri"/>
                <a:cs typeface="Calibri"/>
              </a:rPr>
              <a:t>t</a:t>
            </a:r>
            <a:r>
              <a:rPr dirty="0" sz="1200" spc="5" b="1">
                <a:latin typeface="Calibri"/>
                <a:cs typeface="Calibri"/>
              </a:rPr>
              <a:t>c</a:t>
            </a:r>
            <a:r>
              <a:rPr dirty="0" sz="1200" b="1">
                <a:latin typeface="Calibri"/>
                <a:cs typeface="Calibri"/>
              </a:rPr>
              <a:t>h	</a:t>
            </a:r>
            <a:r>
              <a:rPr dirty="0" sz="1200" spc="-15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=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+a  Mismatch </a:t>
            </a:r>
            <a:r>
              <a:rPr dirty="0" sz="1200" b="1">
                <a:latin typeface="Calibri"/>
                <a:cs typeface="Calibri"/>
              </a:rPr>
              <a:t>= -b 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Gap	</a:t>
            </a:r>
            <a:r>
              <a:rPr dirty="0" sz="1200" b="1">
                <a:latin typeface="Calibri"/>
                <a:cs typeface="Calibri"/>
              </a:rPr>
              <a:t>=</a:t>
            </a:r>
            <a:r>
              <a:rPr dirty="0" sz="1200" spc="-3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-c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 b="1">
                <a:latin typeface="Calibri"/>
                <a:cs typeface="Calibri"/>
              </a:rPr>
              <a:t>Score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=</a:t>
            </a:r>
            <a:r>
              <a:rPr dirty="0" sz="1200" spc="-5" b="1">
                <a:latin typeface="Calibri"/>
                <a:cs typeface="Calibri"/>
              </a:rPr>
              <a:t> #match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+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#Mismatch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+#Gaps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142103"/>
            <a:ext cx="5397500" cy="10134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Total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=11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9200"/>
              </a:lnSpc>
              <a:spcBef>
                <a:spcPts val="5"/>
              </a:spcBef>
            </a:pPr>
            <a:r>
              <a:rPr dirty="0" sz="1200">
                <a:latin typeface="Calibri"/>
                <a:cs typeface="Calibri"/>
              </a:rPr>
              <a:t>All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 done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diagonal way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plot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matrix.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 total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make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calculations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diagonal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way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after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calculation</a:t>
            </a:r>
            <a:r>
              <a:rPr dirty="0" sz="1200">
                <a:latin typeface="Calibri"/>
                <a:cs typeface="Calibri"/>
              </a:rPr>
              <a:t> best</a:t>
            </a:r>
            <a:r>
              <a:rPr dirty="0" sz="1200" spc="-5">
                <a:latin typeface="Calibri"/>
                <a:cs typeface="Calibri"/>
              </a:rPr>
              <a:t> one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selected.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3444" y="3305682"/>
            <a:ext cx="1280795" cy="57912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algn="just" marL="12700" marR="5080">
              <a:lnSpc>
                <a:spcPct val="101299"/>
              </a:lnSpc>
              <a:spcBef>
                <a:spcPts val="80"/>
              </a:spcBef>
              <a:tabLst>
                <a:tab pos="1191260" algn="l"/>
              </a:tabLst>
            </a:pPr>
            <a:r>
              <a:rPr dirty="0" sz="1200" spc="-10" b="1">
                <a:solidFill>
                  <a:srgbClr val="5B9BD4"/>
                </a:solidFill>
                <a:latin typeface="Calibri"/>
                <a:cs typeface="Calibri"/>
              </a:rPr>
              <a:t>Match Rewards</a:t>
            </a:r>
            <a:r>
              <a:rPr dirty="0" sz="1200" spc="-5" b="1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5B9BD4"/>
                </a:solidFill>
                <a:latin typeface="Calibri"/>
                <a:cs typeface="Calibri"/>
              </a:rPr>
              <a:t>= </a:t>
            </a:r>
            <a:r>
              <a:rPr dirty="0" sz="1200" spc="-260" b="1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dirty="0" sz="1200" spc="-5" b="1">
                <a:solidFill>
                  <a:srgbClr val="FF0000"/>
                </a:solidFill>
                <a:latin typeface="Calibri"/>
                <a:cs typeface="Calibri"/>
              </a:rPr>
              <a:t>Mismatch penalty </a:t>
            </a:r>
            <a:r>
              <a:rPr dirty="0" sz="1200" b="1">
                <a:solidFill>
                  <a:srgbClr val="FF0000"/>
                </a:solidFill>
                <a:latin typeface="Calibri"/>
                <a:cs typeface="Calibri"/>
              </a:rPr>
              <a:t>= </a:t>
            </a:r>
            <a:r>
              <a:rPr dirty="0" sz="1200" spc="-26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200" spc="-5" b="1">
                <a:solidFill>
                  <a:srgbClr val="EC7C30"/>
                </a:solidFill>
                <a:latin typeface="Calibri"/>
                <a:cs typeface="Calibri"/>
              </a:rPr>
              <a:t>Ga</a:t>
            </a:r>
            <a:r>
              <a:rPr dirty="0" sz="1200" b="1">
                <a:solidFill>
                  <a:srgbClr val="EC7C30"/>
                </a:solidFill>
                <a:latin typeface="Calibri"/>
                <a:cs typeface="Calibri"/>
              </a:rPr>
              <a:t>p</a:t>
            </a:r>
            <a:r>
              <a:rPr dirty="0" sz="1200" spc="5" b="1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EC7C30"/>
                </a:solidFill>
                <a:latin typeface="Calibri"/>
                <a:cs typeface="Calibri"/>
              </a:rPr>
              <a:t>p</a:t>
            </a:r>
            <a:r>
              <a:rPr dirty="0" sz="1200" spc="-5" b="1">
                <a:solidFill>
                  <a:srgbClr val="EC7C30"/>
                </a:solidFill>
                <a:latin typeface="Calibri"/>
                <a:cs typeface="Calibri"/>
              </a:rPr>
              <a:t>e</a:t>
            </a:r>
            <a:r>
              <a:rPr dirty="0" sz="1200" b="1">
                <a:solidFill>
                  <a:srgbClr val="EC7C30"/>
                </a:solidFill>
                <a:latin typeface="Calibri"/>
                <a:cs typeface="Calibri"/>
              </a:rPr>
              <a:t>n</a:t>
            </a:r>
            <a:r>
              <a:rPr dirty="0" sz="1200" spc="-5" b="1">
                <a:solidFill>
                  <a:srgbClr val="EC7C30"/>
                </a:solidFill>
                <a:latin typeface="Calibri"/>
                <a:cs typeface="Calibri"/>
              </a:rPr>
              <a:t>a</a:t>
            </a:r>
            <a:r>
              <a:rPr dirty="0" sz="1200" b="1">
                <a:solidFill>
                  <a:srgbClr val="EC7C30"/>
                </a:solidFill>
                <a:latin typeface="Calibri"/>
                <a:cs typeface="Calibri"/>
              </a:rPr>
              <a:t>lty	=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96439" y="3305682"/>
            <a:ext cx="180975" cy="579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5B9BD4"/>
                </a:solidFill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  <a:p>
            <a:pPr marL="55244">
              <a:lnSpc>
                <a:spcPct val="100000"/>
              </a:lnSpc>
              <a:spcBef>
                <a:spcPts val="25"/>
              </a:spcBef>
            </a:pPr>
            <a:r>
              <a:rPr dirty="0" sz="1200" b="1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  <a:p>
            <a:pPr marL="55244">
              <a:lnSpc>
                <a:spcPct val="100000"/>
              </a:lnSpc>
              <a:spcBef>
                <a:spcPts val="10"/>
              </a:spcBef>
            </a:pPr>
            <a:r>
              <a:rPr dirty="0" sz="1200" b="1">
                <a:solidFill>
                  <a:srgbClr val="EC7C30"/>
                </a:solidFill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887272" y="3993260"/>
          <a:ext cx="2856230" cy="808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385"/>
                <a:gridCol w="210184"/>
                <a:gridCol w="209550"/>
                <a:gridCol w="193675"/>
                <a:gridCol w="1701800"/>
              </a:tblGrid>
              <a:tr h="5808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dirty="0" sz="1200" b="1">
                          <a:solidFill>
                            <a:srgbClr val="EC7C30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dirty="0" sz="1200" spc="490" b="1">
                          <a:solidFill>
                            <a:srgbClr val="EC7C3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b="1">
                          <a:solidFill>
                            <a:srgbClr val="5B9BD4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dirty="0" sz="1200" spc="484" b="1">
                          <a:solidFill>
                            <a:srgbClr val="5B9BD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b="1">
                          <a:solidFill>
                            <a:srgbClr val="5B9BD4"/>
                          </a:solidFill>
                          <a:latin typeface="Calibri"/>
                          <a:cs typeface="Calibri"/>
                        </a:rPr>
                        <a:t>G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2065">
                        <a:lnSpc>
                          <a:spcPct val="100000"/>
                        </a:lnSpc>
                        <a:spcBef>
                          <a:spcPts val="15"/>
                        </a:spcBef>
                        <a:tabLst>
                          <a:tab pos="196215" algn="l"/>
                        </a:tabLst>
                      </a:pPr>
                      <a:r>
                        <a:rPr dirty="0" sz="1200" b="1">
                          <a:solidFill>
                            <a:srgbClr val="EC7C30"/>
                          </a:solidFill>
                          <a:latin typeface="Calibri"/>
                          <a:cs typeface="Calibri"/>
                        </a:rPr>
                        <a:t>-	</a:t>
                      </a:r>
                      <a:r>
                        <a:rPr dirty="0" sz="1200" b="1">
                          <a:solidFill>
                            <a:srgbClr val="5B9BD4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dirty="0" sz="1200" spc="440" b="1">
                          <a:solidFill>
                            <a:srgbClr val="5B9BD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b="1">
                          <a:solidFill>
                            <a:srgbClr val="5B9BD4"/>
                          </a:solidFill>
                          <a:latin typeface="Calibri"/>
                          <a:cs typeface="Calibri"/>
                        </a:rPr>
                        <a:t>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83820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51435" indent="-13970">
                        <a:lnSpc>
                          <a:spcPct val="100800"/>
                        </a:lnSpc>
                        <a:spcBef>
                          <a:spcPts val="650"/>
                        </a:spcBef>
                      </a:pPr>
                      <a:r>
                        <a:rPr dirty="0" sz="1200" b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T </a:t>
                      </a:r>
                      <a:r>
                        <a:rPr dirty="0" sz="1200" spc="-260" b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b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C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82550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dirty="0" sz="1200" b="1">
                          <a:solidFill>
                            <a:srgbClr val="EC7C30"/>
                          </a:solidFill>
                          <a:latin typeface="Calibri"/>
                          <a:cs typeface="Calibri"/>
                        </a:rPr>
                        <a:t>C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7747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dirty="0" sz="1200" b="1">
                          <a:solidFill>
                            <a:srgbClr val="EC7C30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83820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7625" marR="53975" indent="-13970">
                        <a:lnSpc>
                          <a:spcPct val="100800"/>
                        </a:lnSpc>
                        <a:spcBef>
                          <a:spcPts val="650"/>
                        </a:spcBef>
                      </a:pPr>
                      <a:r>
                        <a:rPr dirty="0" sz="1200" b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G  C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82550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 marR="780415" indent="1270">
                        <a:lnSpc>
                          <a:spcPct val="100800"/>
                        </a:lnSpc>
                        <a:spcBef>
                          <a:spcPts val="650"/>
                        </a:spcBef>
                        <a:tabLst>
                          <a:tab pos="817880" algn="l"/>
                          <a:tab pos="866775" algn="l"/>
                        </a:tabLst>
                      </a:pPr>
                      <a:r>
                        <a:rPr dirty="0" sz="1200" b="1">
                          <a:solidFill>
                            <a:srgbClr val="EC7C30"/>
                          </a:solidFill>
                          <a:latin typeface="Calibri"/>
                          <a:cs typeface="Calibri"/>
                        </a:rPr>
                        <a:t>–   C  </a:t>
                      </a:r>
                      <a:r>
                        <a:rPr dirty="0" sz="1200" spc="-10" b="1">
                          <a:solidFill>
                            <a:srgbClr val="EC7C3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b="1">
                          <a:solidFill>
                            <a:srgbClr val="5B9BD4"/>
                          </a:solidFill>
                          <a:latin typeface="Calibri"/>
                          <a:cs typeface="Calibri"/>
                        </a:rPr>
                        <a:t>T   G	</a:t>
                      </a:r>
                      <a:r>
                        <a:rPr dirty="0" sz="1200" b="1">
                          <a:solidFill>
                            <a:srgbClr val="EC7C30"/>
                          </a:solidFill>
                          <a:latin typeface="Calibri"/>
                          <a:cs typeface="Calibri"/>
                        </a:rPr>
                        <a:t>C  G  </a:t>
                      </a:r>
                      <a:r>
                        <a:rPr dirty="0" sz="1200" spc="-10" b="1">
                          <a:solidFill>
                            <a:srgbClr val="EC7C3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b="1">
                          <a:solidFill>
                            <a:srgbClr val="EC7C30"/>
                          </a:solidFill>
                          <a:latin typeface="Calibri"/>
                          <a:cs typeface="Calibri"/>
                        </a:rPr>
                        <a:t>–   </a:t>
                      </a:r>
                      <a:r>
                        <a:rPr dirty="0" sz="1200" b="1">
                          <a:solidFill>
                            <a:srgbClr val="5B9BD4"/>
                          </a:solidFill>
                          <a:latin typeface="Calibri"/>
                          <a:cs typeface="Calibri"/>
                        </a:rPr>
                        <a:t>T   G		</a:t>
                      </a:r>
                      <a:r>
                        <a:rPr dirty="0" sz="1200" b="1">
                          <a:solidFill>
                            <a:srgbClr val="EC7C30"/>
                          </a:solidFill>
                          <a:latin typeface="Calibri"/>
                          <a:cs typeface="Calibri"/>
                        </a:rPr>
                        <a:t>-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82550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27075">
                <a:tc>
                  <a:txBody>
                    <a:bodyPr/>
                    <a:lstStyle/>
                    <a:p>
                      <a:pPr marL="4445">
                        <a:lnSpc>
                          <a:spcPts val="1400"/>
                        </a:lnSpc>
                        <a:spcBef>
                          <a:spcPts val="285"/>
                        </a:spcBef>
                      </a:pPr>
                      <a:r>
                        <a:rPr dirty="0" sz="1200">
                          <a:solidFill>
                            <a:srgbClr val="EC7C30"/>
                          </a:solidFill>
                          <a:latin typeface="Calibri Light"/>
                          <a:cs typeface="Calibri Light"/>
                        </a:rPr>
                        <a:t>-5</a:t>
                      </a:r>
                      <a:r>
                        <a:rPr dirty="0" sz="1200" spc="-30">
                          <a:solidFill>
                            <a:srgbClr val="EC7C30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dirty="0" sz="1200" spc="-5">
                          <a:solidFill>
                            <a:srgbClr val="5B9BD4"/>
                          </a:solidFill>
                          <a:latin typeface="Calibri Light"/>
                          <a:cs typeface="Calibri Light"/>
                        </a:rPr>
                        <a:t>10</a:t>
                      </a:r>
                      <a:r>
                        <a:rPr dirty="0" sz="1200" spc="-30">
                          <a:solidFill>
                            <a:srgbClr val="5B9BD4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dirty="0" sz="1200" spc="-5">
                          <a:solidFill>
                            <a:srgbClr val="5B9BD4"/>
                          </a:solidFill>
                          <a:latin typeface="Calibri Light"/>
                          <a:cs typeface="Calibri Light"/>
                        </a:rPr>
                        <a:t>10</a:t>
                      </a:r>
                      <a:endParaRPr sz="1200">
                        <a:latin typeface="Calibri Light"/>
                        <a:cs typeface="Calibri Light"/>
                      </a:endParaRPr>
                    </a:p>
                  </a:txBody>
                  <a:tcPr marL="0" marR="0" marB="0" marT="36195"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ts val="1400"/>
                        </a:lnSpc>
                        <a:spcBef>
                          <a:spcPts val="285"/>
                        </a:spcBef>
                      </a:pPr>
                      <a:r>
                        <a:rPr dirty="0" sz="120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-2</a:t>
                      </a:r>
                      <a:endParaRPr sz="1200">
                        <a:latin typeface="Calibri Light"/>
                        <a:cs typeface="Calibri Light"/>
                      </a:endParaRPr>
                    </a:p>
                  </a:txBody>
                  <a:tcPr marL="0" marR="0" marB="0" marT="36195"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ts val="1400"/>
                        </a:lnSpc>
                        <a:spcBef>
                          <a:spcPts val="285"/>
                        </a:spcBef>
                      </a:pPr>
                      <a:r>
                        <a:rPr dirty="0" sz="1200" spc="-5">
                          <a:solidFill>
                            <a:srgbClr val="EC7C30"/>
                          </a:solidFill>
                          <a:latin typeface="Calibri Light"/>
                          <a:cs typeface="Calibri Light"/>
                        </a:rPr>
                        <a:t>-5</a:t>
                      </a:r>
                      <a:endParaRPr sz="1200">
                        <a:latin typeface="Calibri Light"/>
                        <a:cs typeface="Calibri Light"/>
                      </a:endParaRPr>
                    </a:p>
                  </a:txBody>
                  <a:tcPr marL="0" marR="0" marB="0" marT="36195"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ts val="1400"/>
                        </a:lnSpc>
                        <a:spcBef>
                          <a:spcPts val="285"/>
                        </a:spcBef>
                      </a:pPr>
                      <a:r>
                        <a:rPr dirty="0" sz="120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-2</a:t>
                      </a:r>
                      <a:endParaRPr sz="1200">
                        <a:latin typeface="Calibri Light"/>
                        <a:cs typeface="Calibri Light"/>
                      </a:endParaRPr>
                    </a:p>
                  </a:txBody>
                  <a:tcPr marL="0" marR="0" marB="0" marT="36195"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ts val="1400"/>
                        </a:lnSpc>
                        <a:spcBef>
                          <a:spcPts val="285"/>
                        </a:spcBef>
                        <a:tabLst>
                          <a:tab pos="490220" algn="l"/>
                        </a:tabLst>
                      </a:pPr>
                      <a:r>
                        <a:rPr dirty="0" sz="1200" spc="-5">
                          <a:solidFill>
                            <a:srgbClr val="EC7C30"/>
                          </a:solidFill>
                          <a:latin typeface="Calibri Light"/>
                          <a:cs typeface="Calibri Light"/>
                        </a:rPr>
                        <a:t>-5</a:t>
                      </a:r>
                      <a:r>
                        <a:rPr dirty="0" sz="1200" spc="270">
                          <a:solidFill>
                            <a:srgbClr val="EC7C30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dirty="0" sz="1200">
                          <a:solidFill>
                            <a:srgbClr val="EC7C30"/>
                          </a:solidFill>
                          <a:latin typeface="Calibri Light"/>
                          <a:cs typeface="Calibri Light"/>
                        </a:rPr>
                        <a:t>-5	</a:t>
                      </a:r>
                      <a:r>
                        <a:rPr dirty="0" sz="1200" spc="-5">
                          <a:solidFill>
                            <a:srgbClr val="5B9BD4"/>
                          </a:solidFill>
                          <a:latin typeface="Calibri Light"/>
                          <a:cs typeface="Calibri Light"/>
                        </a:rPr>
                        <a:t>10</a:t>
                      </a:r>
                      <a:r>
                        <a:rPr dirty="0" sz="1200" spc="240">
                          <a:solidFill>
                            <a:srgbClr val="5B9BD4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dirty="0" sz="1200">
                          <a:solidFill>
                            <a:srgbClr val="5B9BD4"/>
                          </a:solidFill>
                          <a:latin typeface="Calibri Light"/>
                          <a:cs typeface="Calibri Light"/>
                        </a:rPr>
                        <a:t>10</a:t>
                      </a:r>
                      <a:r>
                        <a:rPr dirty="0" sz="1200" spc="225">
                          <a:solidFill>
                            <a:srgbClr val="5B9BD4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dirty="0" sz="1200" spc="-5">
                          <a:solidFill>
                            <a:srgbClr val="EC7C30"/>
                          </a:solidFill>
                          <a:latin typeface="Calibri Light"/>
                          <a:cs typeface="Calibri Light"/>
                        </a:rPr>
                        <a:t>-5</a:t>
                      </a:r>
                      <a:endParaRPr sz="1200">
                        <a:latin typeface="Calibri Light"/>
                        <a:cs typeface="Calibri Light"/>
                      </a:endParaRPr>
                    </a:p>
                  </a:txBody>
                  <a:tcPr marL="0" marR="0" marB="0" marT="36195"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47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37979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024: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NEEDLEMAN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WUNSCH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ALGORITHM-I</a:t>
            </a:r>
            <a:endParaRPr sz="1300">
              <a:latin typeface="Calibri Light"/>
              <a:cs typeface="Calibri Light"/>
            </a:endParaRPr>
          </a:p>
          <a:p>
            <a:pPr marL="12700" marR="197485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 different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alignments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arranged</a:t>
            </a:r>
            <a:r>
              <a:rPr dirty="0" sz="1200" spc="4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diagonal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pattern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dot </a:t>
            </a:r>
            <a:r>
              <a:rPr dirty="0" sz="1200" spc="-5">
                <a:latin typeface="Calibri"/>
                <a:cs typeface="Calibri"/>
              </a:rPr>
              <a:t>matrix.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Total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scores</a:t>
            </a:r>
            <a:r>
              <a:rPr dirty="0" sz="1200">
                <a:latin typeface="Calibri"/>
                <a:cs typeface="Calibri"/>
              </a:rPr>
              <a:t> 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captured 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at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best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selected.</a:t>
            </a:r>
            <a:endParaRPr sz="1200">
              <a:latin typeface="Calibri"/>
              <a:cs typeface="Calibri"/>
            </a:endParaRPr>
          </a:p>
          <a:p>
            <a:pPr marL="12700" marR="60960">
              <a:lnSpc>
                <a:spcPct val="109600"/>
              </a:lnSpc>
              <a:spcBef>
                <a:spcPts val="810"/>
              </a:spcBef>
            </a:pPr>
            <a:r>
              <a:rPr dirty="0" sz="1200" spc="-5">
                <a:latin typeface="Calibri"/>
                <a:cs typeface="Calibri"/>
              </a:rPr>
              <a:t>Needleman Wunsch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way</a:t>
            </a:r>
            <a:r>
              <a:rPr dirty="0" sz="1200">
                <a:latin typeface="Calibri"/>
                <a:cs typeface="Calibri"/>
              </a:rPr>
              <a:t> 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method</a:t>
            </a:r>
            <a:r>
              <a:rPr dirty="0" sz="1200">
                <a:latin typeface="Calibri"/>
                <a:cs typeface="Calibri"/>
              </a:rPr>
              <a:t> is </a:t>
            </a:r>
            <a:r>
              <a:rPr dirty="0" sz="1200" spc="-5">
                <a:latin typeface="Calibri"/>
                <a:cs typeface="Calibri"/>
              </a:rPr>
              <a:t>same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like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plot but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it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computes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scores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way.</a:t>
            </a:r>
            <a:r>
              <a:rPr dirty="0" sz="1200">
                <a:latin typeface="Calibri"/>
                <a:cs typeface="Calibri"/>
              </a:rPr>
              <a:t> We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Start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with</a:t>
            </a:r>
            <a:r>
              <a:rPr dirty="0" sz="1200" spc="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a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 zero</a:t>
            </a:r>
            <a:r>
              <a:rPr dirty="0" sz="1200" spc="1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242424"/>
                </a:solidFill>
                <a:latin typeface="Calibri"/>
                <a:cs typeface="Calibri"/>
              </a:rPr>
              <a:t>in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the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 second</a:t>
            </a:r>
            <a:r>
              <a:rPr dirty="0" sz="1200" spc="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242424"/>
                </a:solidFill>
                <a:latin typeface="Calibri"/>
                <a:cs typeface="Calibri"/>
              </a:rPr>
              <a:t>row,</a:t>
            </a: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second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column.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 Move</a:t>
            </a:r>
            <a:r>
              <a:rPr dirty="0" sz="1200" spc="-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through the</a:t>
            </a: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cells</a:t>
            </a:r>
            <a:r>
              <a:rPr dirty="0" sz="1200" spc="-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row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 by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row,</a:t>
            </a:r>
            <a:r>
              <a:rPr dirty="0" sz="1200" spc="2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calculating</a:t>
            </a:r>
            <a:r>
              <a:rPr dirty="0" sz="1200" spc="-10">
                <a:solidFill>
                  <a:srgbClr val="242424"/>
                </a:solidFill>
                <a:latin typeface="Calibri"/>
                <a:cs typeface="Calibri"/>
              </a:rPr>
              <a:t> the</a:t>
            </a: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score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 for</a:t>
            </a:r>
            <a:r>
              <a:rPr dirty="0" sz="1200" spc="-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each</a:t>
            </a: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cell.</a:t>
            </a:r>
            <a:endParaRPr sz="1200">
              <a:latin typeface="Calibri"/>
              <a:cs typeface="Calibri"/>
            </a:endParaRPr>
          </a:p>
          <a:p>
            <a:pPr marL="12700" marR="37465">
              <a:lnSpc>
                <a:spcPct val="109800"/>
              </a:lnSpc>
              <a:spcBef>
                <a:spcPts val="810"/>
              </a:spcBef>
            </a:pP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The</a:t>
            </a: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score</a:t>
            </a:r>
            <a:r>
              <a:rPr dirty="0" sz="1200" spc="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is</a:t>
            </a: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calculated</a:t>
            </a:r>
            <a:r>
              <a:rPr dirty="0" sz="1200" spc="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242424"/>
                </a:solidFill>
                <a:latin typeface="Calibri"/>
                <a:cs typeface="Calibri"/>
              </a:rPr>
              <a:t>as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 the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 best possible</a:t>
            </a:r>
            <a:r>
              <a:rPr dirty="0" sz="1200" spc="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score</a:t>
            </a:r>
            <a:r>
              <a:rPr dirty="0" sz="1200" spc="-2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(i.e.</a:t>
            </a: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highest)</a:t>
            </a:r>
            <a:r>
              <a:rPr dirty="0" sz="1200" spc="-1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from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 existing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scores</a:t>
            </a: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to</a:t>
            </a: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the left,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 top or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top-left (diagonal).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When a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score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is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calculated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from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the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top, or from the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left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this </a:t>
            </a: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represents</a:t>
            </a:r>
            <a:r>
              <a:rPr dirty="0" sz="1200" spc="-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an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indel</a:t>
            </a: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242424"/>
                </a:solidFill>
                <a:latin typeface="Calibri"/>
                <a:cs typeface="Calibri"/>
              </a:rPr>
              <a:t>in</a:t>
            </a:r>
            <a:r>
              <a:rPr dirty="0" sz="1200" spc="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242424"/>
                </a:solidFill>
                <a:latin typeface="Calibri"/>
                <a:cs typeface="Calibri"/>
              </a:rPr>
              <a:t>our</a:t>
            </a: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alignment.</a:t>
            </a:r>
            <a:r>
              <a:rPr dirty="0" sz="1200" spc="-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When</a:t>
            </a:r>
            <a:r>
              <a:rPr dirty="0" sz="1200" spc="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we</a:t>
            </a: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calculate</a:t>
            </a:r>
            <a:r>
              <a:rPr dirty="0" sz="1200" spc="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scores</a:t>
            </a: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from the</a:t>
            </a:r>
            <a:r>
              <a:rPr dirty="0" sz="1200" spc="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diagonal</a:t>
            </a:r>
            <a:r>
              <a:rPr dirty="0" sz="1200" spc="-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this </a:t>
            </a: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represents</a:t>
            </a:r>
            <a:r>
              <a:rPr dirty="0" sz="1200" spc="-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the</a:t>
            </a:r>
            <a:r>
              <a:rPr dirty="0" sz="1200" spc="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alignment</a:t>
            </a:r>
            <a:r>
              <a:rPr dirty="0" sz="1200" spc="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of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the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 two</a:t>
            </a:r>
            <a:r>
              <a:rPr dirty="0" sz="1200" spc="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letters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the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 resulting</a:t>
            </a: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cell matches</a:t>
            </a:r>
            <a:r>
              <a:rPr dirty="0" sz="1200" spc="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to.</a:t>
            </a:r>
            <a:r>
              <a:rPr dirty="0" sz="1200" spc="-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Given</a:t>
            </a:r>
            <a:r>
              <a:rPr dirty="0" sz="1200" spc="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there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is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no</a:t>
            </a:r>
            <a:r>
              <a:rPr dirty="0" sz="1200" spc="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'top'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 or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'top-left' cells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for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the second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row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we can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only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add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from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the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existing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cell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to the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left. Hence we </a:t>
            </a:r>
            <a:r>
              <a:rPr dirty="0" sz="1200" spc="-26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add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-1 for</a:t>
            </a:r>
            <a:r>
              <a:rPr dirty="0" sz="1200" spc="-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each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shift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to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 the</a:t>
            </a: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right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 as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this</a:t>
            </a: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represents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 an</a:t>
            </a:r>
            <a:r>
              <a:rPr dirty="0" sz="1200" spc="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indel</a:t>
            </a:r>
            <a:r>
              <a:rPr dirty="0" sz="1200" spc="-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from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the</a:t>
            </a:r>
            <a:r>
              <a:rPr dirty="0" sz="1200" spc="-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previous</a:t>
            </a: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score.</a:t>
            </a:r>
            <a:r>
              <a:rPr dirty="0" sz="1200" spc="-1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This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 results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 in</a:t>
            </a:r>
            <a:r>
              <a:rPr dirty="0" sz="1200" spc="1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the</a:t>
            </a:r>
            <a:r>
              <a:rPr dirty="0" sz="1200" spc="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first</a:t>
            </a:r>
            <a:r>
              <a:rPr dirty="0" sz="1200" spc="2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row being 0,</a:t>
            </a:r>
            <a:r>
              <a:rPr dirty="0" sz="1200" spc="1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-1,</a:t>
            </a:r>
            <a:r>
              <a:rPr dirty="0" sz="1200" spc="2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-2,</a:t>
            </a:r>
            <a:r>
              <a:rPr dirty="0" sz="1200" spc="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-3,</a:t>
            </a:r>
            <a:r>
              <a:rPr dirty="0" sz="1200" spc="1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-4,</a:t>
            </a:r>
            <a:r>
              <a:rPr dirty="0" sz="1200" spc="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-5,</a:t>
            </a:r>
            <a:r>
              <a:rPr dirty="0" sz="1200" spc="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-6,</a:t>
            </a:r>
            <a:r>
              <a:rPr dirty="0" sz="1200" spc="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and</a:t>
            </a:r>
            <a:r>
              <a:rPr dirty="0" sz="1200" spc="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242424"/>
                </a:solidFill>
                <a:latin typeface="Calibri"/>
                <a:cs typeface="Calibri"/>
              </a:rPr>
              <a:t>-7.</a:t>
            </a: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The</a:t>
            </a:r>
            <a:r>
              <a:rPr dirty="0" sz="1200" spc="2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same</a:t>
            </a:r>
            <a:r>
              <a:rPr dirty="0" sz="1200" spc="2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applies</a:t>
            </a:r>
            <a:r>
              <a:rPr dirty="0" sz="1200" spc="2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to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 the</a:t>
            </a: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second</a:t>
            </a:r>
            <a:r>
              <a:rPr dirty="0" sz="1200" spc="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column</a:t>
            </a:r>
            <a:r>
              <a:rPr dirty="0" sz="1200" spc="2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as </a:t>
            </a: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we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 only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have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existing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scores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above.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Thus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we</a:t>
            </a:r>
            <a:r>
              <a:rPr dirty="0" sz="1200" spc="-1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have: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u="sng" sz="12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https://en.wikipedia.org/wiki/Needleman%E2%80%93Wunsch_algorithm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5060" y="4568833"/>
            <a:ext cx="2971502" cy="287797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62450" y="5091938"/>
            <a:ext cx="2209800" cy="24384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055490" y="8306561"/>
            <a:ext cx="278955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11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Needleman-Wunsch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pairwise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sequence alignment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48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8689" y="1550676"/>
            <a:ext cx="3834995" cy="204896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68297" y="3650107"/>
            <a:ext cx="34956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12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Needleman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wunsch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algorithm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way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computation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nucleotides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49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025: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NEEDLEMAN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WUNSCH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ALGORITHM-II</a:t>
            </a:r>
            <a:endParaRPr sz="1300">
              <a:latin typeface="Calibri Light"/>
              <a:cs typeface="Calibri Light"/>
            </a:endParaRPr>
          </a:p>
          <a:p>
            <a:pPr marL="12700" marR="245110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Alignments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represented</a:t>
            </a:r>
            <a:r>
              <a:rPr dirty="0" sz="1200">
                <a:latin typeface="Calibri"/>
                <a:cs typeface="Calibri"/>
              </a:rPr>
              <a:t> by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unbroken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diagonal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matrix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plot.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>
                <a:latin typeface="Calibri"/>
                <a:cs typeface="Calibri"/>
              </a:rPr>
              <a:t> this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way </a:t>
            </a:r>
            <a:r>
              <a:rPr dirty="0" sz="1200">
                <a:latin typeface="Calibri"/>
                <a:cs typeface="Calibri"/>
              </a:rPr>
              <a:t>we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create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numerous combinations.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065903"/>
            <a:ext cx="5684520" cy="975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13</a:t>
            </a:r>
            <a:r>
              <a:rPr dirty="0" sz="900" spc="4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various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combinations of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sequences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through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dot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plot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09200"/>
              </a:lnSpc>
            </a:pPr>
            <a:r>
              <a:rPr dirty="0" sz="1200">
                <a:latin typeface="Calibri"/>
                <a:cs typeface="Calibri"/>
              </a:rPr>
              <a:t>If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too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then</a:t>
            </a:r>
            <a:r>
              <a:rPr dirty="0" sz="1200">
                <a:latin typeface="Calibri"/>
                <a:cs typeface="Calibri"/>
              </a:rPr>
              <a:t> there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will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5">
                <a:latin typeface="Calibri"/>
                <a:cs typeface="Calibri"/>
              </a:rPr>
              <a:t> many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diagonal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at</a:t>
            </a:r>
            <a:r>
              <a:rPr dirty="0" sz="1200" spc="-5">
                <a:latin typeface="Calibri"/>
                <a:cs typeface="Calibri"/>
              </a:rPr>
              <a:t> the end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select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best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combinations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all.</a:t>
            </a:r>
            <a:r>
              <a:rPr dirty="0" sz="1200" spc="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 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 Needleman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Needleman Algorithm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</a:t>
            </a:r>
            <a:r>
              <a:rPr dirty="0" sz="1200">
                <a:latin typeface="Calibri"/>
                <a:cs typeface="Calibri"/>
              </a:rPr>
              <a:t> 0,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0 in</a:t>
            </a:r>
            <a:r>
              <a:rPr dirty="0" sz="1200" spc="-5">
                <a:latin typeface="Calibri"/>
                <a:cs typeface="Calibri"/>
              </a:rPr>
              <a:t> first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row</a:t>
            </a:r>
            <a:r>
              <a:rPr dirty="0" sz="1200" spc="-5">
                <a:latin typeface="Calibri"/>
                <a:cs typeface="Calibri"/>
              </a:rPr>
              <a:t> and </a:t>
            </a:r>
            <a:r>
              <a:rPr dirty="0" sz="1200">
                <a:latin typeface="Calibri"/>
                <a:cs typeface="Calibri"/>
              </a:rPr>
              <a:t>first</a:t>
            </a:r>
            <a:r>
              <a:rPr dirty="0" sz="1200" spc="-5">
                <a:latin typeface="Calibri"/>
                <a:cs typeface="Calibri"/>
              </a:rPr>
              <a:t> column.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8023097"/>
            <a:ext cx="4945380" cy="472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14 initial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column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and row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are kept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zero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(0)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 spc="-5">
                <a:latin typeface="Calibri"/>
                <a:cs typeface="Calibri"/>
              </a:rPr>
              <a:t>Left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right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top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bottom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best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element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(having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high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score)</a:t>
            </a:r>
            <a:r>
              <a:rPr dirty="0" sz="1200">
                <a:latin typeface="Calibri"/>
                <a:cs typeface="Calibri"/>
              </a:rPr>
              <a:t> is </a:t>
            </a:r>
            <a:r>
              <a:rPr dirty="0" sz="1200" spc="-5">
                <a:latin typeface="Calibri"/>
                <a:cs typeface="Calibri"/>
              </a:rPr>
              <a:t>selected.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3475" y="1778116"/>
            <a:ext cx="5410200" cy="319063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6265798"/>
            <a:ext cx="2164390" cy="1515064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50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421251"/>
            <a:ext cx="36010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15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maximum score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element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is selected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from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all three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sides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comparison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4969890"/>
            <a:ext cx="22466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terms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mismatch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7558278"/>
            <a:ext cx="42697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matrix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computed </a:t>
            </a:r>
            <a:r>
              <a:rPr dirty="0" sz="1200">
                <a:latin typeface="Calibri"/>
                <a:cs typeface="Calibri"/>
              </a:rPr>
              <a:t>progressively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until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bottom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right element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2525" y="914400"/>
            <a:ext cx="5334000" cy="32766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7600" y="5687695"/>
            <a:ext cx="2946400" cy="173481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872742" y="6192392"/>
            <a:ext cx="1823720" cy="68897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 marR="5080" indent="48260">
              <a:lnSpc>
                <a:spcPct val="105400"/>
              </a:lnSpc>
              <a:spcBef>
                <a:spcPts val="10"/>
              </a:spcBef>
            </a:pPr>
            <a:r>
              <a:rPr dirty="0" sz="1400" spc="-5">
                <a:latin typeface="Calibri"/>
                <a:cs typeface="Calibri"/>
              </a:rPr>
              <a:t>Alpha </a:t>
            </a:r>
            <a:r>
              <a:rPr dirty="0" sz="1400">
                <a:latin typeface="Calibri"/>
                <a:cs typeface="Calibri"/>
              </a:rPr>
              <a:t>= </a:t>
            </a:r>
            <a:r>
              <a:rPr dirty="0" sz="1400" spc="-10">
                <a:latin typeface="Calibri"/>
                <a:cs typeface="Calibri"/>
              </a:rPr>
              <a:t>Match reward </a:t>
            </a:r>
            <a:r>
              <a:rPr dirty="0" sz="1400" spc="-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Beta </a:t>
            </a:r>
            <a:r>
              <a:rPr dirty="0" sz="1400">
                <a:latin typeface="Calibri"/>
                <a:cs typeface="Calibri"/>
              </a:rPr>
              <a:t>= </a:t>
            </a:r>
            <a:r>
              <a:rPr dirty="0" sz="1400" spc="-5">
                <a:latin typeface="Calibri"/>
                <a:cs typeface="Calibri"/>
              </a:rPr>
              <a:t>Mismatch penalty </a:t>
            </a:r>
            <a:r>
              <a:rPr dirty="0" sz="1400" spc="-305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Gamma</a:t>
            </a:r>
            <a:r>
              <a:rPr dirty="0" sz="1400" spc="-1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=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Gap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penalty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51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0270" cy="85744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Table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Contents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940"/>
              </a:spcBef>
            </a:pPr>
            <a:r>
              <a:rPr dirty="0" sz="1100">
                <a:latin typeface="Calibri"/>
                <a:cs typeface="Calibri"/>
                <a:hlinkClick r:id="rId2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014:</a:t>
            </a:r>
            <a:r>
              <a:rPr dirty="0" sz="1100" spc="10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" action="ppaction://hlinksldjump"/>
              </a:rPr>
              <a:t>MS1</a:t>
            </a:r>
            <a:r>
              <a:rPr dirty="0" sz="1100" spc="10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" action="ppaction://hlinksldjump"/>
              </a:rPr>
              <a:t>&amp;</a:t>
            </a:r>
            <a:r>
              <a:rPr dirty="0" sz="1100" spc="30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INTACT</a:t>
            </a:r>
            <a:r>
              <a:rPr dirty="0" sz="1100" spc="20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PROTEIN</a:t>
            </a:r>
            <a:r>
              <a:rPr dirty="0" sz="1100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MASS........................................................................................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184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3" action="ppaction://hlinksldjump"/>
              </a:rPr>
              <a:t>Module</a:t>
            </a:r>
            <a:r>
              <a:rPr dirty="0" sz="1100" spc="10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" action="ppaction://hlinksldjump"/>
              </a:rPr>
              <a:t>015:</a:t>
            </a:r>
            <a:r>
              <a:rPr dirty="0" sz="1100" spc="35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" action="ppaction://hlinksldjump"/>
              </a:rPr>
              <a:t>SCORING</a:t>
            </a:r>
            <a:r>
              <a:rPr dirty="0" sz="1100" spc="15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" action="ppaction://hlinksldjump"/>
              </a:rPr>
              <a:t>INTACT</a:t>
            </a:r>
            <a:r>
              <a:rPr dirty="0" sz="1100" spc="30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" action="ppaction://hlinksldjump"/>
              </a:rPr>
              <a:t>PROTEIN</a:t>
            </a:r>
            <a:r>
              <a:rPr dirty="0" sz="1100" spc="10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" action="ppaction://hlinksldjump"/>
              </a:rPr>
              <a:t>MASS....................................................................................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" action="ppaction://hlinksldjump"/>
              </a:rPr>
              <a:t>185</a:t>
            </a:r>
            <a:endParaRPr sz="1100">
              <a:latin typeface="Calibri"/>
              <a:cs typeface="Calibri"/>
            </a:endParaRPr>
          </a:p>
          <a:p>
            <a:pPr marL="1524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4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4" action="ppaction://hlinksldjump"/>
              </a:rPr>
              <a:t>016:</a:t>
            </a:r>
            <a:r>
              <a:rPr dirty="0" sz="1100" spc="10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4" action="ppaction://hlinksldjump"/>
              </a:rPr>
              <a:t>PROTEIN</a:t>
            </a:r>
            <a:r>
              <a:rPr dirty="0" sz="1100" spc="15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4" action="ppaction://hlinksldjump"/>
              </a:rPr>
              <a:t>FRAGMENTATION</a:t>
            </a:r>
            <a:r>
              <a:rPr dirty="0" sz="1100" spc="15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4" action="ppaction://hlinksldjump"/>
              </a:rPr>
              <a:t>TECHNIQUES.......................................................................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4" action="ppaction://hlinksldjump"/>
              </a:rPr>
              <a:t>186</a:t>
            </a:r>
            <a:endParaRPr sz="1100">
              <a:latin typeface="Calibri"/>
              <a:cs typeface="Calibri"/>
            </a:endParaRPr>
          </a:p>
          <a:p>
            <a:pPr marL="152400" marR="10160">
              <a:lnSpc>
                <a:spcPts val="1960"/>
              </a:lnSpc>
              <a:spcBef>
                <a:spcPts val="160"/>
              </a:spcBef>
            </a:pPr>
            <a:r>
              <a:rPr dirty="0" sz="1100">
                <a:latin typeface="Calibri"/>
                <a:cs typeface="Calibri"/>
                <a:hlinkClick r:id="rId5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5" action="ppaction://hlinksldjump"/>
              </a:rPr>
              <a:t>017: TANDEM </a:t>
            </a:r>
            <a:r>
              <a:rPr dirty="0" sz="1100" spc="5">
                <a:latin typeface="Calibri"/>
                <a:cs typeface="Calibri"/>
                <a:hlinkClick r:id="rId5" action="ppaction://hlinksldjump"/>
              </a:rPr>
              <a:t>MS </a:t>
            </a:r>
            <a:r>
              <a:rPr dirty="0" sz="1100" spc="-5">
                <a:latin typeface="Calibri"/>
                <a:cs typeface="Calibri"/>
                <a:hlinkClick r:id="rId5" action="ppaction://hlinksldjump"/>
              </a:rPr>
              <a:t>.................................................................................................................... 187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  <a:hlinkClick r:id="rId6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 018:</a:t>
            </a:r>
            <a:r>
              <a:rPr dirty="0" sz="1100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MEASURING</a:t>
            </a:r>
            <a:r>
              <a:rPr dirty="0" sz="1100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EXPERIMENTAL</a:t>
            </a:r>
            <a:r>
              <a:rPr dirty="0" sz="1100" spc="10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FRAGMENT’S</a:t>
            </a:r>
            <a:r>
              <a:rPr dirty="0" sz="1100" spc="15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6" action="ppaction://hlinksldjump"/>
              </a:rPr>
              <a:t>MASS</a:t>
            </a:r>
            <a:r>
              <a:rPr dirty="0" sz="1100" spc="-125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188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445"/>
              </a:spcBef>
            </a:pPr>
            <a:r>
              <a:rPr dirty="0" sz="1100">
                <a:latin typeface="Calibri"/>
                <a:cs typeface="Calibri"/>
                <a:hlinkClick r:id="rId7" action="ppaction://hlinksldjump"/>
              </a:rPr>
              <a:t>Module</a:t>
            </a:r>
            <a:r>
              <a:rPr dirty="0" sz="1100" spc="15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019:</a:t>
            </a:r>
            <a:r>
              <a:rPr dirty="0" sz="1100" spc="30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Calculating</a:t>
            </a:r>
            <a:r>
              <a:rPr dirty="0" sz="1100" spc="30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Theoretical</a:t>
            </a:r>
            <a:r>
              <a:rPr dirty="0" sz="1100" spc="35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Fragment's</a:t>
            </a:r>
            <a:r>
              <a:rPr dirty="0" sz="1100" spc="15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Mass........................................................................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189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8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 020:</a:t>
            </a:r>
            <a:r>
              <a:rPr dirty="0" sz="1100" spc="10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PEPTIDE</a:t>
            </a:r>
            <a:r>
              <a:rPr dirty="0" sz="1100" spc="15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SEQUENCE</a:t>
            </a:r>
            <a:r>
              <a:rPr dirty="0" sz="1100" spc="15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TAG</a:t>
            </a:r>
            <a:r>
              <a:rPr dirty="0" sz="1100" spc="-20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.................................................................................................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191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9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 021:</a:t>
            </a:r>
            <a:r>
              <a:rPr dirty="0" sz="1100" spc="15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9" action="ppaction://hlinksldjump"/>
              </a:rPr>
              <a:t>Extracting</a:t>
            </a:r>
            <a:r>
              <a:rPr dirty="0" sz="1100" spc="-10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Peptide</a:t>
            </a:r>
            <a:r>
              <a:rPr dirty="0" sz="1100" spc="20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Sequence</a:t>
            </a:r>
            <a:r>
              <a:rPr dirty="0" sz="1100" spc="5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9" action="ppaction://hlinksldjump"/>
              </a:rPr>
              <a:t>Tags</a:t>
            </a:r>
            <a:r>
              <a:rPr dirty="0" sz="1100" spc="30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..................................................................................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192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10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 022:</a:t>
            </a:r>
            <a:r>
              <a:rPr dirty="0" sz="1100" spc="10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0" action="ppaction://hlinksldjump"/>
              </a:rPr>
              <a:t>Using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 Peptide</a:t>
            </a:r>
            <a:r>
              <a:rPr dirty="0" sz="1100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Sequence</a:t>
            </a:r>
            <a:r>
              <a:rPr dirty="0" sz="1100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Tags</a:t>
            </a:r>
            <a:r>
              <a:rPr dirty="0" sz="1100" spc="10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0" action="ppaction://hlinksldjump"/>
              </a:rPr>
              <a:t>in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0" action="ppaction://hlinksldjump"/>
              </a:rPr>
              <a:t>Protein</a:t>
            </a:r>
            <a:r>
              <a:rPr dirty="0" sz="1100" spc="10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Search</a:t>
            </a:r>
            <a:r>
              <a:rPr dirty="0" sz="1100" spc="-50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193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11" action="ppaction://hlinksldjump"/>
              </a:rPr>
              <a:t>Module</a:t>
            </a:r>
            <a:r>
              <a:rPr dirty="0" sz="1100" spc="15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023:</a:t>
            </a:r>
            <a:r>
              <a:rPr dirty="0" sz="1100" spc="40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Scoring</a:t>
            </a:r>
            <a:r>
              <a:rPr dirty="0" sz="1100" spc="30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Peptide</a:t>
            </a:r>
            <a:r>
              <a:rPr dirty="0" sz="1100" spc="40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Sequence</a:t>
            </a:r>
            <a:r>
              <a:rPr dirty="0" sz="1100" spc="25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Tags.......................................................................................</a:t>
            </a:r>
            <a:r>
              <a:rPr dirty="0" sz="1100" spc="-110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194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30"/>
              </a:spcBef>
            </a:pPr>
            <a:r>
              <a:rPr dirty="0" sz="1100">
                <a:latin typeface="Calibri"/>
                <a:cs typeface="Calibri"/>
                <a:hlinkClick r:id="rId12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12" action="ppaction://hlinksldjump"/>
              </a:rPr>
              <a:t> 024:</a:t>
            </a:r>
            <a:r>
              <a:rPr dirty="0" sz="1100" spc="15">
                <a:latin typeface="Calibri"/>
                <a:cs typeface="Calibri"/>
                <a:hlinkClick r:id="rId1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2" action="ppaction://hlinksldjump"/>
              </a:rPr>
              <a:t>In</a:t>
            </a:r>
            <a:r>
              <a:rPr dirty="0" sz="1100" spc="10">
                <a:latin typeface="Calibri"/>
                <a:cs typeface="Calibri"/>
                <a:hlinkClick r:id="rId1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2" action="ppaction://hlinksldjump"/>
              </a:rPr>
              <a:t>silico</a:t>
            </a:r>
            <a:r>
              <a:rPr dirty="0" sz="1100" spc="20">
                <a:latin typeface="Calibri"/>
                <a:cs typeface="Calibri"/>
                <a:hlinkClick r:id="rId1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2" action="ppaction://hlinksldjump"/>
              </a:rPr>
              <a:t>Fragment</a:t>
            </a:r>
            <a:r>
              <a:rPr dirty="0" sz="1100" spc="5">
                <a:latin typeface="Calibri"/>
                <a:cs typeface="Calibri"/>
                <a:hlinkClick r:id="rId1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2" action="ppaction://hlinksldjump"/>
              </a:rPr>
              <a:t>Comparison</a:t>
            </a:r>
            <a:r>
              <a:rPr dirty="0" sz="1100" spc="-125">
                <a:latin typeface="Calibri"/>
                <a:cs typeface="Calibri"/>
                <a:hlinkClick r:id="rId1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2" action="ppaction://hlinksldjump"/>
              </a:rPr>
              <a:t>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1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2" action="ppaction://hlinksldjump"/>
              </a:rPr>
              <a:t>195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13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 025:</a:t>
            </a:r>
            <a:r>
              <a:rPr dirty="0" sz="1100" spc="10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3" action="ppaction://hlinksldjump"/>
              </a:rPr>
              <a:t>In</a:t>
            </a:r>
            <a:r>
              <a:rPr dirty="0" sz="1100" spc="5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silico</a:t>
            </a:r>
            <a:r>
              <a:rPr dirty="0" sz="1100" spc="15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Fragment</a:t>
            </a:r>
            <a:r>
              <a:rPr dirty="0" sz="1100" spc="5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Comparison</a:t>
            </a:r>
            <a:r>
              <a:rPr dirty="0" sz="1100" spc="5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3" action="ppaction://hlinksldjump"/>
              </a:rPr>
              <a:t>and</a:t>
            </a:r>
            <a:r>
              <a:rPr dirty="0" sz="1100" spc="5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scoring</a:t>
            </a:r>
            <a:r>
              <a:rPr dirty="0" sz="1100" spc="20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196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14" action="ppaction://hlinksldjump"/>
              </a:rPr>
              <a:t>Module</a:t>
            </a:r>
            <a:r>
              <a:rPr dirty="0" sz="1100" spc="-10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026:</a:t>
            </a:r>
            <a:r>
              <a:rPr dirty="0" sz="1100">
                <a:latin typeface="Calibri"/>
                <a:cs typeface="Calibri"/>
                <a:hlinkClick r:id="rId14" action="ppaction://hlinksldjump"/>
              </a:rPr>
              <a:t> Protein</a:t>
            </a:r>
            <a:r>
              <a:rPr dirty="0" sz="1100" spc="5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Sequence</a:t>
            </a:r>
            <a:r>
              <a:rPr dirty="0" sz="1100" spc="15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4" action="ppaction://hlinksldjump"/>
              </a:rPr>
              <a:t>Database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 Search</a:t>
            </a:r>
            <a:r>
              <a:rPr dirty="0" sz="1100" spc="5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Algorithm................................................................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197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20"/>
              </a:spcBef>
            </a:pPr>
            <a:r>
              <a:rPr dirty="0" sz="1100">
                <a:latin typeface="Calibri"/>
                <a:cs typeface="Calibri"/>
                <a:hlinkClick r:id="rId15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027:</a:t>
            </a:r>
            <a:r>
              <a:rPr dirty="0" sz="1100" spc="20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Integrative</a:t>
            </a:r>
            <a:r>
              <a:rPr dirty="0" sz="1100" spc="25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Scoring</a:t>
            </a:r>
            <a:r>
              <a:rPr dirty="0" sz="1100" spc="15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Schemes</a:t>
            </a:r>
            <a:r>
              <a:rPr dirty="0" sz="1100" spc="-30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...........................................................................................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198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40"/>
              </a:spcBef>
            </a:pPr>
            <a:r>
              <a:rPr dirty="0" sz="1100">
                <a:latin typeface="Calibri"/>
                <a:cs typeface="Calibri"/>
                <a:hlinkClick r:id="rId16" action="ppaction://hlinksldjump"/>
              </a:rPr>
              <a:t>Module</a:t>
            </a:r>
            <a:r>
              <a:rPr dirty="0" sz="1100" spc="20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028:</a:t>
            </a:r>
            <a:r>
              <a:rPr dirty="0" sz="1100" spc="35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6" action="ppaction://hlinksldjump"/>
              </a:rPr>
              <a:t>LARGE</a:t>
            </a:r>
            <a:r>
              <a:rPr dirty="0" sz="1100" spc="35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SCALE</a:t>
            </a:r>
            <a:r>
              <a:rPr dirty="0" sz="1100" spc="30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PROTEOMICS.............................................................................................</a:t>
            </a:r>
            <a:r>
              <a:rPr dirty="0" sz="1100" spc="-114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199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20"/>
              </a:spcBef>
            </a:pPr>
            <a:r>
              <a:rPr dirty="0" sz="1100">
                <a:latin typeface="Calibri"/>
                <a:cs typeface="Calibri"/>
                <a:hlinkClick r:id="rId17" action="ppaction://hlinksldjump"/>
              </a:rPr>
              <a:t>Module</a:t>
            </a:r>
            <a:r>
              <a:rPr dirty="0" sz="1100" spc="15">
                <a:latin typeface="Calibri"/>
                <a:cs typeface="Calibri"/>
                <a:hlinkClick r:id="rId1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7" action="ppaction://hlinksldjump"/>
              </a:rPr>
              <a:t>029:</a:t>
            </a:r>
            <a:r>
              <a:rPr dirty="0" sz="1100" spc="25">
                <a:latin typeface="Calibri"/>
                <a:cs typeface="Calibri"/>
                <a:hlinkClick r:id="rId1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7" action="ppaction://hlinksldjump"/>
              </a:rPr>
              <a:t>PROTEOMICS</a:t>
            </a:r>
            <a:r>
              <a:rPr dirty="0" sz="1100" spc="20">
                <a:latin typeface="Calibri"/>
                <a:cs typeface="Calibri"/>
                <a:hlinkClick r:id="rId17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7" action="ppaction://hlinksldjump"/>
              </a:rPr>
              <a:t>DATA</a:t>
            </a:r>
            <a:r>
              <a:rPr dirty="0" sz="1100" spc="30">
                <a:latin typeface="Calibri"/>
                <a:cs typeface="Calibri"/>
                <a:hlinkClick r:id="rId1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7" action="ppaction://hlinksldjump"/>
              </a:rPr>
              <a:t>FILE</a:t>
            </a:r>
            <a:r>
              <a:rPr dirty="0" sz="1100" spc="35">
                <a:latin typeface="Calibri"/>
                <a:cs typeface="Calibri"/>
                <a:hlinkClick r:id="rId1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7" action="ppaction://hlinksldjump"/>
              </a:rPr>
              <a:t>FORMATS.................................................................................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1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7" action="ppaction://hlinksldjump"/>
              </a:rPr>
              <a:t>200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40"/>
              </a:spcBef>
            </a:pPr>
            <a:r>
              <a:rPr dirty="0" sz="1100">
                <a:latin typeface="Calibri"/>
                <a:cs typeface="Calibri"/>
                <a:hlinkClick r:id="rId18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030:</a:t>
            </a:r>
            <a:r>
              <a:rPr dirty="0" sz="1100" spc="15">
                <a:latin typeface="Calibri"/>
                <a:cs typeface="Calibri"/>
                <a:hlinkClick r:id="rId1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RAW</a:t>
            </a:r>
            <a:r>
              <a:rPr dirty="0" sz="1100" spc="15">
                <a:latin typeface="Calibri"/>
                <a:cs typeface="Calibri"/>
                <a:hlinkClick r:id="rId1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FILE</a:t>
            </a:r>
            <a:r>
              <a:rPr dirty="0" sz="1100" spc="5">
                <a:latin typeface="Calibri"/>
                <a:cs typeface="Calibri"/>
                <a:hlinkClick r:id="rId1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FORMAT</a:t>
            </a:r>
            <a:r>
              <a:rPr dirty="0" sz="1100" spc="-10">
                <a:latin typeface="Calibri"/>
                <a:cs typeface="Calibri"/>
                <a:hlinkClick r:id="rId1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..........................................................................................................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1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202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20"/>
              </a:spcBef>
            </a:pPr>
            <a:r>
              <a:rPr dirty="0" sz="1100">
                <a:latin typeface="Calibri"/>
                <a:cs typeface="Calibri"/>
                <a:hlinkClick r:id="rId19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031:</a:t>
            </a:r>
            <a:r>
              <a:rPr dirty="0" sz="1100" spc="285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9" action="ppaction://hlinksldjump"/>
              </a:rPr>
              <a:t>MGF</a:t>
            </a:r>
            <a:r>
              <a:rPr dirty="0" sz="1100" spc="15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FILE</a:t>
            </a:r>
            <a:r>
              <a:rPr dirty="0" sz="1100" spc="25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FORMAT..........................................................................................................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203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40"/>
              </a:spcBef>
            </a:pPr>
            <a:r>
              <a:rPr dirty="0" sz="1100">
                <a:latin typeface="Calibri"/>
                <a:cs typeface="Calibri"/>
                <a:hlinkClick r:id="rId20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 032:</a:t>
            </a:r>
            <a:r>
              <a:rPr dirty="0" sz="1100" spc="10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OPEN </a:t>
            </a:r>
            <a:r>
              <a:rPr dirty="0" sz="1100">
                <a:latin typeface="Calibri"/>
                <a:cs typeface="Calibri"/>
                <a:hlinkClick r:id="rId20" action="ppaction://hlinksldjump"/>
              </a:rPr>
              <a:t>MS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DATA</a:t>
            </a:r>
            <a:r>
              <a:rPr dirty="0" sz="1100" spc="10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FORMAT</a:t>
            </a:r>
            <a:r>
              <a:rPr dirty="0" sz="1100" spc="30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................................................................................................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206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21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 033:</a:t>
            </a:r>
            <a:r>
              <a:rPr dirty="0" sz="1100" spc="15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Online</a:t>
            </a:r>
            <a:r>
              <a:rPr dirty="0" sz="1100" spc="5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Proteomics</a:t>
            </a:r>
            <a:r>
              <a:rPr dirty="0" sz="1100" spc="5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1" action="ppaction://hlinksldjump"/>
              </a:rPr>
              <a:t>Tools</a:t>
            </a:r>
            <a:r>
              <a:rPr dirty="0" sz="1100" spc="20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1" action="ppaction://hlinksldjump"/>
              </a:rPr>
              <a:t>-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MASCOT</a:t>
            </a:r>
            <a:r>
              <a:rPr dirty="0" sz="1100" spc="-50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209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22" action="ppaction://hlinksldjump"/>
              </a:rPr>
              <a:t>Module</a:t>
            </a:r>
            <a:r>
              <a:rPr dirty="0" sz="1100" spc="10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2" action="ppaction://hlinksldjump"/>
              </a:rPr>
              <a:t>034:</a:t>
            </a:r>
            <a:r>
              <a:rPr dirty="0" sz="1100" spc="30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2" action="ppaction://hlinksldjump"/>
              </a:rPr>
              <a:t>Online</a:t>
            </a:r>
            <a:r>
              <a:rPr dirty="0" sz="1100" spc="15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2" action="ppaction://hlinksldjump"/>
              </a:rPr>
              <a:t>Proteomics</a:t>
            </a:r>
            <a:r>
              <a:rPr dirty="0" sz="1100" spc="20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2" action="ppaction://hlinksldjump"/>
              </a:rPr>
              <a:t>Tools</a:t>
            </a:r>
            <a:r>
              <a:rPr dirty="0" sz="1100" spc="15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2" action="ppaction://hlinksldjump"/>
              </a:rPr>
              <a:t>–</a:t>
            </a:r>
            <a:r>
              <a:rPr dirty="0" sz="1100" spc="20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2" action="ppaction://hlinksldjump"/>
              </a:rPr>
              <a:t>ProSight</a:t>
            </a:r>
            <a:r>
              <a:rPr dirty="0" sz="1100" spc="15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2" action="ppaction://hlinksldjump"/>
              </a:rPr>
              <a:t>PTM........................................................................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2" action="ppaction://hlinksldjump"/>
              </a:rPr>
              <a:t>211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23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23" action="ppaction://hlinksldjump"/>
              </a:rPr>
              <a:t> 035:</a:t>
            </a:r>
            <a:r>
              <a:rPr dirty="0" sz="1100" spc="15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3" action="ppaction://hlinksldjump"/>
              </a:rPr>
              <a:t>Example</a:t>
            </a:r>
            <a:r>
              <a:rPr dirty="0" sz="1100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3" action="ppaction://hlinksldjump"/>
              </a:rPr>
              <a:t>Case</a:t>
            </a:r>
            <a:r>
              <a:rPr dirty="0" sz="1100" spc="5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3" action="ppaction://hlinksldjump"/>
              </a:rPr>
              <a:t>Study</a:t>
            </a:r>
            <a:r>
              <a:rPr dirty="0" sz="1100" spc="30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3" action="ppaction://hlinksldjump"/>
              </a:rPr>
              <a:t>-</a:t>
            </a:r>
            <a:r>
              <a:rPr dirty="0" sz="1100" spc="15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3" action="ppaction://hlinksldjump"/>
              </a:rPr>
              <a:t>I.....................................................................................................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3" action="ppaction://hlinksldjump"/>
              </a:rPr>
              <a:t>214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24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036:</a:t>
            </a:r>
            <a:r>
              <a:rPr dirty="0" sz="1100" spc="30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Example</a:t>
            </a:r>
            <a:r>
              <a:rPr dirty="0" sz="1100" spc="10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Case</a:t>
            </a:r>
            <a:r>
              <a:rPr dirty="0" sz="1100" spc="15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Study</a:t>
            </a:r>
            <a:r>
              <a:rPr dirty="0" sz="1100" spc="40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4" action="ppaction://hlinksldjump"/>
              </a:rPr>
              <a:t>–</a:t>
            </a:r>
            <a:r>
              <a:rPr dirty="0" sz="1100" spc="15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II...................................................................................................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216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25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037:</a:t>
            </a:r>
            <a:r>
              <a:rPr dirty="0" sz="1100" spc="30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Example</a:t>
            </a:r>
            <a:r>
              <a:rPr dirty="0" sz="1100" spc="10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Case</a:t>
            </a:r>
            <a:r>
              <a:rPr dirty="0" sz="1100" spc="15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Study</a:t>
            </a:r>
            <a:r>
              <a:rPr dirty="0" sz="1100" spc="40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5" action="ppaction://hlinksldjump"/>
              </a:rPr>
              <a:t>–</a:t>
            </a:r>
            <a:r>
              <a:rPr dirty="0" sz="1100" spc="15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III..................................................................................................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217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26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 038:</a:t>
            </a:r>
            <a:r>
              <a:rPr dirty="0" sz="1100" spc="15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Example</a:t>
            </a:r>
            <a:r>
              <a:rPr dirty="0" sz="1100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Case</a:t>
            </a:r>
            <a:r>
              <a:rPr dirty="0" sz="1100" spc="5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Study</a:t>
            </a:r>
            <a:r>
              <a:rPr dirty="0" sz="1100" spc="30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6" action="ppaction://hlinksldjump"/>
              </a:rPr>
              <a:t>–</a:t>
            </a:r>
            <a:r>
              <a:rPr dirty="0" sz="1100" spc="5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IV..................................................................................................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218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27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 039:</a:t>
            </a:r>
            <a:r>
              <a:rPr dirty="0" sz="1100" spc="15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Example</a:t>
            </a:r>
            <a:r>
              <a:rPr dirty="0" sz="1100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Case</a:t>
            </a:r>
            <a:r>
              <a:rPr dirty="0" sz="1100" spc="5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Study</a:t>
            </a:r>
            <a:r>
              <a:rPr dirty="0" sz="1100" spc="30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7" action="ppaction://hlinksldjump"/>
              </a:rPr>
              <a:t>–</a:t>
            </a:r>
            <a:r>
              <a:rPr dirty="0" sz="1100" spc="5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V...................................................................................................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219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28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28" action="ppaction://hlinksldjump"/>
              </a:rPr>
              <a:t> 040:</a:t>
            </a:r>
            <a:r>
              <a:rPr dirty="0" sz="1100" spc="15">
                <a:latin typeface="Calibri"/>
                <a:cs typeface="Calibri"/>
                <a:hlinkClick r:id="rId2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8" action="ppaction://hlinksldjump"/>
              </a:rPr>
              <a:t>Example</a:t>
            </a:r>
            <a:r>
              <a:rPr dirty="0" sz="1100">
                <a:latin typeface="Calibri"/>
                <a:cs typeface="Calibri"/>
                <a:hlinkClick r:id="rId2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8" action="ppaction://hlinksldjump"/>
              </a:rPr>
              <a:t>Case</a:t>
            </a:r>
            <a:r>
              <a:rPr dirty="0" sz="1100" spc="5">
                <a:latin typeface="Calibri"/>
                <a:cs typeface="Calibri"/>
                <a:hlinkClick r:id="rId2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8" action="ppaction://hlinksldjump"/>
              </a:rPr>
              <a:t>Study</a:t>
            </a:r>
            <a:r>
              <a:rPr dirty="0" sz="1100" spc="30">
                <a:latin typeface="Calibri"/>
                <a:cs typeface="Calibri"/>
                <a:hlinkClick r:id="rId28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8" action="ppaction://hlinksldjump"/>
              </a:rPr>
              <a:t>–</a:t>
            </a:r>
            <a:r>
              <a:rPr dirty="0" sz="1100" spc="5">
                <a:latin typeface="Calibri"/>
                <a:cs typeface="Calibri"/>
                <a:hlinkClick r:id="rId2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8" action="ppaction://hlinksldjump"/>
              </a:rPr>
              <a:t>VI..................................................................................................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2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8" action="ppaction://hlinksldjump"/>
              </a:rPr>
              <a:t>220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25"/>
              </a:spcBef>
            </a:pP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Chapter</a:t>
            </a:r>
            <a:r>
              <a:rPr dirty="0" sz="1100" spc="20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9" action="ppaction://hlinksldjump"/>
              </a:rPr>
              <a:t>6</a:t>
            </a:r>
            <a:r>
              <a:rPr dirty="0" sz="1100" spc="15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9" action="ppaction://hlinksldjump"/>
              </a:rPr>
              <a:t>-</a:t>
            </a:r>
            <a:r>
              <a:rPr dirty="0" sz="1100" spc="5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9" action="ppaction://hlinksldjump"/>
              </a:rPr>
              <a:t>Protein</a:t>
            </a:r>
            <a:r>
              <a:rPr dirty="0" sz="1100" spc="15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Structures</a:t>
            </a:r>
            <a:r>
              <a:rPr dirty="0" sz="1100" spc="-85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..................................................................................................................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221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29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 001:</a:t>
            </a:r>
            <a:r>
              <a:rPr dirty="0" sz="1100" spc="5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PROPERTIES OF</a:t>
            </a:r>
            <a:r>
              <a:rPr dirty="0" sz="1100" spc="15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9" action="ppaction://hlinksldjump"/>
              </a:rPr>
              <a:t>AMINO</a:t>
            </a:r>
            <a:r>
              <a:rPr dirty="0" sz="1100" spc="15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ACIDS-I</a:t>
            </a:r>
            <a:r>
              <a:rPr dirty="0" sz="1100" spc="-85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221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30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30" action="ppaction://hlinksldjump"/>
              </a:rPr>
              <a:t> 002:</a:t>
            </a:r>
            <a:r>
              <a:rPr dirty="0" sz="1100" spc="5">
                <a:latin typeface="Calibri"/>
                <a:cs typeface="Calibri"/>
                <a:hlinkClick r:id="rId3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0" action="ppaction://hlinksldjump"/>
              </a:rPr>
              <a:t>PROPERTIES OF</a:t>
            </a:r>
            <a:r>
              <a:rPr dirty="0" sz="1100" spc="15">
                <a:latin typeface="Calibri"/>
                <a:cs typeface="Calibri"/>
                <a:hlinkClick r:id="rId30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30" action="ppaction://hlinksldjump"/>
              </a:rPr>
              <a:t>AMINO</a:t>
            </a:r>
            <a:r>
              <a:rPr dirty="0" sz="1100" spc="15">
                <a:latin typeface="Calibri"/>
                <a:cs typeface="Calibri"/>
                <a:hlinkClick r:id="rId3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0" action="ppaction://hlinksldjump"/>
              </a:rPr>
              <a:t>ACIDS-II</a:t>
            </a:r>
            <a:r>
              <a:rPr dirty="0" sz="1100" spc="-85">
                <a:latin typeface="Calibri"/>
                <a:cs typeface="Calibri"/>
                <a:hlinkClick r:id="rId3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0" action="ppaction://hlinksldjump"/>
              </a:rPr>
              <a:t>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3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0" action="ppaction://hlinksldjump"/>
              </a:rPr>
              <a:t>223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31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31" action="ppaction://hlinksldjump"/>
              </a:rPr>
              <a:t> 003:</a:t>
            </a:r>
            <a:r>
              <a:rPr dirty="0" sz="1100" spc="5">
                <a:latin typeface="Calibri"/>
                <a:cs typeface="Calibri"/>
                <a:hlinkClick r:id="rId3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1" action="ppaction://hlinksldjump"/>
              </a:rPr>
              <a:t>PROPERTIES</a:t>
            </a:r>
            <a:r>
              <a:rPr dirty="0" sz="1100">
                <a:latin typeface="Calibri"/>
                <a:cs typeface="Calibri"/>
                <a:hlinkClick r:id="rId3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1" action="ppaction://hlinksldjump"/>
              </a:rPr>
              <a:t>OF</a:t>
            </a:r>
            <a:r>
              <a:rPr dirty="0" sz="1100" spc="15">
                <a:latin typeface="Calibri"/>
                <a:cs typeface="Calibri"/>
                <a:hlinkClick r:id="rId31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31" action="ppaction://hlinksldjump"/>
              </a:rPr>
              <a:t>AMINO</a:t>
            </a:r>
            <a:r>
              <a:rPr dirty="0" sz="1100" spc="15">
                <a:latin typeface="Calibri"/>
                <a:cs typeface="Calibri"/>
                <a:hlinkClick r:id="rId3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1" action="ppaction://hlinksldjump"/>
              </a:rPr>
              <a:t>ACIDS-III</a:t>
            </a:r>
            <a:r>
              <a:rPr dirty="0" sz="1100" spc="-85">
                <a:latin typeface="Calibri"/>
                <a:cs typeface="Calibri"/>
                <a:hlinkClick r:id="rId3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1" action="ppaction://hlinksldjump"/>
              </a:rPr>
              <a:t>....................................................................................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3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1" action="ppaction://hlinksldjump"/>
              </a:rPr>
              <a:t>225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32" action="ppaction://hlinksldjump"/>
              </a:rPr>
              <a:t>Module</a:t>
            </a:r>
            <a:r>
              <a:rPr dirty="0" sz="1100" spc="10">
                <a:latin typeface="Calibri"/>
                <a:cs typeface="Calibri"/>
                <a:hlinkClick r:id="rId3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2" action="ppaction://hlinksldjump"/>
              </a:rPr>
              <a:t>004:</a:t>
            </a:r>
            <a:r>
              <a:rPr dirty="0" sz="1100" spc="25">
                <a:latin typeface="Calibri"/>
                <a:cs typeface="Calibri"/>
                <a:hlinkClick r:id="rId3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2" action="ppaction://hlinksldjump"/>
              </a:rPr>
              <a:t>PROPERTIES</a:t>
            </a:r>
            <a:r>
              <a:rPr dirty="0" sz="1100" spc="10">
                <a:latin typeface="Calibri"/>
                <a:cs typeface="Calibri"/>
                <a:hlinkClick r:id="rId3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2" action="ppaction://hlinksldjump"/>
              </a:rPr>
              <a:t>OF</a:t>
            </a:r>
            <a:r>
              <a:rPr dirty="0" sz="1100" spc="35">
                <a:latin typeface="Calibri"/>
                <a:cs typeface="Calibri"/>
                <a:hlinkClick r:id="rId3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32" action="ppaction://hlinksldjump"/>
              </a:rPr>
              <a:t>AMINO</a:t>
            </a:r>
            <a:r>
              <a:rPr dirty="0" sz="1100" spc="30">
                <a:latin typeface="Calibri"/>
                <a:cs typeface="Calibri"/>
                <a:hlinkClick r:id="rId3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2" action="ppaction://hlinksldjump"/>
              </a:rPr>
              <a:t>ACIDS-IV....................................................................................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3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2" action="ppaction://hlinksldjump"/>
              </a:rPr>
              <a:t>226</a:t>
            </a:r>
            <a:endParaRPr sz="1100">
              <a:latin typeface="Calibri"/>
              <a:cs typeface="Calibri"/>
            </a:endParaRPr>
          </a:p>
          <a:p>
            <a:pPr algn="r" marR="1016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33" action="ppaction://hlinksldjump"/>
              </a:rPr>
              <a:t>Module</a:t>
            </a:r>
            <a:r>
              <a:rPr dirty="0" sz="1100" spc="10">
                <a:latin typeface="Calibri"/>
                <a:cs typeface="Calibri"/>
                <a:hlinkClick r:id="rId3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3" action="ppaction://hlinksldjump"/>
              </a:rPr>
              <a:t>005:</a:t>
            </a:r>
            <a:r>
              <a:rPr dirty="0" sz="1100" spc="20">
                <a:latin typeface="Calibri"/>
                <a:cs typeface="Calibri"/>
                <a:hlinkClick r:id="rId3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3" action="ppaction://hlinksldjump"/>
              </a:rPr>
              <a:t>PROPERTIES</a:t>
            </a:r>
            <a:r>
              <a:rPr dirty="0" sz="1100" spc="15">
                <a:latin typeface="Calibri"/>
                <a:cs typeface="Calibri"/>
                <a:hlinkClick r:id="rId3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3" action="ppaction://hlinksldjump"/>
              </a:rPr>
              <a:t>OF</a:t>
            </a:r>
            <a:r>
              <a:rPr dirty="0" sz="1100" spc="30">
                <a:latin typeface="Calibri"/>
                <a:cs typeface="Calibri"/>
                <a:hlinkClick r:id="rId3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33" action="ppaction://hlinksldjump"/>
              </a:rPr>
              <a:t>AMINO</a:t>
            </a:r>
            <a:r>
              <a:rPr dirty="0" sz="1100" spc="30">
                <a:latin typeface="Calibri"/>
                <a:cs typeface="Calibri"/>
                <a:hlinkClick r:id="rId3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3" action="ppaction://hlinksldjump"/>
              </a:rPr>
              <a:t>ACIDS-V.....................................................................................</a:t>
            </a:r>
            <a:r>
              <a:rPr dirty="0" sz="1100" spc="-114">
                <a:latin typeface="Calibri"/>
                <a:cs typeface="Calibri"/>
                <a:hlinkClick r:id="rId3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3" action="ppaction://hlinksldjump"/>
              </a:rPr>
              <a:t>228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756654" y="9238056"/>
            <a:ext cx="116205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35"/>
              </a:lnSpc>
            </a:pPr>
            <a:r>
              <a:rPr dirty="0" sz="1400">
                <a:solidFill>
                  <a:srgbClr val="5B9BD4"/>
                </a:solidFill>
                <a:latin typeface="Calibri Light"/>
                <a:cs typeface="Calibri Light"/>
              </a:rPr>
              <a:t>6</a:t>
            </a:r>
            <a:endParaRPr sz="14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1083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026: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NEEDLEMAN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WUNSCH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ALGORITHM-III</a:t>
            </a:r>
            <a:endParaRPr sz="1300">
              <a:latin typeface="Calibri Light"/>
              <a:cs typeface="Calibri Light"/>
            </a:endParaRPr>
          </a:p>
          <a:p>
            <a:pPr marL="12700" marR="14604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follow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diagonal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route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scoring</a:t>
            </a:r>
            <a:r>
              <a:rPr dirty="0" sz="1200">
                <a:latin typeface="Calibri"/>
                <a:cs typeface="Calibri"/>
              </a:rPr>
              <a:t> in </a:t>
            </a:r>
            <a:r>
              <a:rPr dirty="0" sz="1200" spc="-5">
                <a:latin typeface="Calibri"/>
                <a:cs typeface="Calibri"/>
              </a:rPr>
              <a:t>Needleman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Wuncsh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Algorithm.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Left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right and</a:t>
            </a:r>
            <a:r>
              <a:rPr dirty="0" sz="1200">
                <a:latin typeface="Calibri"/>
                <a:cs typeface="Calibri"/>
              </a:rPr>
              <a:t> top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bottom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diagonal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way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select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highest score.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122290"/>
            <a:ext cx="2091689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16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filling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order of sequence alignment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655945"/>
            <a:ext cx="5930900" cy="424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We </a:t>
            </a:r>
            <a:r>
              <a:rPr dirty="0" sz="1200" spc="-5">
                <a:latin typeface="Calibri"/>
                <a:cs typeface="Calibri"/>
              </a:rPr>
              <a:t>select the </a:t>
            </a:r>
            <a:r>
              <a:rPr dirty="0" sz="1200">
                <a:latin typeface="Calibri"/>
                <a:cs typeface="Calibri"/>
              </a:rPr>
              <a:t>best </a:t>
            </a:r>
            <a:r>
              <a:rPr dirty="0" sz="1200" spc="-5">
                <a:latin typeface="Calibri"/>
                <a:cs typeface="Calibri"/>
              </a:rPr>
              <a:t>score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5">
                <a:latin typeface="Calibri"/>
                <a:cs typeface="Calibri"/>
              </a:rPr>
              <a:t>make best alignment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5">
                <a:latin typeface="Calibri"/>
                <a:cs typeface="Calibri"/>
              </a:rPr>
              <a:t>matrix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computed </a:t>
            </a:r>
            <a:r>
              <a:rPr dirty="0" sz="1200">
                <a:latin typeface="Calibri"/>
                <a:cs typeface="Calibri"/>
              </a:rPr>
              <a:t>progressively </a:t>
            </a:r>
            <a:r>
              <a:rPr dirty="0" sz="1200" spc="-5">
                <a:latin typeface="Calibri"/>
                <a:cs typeface="Calibri"/>
              </a:rPr>
              <a:t>until we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reach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bottom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right.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9250" y="1635251"/>
            <a:ext cx="4267200" cy="3276354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52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1889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027: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NEEDLEMAN WUNSCH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ALGORITHM EXAMPLE</a:t>
            </a:r>
            <a:endParaRPr sz="1300">
              <a:latin typeface="Calibri Light"/>
              <a:cs typeface="Calibri Light"/>
            </a:endParaRPr>
          </a:p>
          <a:p>
            <a:pPr marL="12700" marR="144145">
              <a:lnSpc>
                <a:spcPct val="109600"/>
              </a:lnSpc>
              <a:spcBef>
                <a:spcPts val="10"/>
              </a:spcBef>
            </a:pPr>
            <a:r>
              <a:rPr dirty="0" sz="1200">
                <a:latin typeface="Calibri"/>
                <a:cs typeface="Calibri"/>
              </a:rPr>
              <a:t>Top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left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diagonal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element</a:t>
            </a:r>
            <a:r>
              <a:rPr dirty="0" sz="1200">
                <a:latin typeface="Calibri"/>
                <a:cs typeface="Calibri"/>
              </a:rPr>
              <a:t> are </a:t>
            </a:r>
            <a:r>
              <a:rPr dirty="0" sz="1200" spc="-5">
                <a:latin typeface="Calibri"/>
                <a:cs typeface="Calibri"/>
              </a:rPr>
              <a:t>considered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calculate </a:t>
            </a:r>
            <a:r>
              <a:rPr dirty="0" sz="1200">
                <a:latin typeface="Calibri"/>
                <a:cs typeface="Calibri"/>
              </a:rPr>
              <a:t>an </a:t>
            </a:r>
            <a:r>
              <a:rPr dirty="0" sz="1200" spc="-5">
                <a:latin typeface="Calibri"/>
                <a:cs typeface="Calibri"/>
              </a:rPr>
              <a:t>element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matrix.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Match, </a:t>
            </a:r>
            <a:r>
              <a:rPr dirty="0" sz="1200">
                <a:latin typeface="Calibri"/>
                <a:cs typeface="Calibri"/>
              </a:rPr>
              <a:t> mismatch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gap</a:t>
            </a:r>
            <a:r>
              <a:rPr dirty="0" sz="1200" spc="-5">
                <a:latin typeface="Calibri"/>
                <a:cs typeface="Calibri"/>
              </a:rPr>
              <a:t> penalty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sides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(Left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right)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(Top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bottom)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(Diagonal).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example: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6404228"/>
            <a:ext cx="19862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17 score computation from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all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sides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1575" y="2440558"/>
            <a:ext cx="5334000" cy="380999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53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822063"/>
            <a:ext cx="24752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18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the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best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score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is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computed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in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diagonal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way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370957"/>
            <a:ext cx="51676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DNA,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RNA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be</a:t>
            </a:r>
            <a:r>
              <a:rPr dirty="0" sz="1200" spc="-5">
                <a:latin typeface="Calibri"/>
                <a:cs typeface="Calibri"/>
              </a:rPr>
              <a:t> computed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using Needleman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6325" y="914400"/>
            <a:ext cx="5334000" cy="3800475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54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8839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028:</a:t>
            </a:r>
            <a:r>
              <a:rPr dirty="0" sz="1300" spc="-3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BACKTRACKING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ALIGNMENTS</a:t>
            </a:r>
            <a:endParaRPr sz="13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optimal alignment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Needleman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Wunsch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traceback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method.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456301"/>
            <a:ext cx="284861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19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traceback method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starts from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end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maximum score.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986652"/>
            <a:ext cx="5610860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715">
              <a:lnSpc>
                <a:spcPct val="11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After </a:t>
            </a:r>
            <a:r>
              <a:rPr dirty="0" sz="1200" spc="-5">
                <a:latin typeface="Calibri"/>
                <a:cs typeface="Calibri"/>
              </a:rPr>
              <a:t>completely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matrix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calculations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apply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traceback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5">
                <a:latin typeface="Calibri"/>
                <a:cs typeface="Calibri"/>
              </a:rPr>
              <a:t>find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5">
                <a:latin typeface="Calibri"/>
                <a:cs typeface="Calibri"/>
              </a:rPr>
              <a:t> optimal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traceback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starts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from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bottom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right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(maximum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score)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side.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750" y="1510411"/>
            <a:ext cx="5648325" cy="3848099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55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15881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029: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REVISITING LOCAL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AND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GLOBAL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ALIGNMENTS</a:t>
            </a:r>
            <a:endParaRPr sz="1300">
              <a:latin typeface="Calibri Light"/>
              <a:cs typeface="Calibri Light"/>
            </a:endParaRPr>
          </a:p>
          <a:p>
            <a:pPr marL="12700" marR="156210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 Needleman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align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scoring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traceback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method </a:t>
            </a:r>
            <a:r>
              <a:rPr dirty="0" sz="1200" spc="-5">
                <a:latin typeface="Calibri"/>
                <a:cs typeface="Calibri"/>
              </a:rPr>
              <a:t>to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find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optimal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alignment.</a:t>
            </a:r>
            <a:endParaRPr sz="1200">
              <a:latin typeface="Calibri"/>
              <a:cs typeface="Calibri"/>
            </a:endParaRPr>
          </a:p>
          <a:p>
            <a:pPr marL="12700" marR="210820">
              <a:lnSpc>
                <a:spcPct val="110000"/>
              </a:lnSpc>
              <a:spcBef>
                <a:spcPts val="805"/>
              </a:spcBef>
            </a:pP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Needleman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start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traceback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bottom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right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towards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top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left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progressively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provides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global </a:t>
            </a:r>
            <a:r>
              <a:rPr dirty="0" sz="1200" spc="-5">
                <a:latin typeface="Calibri"/>
                <a:cs typeface="Calibri"/>
              </a:rPr>
              <a:t>alignment.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6122289"/>
            <a:ext cx="21113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20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Traceback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in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Needleman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Algorithm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6652641"/>
            <a:ext cx="5879465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start traceback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any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point in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matrix</a:t>
            </a:r>
            <a:r>
              <a:rPr dirty="0" sz="1200" spc="-5">
                <a:latin typeface="Calibri"/>
                <a:cs typeface="Calibri"/>
              </a:rPr>
              <a:t> 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smith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waterman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 helps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elicit </a:t>
            </a: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local </a:t>
            </a:r>
            <a:r>
              <a:rPr dirty="0" sz="1200" spc="-5">
                <a:latin typeface="Calibri"/>
                <a:cs typeface="Calibri"/>
              </a:rPr>
              <a:t>alignments.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1906" y="2214012"/>
            <a:ext cx="5545464" cy="3810994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56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1158912"/>
            <a:ext cx="5935980" cy="1550035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030: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OVERLAP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MATCHES</a:t>
            </a:r>
            <a:endParaRPr sz="1300">
              <a:latin typeface="Calibri Light"/>
              <a:cs typeface="Calibri Light"/>
            </a:endParaRPr>
          </a:p>
          <a:p>
            <a:pPr marL="12700" marR="5080">
              <a:lnSpc>
                <a:spcPct val="110000"/>
              </a:lnSpc>
              <a:spcBef>
                <a:spcPts val="5"/>
              </a:spcBef>
            </a:pPr>
            <a:r>
              <a:rPr dirty="0" sz="1200">
                <a:latin typeface="Calibri"/>
                <a:cs typeface="Calibri"/>
              </a:rPr>
              <a:t>Dot</a:t>
            </a:r>
            <a:r>
              <a:rPr dirty="0" sz="1200" spc="-5">
                <a:latin typeface="Calibri"/>
                <a:cs typeface="Calibri"/>
              </a:rPr>
              <a:t> plot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Needleman wucsch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method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little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difference.</a:t>
            </a:r>
            <a:r>
              <a:rPr dirty="0" sz="1200">
                <a:latin typeface="Calibri"/>
                <a:cs typeface="Calibri"/>
              </a:rPr>
              <a:t> Dot</a:t>
            </a:r>
            <a:r>
              <a:rPr dirty="0" sz="1200" spc="-5">
                <a:latin typeface="Calibri"/>
                <a:cs typeface="Calibri"/>
              </a:rPr>
              <a:t> plot help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finding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residues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while </a:t>
            </a:r>
            <a:r>
              <a:rPr dirty="0" sz="1200">
                <a:latin typeface="Calibri"/>
                <a:cs typeface="Calibri"/>
              </a:rPr>
              <a:t>Needleman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wunsch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5">
                <a:latin typeface="Calibri"/>
                <a:cs typeface="Calibri"/>
              </a:rPr>
              <a:t>find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>
                <a:latin typeface="Calibri"/>
                <a:cs typeface="Calibri"/>
              </a:rPr>
              <a:t> global</a:t>
            </a:r>
            <a:r>
              <a:rPr dirty="0" sz="1200" spc="-5">
                <a:latin typeface="Calibri"/>
                <a:cs typeface="Calibri"/>
              </a:rPr>
              <a:t> alignments.</a:t>
            </a:r>
            <a:endParaRPr sz="1200">
              <a:latin typeface="Calibri"/>
              <a:cs typeface="Calibri"/>
            </a:endParaRPr>
          </a:p>
          <a:p>
            <a:pPr marL="12700" marR="45720">
              <a:lnSpc>
                <a:spcPct val="109600"/>
              </a:lnSpc>
              <a:spcBef>
                <a:spcPts val="795"/>
              </a:spcBef>
            </a:pPr>
            <a:r>
              <a:rPr dirty="0" sz="1200">
                <a:latin typeface="Calibri"/>
                <a:cs typeface="Calibri"/>
              </a:rPr>
              <a:t>If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some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different </a:t>
            </a:r>
            <a:r>
              <a:rPr dirty="0" sz="1200">
                <a:latin typeface="Calibri"/>
                <a:cs typeface="Calibri"/>
              </a:rPr>
              <a:t>regions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 does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not </a:t>
            </a:r>
            <a:r>
              <a:rPr dirty="0" sz="1200">
                <a:latin typeface="Calibri"/>
                <a:cs typeface="Calibri"/>
              </a:rPr>
              <a:t>match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any </a:t>
            </a:r>
            <a:r>
              <a:rPr dirty="0" sz="1200" spc="-5">
                <a:latin typeface="Calibri"/>
                <a:cs typeface="Calibri"/>
              </a:rPr>
              <a:t>other </a:t>
            </a:r>
            <a:r>
              <a:rPr dirty="0" sz="1200">
                <a:latin typeface="Calibri"/>
                <a:cs typeface="Calibri"/>
              </a:rPr>
              <a:t>for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 prefer</a:t>
            </a:r>
            <a:r>
              <a:rPr dirty="0" sz="1200">
                <a:latin typeface="Calibri"/>
                <a:cs typeface="Calibri"/>
              </a:rPr>
              <a:t> Global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 not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local,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but that </a:t>
            </a:r>
            <a:r>
              <a:rPr dirty="0" sz="1200">
                <a:latin typeface="Calibri"/>
                <a:cs typeface="Calibri"/>
              </a:rPr>
              <a:t>does</a:t>
            </a:r>
            <a:r>
              <a:rPr dirty="0" sz="1200" spc="-5">
                <a:latin typeface="Calibri"/>
                <a:cs typeface="Calibri"/>
              </a:rPr>
              <a:t> not </a:t>
            </a:r>
            <a:r>
              <a:rPr dirty="0" sz="1200">
                <a:latin typeface="Calibri"/>
                <a:cs typeface="Calibri"/>
              </a:rPr>
              <a:t>penalize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leading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trailing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end.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684901"/>
            <a:ext cx="53079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21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leading and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trailing edge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mismatches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versus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global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alignment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by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gap-insertion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(stretching)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sequences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6215252"/>
            <a:ext cx="5728335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“Traceback”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technique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check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the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matrix </a:t>
            </a:r>
            <a:r>
              <a:rPr dirty="0" sz="1200" spc="-5">
                <a:latin typeface="Calibri"/>
                <a:cs typeface="Calibri"/>
              </a:rPr>
              <a:t>box.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such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“Tracebacks”</a:t>
            </a:r>
            <a:r>
              <a:rPr dirty="0" sz="1200">
                <a:latin typeface="Calibri"/>
                <a:cs typeface="Calibri"/>
              </a:rPr>
              <a:t> helps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find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overlaps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aligned sequences.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1106" y="3227150"/>
            <a:ext cx="5325539" cy="220701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4095" y="6697878"/>
            <a:ext cx="3192141" cy="21904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442717" y="9007550"/>
            <a:ext cx="134112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22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Traceback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method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57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1386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4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031:</a:t>
            </a:r>
            <a:r>
              <a:rPr dirty="0" sz="1300" spc="-4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EXAMPLE</a:t>
            </a:r>
            <a:endParaRPr sz="1300">
              <a:latin typeface="Calibri Light"/>
              <a:cs typeface="Calibri Light"/>
            </a:endParaRPr>
          </a:p>
          <a:p>
            <a:pPr marL="12700" marR="363855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slight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variation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traceback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helps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find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5">
                <a:latin typeface="Calibri"/>
                <a:cs typeface="Calibri"/>
              </a:rPr>
              <a:t> overlaps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apply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some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interesting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strategies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following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example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understand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ways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tracback.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8452" y="2091489"/>
            <a:ext cx="5568740" cy="281136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39393" y="6383768"/>
            <a:ext cx="1104731" cy="51112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02004" y="5104003"/>
            <a:ext cx="2557780" cy="1077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23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Traceback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in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amino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acid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sequence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alignment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-5">
                <a:latin typeface="Calibri"/>
                <a:cs typeface="Calibri"/>
              </a:rPr>
              <a:t>Scoring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stagey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is:</a:t>
            </a:r>
            <a:endParaRPr sz="1200">
              <a:latin typeface="Calibri"/>
              <a:cs typeface="Calibri"/>
            </a:endParaRPr>
          </a:p>
          <a:p>
            <a:pPr marL="104139">
              <a:lnSpc>
                <a:spcPct val="100000"/>
              </a:lnSpc>
              <a:spcBef>
                <a:spcPts val="625"/>
              </a:spcBef>
            </a:pPr>
            <a:r>
              <a:rPr dirty="0" sz="1200" spc="-10">
                <a:solidFill>
                  <a:srgbClr val="006FC0"/>
                </a:solidFill>
                <a:latin typeface="Calibri"/>
                <a:cs typeface="Calibri"/>
              </a:rPr>
              <a:t>Match</a:t>
            </a:r>
            <a:r>
              <a:rPr dirty="0" sz="1200" spc="-1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006FC0"/>
                </a:solidFill>
                <a:latin typeface="Calibri"/>
                <a:cs typeface="Calibri"/>
              </a:rPr>
              <a:t>=</a:t>
            </a:r>
            <a:r>
              <a:rPr dirty="0" sz="1200" spc="-1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6FC0"/>
                </a:solidFill>
                <a:latin typeface="Calibri"/>
                <a:cs typeface="Calibri"/>
              </a:rPr>
              <a:t>+2.</a:t>
            </a:r>
            <a:r>
              <a:rPr dirty="0" sz="1200" spc="-2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6FC0"/>
                </a:solidFill>
                <a:latin typeface="Calibri"/>
                <a:cs typeface="Calibri"/>
              </a:rPr>
              <a:t>Mismatch</a:t>
            </a:r>
            <a:r>
              <a:rPr dirty="0" sz="1200" spc="-1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006FC0"/>
                </a:solidFill>
                <a:latin typeface="Calibri"/>
                <a:cs typeface="Calibri"/>
              </a:rPr>
              <a:t>=</a:t>
            </a:r>
            <a:r>
              <a:rPr dirty="0" sz="1200" spc="-1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006FC0"/>
                </a:solidFill>
                <a:latin typeface="Calibri"/>
                <a:cs typeface="Calibri"/>
              </a:rPr>
              <a:t>-1, </a:t>
            </a:r>
            <a:r>
              <a:rPr dirty="0" sz="1200" spc="-5">
                <a:solidFill>
                  <a:srgbClr val="006FC0"/>
                </a:solidFill>
                <a:latin typeface="Calibri"/>
                <a:cs typeface="Calibri"/>
              </a:rPr>
              <a:t>Gap</a:t>
            </a:r>
            <a:r>
              <a:rPr dirty="0" sz="1200">
                <a:solidFill>
                  <a:srgbClr val="006FC0"/>
                </a:solidFill>
                <a:latin typeface="Calibri"/>
                <a:cs typeface="Calibri"/>
              </a:rPr>
              <a:t> =</a:t>
            </a:r>
            <a:r>
              <a:rPr dirty="0" sz="1200" spc="-2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006FC0"/>
                </a:solidFill>
                <a:latin typeface="Calibri"/>
                <a:cs typeface="Calibri"/>
              </a:rPr>
              <a:t>-2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58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33851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032: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MOVING</a:t>
            </a:r>
            <a:r>
              <a:rPr dirty="0" sz="1300" spc="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FROM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GLOBAL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TO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LOCAL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ALIGNMENT</a:t>
            </a:r>
            <a:endParaRPr sz="1300">
              <a:latin typeface="Calibri Light"/>
              <a:cs typeface="Calibri Light"/>
            </a:endParaRPr>
          </a:p>
          <a:p>
            <a:pPr marL="12700" marR="78105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DNA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coding 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noncoding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regions.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Coding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regions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called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“EXON” expressed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-5">
                <a:latin typeface="Calibri"/>
                <a:cs typeface="Calibri"/>
              </a:rPr>
              <a:t> protein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they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remain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conserved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due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their role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making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functional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proteins.</a:t>
            </a:r>
            <a:endParaRPr sz="1200">
              <a:latin typeface="Calibri"/>
              <a:cs typeface="Calibri"/>
            </a:endParaRPr>
          </a:p>
          <a:p>
            <a:pPr marL="12700" marR="140970">
              <a:lnSpc>
                <a:spcPct val="110000"/>
              </a:lnSpc>
              <a:spcBef>
                <a:spcPts val="805"/>
              </a:spcBef>
            </a:pP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noncoding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regions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DNA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called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“INTRONS”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4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likely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involved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mutations than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coding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 means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high </a:t>
            </a:r>
            <a:r>
              <a:rPr dirty="0" sz="1200" spc="-5">
                <a:latin typeface="Calibri"/>
                <a:cs typeface="Calibri"/>
              </a:rPr>
              <a:t>degree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alignment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be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find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among two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exons.</a:t>
            </a:r>
            <a:endParaRPr sz="1200">
              <a:latin typeface="Calibri"/>
              <a:cs typeface="Calibri"/>
            </a:endParaRPr>
          </a:p>
          <a:p>
            <a:pPr marL="12700" marR="165735">
              <a:lnSpc>
                <a:spcPct val="110000"/>
              </a:lnSpc>
              <a:spcBef>
                <a:spcPts val="790"/>
              </a:spcBef>
            </a:pP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local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small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segments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through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 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find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exons.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Through </a:t>
            </a:r>
            <a:r>
              <a:rPr dirty="0" sz="1200">
                <a:latin typeface="Calibri"/>
                <a:cs typeface="Calibri"/>
              </a:rPr>
              <a:t>this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find “functional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subunits”.</a:t>
            </a:r>
            <a:endParaRPr sz="1200">
              <a:latin typeface="Calibri"/>
              <a:cs typeface="Calibri"/>
            </a:endParaRPr>
          </a:p>
          <a:p>
            <a:pPr marL="12700" marR="16510">
              <a:lnSpc>
                <a:spcPct val="110000"/>
              </a:lnSpc>
              <a:spcBef>
                <a:spcPts val="795"/>
              </a:spcBef>
            </a:pPr>
            <a:r>
              <a:rPr dirty="0" sz="1200" spc="-5">
                <a:latin typeface="Calibri"/>
                <a:cs typeface="Calibri"/>
              </a:rPr>
              <a:t>However,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term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 i="1">
                <a:latin typeface="Calibri"/>
                <a:cs typeface="Calibri"/>
              </a:rPr>
              <a:t>exon</a:t>
            </a:r>
            <a:r>
              <a:rPr dirty="0" sz="1200" i="1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often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misused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refer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coding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final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protein.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This is </a:t>
            </a:r>
            <a:r>
              <a:rPr dirty="0" sz="1200" spc="-5">
                <a:latin typeface="Calibri"/>
                <a:cs typeface="Calibri"/>
              </a:rPr>
              <a:t>incorrect,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since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many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noncoding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exons</a:t>
            </a:r>
            <a:r>
              <a:rPr dirty="0" sz="1200">
                <a:latin typeface="Calibri"/>
                <a:cs typeface="Calibri"/>
              </a:rPr>
              <a:t> are</a:t>
            </a:r>
            <a:r>
              <a:rPr dirty="0" sz="1200" spc="-5">
                <a:latin typeface="Calibri"/>
                <a:cs typeface="Calibri"/>
              </a:rPr>
              <a:t> known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human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genes.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>
                <a:latin typeface="Calibri"/>
                <a:cs typeface="Calibri"/>
              </a:rPr>
              <a:t>(Zhang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1998)</a:t>
            </a:r>
            <a:endParaRPr sz="1200">
              <a:latin typeface="Calibri"/>
              <a:cs typeface="Calibri"/>
            </a:endParaRPr>
          </a:p>
          <a:p>
            <a:pPr marL="12700" marR="213995">
              <a:lnSpc>
                <a:spcPct val="100800"/>
              </a:lnSpc>
              <a:spcBef>
                <a:spcPts val="950"/>
              </a:spcBef>
            </a:pPr>
            <a:r>
              <a:rPr dirty="0" sz="1200">
                <a:latin typeface="Calibri"/>
                <a:cs typeface="Calibri"/>
              </a:rPr>
              <a:t>Zhang,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M. Q.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(1998).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"Statistical </a:t>
            </a:r>
            <a:r>
              <a:rPr dirty="0" sz="1200">
                <a:latin typeface="Calibri"/>
                <a:cs typeface="Calibri"/>
              </a:rPr>
              <a:t>features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human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exons</a:t>
            </a:r>
            <a:r>
              <a:rPr dirty="0" sz="1200" spc="-5">
                <a:latin typeface="Calibri"/>
                <a:cs typeface="Calibri"/>
              </a:rPr>
              <a:t> 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their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flanking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regions."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u="sng" sz="1200" spc="-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Human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u="sng" sz="120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molecular </a:t>
            </a:r>
            <a:r>
              <a:rPr dirty="0" u="sng" sz="1200" spc="-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genetics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7</a:t>
            </a:r>
            <a:r>
              <a:rPr dirty="0" sz="1200" spc="-5">
                <a:latin typeface="Calibri"/>
                <a:cs typeface="Calibri"/>
              </a:rPr>
              <a:t>(5):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919-932.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59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15881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033: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SMITH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WATERMAN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ALGORITHM</a:t>
            </a:r>
            <a:endParaRPr sz="1300">
              <a:latin typeface="Calibri Light"/>
              <a:cs typeface="Calibri Light"/>
            </a:endParaRPr>
          </a:p>
          <a:p>
            <a:pPr marL="12700" marR="460375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global</a:t>
            </a:r>
            <a:r>
              <a:rPr dirty="0" sz="1200" spc="-5">
                <a:latin typeface="Calibri"/>
                <a:cs typeface="Calibri"/>
              </a:rPr>
              <a:t> alignment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end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5">
                <a:latin typeface="Calibri"/>
                <a:cs typeface="Calibri"/>
              </a:rPr>
              <a:t> end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but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local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 we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compare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segments.</a:t>
            </a:r>
            <a:endParaRPr sz="1200">
              <a:latin typeface="Calibri"/>
              <a:cs typeface="Calibri"/>
            </a:endParaRPr>
          </a:p>
          <a:p>
            <a:pPr marL="12700" marR="512445">
              <a:lnSpc>
                <a:spcPct val="110000"/>
              </a:lnSpc>
              <a:spcBef>
                <a:spcPts val="805"/>
              </a:spcBef>
            </a:pP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Global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 use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Needleman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Wunsch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 while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local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pairwise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alignment </a:t>
            </a:r>
            <a:r>
              <a:rPr dirty="0" sz="1200" spc="-5">
                <a:latin typeface="Calibri"/>
                <a:cs typeface="Calibri"/>
              </a:rPr>
              <a:t>we use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Smith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waterman.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2019807"/>
            <a:ext cx="5029200" cy="27527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02004" y="4963795"/>
            <a:ext cx="5485130" cy="1711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13384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24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Global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local sequence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alignment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comparison.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00">
              <a:latin typeface="Calibri"/>
              <a:cs typeface="Calibri"/>
            </a:endParaRPr>
          </a:p>
          <a:p>
            <a:pPr marL="469265">
              <a:lnSpc>
                <a:spcPct val="100000"/>
              </a:lnSpc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Smith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Freshman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different from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Needle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man.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40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>
                <a:latin typeface="Calibri"/>
                <a:cs typeface="Calibri"/>
              </a:rPr>
              <a:t>Top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row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Colum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zero.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>
                <a:latin typeface="Calibri"/>
                <a:cs typeface="Calibri"/>
              </a:rPr>
              <a:t>Alignment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end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anywhere.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140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>
                <a:latin typeface="Calibri"/>
                <a:cs typeface="Calibri"/>
              </a:rPr>
              <a:t>Traceback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starts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from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highest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score.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795"/>
              </a:spcBef>
            </a:pPr>
            <a:r>
              <a:rPr dirty="0" sz="1200" spc="-5">
                <a:latin typeface="Calibri"/>
                <a:cs typeface="Calibri"/>
              </a:rPr>
              <a:t>Local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alignments 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identify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coding portions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DNA</a:t>
            </a:r>
            <a:r>
              <a:rPr dirty="0" sz="1200" spc="-5">
                <a:latin typeface="Calibri"/>
                <a:cs typeface="Calibri"/>
              </a:rPr>
              <a:t> 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this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way</a:t>
            </a:r>
            <a:r>
              <a:rPr dirty="0" sz="1200">
                <a:latin typeface="Calibri"/>
                <a:cs typeface="Calibri"/>
              </a:rPr>
              <a:t> 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find</a:t>
            </a:r>
            <a:r>
              <a:rPr dirty="0" sz="1200">
                <a:latin typeface="Calibri"/>
                <a:cs typeface="Calibri"/>
              </a:rPr>
              <a:t> the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functional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domains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60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35200" y="1934787"/>
            <a:ext cx="306070" cy="2774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200" spc="5">
                <a:latin typeface="Symbol"/>
                <a:cs typeface="Symbol"/>
              </a:rPr>
              <a:t>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110">
                <a:latin typeface="Times New Roman"/>
                <a:cs typeface="Times New Roman"/>
              </a:rPr>
              <a:t> </a:t>
            </a:r>
            <a:r>
              <a:rPr dirty="0" baseline="-23569" sz="2475" spc="-232">
                <a:latin typeface="Symbol"/>
                <a:cs typeface="Symbol"/>
              </a:rPr>
              <a:t></a:t>
            </a:r>
            <a:endParaRPr baseline="-23569" sz="2475">
              <a:latin typeface="Symbol"/>
              <a:cs typeface="Symbo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35200" y="2025483"/>
            <a:ext cx="900430" cy="467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20833" sz="1800" spc="-52">
                <a:latin typeface="Symbol"/>
                <a:cs typeface="Symbol"/>
              </a:rPr>
              <a:t></a:t>
            </a:r>
            <a:r>
              <a:rPr dirty="0" sz="1200" spc="5" i="1">
                <a:latin typeface="Times New Roman"/>
                <a:cs typeface="Times New Roman"/>
              </a:rPr>
              <a:t>C</a:t>
            </a:r>
            <a:r>
              <a:rPr dirty="0" sz="1200" spc="35" i="1">
                <a:latin typeface="Times New Roman"/>
                <a:cs typeface="Times New Roman"/>
              </a:rPr>
              <a:t> </a:t>
            </a:r>
            <a:r>
              <a:rPr dirty="0" sz="1200" spc="15" i="1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,</a:t>
            </a:r>
            <a:r>
              <a:rPr dirty="0" sz="1200" spc="70">
                <a:latin typeface="Times New Roman"/>
                <a:cs typeface="Times New Roman"/>
              </a:rPr>
              <a:t> </a:t>
            </a:r>
            <a:r>
              <a:rPr dirty="0" sz="1200" i="1">
                <a:latin typeface="Times New Roman"/>
                <a:cs typeface="Times New Roman"/>
              </a:rPr>
              <a:t>j</a:t>
            </a:r>
            <a:r>
              <a:rPr dirty="0" sz="1200" spc="-20" i="1">
                <a:latin typeface="Times New Roman"/>
                <a:cs typeface="Times New Roman"/>
              </a:rPr>
              <a:t> </a:t>
            </a:r>
            <a:r>
              <a:rPr dirty="0" sz="1200" spc="105">
                <a:latin typeface="Symbol"/>
                <a:cs typeface="Symbol"/>
              </a:rPr>
              <a:t></a:t>
            </a:r>
            <a:r>
              <a:rPr dirty="0" sz="1200" spc="-85">
                <a:latin typeface="Times New Roman"/>
                <a:cs typeface="Times New Roman"/>
              </a:rPr>
              <a:t>1</a:t>
            </a:r>
            <a:r>
              <a:rPr dirty="0" sz="1650" spc="-55">
                <a:latin typeface="Symbol"/>
                <a:cs typeface="Symbol"/>
              </a:rPr>
              <a:t></a:t>
            </a:r>
            <a:r>
              <a:rPr dirty="0" sz="1200" spc="5">
                <a:latin typeface="Symbol"/>
                <a:cs typeface="Symbol"/>
              </a:rPr>
              <a:t></a:t>
            </a:r>
            <a:r>
              <a:rPr dirty="0" sz="1200" spc="-125">
                <a:latin typeface="Times New Roman"/>
                <a:cs typeface="Times New Roman"/>
              </a:rPr>
              <a:t> </a:t>
            </a:r>
            <a:r>
              <a:rPr dirty="0" sz="1250" spc="-15">
                <a:latin typeface="Symbol"/>
                <a:cs typeface="Symbol"/>
              </a:rPr>
              <a:t></a:t>
            </a:r>
            <a:endParaRPr sz="1250">
              <a:latin typeface="Symbol"/>
              <a:cs typeface="Symbol"/>
            </a:endParaRPr>
          </a:p>
          <a:p>
            <a:pPr marL="38100">
              <a:lnSpc>
                <a:spcPct val="100000"/>
              </a:lnSpc>
              <a:spcBef>
                <a:spcPts val="60"/>
              </a:spcBef>
            </a:pPr>
            <a:r>
              <a:rPr dirty="0" sz="1200" spc="-204">
                <a:latin typeface="Symbol"/>
                <a:cs typeface="Symbol"/>
              </a:rPr>
              <a:t></a:t>
            </a:r>
            <a:r>
              <a:rPr dirty="0" baseline="-23148" sz="1800" spc="-307">
                <a:latin typeface="Symbol"/>
                <a:cs typeface="Symbol"/>
              </a:rPr>
              <a:t></a:t>
            </a:r>
            <a:r>
              <a:rPr dirty="0" baseline="-9259" sz="1800" spc="-307">
                <a:latin typeface="Times New Roman"/>
                <a:cs typeface="Times New Roman"/>
              </a:rPr>
              <a:t>0</a:t>
            </a:r>
            <a:endParaRPr baseline="-9259"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6604" y="873395"/>
            <a:ext cx="5916930" cy="1200150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25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034: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EXAMPLE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</a:t>
            </a:r>
            <a:r>
              <a:rPr dirty="0" sz="1300" spc="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SMITH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WATERMAN</a:t>
            </a:r>
            <a:r>
              <a:rPr dirty="0" sz="1300" spc="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ALGORITHM</a:t>
            </a:r>
            <a:endParaRPr sz="1300">
              <a:latin typeface="Calibri Light"/>
              <a:cs typeface="Calibri Light"/>
            </a:endParaRPr>
          </a:p>
          <a:p>
            <a:pPr marL="38100" marR="30480" indent="31750">
              <a:lnSpc>
                <a:spcPct val="109200"/>
              </a:lnSpc>
              <a:spcBef>
                <a:spcPts val="20"/>
              </a:spcBef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only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difference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between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Needleman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Smith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Waterman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 zero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“0”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placed in</a:t>
            </a:r>
            <a:r>
              <a:rPr dirty="0" sz="1200" spc="-5">
                <a:latin typeface="Calibri"/>
                <a:cs typeface="Calibri"/>
              </a:rPr>
              <a:t> the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relationship.</a:t>
            </a:r>
            <a:endParaRPr sz="1200">
              <a:latin typeface="Calibri"/>
              <a:cs typeface="Calibri"/>
            </a:endParaRPr>
          </a:p>
          <a:p>
            <a:pPr marL="1796414">
              <a:lnSpc>
                <a:spcPts val="1795"/>
              </a:lnSpc>
              <a:spcBef>
                <a:spcPts val="720"/>
              </a:spcBef>
            </a:pPr>
            <a:r>
              <a:rPr dirty="0" sz="1200" spc="-35">
                <a:latin typeface="Symbol"/>
                <a:cs typeface="Symbol"/>
              </a:rPr>
              <a:t></a:t>
            </a:r>
            <a:r>
              <a:rPr dirty="0" baseline="4629" sz="1800" i="1">
                <a:latin typeface="Times New Roman"/>
                <a:cs typeface="Times New Roman"/>
              </a:rPr>
              <a:t>C</a:t>
            </a:r>
            <a:r>
              <a:rPr dirty="0" baseline="4629" sz="1800" spc="-15">
                <a:latin typeface="Times New Roman"/>
                <a:cs typeface="Times New Roman"/>
              </a:rPr>
              <a:t>[</a:t>
            </a:r>
            <a:r>
              <a:rPr dirty="0" baseline="4629" sz="1800" i="1">
                <a:latin typeface="Times New Roman"/>
                <a:cs typeface="Times New Roman"/>
              </a:rPr>
              <a:t>i</a:t>
            </a:r>
            <a:r>
              <a:rPr dirty="0" baseline="4629" sz="1800" spc="-60" i="1">
                <a:latin typeface="Times New Roman"/>
                <a:cs typeface="Times New Roman"/>
              </a:rPr>
              <a:t> </a:t>
            </a:r>
            <a:r>
              <a:rPr dirty="0" baseline="4629" sz="1800" spc="157">
                <a:latin typeface="Symbol"/>
                <a:cs typeface="Symbol"/>
              </a:rPr>
              <a:t></a:t>
            </a:r>
            <a:r>
              <a:rPr dirty="0" baseline="4629" sz="1800" spc="-172">
                <a:latin typeface="Times New Roman"/>
                <a:cs typeface="Times New Roman"/>
              </a:rPr>
              <a:t>1</a:t>
            </a:r>
            <a:r>
              <a:rPr dirty="0" baseline="4629" sz="1800">
                <a:latin typeface="Times New Roman"/>
                <a:cs typeface="Times New Roman"/>
              </a:rPr>
              <a:t>,</a:t>
            </a:r>
            <a:r>
              <a:rPr dirty="0" baseline="4629" sz="1800" spc="104">
                <a:latin typeface="Times New Roman"/>
                <a:cs typeface="Times New Roman"/>
              </a:rPr>
              <a:t> </a:t>
            </a:r>
            <a:r>
              <a:rPr dirty="0" baseline="4629" sz="1800" i="1">
                <a:latin typeface="Times New Roman"/>
                <a:cs typeface="Times New Roman"/>
              </a:rPr>
              <a:t>j</a:t>
            </a:r>
            <a:r>
              <a:rPr dirty="0" baseline="4629" sz="1800" spc="-30" i="1">
                <a:latin typeface="Times New Roman"/>
                <a:cs typeface="Times New Roman"/>
              </a:rPr>
              <a:t> </a:t>
            </a:r>
            <a:r>
              <a:rPr dirty="0" baseline="4629" sz="1800" spc="157">
                <a:latin typeface="Symbol"/>
                <a:cs typeface="Symbol"/>
              </a:rPr>
              <a:t></a:t>
            </a:r>
            <a:r>
              <a:rPr dirty="0" baseline="4629" sz="1800" spc="-150">
                <a:latin typeface="Times New Roman"/>
                <a:cs typeface="Times New Roman"/>
              </a:rPr>
              <a:t>1</a:t>
            </a:r>
            <a:r>
              <a:rPr dirty="0" baseline="4629" sz="1800" spc="7">
                <a:latin typeface="Times New Roman"/>
                <a:cs typeface="Times New Roman"/>
              </a:rPr>
              <a:t>]</a:t>
            </a:r>
            <a:r>
              <a:rPr dirty="0" baseline="4629" sz="1800" spc="-195">
                <a:latin typeface="Times New Roman"/>
                <a:cs typeface="Times New Roman"/>
              </a:rPr>
              <a:t> </a:t>
            </a:r>
            <a:r>
              <a:rPr dirty="0" baseline="4629" sz="1800" spc="7">
                <a:latin typeface="Symbol"/>
                <a:cs typeface="Symbol"/>
              </a:rPr>
              <a:t></a:t>
            </a:r>
            <a:r>
              <a:rPr dirty="0" baseline="4629" sz="1800" spc="-44">
                <a:latin typeface="Times New Roman"/>
                <a:cs typeface="Times New Roman"/>
              </a:rPr>
              <a:t> </a:t>
            </a:r>
            <a:r>
              <a:rPr dirty="0" baseline="4629" sz="1800" spc="-30" i="1">
                <a:latin typeface="Times New Roman"/>
                <a:cs typeface="Times New Roman"/>
              </a:rPr>
              <a:t>s</a:t>
            </a:r>
            <a:r>
              <a:rPr dirty="0" baseline="4629" sz="1800" spc="-37" i="1">
                <a:latin typeface="Times New Roman"/>
                <a:cs typeface="Times New Roman"/>
              </a:rPr>
              <a:t>c</a:t>
            </a:r>
            <a:r>
              <a:rPr dirty="0" baseline="4629" sz="1800" spc="-44" i="1">
                <a:latin typeface="Times New Roman"/>
                <a:cs typeface="Times New Roman"/>
              </a:rPr>
              <a:t>o</a:t>
            </a:r>
            <a:r>
              <a:rPr dirty="0" baseline="4629" sz="1800" spc="-30" i="1">
                <a:latin typeface="Times New Roman"/>
                <a:cs typeface="Times New Roman"/>
              </a:rPr>
              <a:t>r</a:t>
            </a:r>
            <a:r>
              <a:rPr dirty="0" baseline="4629" sz="1800" spc="120" i="1">
                <a:latin typeface="Times New Roman"/>
                <a:cs typeface="Times New Roman"/>
              </a:rPr>
              <a:t>e</a:t>
            </a:r>
            <a:r>
              <a:rPr dirty="0" baseline="3472" sz="2400" spc="-292">
                <a:latin typeface="Symbol"/>
                <a:cs typeface="Symbol"/>
              </a:rPr>
              <a:t></a:t>
            </a:r>
            <a:r>
              <a:rPr dirty="0" baseline="4629" sz="1800" spc="22" i="1">
                <a:latin typeface="Times New Roman"/>
                <a:cs typeface="Times New Roman"/>
              </a:rPr>
              <a:t>i</a:t>
            </a:r>
            <a:r>
              <a:rPr dirty="0" baseline="4629" sz="1800">
                <a:latin typeface="Times New Roman"/>
                <a:cs typeface="Times New Roman"/>
              </a:rPr>
              <a:t>,</a:t>
            </a:r>
            <a:r>
              <a:rPr dirty="0" baseline="4629" sz="1800" spc="104">
                <a:latin typeface="Times New Roman"/>
                <a:cs typeface="Times New Roman"/>
              </a:rPr>
              <a:t> </a:t>
            </a:r>
            <a:r>
              <a:rPr dirty="0" baseline="4629" sz="1800" spc="135" i="1">
                <a:latin typeface="Times New Roman"/>
                <a:cs typeface="Times New Roman"/>
              </a:rPr>
              <a:t>j</a:t>
            </a:r>
            <a:r>
              <a:rPr dirty="0" baseline="3472" sz="2400" spc="-202">
                <a:latin typeface="Symbol"/>
                <a:cs typeface="Symbol"/>
              </a:rPr>
              <a:t></a:t>
            </a:r>
            <a:endParaRPr baseline="3472" sz="2400">
              <a:latin typeface="Symbol"/>
              <a:cs typeface="Symbol"/>
            </a:endParaRPr>
          </a:p>
          <a:p>
            <a:pPr marL="1796414">
              <a:lnSpc>
                <a:spcPts val="1855"/>
              </a:lnSpc>
            </a:pPr>
            <a:r>
              <a:rPr dirty="0" baseline="25462" sz="1800" spc="-52">
                <a:latin typeface="Symbol"/>
                <a:cs typeface="Symbol"/>
              </a:rPr>
              <a:t></a:t>
            </a:r>
            <a:r>
              <a:rPr dirty="0" sz="1200" spc="40" i="1">
                <a:latin typeface="Times New Roman"/>
                <a:cs typeface="Times New Roman"/>
              </a:rPr>
              <a:t>C</a:t>
            </a:r>
            <a:r>
              <a:rPr dirty="0" sz="1650" spc="-260">
                <a:latin typeface="Symbol"/>
                <a:cs typeface="Symbol"/>
              </a:rPr>
              <a:t></a:t>
            </a:r>
            <a:r>
              <a:rPr dirty="0" sz="1200" i="1">
                <a:latin typeface="Times New Roman"/>
                <a:cs typeface="Times New Roman"/>
              </a:rPr>
              <a:t>i</a:t>
            </a:r>
            <a:r>
              <a:rPr dirty="0" sz="1200" spc="-40" i="1">
                <a:latin typeface="Times New Roman"/>
                <a:cs typeface="Times New Roman"/>
              </a:rPr>
              <a:t> </a:t>
            </a:r>
            <a:r>
              <a:rPr dirty="0" sz="1200" spc="105">
                <a:latin typeface="Symbol"/>
                <a:cs typeface="Symbol"/>
              </a:rPr>
              <a:t></a:t>
            </a:r>
            <a:r>
              <a:rPr dirty="0" sz="1200" spc="-120">
                <a:latin typeface="Times New Roman"/>
                <a:cs typeface="Times New Roman"/>
              </a:rPr>
              <a:t>1</a:t>
            </a:r>
            <a:r>
              <a:rPr dirty="0" sz="1200">
                <a:latin typeface="Times New Roman"/>
                <a:cs typeface="Times New Roman"/>
              </a:rPr>
              <a:t>,</a:t>
            </a:r>
            <a:r>
              <a:rPr dirty="0" sz="1200" spc="70">
                <a:latin typeface="Times New Roman"/>
                <a:cs typeface="Times New Roman"/>
              </a:rPr>
              <a:t> </a:t>
            </a:r>
            <a:r>
              <a:rPr dirty="0" sz="1200" spc="65" i="1">
                <a:latin typeface="Times New Roman"/>
                <a:cs typeface="Times New Roman"/>
              </a:rPr>
              <a:t>j</a:t>
            </a:r>
            <a:r>
              <a:rPr dirty="0" sz="1650" spc="-55">
                <a:latin typeface="Symbol"/>
                <a:cs typeface="Symbol"/>
              </a:rPr>
              <a:t></a:t>
            </a:r>
            <a:r>
              <a:rPr dirty="0" sz="1200" spc="5">
                <a:latin typeface="Symbol"/>
                <a:cs typeface="Symbol"/>
              </a:rPr>
              <a:t></a:t>
            </a:r>
            <a:r>
              <a:rPr dirty="0" sz="1200" spc="-125">
                <a:latin typeface="Times New Roman"/>
                <a:cs typeface="Times New Roman"/>
              </a:rPr>
              <a:t> </a:t>
            </a:r>
            <a:r>
              <a:rPr dirty="0" sz="1250" spc="-15">
                <a:latin typeface="Symbol"/>
                <a:cs typeface="Symbol"/>
              </a:rPr>
              <a:t>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25092" y="1908571"/>
            <a:ext cx="962660" cy="2774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200" spc="40" i="1">
                <a:latin typeface="Times New Roman"/>
                <a:cs typeface="Times New Roman"/>
              </a:rPr>
              <a:t>C</a:t>
            </a:r>
            <a:r>
              <a:rPr dirty="0" sz="1650" spc="-260">
                <a:latin typeface="Symbol"/>
                <a:cs typeface="Symbol"/>
              </a:rPr>
              <a:t></a:t>
            </a:r>
            <a:r>
              <a:rPr dirty="0" sz="1200" spc="15" i="1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,</a:t>
            </a:r>
            <a:r>
              <a:rPr dirty="0" sz="1200" spc="65">
                <a:latin typeface="Times New Roman"/>
                <a:cs typeface="Times New Roman"/>
              </a:rPr>
              <a:t> </a:t>
            </a:r>
            <a:r>
              <a:rPr dirty="0" sz="1200" spc="65" i="1">
                <a:latin typeface="Times New Roman"/>
                <a:cs typeface="Times New Roman"/>
              </a:rPr>
              <a:t>j</a:t>
            </a:r>
            <a:r>
              <a:rPr dirty="0" sz="1650" spc="-155">
                <a:latin typeface="Symbol"/>
                <a:cs typeface="Symbol"/>
              </a:rPr>
              <a:t></a:t>
            </a:r>
            <a:r>
              <a:rPr dirty="0" sz="1650" spc="-240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Symbol"/>
                <a:cs typeface="Symbol"/>
              </a:rPr>
              <a:t></a:t>
            </a:r>
            <a:r>
              <a:rPr dirty="0" sz="1200" spc="-70">
                <a:latin typeface="Times New Roman"/>
                <a:cs typeface="Times New Roman"/>
              </a:rPr>
              <a:t> </a:t>
            </a:r>
            <a:r>
              <a:rPr dirty="0" sz="1200" spc="-40">
                <a:latin typeface="Times New Roman"/>
                <a:cs typeface="Times New Roman"/>
              </a:rPr>
              <a:t>m</a:t>
            </a:r>
            <a:r>
              <a:rPr dirty="0" sz="1200" spc="-25">
                <a:latin typeface="Times New Roman"/>
                <a:cs typeface="Times New Roman"/>
              </a:rPr>
              <a:t>a</a:t>
            </a:r>
            <a:r>
              <a:rPr dirty="0" sz="1200" spc="5">
                <a:latin typeface="Times New Roman"/>
                <a:cs typeface="Times New Roman"/>
              </a:rPr>
              <a:t>x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baseline="32407" sz="1800" spc="7">
                <a:latin typeface="Symbol"/>
                <a:cs typeface="Symbol"/>
              </a:rPr>
              <a:t></a:t>
            </a:r>
            <a:endParaRPr baseline="32407" sz="180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2004" y="2947161"/>
            <a:ext cx="41382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matrix</a:t>
            </a:r>
            <a:r>
              <a:rPr dirty="0" sz="1200">
                <a:latin typeface="Calibri"/>
                <a:cs typeface="Calibri"/>
              </a:rPr>
              <a:t> 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place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</a:t>
            </a:r>
            <a:r>
              <a:rPr dirty="0" sz="1200">
                <a:latin typeface="Calibri"/>
                <a:cs typeface="Calibri"/>
              </a:rPr>
              <a:t>zero </a:t>
            </a:r>
            <a:r>
              <a:rPr dirty="0" sz="1200" spc="-5">
                <a:latin typeface="Calibri"/>
                <a:cs typeface="Calibri"/>
              </a:rPr>
              <a:t>and first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Colum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1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zero.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2004" y="6638925"/>
            <a:ext cx="382016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25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top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line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first Colum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are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filled with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zero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in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Smith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Freshman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Algorithm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2004" y="7187565"/>
            <a:ext cx="487616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Local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alignments can</a:t>
            </a:r>
            <a:r>
              <a:rPr dirty="0" sz="1200">
                <a:latin typeface="Calibri"/>
                <a:cs typeface="Calibri"/>
              </a:rPr>
              <a:t> be</a:t>
            </a:r>
            <a:r>
              <a:rPr dirty="0" sz="1200" spc="-5">
                <a:latin typeface="Calibri"/>
                <a:cs typeface="Calibri"/>
              </a:rPr>
              <a:t> extracted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starting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high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till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reaching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‘0’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3168904"/>
            <a:ext cx="4914900" cy="337185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61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2212" y="435356"/>
            <a:ext cx="5830570" cy="85744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Table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Contents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sz="1100">
                <a:latin typeface="Calibri"/>
                <a:cs typeface="Calibri"/>
                <a:hlinkClick r:id="rId2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 006:</a:t>
            </a:r>
            <a:r>
              <a:rPr dirty="0" sz="1100" spc="10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STRUCTURAL</a:t>
            </a:r>
            <a:r>
              <a:rPr dirty="0" sz="1100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TRAIT</a:t>
            </a:r>
            <a:r>
              <a:rPr dirty="0" sz="1100" spc="15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" action="ppaction://hlinksldjump"/>
              </a:rPr>
              <a:t>OF</a:t>
            </a:r>
            <a:r>
              <a:rPr dirty="0" sz="1100" spc="5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AMINO</a:t>
            </a:r>
            <a:r>
              <a:rPr dirty="0" sz="1100" spc="10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" action="ppaction://hlinksldjump"/>
              </a:rPr>
              <a:t>ACID-I</a:t>
            </a:r>
            <a:r>
              <a:rPr dirty="0" sz="1100" spc="-75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229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3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3" action="ppaction://hlinksldjump"/>
              </a:rPr>
              <a:t> 007:</a:t>
            </a:r>
            <a:r>
              <a:rPr dirty="0" sz="1100" spc="20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" action="ppaction://hlinksldjump"/>
              </a:rPr>
              <a:t>STRUCTURAL</a:t>
            </a:r>
            <a:r>
              <a:rPr dirty="0" sz="1100" spc="5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" action="ppaction://hlinksldjump"/>
              </a:rPr>
              <a:t>TRAIT</a:t>
            </a:r>
            <a:r>
              <a:rPr dirty="0" sz="1100" spc="15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3" action="ppaction://hlinksldjump"/>
              </a:rPr>
              <a:t>OF</a:t>
            </a:r>
            <a:r>
              <a:rPr dirty="0" sz="1100" spc="10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" action="ppaction://hlinksldjump"/>
              </a:rPr>
              <a:t>AMINO</a:t>
            </a:r>
            <a:r>
              <a:rPr dirty="0" sz="1100" spc="15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" action="ppaction://hlinksldjump"/>
              </a:rPr>
              <a:t>ACID-II</a:t>
            </a:r>
            <a:r>
              <a:rPr dirty="0" sz="1100" spc="-75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" action="ppaction://hlinksldjump"/>
              </a:rPr>
              <a:t>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" action="ppaction://hlinksldjump"/>
              </a:rPr>
              <a:t>231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4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4" action="ppaction://hlinksldjump"/>
              </a:rPr>
              <a:t> 008:</a:t>
            </a:r>
            <a:r>
              <a:rPr dirty="0" sz="1100" spc="20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4" action="ppaction://hlinksldjump"/>
              </a:rPr>
              <a:t>STRUCTURAL</a:t>
            </a:r>
            <a:r>
              <a:rPr dirty="0" sz="1100" spc="5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4" action="ppaction://hlinksldjump"/>
              </a:rPr>
              <a:t>TRAIT</a:t>
            </a:r>
            <a:r>
              <a:rPr dirty="0" sz="1100" spc="15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4" action="ppaction://hlinksldjump"/>
              </a:rPr>
              <a:t>OF</a:t>
            </a:r>
            <a:r>
              <a:rPr dirty="0" sz="1100" spc="10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4" action="ppaction://hlinksldjump"/>
              </a:rPr>
              <a:t>AMINO</a:t>
            </a:r>
            <a:r>
              <a:rPr dirty="0" sz="1100" spc="15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4" action="ppaction://hlinksldjump"/>
              </a:rPr>
              <a:t>ACID-III</a:t>
            </a:r>
            <a:r>
              <a:rPr dirty="0" sz="1100" spc="-75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4" action="ppaction://hlinksldjump"/>
              </a:rPr>
              <a:t>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4" action="ppaction://hlinksldjump"/>
              </a:rPr>
              <a:t>232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5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5" action="ppaction://hlinksldjump"/>
              </a:rPr>
              <a:t> 09:</a:t>
            </a:r>
            <a:r>
              <a:rPr dirty="0" sz="1100" spc="20">
                <a:latin typeface="Calibri"/>
                <a:cs typeface="Calibri"/>
                <a:hlinkClick r:id="rId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5" action="ppaction://hlinksldjump"/>
              </a:rPr>
              <a:t>STRUCTURAL</a:t>
            </a:r>
            <a:r>
              <a:rPr dirty="0" sz="1100" spc="5">
                <a:latin typeface="Calibri"/>
                <a:cs typeface="Calibri"/>
                <a:hlinkClick r:id="rId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5" action="ppaction://hlinksldjump"/>
              </a:rPr>
              <a:t>TRAIT</a:t>
            </a:r>
            <a:r>
              <a:rPr dirty="0" sz="1100" spc="15">
                <a:latin typeface="Calibri"/>
                <a:cs typeface="Calibri"/>
                <a:hlinkClick r:id="rId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5" action="ppaction://hlinksldjump"/>
              </a:rPr>
              <a:t>OF</a:t>
            </a:r>
            <a:r>
              <a:rPr dirty="0" sz="1100" spc="15">
                <a:latin typeface="Calibri"/>
                <a:cs typeface="Calibri"/>
                <a:hlinkClick r:id="rId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5" action="ppaction://hlinksldjump"/>
              </a:rPr>
              <a:t>AMINO</a:t>
            </a:r>
            <a:r>
              <a:rPr dirty="0" sz="1100" spc="15">
                <a:latin typeface="Calibri"/>
                <a:cs typeface="Calibri"/>
                <a:hlinkClick r:id="rId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5" action="ppaction://hlinksldjump"/>
              </a:rPr>
              <a:t>ACID-IV</a:t>
            </a:r>
            <a:r>
              <a:rPr dirty="0" sz="1100" spc="-140">
                <a:latin typeface="Calibri"/>
                <a:cs typeface="Calibri"/>
                <a:hlinkClick r:id="rId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5" action="ppaction://hlinksldjump"/>
              </a:rPr>
              <a:t>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5" action="ppaction://hlinksldjump"/>
              </a:rPr>
              <a:t>233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6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010:</a:t>
            </a:r>
            <a:r>
              <a:rPr dirty="0" sz="1100" spc="15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INTRODUCTION</a:t>
            </a:r>
            <a:r>
              <a:rPr dirty="0" sz="1100" spc="10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6" action="ppaction://hlinksldjump"/>
              </a:rPr>
              <a:t>TO</a:t>
            </a:r>
            <a:r>
              <a:rPr dirty="0" sz="1100" spc="5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PROTEIN</a:t>
            </a:r>
            <a:r>
              <a:rPr dirty="0" sz="1100" spc="10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FOLDING</a:t>
            </a:r>
            <a:r>
              <a:rPr dirty="0" sz="1100" spc="-110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234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7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011:</a:t>
            </a:r>
            <a:r>
              <a:rPr dirty="0" sz="1100" spc="20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IMPORTANCE</a:t>
            </a:r>
            <a:r>
              <a:rPr dirty="0" sz="1100" spc="5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7" action="ppaction://hlinksldjump"/>
              </a:rPr>
              <a:t>OF</a:t>
            </a:r>
            <a:r>
              <a:rPr dirty="0" sz="1100" spc="15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PROTEIN</a:t>
            </a:r>
            <a:r>
              <a:rPr dirty="0" sz="1100" spc="5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FOLDING...............................................................................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235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8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012:</a:t>
            </a:r>
            <a:r>
              <a:rPr dirty="0" sz="1100" spc="20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COMPUTING</a:t>
            </a:r>
            <a:r>
              <a:rPr dirty="0" sz="1100" spc="10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PROTEIN</a:t>
            </a:r>
            <a:r>
              <a:rPr dirty="0" sz="1100" spc="10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FOLDING</a:t>
            </a:r>
            <a:r>
              <a:rPr dirty="0" sz="1100" spc="10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POSSIBILITIES</a:t>
            </a:r>
            <a:r>
              <a:rPr dirty="0" sz="1100" spc="15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236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9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 013:</a:t>
            </a:r>
            <a:r>
              <a:rPr dirty="0" sz="1100" spc="5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9" action="ppaction://hlinksldjump"/>
              </a:rPr>
              <a:t>PROCESSING 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OF</a:t>
            </a:r>
            <a:r>
              <a:rPr dirty="0" sz="1100" spc="15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PROTEIN</a:t>
            </a:r>
            <a:r>
              <a:rPr dirty="0" sz="1100" spc="10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FOLDING</a:t>
            </a:r>
            <a:r>
              <a:rPr dirty="0" sz="1100" spc="-120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................................................................................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237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10" action="ppaction://hlinksldjump"/>
              </a:rPr>
              <a:t>Module</a:t>
            </a:r>
            <a:r>
              <a:rPr dirty="0" sz="1100" spc="10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014:</a:t>
            </a:r>
            <a:r>
              <a:rPr dirty="0" sz="1100" spc="20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MODELS</a:t>
            </a:r>
            <a:r>
              <a:rPr dirty="0" sz="1100" spc="10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OF</a:t>
            </a:r>
            <a:r>
              <a:rPr dirty="0" sz="1100" spc="30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PROTEIN</a:t>
            </a:r>
            <a:r>
              <a:rPr dirty="0" sz="1100" spc="20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FOLDING.......................................................................................</a:t>
            </a:r>
            <a:r>
              <a:rPr dirty="0" sz="1100" spc="-114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239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11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015:</a:t>
            </a:r>
            <a:r>
              <a:rPr dirty="0" sz="1100" spc="20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PROTEIN</a:t>
            </a:r>
            <a:r>
              <a:rPr dirty="0" sz="1100" spc="15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STRUCTURE</a:t>
            </a:r>
            <a:r>
              <a:rPr dirty="0" sz="1100" spc="20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......................................................................................................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241</a:t>
            </a:r>
            <a:endParaRPr sz="1100">
              <a:latin typeface="Calibri"/>
              <a:cs typeface="Calibri"/>
            </a:endParaRPr>
          </a:p>
          <a:p>
            <a:pPr marL="12700" marR="10160">
              <a:lnSpc>
                <a:spcPts val="1960"/>
              </a:lnSpc>
              <a:spcBef>
                <a:spcPts val="160"/>
              </a:spcBef>
            </a:pPr>
            <a:r>
              <a:rPr dirty="0" sz="1100">
                <a:latin typeface="Calibri"/>
                <a:cs typeface="Calibri"/>
                <a:hlinkClick r:id="rId12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12" action="ppaction://hlinksldjump"/>
              </a:rPr>
              <a:t>016: Primary, Secondary, Tertiary </a:t>
            </a:r>
            <a:r>
              <a:rPr dirty="0" sz="1100">
                <a:latin typeface="Calibri"/>
                <a:cs typeface="Calibri"/>
                <a:hlinkClick r:id="rId12" action="ppaction://hlinksldjump"/>
              </a:rPr>
              <a:t>and </a:t>
            </a:r>
            <a:r>
              <a:rPr dirty="0" sz="1100" spc="-5">
                <a:latin typeface="Calibri"/>
                <a:cs typeface="Calibri"/>
                <a:hlinkClick r:id="rId12" action="ppaction://hlinksldjump"/>
              </a:rPr>
              <a:t>Quaternary Structures ............................................... 243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  <a:hlinkClick r:id="rId13" action="ppaction://hlinksldjump"/>
              </a:rPr>
              <a:t>Module</a:t>
            </a:r>
            <a:r>
              <a:rPr dirty="0" sz="1100" spc="10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017:</a:t>
            </a:r>
            <a:r>
              <a:rPr dirty="0" sz="1100" spc="20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Primary</a:t>
            </a:r>
            <a:r>
              <a:rPr dirty="0" sz="1100" spc="30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Structures</a:t>
            </a:r>
            <a:r>
              <a:rPr dirty="0" sz="1100" spc="15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3" action="ppaction://hlinksldjump"/>
              </a:rPr>
              <a:t>of</a:t>
            </a:r>
            <a:r>
              <a:rPr dirty="0" sz="1100" spc="20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Protein..........................................................................................</a:t>
            </a:r>
            <a:r>
              <a:rPr dirty="0" sz="1100" spc="-114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244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dirty="0" sz="1100">
                <a:latin typeface="Calibri"/>
                <a:cs typeface="Calibri"/>
                <a:hlinkClick r:id="rId14" action="ppaction://hlinksldjump"/>
              </a:rPr>
              <a:t>Module</a:t>
            </a:r>
            <a:r>
              <a:rPr dirty="0" sz="1100" spc="10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018:</a:t>
            </a:r>
            <a:r>
              <a:rPr dirty="0" sz="1100" spc="30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Secondary</a:t>
            </a:r>
            <a:r>
              <a:rPr dirty="0" sz="1100" spc="15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Structures</a:t>
            </a:r>
            <a:r>
              <a:rPr dirty="0" sz="1100" spc="20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4" action="ppaction://hlinksldjump"/>
              </a:rPr>
              <a:t>of</a:t>
            </a:r>
            <a:r>
              <a:rPr dirty="0" sz="1100" spc="15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Proteins</a:t>
            </a:r>
            <a:r>
              <a:rPr dirty="0" sz="1100" spc="40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4" action="ppaction://hlinksldjump"/>
              </a:rPr>
              <a:t>-</a:t>
            </a:r>
            <a:r>
              <a:rPr dirty="0" sz="1100" spc="30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I................................................................................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246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dirty="0" sz="1100">
                <a:latin typeface="Calibri"/>
                <a:cs typeface="Calibri"/>
                <a:hlinkClick r:id="rId15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019:</a:t>
            </a:r>
            <a:r>
              <a:rPr dirty="0" sz="1100" spc="20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Secondary</a:t>
            </a:r>
            <a:r>
              <a:rPr dirty="0" sz="1100" spc="5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Structures</a:t>
            </a:r>
            <a:r>
              <a:rPr dirty="0" sz="1100" spc="10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5" action="ppaction://hlinksldjump"/>
              </a:rPr>
              <a:t>of</a:t>
            </a:r>
            <a:r>
              <a:rPr dirty="0" sz="1100" spc="5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Proteins</a:t>
            </a:r>
            <a:r>
              <a:rPr dirty="0" sz="1100" spc="15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5" action="ppaction://hlinksldjump"/>
              </a:rPr>
              <a:t>–</a:t>
            </a:r>
            <a:r>
              <a:rPr dirty="0" sz="1100" spc="25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II</a:t>
            </a:r>
            <a:r>
              <a:rPr dirty="0" sz="1100" spc="-100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248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dirty="0" sz="1100">
                <a:latin typeface="Calibri"/>
                <a:cs typeface="Calibri"/>
                <a:hlinkClick r:id="rId16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020:</a:t>
            </a:r>
            <a:r>
              <a:rPr dirty="0" sz="1100" spc="20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Tertiary</a:t>
            </a:r>
            <a:r>
              <a:rPr dirty="0" sz="1100" spc="20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Structures</a:t>
            </a:r>
            <a:r>
              <a:rPr dirty="0" sz="1100" spc="10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6" action="ppaction://hlinksldjump"/>
              </a:rPr>
              <a:t>of</a:t>
            </a:r>
            <a:r>
              <a:rPr dirty="0" sz="1100" spc="10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Proteins</a:t>
            </a:r>
            <a:r>
              <a:rPr dirty="0" sz="1100" spc="-85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........................................................................................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250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dirty="0" sz="1100">
                <a:latin typeface="Calibri"/>
                <a:cs typeface="Calibri"/>
                <a:hlinkClick r:id="rId17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1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7" action="ppaction://hlinksldjump"/>
              </a:rPr>
              <a:t>021:</a:t>
            </a:r>
            <a:r>
              <a:rPr dirty="0" sz="1100" spc="25">
                <a:latin typeface="Calibri"/>
                <a:cs typeface="Calibri"/>
                <a:hlinkClick r:id="rId1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7" action="ppaction://hlinksldjump"/>
              </a:rPr>
              <a:t>Quaternary</a:t>
            </a:r>
            <a:r>
              <a:rPr dirty="0" sz="1100" spc="15">
                <a:latin typeface="Calibri"/>
                <a:cs typeface="Calibri"/>
                <a:hlinkClick r:id="rId1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7" action="ppaction://hlinksldjump"/>
              </a:rPr>
              <a:t>Structures</a:t>
            </a:r>
            <a:r>
              <a:rPr dirty="0" sz="1100" spc="15">
                <a:latin typeface="Calibri"/>
                <a:cs typeface="Calibri"/>
                <a:hlinkClick r:id="rId17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7" action="ppaction://hlinksldjump"/>
              </a:rPr>
              <a:t>of</a:t>
            </a:r>
            <a:r>
              <a:rPr dirty="0" sz="1100" spc="15">
                <a:latin typeface="Calibri"/>
                <a:cs typeface="Calibri"/>
                <a:hlinkClick r:id="rId1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7" action="ppaction://hlinksldjump"/>
              </a:rPr>
              <a:t>Proteins</a:t>
            </a:r>
            <a:r>
              <a:rPr dirty="0" sz="1100" spc="-60">
                <a:latin typeface="Calibri"/>
                <a:cs typeface="Calibri"/>
                <a:hlinkClick r:id="rId1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7" action="ppaction://hlinksldjump"/>
              </a:rPr>
              <a:t>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1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7" action="ppaction://hlinksldjump"/>
              </a:rPr>
              <a:t>251</a:t>
            </a:r>
            <a:endParaRPr sz="1100">
              <a:latin typeface="Calibri"/>
              <a:cs typeface="Calibri"/>
            </a:endParaRPr>
          </a:p>
          <a:p>
            <a:pPr marL="12700" marR="10160">
              <a:lnSpc>
                <a:spcPct val="147300"/>
              </a:lnSpc>
              <a:spcBef>
                <a:spcPts val="15"/>
              </a:spcBef>
            </a:pPr>
            <a:r>
              <a:rPr dirty="0" sz="1100">
                <a:latin typeface="Calibri"/>
                <a:cs typeface="Calibri"/>
                <a:hlinkClick r:id="rId18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022: </a:t>
            </a:r>
            <a:r>
              <a:rPr dirty="0" sz="1100">
                <a:latin typeface="Calibri"/>
                <a:cs typeface="Calibri"/>
                <a:hlinkClick r:id="rId18" action="ppaction://hlinksldjump"/>
              </a:rPr>
              <a:t>Introduction 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to Bond </a:t>
            </a:r>
            <a:r>
              <a:rPr dirty="0" sz="1100">
                <a:latin typeface="Calibri"/>
                <a:cs typeface="Calibri"/>
                <a:hlinkClick r:id="rId18" action="ppaction://hlinksldjump"/>
              </a:rPr>
              <a:t>Angles in 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Proteins ......................................................................... 252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  <a:hlinkClick r:id="rId19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023:</a:t>
            </a:r>
            <a:r>
              <a:rPr dirty="0" sz="1100" spc="20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Ramachandran</a:t>
            </a:r>
            <a:r>
              <a:rPr dirty="0" sz="1100" spc="15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9" action="ppaction://hlinksldjump"/>
              </a:rPr>
              <a:t>Plot</a:t>
            </a:r>
            <a:r>
              <a:rPr dirty="0" sz="1100" spc="-60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.........................................................................................................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254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20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 024:</a:t>
            </a:r>
            <a:r>
              <a:rPr dirty="0" sz="1100" spc="15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Structure</a:t>
            </a:r>
            <a:r>
              <a:rPr dirty="0" sz="1100" spc="20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Visualization</a:t>
            </a:r>
            <a:r>
              <a:rPr dirty="0" sz="1100" spc="25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0" action="ppaction://hlinksldjump"/>
              </a:rPr>
              <a:t>-</a:t>
            </a:r>
            <a:r>
              <a:rPr dirty="0" sz="1100" spc="15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0" action="ppaction://hlinksldjump"/>
              </a:rPr>
              <a:t>I</a:t>
            </a:r>
            <a:r>
              <a:rPr dirty="0" sz="1100" spc="-25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................................................................................................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256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21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025:</a:t>
            </a:r>
            <a:r>
              <a:rPr dirty="0" sz="1100" spc="20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Structure</a:t>
            </a:r>
            <a:r>
              <a:rPr dirty="0" sz="1100" spc="20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Visualization</a:t>
            </a:r>
            <a:r>
              <a:rPr dirty="0" sz="1100" spc="30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1" action="ppaction://hlinksldjump"/>
              </a:rPr>
              <a:t>–</a:t>
            </a:r>
            <a:r>
              <a:rPr dirty="0" sz="1100" spc="10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II...............................................................................................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257</a:t>
            </a:r>
            <a:endParaRPr sz="1100">
              <a:latin typeface="Calibri"/>
              <a:cs typeface="Calibri"/>
            </a:endParaRPr>
          </a:p>
          <a:p>
            <a:pPr marL="12700" marR="10160">
              <a:lnSpc>
                <a:spcPts val="1960"/>
              </a:lnSpc>
              <a:spcBef>
                <a:spcPts val="155"/>
              </a:spcBef>
            </a:pPr>
            <a:r>
              <a:rPr dirty="0" sz="1100">
                <a:latin typeface="Calibri"/>
                <a:cs typeface="Calibri"/>
                <a:hlinkClick r:id="rId22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22" action="ppaction://hlinksldjump"/>
              </a:rPr>
              <a:t>026: Experimental </a:t>
            </a:r>
            <a:r>
              <a:rPr dirty="0" sz="1100">
                <a:latin typeface="Calibri"/>
                <a:cs typeface="Calibri"/>
                <a:hlinkClick r:id="rId22" action="ppaction://hlinksldjump"/>
              </a:rPr>
              <a:t>Determination of Protein </a:t>
            </a:r>
            <a:r>
              <a:rPr dirty="0" sz="1100" spc="-5">
                <a:latin typeface="Calibri"/>
                <a:cs typeface="Calibri"/>
                <a:hlinkClick r:id="rId22" action="ppaction://hlinksldjump"/>
              </a:rPr>
              <a:t>Structure.......................................................... 258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  <a:hlinkClick r:id="rId23" action="ppaction://hlinksldjump"/>
              </a:rPr>
              <a:t>Module</a:t>
            </a:r>
            <a:r>
              <a:rPr dirty="0" sz="1100" spc="15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3" action="ppaction://hlinksldjump"/>
              </a:rPr>
              <a:t>027:</a:t>
            </a:r>
            <a:r>
              <a:rPr dirty="0" sz="1100" spc="20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3" action="ppaction://hlinksldjump"/>
              </a:rPr>
              <a:t>Protein</a:t>
            </a:r>
            <a:r>
              <a:rPr dirty="0" sz="1100" spc="15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3" action="ppaction://hlinksldjump"/>
              </a:rPr>
              <a:t>Databank.............................................................................................................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3" action="ppaction://hlinksldjump"/>
              </a:rPr>
              <a:t>259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dirty="0" sz="1100">
                <a:latin typeface="Calibri"/>
                <a:cs typeface="Calibri"/>
                <a:hlinkClick r:id="rId24" action="ppaction://hlinksldjump"/>
              </a:rPr>
              <a:t>Module</a:t>
            </a:r>
            <a:r>
              <a:rPr dirty="0" sz="1100" spc="25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028:</a:t>
            </a:r>
            <a:r>
              <a:rPr dirty="0" sz="1100" spc="45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Visualization</a:t>
            </a:r>
            <a:r>
              <a:rPr dirty="0" sz="1100" spc="30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Technique...................................................................................................</a:t>
            </a:r>
            <a:r>
              <a:rPr dirty="0" sz="1100" spc="-114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262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25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029:</a:t>
            </a:r>
            <a:r>
              <a:rPr dirty="0" sz="1100" spc="15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Online</a:t>
            </a:r>
            <a:r>
              <a:rPr dirty="0" sz="1100" spc="5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Resources</a:t>
            </a:r>
            <a:r>
              <a:rPr dirty="0" sz="1100" spc="15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for</a:t>
            </a:r>
            <a:r>
              <a:rPr dirty="0" sz="1100" spc="5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5" action="ppaction://hlinksldjump"/>
              </a:rPr>
              <a:t>Protein</a:t>
            </a:r>
            <a:r>
              <a:rPr dirty="0" sz="1100" spc="10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Visualization</a:t>
            </a:r>
            <a:r>
              <a:rPr dirty="0" sz="1100" spc="-80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263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26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030:</a:t>
            </a:r>
            <a:r>
              <a:rPr dirty="0" sz="1100" spc="30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Types</a:t>
            </a:r>
            <a:r>
              <a:rPr dirty="0" sz="1100" spc="20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6" action="ppaction://hlinksldjump"/>
              </a:rPr>
              <a:t>of</a:t>
            </a:r>
            <a:r>
              <a:rPr dirty="0" sz="1100" spc="15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Protein</a:t>
            </a:r>
            <a:r>
              <a:rPr dirty="0" sz="1100" spc="20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Visualizations........................................................................................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265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27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031:</a:t>
            </a:r>
            <a:r>
              <a:rPr dirty="0" sz="1100" spc="20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7" action="ppaction://hlinksldjump"/>
              </a:rPr>
              <a:t>Introduction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 to</a:t>
            </a:r>
            <a:r>
              <a:rPr dirty="0" sz="1100" spc="25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Energy</a:t>
            </a:r>
            <a:r>
              <a:rPr dirty="0" sz="1100" spc="5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7" action="ppaction://hlinksldjump"/>
              </a:rPr>
              <a:t>of</a:t>
            </a:r>
            <a:r>
              <a:rPr dirty="0" sz="1100" spc="5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7" action="ppaction://hlinksldjump"/>
              </a:rPr>
              <a:t>Protein</a:t>
            </a:r>
            <a:r>
              <a:rPr dirty="0" sz="1100" spc="15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Structures..................................................................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2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7" action="ppaction://hlinksldjump"/>
              </a:rPr>
              <a:t>267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28" action="ppaction://hlinksldjump"/>
              </a:rPr>
              <a:t>Module</a:t>
            </a:r>
            <a:r>
              <a:rPr dirty="0" sz="1100" spc="-10">
                <a:latin typeface="Calibri"/>
                <a:cs typeface="Calibri"/>
                <a:hlinkClick r:id="rId2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8" action="ppaction://hlinksldjump"/>
              </a:rPr>
              <a:t>032:</a:t>
            </a:r>
            <a:r>
              <a:rPr dirty="0" sz="1100" spc="10">
                <a:latin typeface="Calibri"/>
                <a:cs typeface="Calibri"/>
                <a:hlinkClick r:id="rId2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8" action="ppaction://hlinksldjump"/>
              </a:rPr>
              <a:t>Calculating</a:t>
            </a:r>
            <a:r>
              <a:rPr dirty="0" sz="1100">
                <a:latin typeface="Calibri"/>
                <a:cs typeface="Calibri"/>
                <a:hlinkClick r:id="rId2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8" action="ppaction://hlinksldjump"/>
              </a:rPr>
              <a:t>Energy</a:t>
            </a:r>
            <a:r>
              <a:rPr dirty="0" sz="1100">
                <a:latin typeface="Calibri"/>
                <a:cs typeface="Calibri"/>
                <a:hlinkClick r:id="rId28" action="ppaction://hlinksldjump"/>
              </a:rPr>
              <a:t> of</a:t>
            </a:r>
            <a:r>
              <a:rPr dirty="0" sz="1100" spc="5">
                <a:latin typeface="Calibri"/>
                <a:cs typeface="Calibri"/>
                <a:hlinkClick r:id="rId28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8" action="ppaction://hlinksldjump"/>
              </a:rPr>
              <a:t>a Protein Structure</a:t>
            </a:r>
            <a:r>
              <a:rPr dirty="0" sz="1100" spc="-35">
                <a:latin typeface="Calibri"/>
                <a:cs typeface="Calibri"/>
                <a:hlinkClick r:id="rId2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8" action="ppaction://hlinksldjump"/>
              </a:rPr>
              <a:t>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2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8" action="ppaction://hlinksldjump"/>
              </a:rPr>
              <a:t>268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29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 033:</a:t>
            </a:r>
            <a:r>
              <a:rPr dirty="0" sz="1100" spc="10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Structure</a:t>
            </a:r>
            <a:r>
              <a:rPr dirty="0" sz="1100">
                <a:latin typeface="Calibri"/>
                <a:cs typeface="Calibri"/>
                <a:hlinkClick r:id="rId29" action="ppaction://hlinksldjump"/>
              </a:rPr>
              <a:t> Determination</a:t>
            </a:r>
            <a:r>
              <a:rPr dirty="0" sz="1100" spc="5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for</a:t>
            </a:r>
            <a:r>
              <a:rPr dirty="0" sz="1100" spc="10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Energy</a:t>
            </a:r>
            <a:r>
              <a:rPr dirty="0" sz="1100" spc="10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Calculations</a:t>
            </a:r>
            <a:r>
              <a:rPr dirty="0" sz="1100" spc="-75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2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9" action="ppaction://hlinksldjump"/>
              </a:rPr>
              <a:t>269</a:t>
            </a:r>
            <a:endParaRPr sz="1100">
              <a:latin typeface="Calibri"/>
              <a:cs typeface="Calibri"/>
            </a:endParaRPr>
          </a:p>
          <a:p>
            <a:pPr marL="12700" marR="10160">
              <a:lnSpc>
                <a:spcPct val="147300"/>
              </a:lnSpc>
              <a:spcBef>
                <a:spcPts val="15"/>
              </a:spcBef>
            </a:pPr>
            <a:r>
              <a:rPr dirty="0" sz="1100">
                <a:latin typeface="Calibri"/>
                <a:cs typeface="Calibri"/>
                <a:hlinkClick r:id="rId30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30" action="ppaction://hlinksldjump"/>
              </a:rPr>
              <a:t>034: Review </a:t>
            </a:r>
            <a:r>
              <a:rPr dirty="0" sz="1100">
                <a:latin typeface="Calibri"/>
                <a:cs typeface="Calibri"/>
                <a:hlinkClick r:id="rId30" action="ppaction://hlinksldjump"/>
              </a:rPr>
              <a:t>of </a:t>
            </a:r>
            <a:r>
              <a:rPr dirty="0" sz="1100" spc="-5">
                <a:latin typeface="Calibri"/>
                <a:cs typeface="Calibri"/>
                <a:hlinkClick r:id="rId30" action="ppaction://hlinksldjump"/>
              </a:rPr>
              <a:t>Experimental Structure Determination .......................................................... 270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  <a:hlinkClick r:id="rId31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31" action="ppaction://hlinksldjump"/>
              </a:rPr>
              <a:t> 035:</a:t>
            </a:r>
            <a:r>
              <a:rPr dirty="0" sz="1100" spc="15">
                <a:latin typeface="Calibri"/>
                <a:cs typeface="Calibri"/>
                <a:hlinkClick r:id="rId3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1" action="ppaction://hlinksldjump"/>
              </a:rPr>
              <a:t>Alpha</a:t>
            </a:r>
            <a:r>
              <a:rPr dirty="0" sz="1100" spc="15">
                <a:latin typeface="Calibri"/>
                <a:cs typeface="Calibri"/>
                <a:hlinkClick r:id="rId3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1" action="ppaction://hlinksldjump"/>
              </a:rPr>
              <a:t>Helices</a:t>
            </a:r>
            <a:r>
              <a:rPr dirty="0" sz="1100" spc="5">
                <a:latin typeface="Calibri"/>
                <a:cs typeface="Calibri"/>
                <a:hlinkClick r:id="rId31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31" action="ppaction://hlinksldjump"/>
              </a:rPr>
              <a:t>-</a:t>
            </a:r>
            <a:r>
              <a:rPr dirty="0" sz="1100" spc="15">
                <a:latin typeface="Calibri"/>
                <a:cs typeface="Calibri"/>
                <a:hlinkClick r:id="rId31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31" action="ppaction://hlinksldjump"/>
              </a:rPr>
              <a:t>I</a:t>
            </a:r>
            <a:r>
              <a:rPr dirty="0" sz="1100" spc="-75">
                <a:latin typeface="Calibri"/>
                <a:cs typeface="Calibri"/>
                <a:hlinkClick r:id="rId3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1" action="ppaction://hlinksldjump"/>
              </a:rPr>
              <a:t>...............................................................................................................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3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1" action="ppaction://hlinksldjump"/>
              </a:rPr>
              <a:t>272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32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32" action="ppaction://hlinksldjump"/>
              </a:rPr>
              <a:t> 036:</a:t>
            </a:r>
            <a:r>
              <a:rPr dirty="0" sz="1100" spc="15">
                <a:latin typeface="Calibri"/>
                <a:cs typeface="Calibri"/>
                <a:hlinkClick r:id="rId3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2" action="ppaction://hlinksldjump"/>
              </a:rPr>
              <a:t>Alpha</a:t>
            </a:r>
            <a:r>
              <a:rPr dirty="0" sz="1100" spc="15">
                <a:latin typeface="Calibri"/>
                <a:cs typeface="Calibri"/>
                <a:hlinkClick r:id="rId3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2" action="ppaction://hlinksldjump"/>
              </a:rPr>
              <a:t>Helices</a:t>
            </a:r>
            <a:r>
              <a:rPr dirty="0" sz="1100" spc="5">
                <a:latin typeface="Calibri"/>
                <a:cs typeface="Calibri"/>
                <a:hlinkClick r:id="rId3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32" action="ppaction://hlinksldjump"/>
              </a:rPr>
              <a:t>–</a:t>
            </a:r>
            <a:r>
              <a:rPr dirty="0" sz="1100" spc="20">
                <a:latin typeface="Calibri"/>
                <a:cs typeface="Calibri"/>
                <a:hlinkClick r:id="rId3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2" action="ppaction://hlinksldjump"/>
              </a:rPr>
              <a:t>II</a:t>
            </a:r>
            <a:r>
              <a:rPr dirty="0" sz="1100" spc="-10">
                <a:latin typeface="Calibri"/>
                <a:cs typeface="Calibri"/>
                <a:hlinkClick r:id="rId3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2" action="ppaction://hlinksldjump"/>
              </a:rPr>
              <a:t>.............................................................................................................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3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2" action="ppaction://hlinksldjump"/>
              </a:rPr>
              <a:t>273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33" action="ppaction://hlinksldjump"/>
              </a:rPr>
              <a:t>Module</a:t>
            </a:r>
            <a:r>
              <a:rPr dirty="0" sz="1100" spc="15">
                <a:latin typeface="Calibri"/>
                <a:cs typeface="Calibri"/>
                <a:hlinkClick r:id="rId3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3" action="ppaction://hlinksldjump"/>
              </a:rPr>
              <a:t>037:</a:t>
            </a:r>
            <a:r>
              <a:rPr dirty="0" sz="1100" spc="30">
                <a:latin typeface="Calibri"/>
                <a:cs typeface="Calibri"/>
                <a:hlinkClick r:id="rId3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3" action="ppaction://hlinksldjump"/>
              </a:rPr>
              <a:t>Beta</a:t>
            </a:r>
            <a:r>
              <a:rPr dirty="0" sz="1100" spc="35">
                <a:latin typeface="Calibri"/>
                <a:cs typeface="Calibri"/>
                <a:hlinkClick r:id="rId3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3" action="ppaction://hlinksldjump"/>
              </a:rPr>
              <a:t>Sheets</a:t>
            </a:r>
            <a:r>
              <a:rPr dirty="0" sz="1100" spc="35">
                <a:latin typeface="Calibri"/>
                <a:cs typeface="Calibri"/>
                <a:hlinkClick r:id="rId3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33" action="ppaction://hlinksldjump"/>
              </a:rPr>
              <a:t>-</a:t>
            </a:r>
            <a:r>
              <a:rPr dirty="0" sz="1100" spc="10">
                <a:latin typeface="Calibri"/>
                <a:cs typeface="Calibri"/>
                <a:hlinkClick r:id="rId3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3" action="ppaction://hlinksldjump"/>
              </a:rPr>
              <a:t>I..................................................................................................................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3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3" action="ppaction://hlinksldjump"/>
              </a:rPr>
              <a:t>275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34" action="ppaction://hlinksldjump"/>
              </a:rPr>
              <a:t>Module</a:t>
            </a:r>
            <a:r>
              <a:rPr dirty="0" sz="1100" spc="15">
                <a:latin typeface="Calibri"/>
                <a:cs typeface="Calibri"/>
                <a:hlinkClick r:id="rId3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4" action="ppaction://hlinksldjump"/>
              </a:rPr>
              <a:t>038:</a:t>
            </a:r>
            <a:r>
              <a:rPr dirty="0" sz="1100" spc="30">
                <a:latin typeface="Calibri"/>
                <a:cs typeface="Calibri"/>
                <a:hlinkClick r:id="rId3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4" action="ppaction://hlinksldjump"/>
              </a:rPr>
              <a:t>Beta</a:t>
            </a:r>
            <a:r>
              <a:rPr dirty="0" sz="1100" spc="35">
                <a:latin typeface="Calibri"/>
                <a:cs typeface="Calibri"/>
                <a:hlinkClick r:id="rId3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4" action="ppaction://hlinksldjump"/>
              </a:rPr>
              <a:t>Sheets</a:t>
            </a:r>
            <a:r>
              <a:rPr dirty="0" sz="1100" spc="35">
                <a:latin typeface="Calibri"/>
                <a:cs typeface="Calibri"/>
                <a:hlinkClick r:id="rId34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34" action="ppaction://hlinksldjump"/>
              </a:rPr>
              <a:t>-</a:t>
            </a:r>
            <a:r>
              <a:rPr dirty="0" sz="1100" spc="10">
                <a:latin typeface="Calibri"/>
                <a:cs typeface="Calibri"/>
                <a:hlinkClick r:id="rId3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4" action="ppaction://hlinksldjump"/>
              </a:rPr>
              <a:t>II.................................................................................................................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3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4" action="ppaction://hlinksldjump"/>
              </a:rPr>
              <a:t>276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731254" y="9238056"/>
            <a:ext cx="167005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z="1400">
                <a:solidFill>
                  <a:srgbClr val="5B9BD4"/>
                </a:solidFill>
                <a:latin typeface="Calibri Light"/>
                <a:cs typeface="Calibri Light"/>
              </a:rPr>
              <a:t>7</a:t>
            </a:fld>
            <a:endParaRPr sz="14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168846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035: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REPEATED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ALIGNMENTS</a:t>
            </a:r>
            <a:endParaRPr sz="13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find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5">
                <a:latin typeface="Calibri"/>
                <a:cs typeface="Calibri"/>
              </a:rPr>
              <a:t> best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local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alignments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-5">
                <a:latin typeface="Calibri"/>
                <a:cs typeface="Calibri"/>
              </a:rPr>
              <a:t> using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Smith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Waterman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 spc="-5">
                <a:latin typeface="Calibri"/>
                <a:cs typeface="Calibri"/>
              </a:rPr>
              <a:t>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making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some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change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strategy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traceback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repeated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sequences.</a:t>
            </a:r>
            <a:endParaRPr sz="1200">
              <a:latin typeface="Calibri"/>
              <a:cs typeface="Calibri"/>
            </a:endParaRPr>
          </a:p>
          <a:p>
            <a:pPr marL="12700" marR="572770">
              <a:lnSpc>
                <a:spcPct val="109200"/>
              </a:lnSpc>
              <a:spcBef>
                <a:spcPts val="815"/>
              </a:spcBef>
            </a:pP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threshold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“T”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avoids</a:t>
            </a:r>
            <a:r>
              <a:rPr dirty="0" sz="1200">
                <a:latin typeface="Calibri"/>
                <a:cs typeface="Calibri"/>
              </a:rPr>
              <a:t> low </a:t>
            </a:r>
            <a:r>
              <a:rPr dirty="0" sz="1200" spc="-5">
                <a:latin typeface="Calibri"/>
                <a:cs typeface="Calibri"/>
              </a:rPr>
              <a:t>scoring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local</a:t>
            </a:r>
            <a:r>
              <a:rPr dirty="0" sz="1200" spc="-5">
                <a:latin typeface="Calibri"/>
                <a:cs typeface="Calibri"/>
              </a:rPr>
              <a:t> alignment.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traceback</a:t>
            </a:r>
            <a:r>
              <a:rPr dirty="0" sz="1200" spc="-5">
                <a:latin typeface="Calibri"/>
                <a:cs typeface="Calibri"/>
              </a:rPr>
              <a:t> can help </a:t>
            </a:r>
            <a:r>
              <a:rPr dirty="0" sz="1200">
                <a:latin typeface="Calibri"/>
                <a:cs typeface="Calibri"/>
              </a:rPr>
              <a:t>us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find</a:t>
            </a:r>
            <a:r>
              <a:rPr dirty="0" sz="1200" spc="-5">
                <a:latin typeface="Calibri"/>
                <a:cs typeface="Calibri"/>
              </a:rPr>
              <a:t> multiple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regions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multiple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ways.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6219825"/>
            <a:ext cx="5815965" cy="673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27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(-5)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is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threshold score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in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table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65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</a:pPr>
            <a:r>
              <a:rPr dirty="0" sz="1200">
                <a:latin typeface="Calibri"/>
                <a:cs typeface="Calibri"/>
              </a:rPr>
              <a:t>This</a:t>
            </a:r>
            <a:r>
              <a:rPr dirty="0" sz="1200" spc="-5">
                <a:latin typeface="Calibri"/>
                <a:cs typeface="Calibri"/>
              </a:rPr>
              <a:t> threshold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scoring method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some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modifications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waterman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help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find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many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 acids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DNA.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5350" y="2174748"/>
            <a:ext cx="5410200" cy="388620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62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15881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036: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EXAMPLES OF REPEATED ALIGNMENTS</a:t>
            </a:r>
            <a:endParaRPr sz="13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1300">
              <a:latin typeface="Calibri Light"/>
              <a:cs typeface="Calibri Light"/>
            </a:endParaRPr>
          </a:p>
          <a:p>
            <a:pPr marL="12700" marR="21590">
              <a:lnSpc>
                <a:spcPct val="110000"/>
              </a:lnSpc>
              <a:spcBef>
                <a:spcPts val="795"/>
              </a:spcBef>
            </a:pPr>
            <a:r>
              <a:rPr dirty="0" sz="1200" spc="-5">
                <a:latin typeface="Calibri"/>
                <a:cs typeface="Calibri"/>
              </a:rPr>
              <a:t>Slight modification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waterman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model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can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help </a:t>
            </a:r>
            <a:r>
              <a:rPr dirty="0" sz="1200" spc="-5">
                <a:latin typeface="Calibri"/>
                <a:cs typeface="Calibri"/>
              </a:rPr>
              <a:t>us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find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Exons </a:t>
            </a:r>
            <a:r>
              <a:rPr dirty="0" sz="1200">
                <a:latin typeface="Calibri"/>
                <a:cs typeface="Calibri"/>
              </a:rPr>
              <a:t>as </a:t>
            </a:r>
            <a:r>
              <a:rPr dirty="0" sz="1200" spc="-5">
                <a:latin typeface="Calibri"/>
                <a:cs typeface="Calibri"/>
              </a:rPr>
              <a:t>well</a:t>
            </a:r>
            <a:r>
              <a:rPr dirty="0" sz="1200">
                <a:latin typeface="Calibri"/>
                <a:cs typeface="Calibri"/>
              </a:rPr>
              <a:t> 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functional </a:t>
            </a:r>
            <a:r>
              <a:rPr dirty="0" sz="1200">
                <a:latin typeface="Calibri"/>
                <a:cs typeface="Calibri"/>
              </a:rPr>
              <a:t> units in any </a:t>
            </a:r>
            <a:r>
              <a:rPr dirty="0" sz="1200" spc="-5">
                <a:latin typeface="Calibri"/>
                <a:cs typeface="Calibri"/>
              </a:rPr>
              <a:t>sequence. Matches should </a:t>
            </a:r>
            <a:r>
              <a:rPr dirty="0" sz="1200">
                <a:latin typeface="Calibri"/>
                <a:cs typeface="Calibri"/>
              </a:rPr>
              <a:t>be end at </a:t>
            </a:r>
            <a:r>
              <a:rPr dirty="0" sz="1200" spc="-5">
                <a:latin typeface="Calibri"/>
                <a:cs typeface="Calibri"/>
              </a:rPr>
              <a:t>the threshold score </a:t>
            </a:r>
            <a:r>
              <a:rPr dirty="0" sz="1200">
                <a:latin typeface="Calibri"/>
                <a:cs typeface="Calibri"/>
              </a:rPr>
              <a:t>or </a:t>
            </a:r>
            <a:r>
              <a:rPr dirty="0" sz="1200" spc="-5">
                <a:latin typeface="Calibri"/>
                <a:cs typeface="Calibri"/>
              </a:rPr>
              <a:t>we should keep </a:t>
            </a:r>
            <a:r>
              <a:rPr dirty="0" sz="1200">
                <a:latin typeface="Calibri"/>
                <a:cs typeface="Calibri"/>
              </a:rPr>
              <a:t>track of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maximum </a:t>
            </a:r>
            <a:r>
              <a:rPr dirty="0" sz="1200" spc="-5">
                <a:latin typeface="Calibri"/>
                <a:cs typeface="Calibri"/>
              </a:rPr>
              <a:t>score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sequence.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585840"/>
            <a:ext cx="5789295" cy="8731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28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Trackback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from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different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sides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to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 find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maximum or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Threshold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(T)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Score.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65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</a:pPr>
            <a:r>
              <a:rPr dirty="0" sz="1200">
                <a:latin typeface="Calibri"/>
                <a:cs typeface="Calibri"/>
              </a:rPr>
              <a:t>Traceback </a:t>
            </a:r>
            <a:r>
              <a:rPr dirty="0" sz="1200" spc="-5">
                <a:latin typeface="Calibri"/>
                <a:cs typeface="Calibri"/>
              </a:rPr>
              <a:t>should start from </a:t>
            </a:r>
            <a:r>
              <a:rPr dirty="0" sz="1200">
                <a:latin typeface="Calibri"/>
                <a:cs typeface="Calibri"/>
              </a:rPr>
              <a:t>last </a:t>
            </a:r>
            <a:r>
              <a:rPr dirty="0" sz="1200" spc="-5">
                <a:latin typeface="Calibri"/>
                <a:cs typeface="Calibri"/>
              </a:rPr>
              <a:t>element of </a:t>
            </a: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row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-5">
                <a:latin typeface="Calibri"/>
                <a:cs typeface="Calibri"/>
              </a:rPr>
              <a:t>should </a:t>
            </a:r>
            <a:r>
              <a:rPr dirty="0" sz="1200">
                <a:latin typeface="Calibri"/>
                <a:cs typeface="Calibri"/>
              </a:rPr>
              <a:t>reach at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>
                <a:latin typeface="Calibri"/>
                <a:cs typeface="Calibri"/>
              </a:rPr>
              <a:t>top of row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element </a:t>
            </a:r>
            <a:r>
              <a:rPr dirty="0" sz="1200" spc="-5">
                <a:latin typeface="Calibri"/>
                <a:cs typeface="Calibri"/>
              </a:rPr>
              <a:t>and then </a:t>
            </a:r>
            <a:r>
              <a:rPr dirty="0" sz="1200">
                <a:latin typeface="Calibri"/>
                <a:cs typeface="Calibri"/>
              </a:rPr>
              <a:t>move to the </a:t>
            </a:r>
            <a:r>
              <a:rPr dirty="0" sz="1200" spc="-5">
                <a:latin typeface="Calibri"/>
                <a:cs typeface="Calibri"/>
              </a:rPr>
              <a:t>highest score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the Column.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this traceback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done twice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point where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 become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“0, 0”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41659" y="2223166"/>
            <a:ext cx="4506338" cy="313484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63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39458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037: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INTRODUCTION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TO SCORING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ALIGNMENTS</a:t>
            </a:r>
            <a:endParaRPr sz="13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200">
                <a:latin typeface="Calibri"/>
                <a:cs typeface="Calibri"/>
              </a:rPr>
              <a:t>There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types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alignments;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Optimal</a:t>
            </a:r>
            <a:r>
              <a:rPr dirty="0" sz="1200" spc="-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Best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Wingdings"/>
              <a:buChar char=""/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"/>
            </a:pPr>
            <a:endParaRPr sz="1200">
              <a:latin typeface="Calibri"/>
              <a:cs typeface="Calibri"/>
            </a:endParaRPr>
          </a:p>
          <a:p>
            <a:pPr marL="12700" marR="30480">
              <a:lnSpc>
                <a:spcPct val="109200"/>
              </a:lnSpc>
            </a:pPr>
            <a:r>
              <a:rPr dirty="0" sz="1200" spc="-5">
                <a:latin typeface="Calibri"/>
                <a:cs typeface="Calibri"/>
              </a:rPr>
              <a:t>Scoring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scheme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matches</a:t>
            </a:r>
            <a:r>
              <a:rPr dirty="0" sz="1200">
                <a:latin typeface="Calibri"/>
                <a:cs typeface="Calibri"/>
              </a:rPr>
              <a:t> play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crucial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role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producing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optimal alignment.</a:t>
            </a:r>
            <a:r>
              <a:rPr dirty="0" sz="1200">
                <a:latin typeface="Calibri"/>
                <a:cs typeface="Calibri"/>
              </a:rPr>
              <a:t> An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optimal alignment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should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be: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50"/>
              </a:spcBef>
              <a:buFont typeface="Wingdings"/>
              <a:buChar char=""/>
              <a:tabLst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Appropriately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rewarded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matches 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mismatches.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5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400" b="1">
                <a:latin typeface="Calibri"/>
                <a:cs typeface="Calibri"/>
              </a:rPr>
              <a:t>INTRODUCTION</a:t>
            </a:r>
            <a:endParaRPr sz="1400">
              <a:latin typeface="Calibri"/>
              <a:cs typeface="Calibri"/>
            </a:endParaRPr>
          </a:p>
          <a:p>
            <a:pPr marL="12700" marR="71755">
              <a:lnSpc>
                <a:spcPct val="110000"/>
              </a:lnSpc>
              <a:spcBef>
                <a:spcPts val="825"/>
              </a:spcBef>
            </a:pP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identify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pairs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symbol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most frequently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appear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 helps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find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substitution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specific</a:t>
            </a:r>
            <a:r>
              <a:rPr dirty="0" sz="1200">
                <a:latin typeface="Calibri"/>
                <a:cs typeface="Calibri"/>
              </a:rPr>
              <a:t> pair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 </a:t>
            </a:r>
            <a:r>
              <a:rPr dirty="0" sz="1200" spc="5">
                <a:latin typeface="Calibri"/>
                <a:cs typeface="Calibri"/>
              </a:rPr>
              <a:t>other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sequence.</a:t>
            </a:r>
            <a:endParaRPr sz="1200">
              <a:latin typeface="Calibri"/>
              <a:cs typeface="Calibri"/>
            </a:endParaRPr>
          </a:p>
          <a:p>
            <a:pPr marL="12700" marR="304800">
              <a:lnSpc>
                <a:spcPct val="110000"/>
              </a:lnSpc>
              <a:spcBef>
                <a:spcPts val="790"/>
              </a:spcBef>
            </a:pP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example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AA</a:t>
            </a:r>
            <a:r>
              <a:rPr dirty="0" sz="1200" spc="-5">
                <a:latin typeface="Calibri"/>
                <a:cs typeface="Calibri"/>
              </a:rPr>
              <a:t> nucleotide</a:t>
            </a:r>
            <a:r>
              <a:rPr dirty="0" sz="1200">
                <a:latin typeface="Calibri"/>
                <a:cs typeface="Calibri"/>
              </a:rPr>
              <a:t> have a</a:t>
            </a:r>
            <a:r>
              <a:rPr dirty="0" sz="1200" spc="-5">
                <a:latin typeface="Calibri"/>
                <a:cs typeface="Calibri"/>
              </a:rPr>
              <a:t> specific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pattern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substitution.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same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pairs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amino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 </a:t>
            </a:r>
            <a:r>
              <a:rPr dirty="0" sz="1200" spc="-5">
                <a:latin typeface="Calibri"/>
                <a:cs typeface="Calibri"/>
              </a:rPr>
              <a:t>does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>
                <a:latin typeface="Calibri"/>
                <a:cs typeface="Calibri"/>
              </a:rPr>
              <a:t> because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</a:t>
            </a:r>
            <a:r>
              <a:rPr dirty="0" sz="1200" spc="-5">
                <a:latin typeface="Calibri"/>
                <a:cs typeface="Calibri"/>
              </a:rPr>
              <a:t> can help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preserve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function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protein.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819014"/>
            <a:ext cx="5364480" cy="7467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469265" indent="-228600">
              <a:lnSpc>
                <a:spcPct val="100000"/>
              </a:lnSpc>
              <a:spcBef>
                <a:spcPts val="10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400" spc="-5" b="1">
                <a:latin typeface="Calibri"/>
                <a:cs typeface="Calibri"/>
              </a:rPr>
              <a:t>CONCLUSION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10100"/>
              </a:lnSpc>
              <a:spcBef>
                <a:spcPts val="819"/>
              </a:spcBef>
            </a:pPr>
            <a:r>
              <a:rPr dirty="0" sz="1200">
                <a:latin typeface="Calibri"/>
                <a:cs typeface="Calibri"/>
              </a:rPr>
              <a:t>Statically we </a:t>
            </a:r>
            <a:r>
              <a:rPr dirty="0" sz="1200" spc="-10">
                <a:latin typeface="Calibri"/>
                <a:cs typeface="Calibri"/>
              </a:rPr>
              <a:t>can </a:t>
            </a:r>
            <a:r>
              <a:rPr dirty="0" sz="1200" spc="-5">
                <a:latin typeface="Calibri"/>
                <a:cs typeface="Calibri"/>
              </a:rPr>
              <a:t>better align </a:t>
            </a:r>
            <a:r>
              <a:rPr dirty="0" sz="1200">
                <a:latin typeface="Calibri"/>
                <a:cs typeface="Calibri"/>
              </a:rPr>
              <a:t>any sequence of </a:t>
            </a:r>
            <a:r>
              <a:rPr dirty="0" sz="1200" spc="-5">
                <a:latin typeface="Calibri"/>
                <a:cs typeface="Calibri"/>
              </a:rPr>
              <a:t>protein </a:t>
            </a:r>
            <a:r>
              <a:rPr dirty="0" sz="1200">
                <a:latin typeface="Calibri"/>
                <a:cs typeface="Calibri"/>
              </a:rPr>
              <a:t>or </a:t>
            </a:r>
            <a:r>
              <a:rPr dirty="0" sz="1200" spc="-5">
                <a:latin typeface="Calibri"/>
                <a:cs typeface="Calibri"/>
              </a:rPr>
              <a:t>DNA, optimal gaps, </a:t>
            </a:r>
            <a:r>
              <a:rPr dirty="0" sz="1200">
                <a:latin typeface="Calibri"/>
                <a:cs typeface="Calibri"/>
              </a:rPr>
              <a:t>penalties,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insertions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deletions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statically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better.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64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11855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038: MEASURING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ALIGNMENTS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SCORES</a:t>
            </a:r>
            <a:endParaRPr sz="13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200" spc="-5">
                <a:latin typeface="Calibri"/>
                <a:cs typeface="Calibri"/>
              </a:rPr>
              <a:t>Score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mismatch both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equally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observed while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 </a:t>
            </a:r>
            <a:r>
              <a:rPr dirty="0" sz="1200">
                <a:latin typeface="Calibri"/>
                <a:cs typeface="Calibri"/>
              </a:rPr>
              <a:t>alignments.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example: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5450" y="1724405"/>
            <a:ext cx="3880709" cy="27288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02004" y="4485259"/>
            <a:ext cx="5723255" cy="1284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01219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29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Needleman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wunsch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algorithm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match,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mismatch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scoring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605"/>
              </a:spcBef>
            </a:pP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matrix </a:t>
            </a:r>
            <a:r>
              <a:rPr dirty="0" sz="1200">
                <a:latin typeface="Calibri"/>
                <a:cs typeface="Calibri"/>
              </a:rPr>
              <a:t>has</a:t>
            </a:r>
            <a:r>
              <a:rPr dirty="0" sz="1200" spc="-5">
                <a:latin typeface="Calibri"/>
                <a:cs typeface="Calibri"/>
              </a:rPr>
              <a:t> positive 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negative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scores both,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matches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mismatches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therefore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all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considered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because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it’s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diagonal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pattern.</a:t>
            </a:r>
            <a:endParaRPr sz="1200">
              <a:latin typeface="Calibri"/>
              <a:cs typeface="Calibri"/>
            </a:endParaRPr>
          </a:p>
          <a:p>
            <a:pPr marL="12700" marR="53340">
              <a:lnSpc>
                <a:spcPct val="110000"/>
              </a:lnSpc>
              <a:spcBef>
                <a:spcPts val="795"/>
              </a:spcBef>
            </a:pPr>
            <a:r>
              <a:rPr dirty="0" sz="1200">
                <a:latin typeface="Calibri"/>
                <a:cs typeface="Calibri"/>
              </a:rPr>
              <a:t>If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build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such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matrixes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mismatches 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according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life.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65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25939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039:</a:t>
            </a:r>
            <a:r>
              <a:rPr dirty="0" sz="1300" spc="-2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SCORING MATRICES</a:t>
            </a:r>
            <a:endParaRPr sz="1300">
              <a:latin typeface="Calibri Light"/>
              <a:cs typeface="Calibri Light"/>
            </a:endParaRPr>
          </a:p>
          <a:p>
            <a:pPr marL="12700" marR="194310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Alignments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used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biological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-5">
                <a:latin typeface="Calibri"/>
                <a:cs typeface="Calibri"/>
              </a:rPr>
              <a:t>nucleotides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more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easily substituted because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have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similar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chemical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nature.</a:t>
            </a:r>
            <a:endParaRPr sz="1200">
              <a:latin typeface="Calibri"/>
              <a:cs typeface="Calibri"/>
            </a:endParaRPr>
          </a:p>
          <a:p>
            <a:pPr marL="12700" marR="34290">
              <a:lnSpc>
                <a:spcPct val="110000"/>
              </a:lnSpc>
              <a:spcBef>
                <a:spcPts val="805"/>
              </a:spcBef>
            </a:pPr>
            <a:r>
              <a:rPr dirty="0" sz="1200">
                <a:latin typeface="Calibri"/>
                <a:cs typeface="Calibri"/>
              </a:rPr>
              <a:t>As amino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substituted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>
                <a:latin typeface="Calibri"/>
                <a:cs typeface="Calibri"/>
              </a:rPr>
              <a:t> many</a:t>
            </a:r>
            <a:r>
              <a:rPr dirty="0" sz="1200" spc="-5">
                <a:latin typeface="Calibri"/>
                <a:cs typeface="Calibri"/>
              </a:rPr>
              <a:t> probabilities that’s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why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need flexible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scoring.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Scoring Matrices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contain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such flexible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during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alignment.</a:t>
            </a:r>
            <a:endParaRPr sz="1200">
              <a:latin typeface="Calibri"/>
              <a:cs typeface="Calibri"/>
            </a:endParaRPr>
          </a:p>
          <a:p>
            <a:pPr marL="12700" marR="11430">
              <a:lnSpc>
                <a:spcPct val="110000"/>
              </a:lnSpc>
              <a:spcBef>
                <a:spcPts val="790"/>
              </a:spcBef>
            </a:pP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build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Matrices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analyze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amino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acids</a:t>
            </a:r>
            <a:r>
              <a:rPr dirty="0" sz="1200" spc="-5">
                <a:latin typeface="Calibri"/>
                <a:cs typeface="Calibri"/>
              </a:rPr>
              <a:t> 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substituted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single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sequence.</a:t>
            </a:r>
            <a:endParaRPr sz="1200">
              <a:latin typeface="Calibri"/>
              <a:cs typeface="Calibri"/>
            </a:endParaRPr>
          </a:p>
          <a:p>
            <a:pPr marL="12700" marR="156210">
              <a:lnSpc>
                <a:spcPct val="110000"/>
              </a:lnSpc>
              <a:spcBef>
                <a:spcPts val="795"/>
              </a:spcBef>
            </a:pPr>
            <a:r>
              <a:rPr dirty="0" sz="1200" spc="-5">
                <a:latin typeface="Calibri"/>
                <a:cs typeface="Calibri"/>
              </a:rPr>
              <a:t>Scoring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Matrices </a:t>
            </a:r>
            <a:r>
              <a:rPr dirty="0" sz="1200">
                <a:latin typeface="Calibri"/>
                <a:cs typeface="Calibri"/>
              </a:rPr>
              <a:t>have</a:t>
            </a:r>
            <a:r>
              <a:rPr dirty="0" sz="1200" spc="-5">
                <a:latin typeface="Calibri"/>
                <a:cs typeface="Calibri"/>
              </a:rPr>
              <a:t> both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values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+ve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–ve.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Positive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value</a:t>
            </a:r>
            <a:r>
              <a:rPr dirty="0" sz="1200">
                <a:latin typeface="Calibri"/>
                <a:cs typeface="Calibri"/>
              </a:rPr>
              <a:t> for</a:t>
            </a:r>
            <a:r>
              <a:rPr dirty="0" sz="1200" spc="-5">
                <a:latin typeface="Calibri"/>
                <a:cs typeface="Calibri"/>
              </a:rPr>
              <a:t> matches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-5">
                <a:latin typeface="Calibri"/>
                <a:cs typeface="Calibri"/>
              </a:rPr>
              <a:t>negative </a:t>
            </a:r>
            <a:r>
              <a:rPr dirty="0" sz="1200">
                <a:latin typeface="Calibri"/>
                <a:cs typeface="Calibri"/>
              </a:rPr>
              <a:t>value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 </a:t>
            </a:r>
            <a:r>
              <a:rPr dirty="0" sz="1200" spc="-5">
                <a:latin typeface="Calibri"/>
                <a:cs typeface="Calibri"/>
              </a:rPr>
              <a:t>mismatches.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927216"/>
            <a:ext cx="271526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0.12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Ubiquitin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Protein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where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amino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acids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matching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6477380"/>
            <a:ext cx="51003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Different</a:t>
            </a:r>
            <a:r>
              <a:rPr dirty="0" sz="1200">
                <a:latin typeface="Calibri"/>
                <a:cs typeface="Calibri"/>
              </a:rPr>
              <a:t> type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scoring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matrices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can be</a:t>
            </a:r>
            <a:r>
              <a:rPr dirty="0" sz="1200" spc="-5">
                <a:latin typeface="Calibri"/>
                <a:cs typeface="Calibri"/>
              </a:rPr>
              <a:t> developed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based on </a:t>
            </a:r>
            <a:r>
              <a:rPr dirty="0" sz="1200" spc="-5">
                <a:latin typeface="Calibri"/>
                <a:cs typeface="Calibri"/>
              </a:rPr>
              <a:t>underlying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strategy.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5400" y="3144392"/>
            <a:ext cx="5105400" cy="2600325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66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8839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040: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DERIVING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SCORING MATRICES</a:t>
            </a:r>
            <a:endParaRPr sz="13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have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property.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854066"/>
            <a:ext cx="30822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0.13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properties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 amino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acids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(Image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Esquivel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et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al.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(2013)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402960"/>
            <a:ext cx="29197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different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frequency.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7728966"/>
            <a:ext cx="5598160" cy="51180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When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compare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5">
                <a:latin typeface="Calibri"/>
                <a:cs typeface="Calibri"/>
              </a:rPr>
              <a:t> sequences</a:t>
            </a:r>
            <a:r>
              <a:rPr dirty="0" sz="1200">
                <a:latin typeface="Calibri"/>
                <a:cs typeface="Calibri"/>
              </a:rPr>
              <a:t> they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match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mismatch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according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their </a:t>
            </a:r>
            <a:r>
              <a:rPr dirty="0" sz="1200" spc="-5">
                <a:latin typeface="Calibri"/>
                <a:cs typeface="Calibri"/>
              </a:rPr>
              <a:t>frequency.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example.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434211"/>
            <a:ext cx="5943600" cy="33229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8156" y="6058373"/>
            <a:ext cx="5826915" cy="1517118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67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655945"/>
            <a:ext cx="52228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Based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frequencies we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match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mismatch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 alignments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scoring.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1668" y="940155"/>
            <a:ext cx="1304972" cy="1674137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2651125" y="1546225"/>
            <a:ext cx="627380" cy="497205"/>
            <a:chOff x="2651125" y="1546225"/>
            <a:chExt cx="627380" cy="497205"/>
          </a:xfrm>
        </p:grpSpPr>
        <p:sp>
          <p:nvSpPr>
            <p:cNvPr id="6" name="object 6"/>
            <p:cNvSpPr/>
            <p:nvPr/>
          </p:nvSpPr>
          <p:spPr>
            <a:xfrm>
              <a:off x="2657475" y="1552575"/>
              <a:ext cx="614680" cy="484505"/>
            </a:xfrm>
            <a:custGeom>
              <a:avLst/>
              <a:gdLst/>
              <a:ahLst/>
              <a:cxnLst/>
              <a:rect l="l" t="t" r="r" b="b"/>
              <a:pathLst>
                <a:path w="614679" h="484505">
                  <a:moveTo>
                    <a:pt x="372491" y="0"/>
                  </a:moveTo>
                  <a:lnTo>
                    <a:pt x="372491" y="121157"/>
                  </a:lnTo>
                  <a:lnTo>
                    <a:pt x="0" y="121157"/>
                  </a:lnTo>
                  <a:lnTo>
                    <a:pt x="0" y="363347"/>
                  </a:lnTo>
                  <a:lnTo>
                    <a:pt x="372491" y="363347"/>
                  </a:lnTo>
                  <a:lnTo>
                    <a:pt x="372491" y="484504"/>
                  </a:lnTo>
                  <a:lnTo>
                    <a:pt x="614679" y="242316"/>
                  </a:lnTo>
                  <a:lnTo>
                    <a:pt x="372491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657475" y="1552575"/>
              <a:ext cx="614680" cy="484505"/>
            </a:xfrm>
            <a:custGeom>
              <a:avLst/>
              <a:gdLst/>
              <a:ahLst/>
              <a:cxnLst/>
              <a:rect l="l" t="t" r="r" b="b"/>
              <a:pathLst>
                <a:path w="614679" h="484505">
                  <a:moveTo>
                    <a:pt x="0" y="121157"/>
                  </a:moveTo>
                  <a:lnTo>
                    <a:pt x="372491" y="121157"/>
                  </a:lnTo>
                  <a:lnTo>
                    <a:pt x="372491" y="0"/>
                  </a:lnTo>
                  <a:lnTo>
                    <a:pt x="614679" y="242316"/>
                  </a:lnTo>
                  <a:lnTo>
                    <a:pt x="372491" y="484504"/>
                  </a:lnTo>
                  <a:lnTo>
                    <a:pt x="372491" y="363347"/>
                  </a:lnTo>
                  <a:lnTo>
                    <a:pt x="0" y="363347"/>
                  </a:lnTo>
                  <a:lnTo>
                    <a:pt x="0" y="121157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97445" y="1023873"/>
            <a:ext cx="3182479" cy="15991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71650" y="3924300"/>
            <a:ext cx="4219575" cy="128587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3972559" y="2985770"/>
            <a:ext cx="497205" cy="627380"/>
            <a:chOff x="3972559" y="2985770"/>
            <a:chExt cx="497205" cy="627380"/>
          </a:xfrm>
        </p:grpSpPr>
        <p:sp>
          <p:nvSpPr>
            <p:cNvPr id="11" name="object 11"/>
            <p:cNvSpPr/>
            <p:nvPr/>
          </p:nvSpPr>
          <p:spPr>
            <a:xfrm>
              <a:off x="3978909" y="2992120"/>
              <a:ext cx="484505" cy="614680"/>
            </a:xfrm>
            <a:custGeom>
              <a:avLst/>
              <a:gdLst/>
              <a:ahLst/>
              <a:cxnLst/>
              <a:rect l="l" t="t" r="r" b="b"/>
              <a:pathLst>
                <a:path w="484504" h="614679">
                  <a:moveTo>
                    <a:pt x="363347" y="0"/>
                  </a:moveTo>
                  <a:lnTo>
                    <a:pt x="121157" y="0"/>
                  </a:lnTo>
                  <a:lnTo>
                    <a:pt x="121157" y="372490"/>
                  </a:lnTo>
                  <a:lnTo>
                    <a:pt x="0" y="372490"/>
                  </a:lnTo>
                  <a:lnTo>
                    <a:pt x="242188" y="614679"/>
                  </a:lnTo>
                  <a:lnTo>
                    <a:pt x="484504" y="372490"/>
                  </a:lnTo>
                  <a:lnTo>
                    <a:pt x="363347" y="372490"/>
                  </a:lnTo>
                  <a:lnTo>
                    <a:pt x="363347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978909" y="2992120"/>
              <a:ext cx="484505" cy="614680"/>
            </a:xfrm>
            <a:custGeom>
              <a:avLst/>
              <a:gdLst/>
              <a:ahLst/>
              <a:cxnLst/>
              <a:rect l="l" t="t" r="r" b="b"/>
              <a:pathLst>
                <a:path w="484504" h="614679">
                  <a:moveTo>
                    <a:pt x="363347" y="0"/>
                  </a:moveTo>
                  <a:lnTo>
                    <a:pt x="363347" y="372490"/>
                  </a:lnTo>
                  <a:lnTo>
                    <a:pt x="484504" y="372490"/>
                  </a:lnTo>
                  <a:lnTo>
                    <a:pt x="242188" y="614679"/>
                  </a:lnTo>
                  <a:lnTo>
                    <a:pt x="0" y="372490"/>
                  </a:lnTo>
                  <a:lnTo>
                    <a:pt x="121157" y="372490"/>
                  </a:lnTo>
                  <a:lnTo>
                    <a:pt x="121157" y="0"/>
                  </a:lnTo>
                  <a:lnTo>
                    <a:pt x="363347" y="0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68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9304" y="435356"/>
            <a:ext cx="5996940" cy="52978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058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254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041:</a:t>
            </a:r>
            <a:r>
              <a:rPr dirty="0" sz="1300" spc="-3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PAM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MATRICES</a:t>
            </a:r>
            <a:endParaRPr sz="1300">
              <a:latin typeface="Calibri Light"/>
              <a:cs typeface="Calibri Light"/>
            </a:endParaRPr>
          </a:p>
          <a:p>
            <a:pPr marL="25400" marR="153670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Alignment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matrices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very</a:t>
            </a:r>
            <a:r>
              <a:rPr dirty="0" sz="1200" spc="-5">
                <a:latin typeface="Calibri"/>
                <a:cs typeface="Calibri"/>
              </a:rPr>
              <a:t> useful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method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</a:t>
            </a:r>
            <a:r>
              <a:rPr dirty="0" sz="1200">
                <a:latin typeface="Calibri"/>
                <a:cs typeface="Calibri"/>
              </a:rPr>
              <a:t> 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match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mismatch.</a:t>
            </a:r>
            <a:endParaRPr sz="1200">
              <a:latin typeface="Calibri"/>
              <a:cs typeface="Calibri"/>
            </a:endParaRPr>
          </a:p>
          <a:p>
            <a:pPr marL="25400">
              <a:lnSpc>
                <a:spcPct val="100000"/>
              </a:lnSpc>
              <a:spcBef>
                <a:spcPts val="950"/>
              </a:spcBef>
            </a:pPr>
            <a:r>
              <a:rPr dirty="0" sz="1200">
                <a:latin typeface="Calibri"/>
                <a:cs typeface="Calibri"/>
              </a:rPr>
              <a:t>There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types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scoring matrices.</a:t>
            </a:r>
            <a:endParaRPr sz="1200">
              <a:latin typeface="Calibri"/>
              <a:cs typeface="Calibri"/>
            </a:endParaRPr>
          </a:p>
          <a:p>
            <a:pPr marL="481965" indent="-228600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482600" algn="l"/>
              </a:tabLst>
            </a:pPr>
            <a:r>
              <a:rPr dirty="0" sz="1200">
                <a:latin typeface="Calibri"/>
                <a:cs typeface="Calibri"/>
              </a:rPr>
              <a:t>PAM</a:t>
            </a:r>
            <a:endParaRPr sz="1200">
              <a:latin typeface="Calibri"/>
              <a:cs typeface="Calibri"/>
            </a:endParaRPr>
          </a:p>
          <a:p>
            <a:pPr marL="481965" indent="-228600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482600" algn="l"/>
              </a:tabLst>
            </a:pPr>
            <a:r>
              <a:rPr dirty="0" sz="1200" spc="-5">
                <a:latin typeface="Calibri"/>
                <a:cs typeface="Calibri"/>
              </a:rPr>
              <a:t>BLOSUM</a:t>
            </a:r>
            <a:endParaRPr sz="1200">
              <a:latin typeface="Calibri"/>
              <a:cs typeface="Calibri"/>
            </a:endParaRPr>
          </a:p>
          <a:p>
            <a:pPr marL="25400">
              <a:lnSpc>
                <a:spcPct val="100000"/>
              </a:lnSpc>
              <a:spcBef>
                <a:spcPts val="935"/>
              </a:spcBef>
            </a:pPr>
            <a:r>
              <a:rPr dirty="0" sz="1200">
                <a:latin typeface="Calibri"/>
                <a:cs typeface="Calibri"/>
              </a:rPr>
              <a:t>PAM</a:t>
            </a:r>
            <a:r>
              <a:rPr dirty="0" sz="1200" spc="-5">
                <a:latin typeface="Calibri"/>
                <a:cs typeface="Calibri"/>
              </a:rPr>
              <a:t> means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“Point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Accepted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Mutation”</a:t>
            </a:r>
            <a:endParaRPr sz="1200">
              <a:latin typeface="Calibri"/>
              <a:cs typeface="Calibri"/>
            </a:endParaRPr>
          </a:p>
          <a:p>
            <a:pPr marL="25400" marR="46355">
              <a:lnSpc>
                <a:spcPct val="110000"/>
              </a:lnSpc>
              <a:spcBef>
                <a:spcPts val="805"/>
              </a:spcBef>
            </a:pPr>
            <a:r>
              <a:rPr dirty="0" sz="1200" spc="-5">
                <a:latin typeface="Calibri"/>
                <a:cs typeface="Calibri"/>
              </a:rPr>
              <a:t>Point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accepted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mutations</a:t>
            </a:r>
            <a:r>
              <a:rPr dirty="0" sz="1200">
                <a:latin typeface="Calibri"/>
                <a:cs typeface="Calibri"/>
              </a:rPr>
              <a:t> means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substitution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one</a:t>
            </a:r>
            <a:r>
              <a:rPr dirty="0" sz="1200">
                <a:latin typeface="Calibri"/>
                <a:cs typeface="Calibri"/>
              </a:rPr>
              <a:t> amino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 in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 another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function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remain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conserved.</a:t>
            </a:r>
            <a:endParaRPr sz="1200">
              <a:latin typeface="Calibri"/>
              <a:cs typeface="Calibri"/>
            </a:endParaRPr>
          </a:p>
          <a:p>
            <a:pPr marL="481965" indent="-228600">
              <a:lnSpc>
                <a:spcPct val="100000"/>
              </a:lnSpc>
              <a:spcBef>
                <a:spcPts val="1015"/>
              </a:spcBef>
              <a:buFont typeface="Symbol"/>
              <a:buChar char=""/>
              <a:tabLst>
                <a:tab pos="481965" algn="l"/>
                <a:tab pos="482600" algn="l"/>
              </a:tabLst>
            </a:pPr>
            <a:r>
              <a:rPr dirty="0" sz="1400" spc="-5" b="1">
                <a:latin typeface="Calibri"/>
                <a:cs typeface="Calibri"/>
              </a:rPr>
              <a:t>PAM</a:t>
            </a:r>
            <a:r>
              <a:rPr dirty="0" sz="1400" spc="-4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UNIT</a:t>
            </a:r>
            <a:endParaRPr sz="1400">
              <a:latin typeface="Calibri"/>
              <a:cs typeface="Calibri"/>
            </a:endParaRPr>
          </a:p>
          <a:p>
            <a:pPr algn="just" marL="25400" marR="88265" indent="31750">
              <a:lnSpc>
                <a:spcPct val="110000"/>
              </a:lnSpc>
              <a:spcBef>
                <a:spcPts val="810"/>
              </a:spcBef>
            </a:pPr>
            <a:r>
              <a:rPr dirty="0" sz="1200">
                <a:latin typeface="Calibri"/>
                <a:cs typeface="Calibri"/>
              </a:rPr>
              <a:t>PAM </a:t>
            </a:r>
            <a:r>
              <a:rPr dirty="0" sz="1200" spc="-5">
                <a:latin typeface="Calibri"/>
                <a:cs typeface="Calibri"/>
              </a:rPr>
              <a:t>unit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actually </a:t>
            </a:r>
            <a:r>
              <a:rPr dirty="0" sz="1200">
                <a:latin typeface="Calibri"/>
                <a:cs typeface="Calibri"/>
              </a:rPr>
              <a:t>that time </a:t>
            </a:r>
            <a:r>
              <a:rPr dirty="0" sz="1200" spc="-5">
                <a:latin typeface="Calibri"/>
                <a:cs typeface="Calibri"/>
              </a:rPr>
              <a:t>during which </a:t>
            </a:r>
            <a:r>
              <a:rPr dirty="0" sz="1200">
                <a:latin typeface="Calibri"/>
                <a:cs typeface="Calibri"/>
              </a:rPr>
              <a:t>1% </a:t>
            </a:r>
            <a:r>
              <a:rPr dirty="0" sz="1200" spc="-5">
                <a:latin typeface="Calibri"/>
                <a:cs typeface="Calibri"/>
              </a:rPr>
              <a:t>amino acid undergo </a:t>
            </a:r>
            <a:r>
              <a:rPr dirty="0" sz="1200">
                <a:latin typeface="Calibri"/>
                <a:cs typeface="Calibri"/>
              </a:rPr>
              <a:t>for </a:t>
            </a:r>
            <a:r>
              <a:rPr dirty="0" sz="1200" spc="-5">
                <a:latin typeface="Calibri"/>
                <a:cs typeface="Calibri"/>
              </a:rPr>
              <a:t>acceptable mutation. </a:t>
            </a:r>
            <a:r>
              <a:rPr dirty="0" sz="1200">
                <a:latin typeface="Calibri"/>
                <a:cs typeface="Calibri"/>
              </a:rPr>
              <a:t>If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 sequences diverge by </a:t>
            </a:r>
            <a:r>
              <a:rPr dirty="0" sz="1200">
                <a:latin typeface="Calibri"/>
                <a:cs typeface="Calibri"/>
              </a:rPr>
              <a:t>100 PAM </a:t>
            </a:r>
            <a:r>
              <a:rPr dirty="0" sz="1200" spc="-5">
                <a:latin typeface="Calibri"/>
                <a:cs typeface="Calibri"/>
              </a:rPr>
              <a:t>units, </a:t>
            </a:r>
            <a:r>
              <a:rPr dirty="0" sz="1200">
                <a:latin typeface="Calibri"/>
                <a:cs typeface="Calibri"/>
              </a:rPr>
              <a:t>it does not </a:t>
            </a:r>
            <a:r>
              <a:rPr dirty="0" sz="1200" spc="-5">
                <a:latin typeface="Calibri"/>
                <a:cs typeface="Calibri"/>
              </a:rPr>
              <a:t>mean that they will be </a:t>
            </a:r>
            <a:r>
              <a:rPr dirty="0" sz="1200">
                <a:latin typeface="Calibri"/>
                <a:cs typeface="Calibri"/>
              </a:rPr>
              <a:t>at </a:t>
            </a:r>
            <a:r>
              <a:rPr dirty="0" sz="1200" spc="-5">
                <a:latin typeface="Calibri"/>
                <a:cs typeface="Calibri"/>
              </a:rPr>
              <a:t>totally different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positions.</a:t>
            </a:r>
            <a:endParaRPr sz="1200">
              <a:latin typeface="Calibri"/>
              <a:cs typeface="Calibri"/>
            </a:endParaRPr>
          </a:p>
          <a:p>
            <a:pPr marL="481965" indent="-228600">
              <a:lnSpc>
                <a:spcPct val="100000"/>
              </a:lnSpc>
              <a:spcBef>
                <a:spcPts val="1015"/>
              </a:spcBef>
              <a:buFont typeface="Symbol"/>
              <a:buChar char=""/>
              <a:tabLst>
                <a:tab pos="481965" algn="l"/>
                <a:tab pos="482600" algn="l"/>
              </a:tabLst>
            </a:pPr>
            <a:r>
              <a:rPr dirty="0" sz="1400" b="1">
                <a:latin typeface="Calibri"/>
                <a:cs typeface="Calibri"/>
              </a:rPr>
              <a:t>STEP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TOCOMPUTE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PAM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MATRICES</a:t>
            </a:r>
            <a:endParaRPr sz="1400">
              <a:latin typeface="Calibri"/>
              <a:cs typeface="Calibri"/>
            </a:endParaRPr>
          </a:p>
          <a:p>
            <a:pPr marL="481965" indent="-228600">
              <a:lnSpc>
                <a:spcPct val="100000"/>
              </a:lnSpc>
              <a:spcBef>
                <a:spcPts val="160"/>
              </a:spcBef>
              <a:buAutoNum type="arabicPeriod"/>
              <a:tabLst>
                <a:tab pos="482600" algn="l"/>
              </a:tabLst>
            </a:pPr>
            <a:r>
              <a:rPr dirty="0" sz="1200">
                <a:latin typeface="Calibri"/>
                <a:cs typeface="Calibri"/>
              </a:rPr>
              <a:t>Align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sequence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>
                <a:latin typeface="Calibri"/>
                <a:cs typeface="Calibri"/>
              </a:rPr>
              <a:t> are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1-PAM</a:t>
            </a:r>
            <a:r>
              <a:rPr dirty="0" sz="1200" spc="-5">
                <a:latin typeface="Calibri"/>
                <a:cs typeface="Calibri"/>
              </a:rPr>
              <a:t> Unit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diverge.</a:t>
            </a:r>
            <a:endParaRPr sz="1200">
              <a:latin typeface="Calibri"/>
              <a:cs typeface="Calibri"/>
            </a:endParaRPr>
          </a:p>
          <a:p>
            <a:pPr marL="481965" indent="-228600">
              <a:lnSpc>
                <a:spcPct val="100000"/>
              </a:lnSpc>
              <a:spcBef>
                <a:spcPts val="145"/>
              </a:spcBef>
              <a:buAutoNum type="arabicPeriod"/>
              <a:tabLst>
                <a:tab pos="482600" algn="l"/>
              </a:tabLst>
            </a:pPr>
            <a:r>
              <a:rPr dirty="0" sz="1200" spc="-5">
                <a:latin typeface="Calibri"/>
                <a:cs typeface="Calibri"/>
              </a:rPr>
              <a:t>Let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Ai,i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times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Ai is</a:t>
            </a:r>
            <a:r>
              <a:rPr dirty="0" sz="1200" spc="-5">
                <a:latin typeface="Calibri"/>
                <a:cs typeface="Calibri"/>
              </a:rPr>
              <a:t> substituted by </a:t>
            </a:r>
            <a:r>
              <a:rPr dirty="0" sz="1200">
                <a:latin typeface="Calibri"/>
                <a:cs typeface="Calibri"/>
              </a:rPr>
              <a:t>Ai.</a:t>
            </a:r>
            <a:endParaRPr sz="1200">
              <a:latin typeface="Calibri"/>
              <a:cs typeface="Calibri"/>
            </a:endParaRPr>
          </a:p>
          <a:p>
            <a:pPr marL="481965" indent="-228600">
              <a:lnSpc>
                <a:spcPct val="100000"/>
              </a:lnSpc>
              <a:spcBef>
                <a:spcPts val="145"/>
              </a:spcBef>
              <a:buAutoNum type="arabicPeriod"/>
              <a:tabLst>
                <a:tab pos="482600" algn="l"/>
              </a:tabLst>
            </a:pPr>
            <a:r>
              <a:rPr dirty="0" sz="1200" spc="-5">
                <a:latin typeface="Calibri"/>
                <a:cs typeface="Calibri"/>
              </a:rPr>
              <a:t>Compute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frequency fi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amino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Ai.</a:t>
            </a:r>
            <a:endParaRPr sz="1200">
              <a:latin typeface="Calibri"/>
              <a:cs typeface="Calibri"/>
            </a:endParaRPr>
          </a:p>
          <a:p>
            <a:pPr marL="302260" marR="4568190" indent="-48895">
              <a:lnSpc>
                <a:spcPts val="2390"/>
              </a:lnSpc>
              <a:spcBef>
                <a:spcPts val="85"/>
              </a:spcBef>
            </a:pPr>
            <a:r>
              <a:rPr dirty="0" sz="1200">
                <a:latin typeface="Calibri"/>
                <a:cs typeface="Calibri"/>
              </a:rPr>
              <a:t>Then, </a:t>
            </a:r>
            <a:r>
              <a:rPr dirty="0" sz="1200" spc="-5">
                <a:latin typeface="Calibri"/>
                <a:cs typeface="Calibri"/>
              </a:rPr>
              <a:t>PAM1=pii=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PAM</a:t>
            </a:r>
            <a:r>
              <a:rPr dirty="0" sz="1200" spc="-4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‘n’=</a:t>
            </a:r>
            <a:r>
              <a:rPr dirty="0" sz="1200" spc="-4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(PAM1)</a:t>
            </a:r>
            <a:r>
              <a:rPr dirty="0" baseline="38194" sz="1200" spc="-7">
                <a:latin typeface="Calibri"/>
                <a:cs typeface="Calibri"/>
              </a:rPr>
              <a:t>n</a:t>
            </a:r>
            <a:endParaRPr baseline="38194"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24100" y="5199665"/>
            <a:ext cx="351604" cy="29146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69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1889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2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042:</a:t>
            </a:r>
            <a:r>
              <a:rPr dirty="0" sz="1300" spc="-3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BLOSUM</a:t>
            </a:r>
            <a:r>
              <a:rPr dirty="0" sz="1300" spc="-2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MATRICES</a:t>
            </a:r>
            <a:endParaRPr sz="1300">
              <a:latin typeface="Calibri Light"/>
              <a:cs typeface="Calibri Light"/>
            </a:endParaRPr>
          </a:p>
          <a:p>
            <a:pPr marL="12700" marR="410845">
              <a:lnSpc>
                <a:spcPct val="1092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BLOSUM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matrices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can</a:t>
            </a:r>
            <a:r>
              <a:rPr dirty="0" sz="1200" spc="-5">
                <a:latin typeface="Calibri"/>
                <a:cs typeface="Calibri"/>
              </a:rPr>
              <a:t> be used 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protein sequences.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BLOSUM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matrices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was </a:t>
            </a:r>
            <a:r>
              <a:rPr dirty="0" sz="1200" spc="-5">
                <a:latin typeface="Calibri"/>
                <a:cs typeface="Calibri"/>
              </a:rPr>
              <a:t>first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purposed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1992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Henikoff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00">
              <a:latin typeface="Calibri"/>
              <a:cs typeface="Calibri"/>
            </a:endParaRPr>
          </a:p>
          <a:p>
            <a:pPr marL="12700" marR="218440">
              <a:lnSpc>
                <a:spcPct val="110000"/>
              </a:lnSpc>
            </a:pPr>
            <a:r>
              <a:rPr dirty="0" sz="1200" spc="-5">
                <a:latin typeface="Calibri"/>
                <a:cs typeface="Calibri"/>
              </a:rPr>
              <a:t>BLOSUM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matrices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also</a:t>
            </a:r>
            <a:r>
              <a:rPr dirty="0" sz="1200" spc="-5">
                <a:latin typeface="Calibri"/>
                <a:cs typeface="Calibri"/>
              </a:rPr>
              <a:t> called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Block substitution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matrix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without </a:t>
            </a:r>
            <a:r>
              <a:rPr dirty="0" sz="1200">
                <a:latin typeface="Calibri"/>
                <a:cs typeface="Calibri"/>
              </a:rPr>
              <a:t>any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gap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although </a:t>
            </a:r>
            <a:r>
              <a:rPr dirty="0" sz="1200">
                <a:latin typeface="Calibri"/>
                <a:cs typeface="Calibri"/>
              </a:rPr>
              <a:t>it has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mismatches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1204" y="5140578"/>
            <a:ext cx="5544820" cy="1316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35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There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three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steps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compute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BLOUSM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Matrices.</a:t>
            </a:r>
            <a:endParaRPr sz="1200">
              <a:latin typeface="Calibri"/>
              <a:cs typeface="Calibri"/>
            </a:endParaRPr>
          </a:p>
          <a:p>
            <a:pPr marL="63500">
              <a:lnSpc>
                <a:spcPct val="100000"/>
              </a:lnSpc>
              <a:spcBef>
                <a:spcPts val="935"/>
              </a:spcBef>
            </a:pPr>
            <a:r>
              <a:rPr dirty="0" u="sng" sz="1200" spc="-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Step</a:t>
            </a:r>
            <a:r>
              <a:rPr dirty="0" u="sng" sz="1200" spc="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20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1: </a:t>
            </a:r>
            <a:r>
              <a:rPr dirty="0" sz="1200" spc="-5">
                <a:latin typeface="Calibri"/>
                <a:cs typeface="Calibri"/>
              </a:rPr>
              <a:t>Eliminate 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identical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x%</a:t>
            </a:r>
            <a:r>
              <a:rPr dirty="0" sz="1200" spc="-5">
                <a:latin typeface="Calibri"/>
                <a:cs typeface="Calibri"/>
              </a:rPr>
              <a:t> positions</a:t>
            </a:r>
            <a:endParaRPr sz="1200">
              <a:latin typeface="Calibri"/>
              <a:cs typeface="Calibri"/>
            </a:endParaRPr>
          </a:p>
          <a:p>
            <a:pPr marL="63500" marR="55880">
              <a:lnSpc>
                <a:spcPct val="110000"/>
              </a:lnSpc>
              <a:spcBef>
                <a:spcPts val="805"/>
              </a:spcBef>
            </a:pPr>
            <a:r>
              <a:rPr dirty="0" u="sng" sz="1200" spc="-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Step </a:t>
            </a:r>
            <a:r>
              <a:rPr dirty="0" u="sng" sz="120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2: </a:t>
            </a:r>
            <a:r>
              <a:rPr dirty="0" sz="1200" spc="-5">
                <a:latin typeface="Calibri"/>
                <a:cs typeface="Calibri"/>
              </a:rPr>
              <a:t>Compute observed frequency </a:t>
            </a:r>
            <a:r>
              <a:rPr dirty="0" sz="1200">
                <a:latin typeface="Calibri"/>
                <a:cs typeface="Calibri"/>
              </a:rPr>
              <a:t>f </a:t>
            </a:r>
            <a:r>
              <a:rPr dirty="0" baseline="-10416" sz="1200" spc="-7">
                <a:latin typeface="Calibri"/>
                <a:cs typeface="Calibri"/>
              </a:rPr>
              <a:t>i, </a:t>
            </a:r>
            <a:r>
              <a:rPr dirty="0" baseline="-10416" sz="1200">
                <a:latin typeface="Calibri"/>
                <a:cs typeface="Calibri"/>
              </a:rPr>
              <a:t>j</a:t>
            </a:r>
            <a:r>
              <a:rPr dirty="0" baseline="-10416" sz="1200" spc="7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aligned </a:t>
            </a:r>
            <a:r>
              <a:rPr dirty="0" sz="1200">
                <a:latin typeface="Calibri"/>
                <a:cs typeface="Calibri"/>
              </a:rPr>
              <a:t>pair </a:t>
            </a:r>
            <a:r>
              <a:rPr dirty="0" sz="1200" spc="5">
                <a:latin typeface="Calibri"/>
                <a:cs typeface="Calibri"/>
              </a:rPr>
              <a:t>A</a:t>
            </a:r>
            <a:r>
              <a:rPr dirty="0" baseline="-10416" sz="1200" spc="7">
                <a:latin typeface="Calibri"/>
                <a:cs typeface="Calibri"/>
              </a:rPr>
              <a:t>i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5">
                <a:latin typeface="Calibri"/>
                <a:cs typeface="Calibri"/>
              </a:rPr>
              <a:t>A</a:t>
            </a:r>
            <a:r>
              <a:rPr dirty="0" baseline="-10416" sz="1200" spc="-7">
                <a:latin typeface="Calibri"/>
                <a:cs typeface="Calibri"/>
              </a:rPr>
              <a:t>j</a:t>
            </a:r>
            <a:r>
              <a:rPr dirty="0" sz="1200" spc="-5">
                <a:latin typeface="Calibri"/>
                <a:cs typeface="Calibri"/>
              </a:rPr>
              <a:t>. Hence, </a:t>
            </a:r>
            <a:r>
              <a:rPr dirty="0" sz="1200">
                <a:latin typeface="Calibri"/>
                <a:cs typeface="Calibri"/>
              </a:rPr>
              <a:t>f </a:t>
            </a:r>
            <a:r>
              <a:rPr dirty="0" baseline="-10416" sz="1200" spc="-7">
                <a:latin typeface="Calibri"/>
                <a:cs typeface="Calibri"/>
              </a:rPr>
              <a:t>i,j</a:t>
            </a:r>
            <a:r>
              <a:rPr dirty="0" baseline="-10416" sz="120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becomes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probability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aligning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5">
                <a:latin typeface="Calibri"/>
                <a:cs typeface="Calibri"/>
              </a:rPr>
              <a:t>A</a:t>
            </a:r>
            <a:r>
              <a:rPr dirty="0" baseline="-10416" sz="1200" spc="7">
                <a:latin typeface="Calibri"/>
                <a:cs typeface="Calibri"/>
              </a:rPr>
              <a:t>i</a:t>
            </a:r>
            <a:r>
              <a:rPr dirty="0" baseline="-10416" sz="1200" spc="112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baseline="-10416" sz="1200">
                <a:latin typeface="Calibri"/>
                <a:cs typeface="Calibri"/>
              </a:rPr>
              <a:t>j</a:t>
            </a:r>
            <a:r>
              <a:rPr dirty="0" baseline="-10416" sz="1200" spc="1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selected blocks.</a:t>
            </a:r>
            <a:endParaRPr sz="1200">
              <a:latin typeface="Calibri"/>
              <a:cs typeface="Calibri"/>
            </a:endParaRPr>
          </a:p>
          <a:p>
            <a:pPr marL="63500">
              <a:lnSpc>
                <a:spcPct val="100000"/>
              </a:lnSpc>
              <a:spcBef>
                <a:spcPts val="935"/>
              </a:spcBef>
            </a:pPr>
            <a:r>
              <a:rPr dirty="0" u="sng" sz="1200" spc="-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Step</a:t>
            </a:r>
            <a:r>
              <a:rPr dirty="0" u="sng" sz="1200" spc="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20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3:</a:t>
            </a:r>
            <a:r>
              <a:rPr dirty="0" u="sng" sz="1200" spc="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</a:t>
            </a:r>
            <a:r>
              <a:rPr dirty="0" baseline="-10416" sz="1200">
                <a:latin typeface="Calibri"/>
                <a:cs typeface="Calibri"/>
              </a:rPr>
              <a:t>i</a:t>
            </a:r>
            <a:r>
              <a:rPr dirty="0" baseline="-10416" sz="1200" spc="1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frequency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observing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5">
                <a:latin typeface="Calibri"/>
                <a:cs typeface="Calibri"/>
              </a:rPr>
              <a:t>A</a:t>
            </a:r>
            <a:r>
              <a:rPr dirty="0" baseline="-10416" sz="1200" spc="7">
                <a:latin typeface="Calibri"/>
                <a:cs typeface="Calibri"/>
              </a:rPr>
              <a:t>i</a:t>
            </a:r>
            <a:r>
              <a:rPr dirty="0" baseline="-10416" sz="1200" spc="13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entire block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3642" y="2564299"/>
            <a:ext cx="4891222" cy="158787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87753" y="4309998"/>
            <a:ext cx="328676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0.14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sequence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 amino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acids which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have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mismatch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but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no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gap.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10769" y="6860920"/>
            <a:ext cx="4821958" cy="1008123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437639" y="8059801"/>
            <a:ext cx="4896485" cy="266700"/>
          </a:xfrm>
          <a:custGeom>
            <a:avLst/>
            <a:gdLst/>
            <a:ahLst/>
            <a:cxnLst/>
            <a:rect l="l" t="t" r="r" b="b"/>
            <a:pathLst>
              <a:path w="4896485" h="266700">
                <a:moveTo>
                  <a:pt x="4896485" y="0"/>
                </a:moveTo>
                <a:lnTo>
                  <a:pt x="0" y="0"/>
                </a:lnTo>
                <a:lnTo>
                  <a:pt x="0" y="266700"/>
                </a:lnTo>
                <a:lnTo>
                  <a:pt x="4896485" y="266700"/>
                </a:lnTo>
                <a:lnTo>
                  <a:pt x="48964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02004" y="7980045"/>
            <a:ext cx="5533390" cy="693420"/>
          </a:xfrm>
          <a:prstGeom prst="rect">
            <a:avLst/>
          </a:prstGeom>
        </p:spPr>
        <p:txBody>
          <a:bodyPr wrap="square" lIns="0" tIns="75565" rIns="0" bIns="0" rtlCol="0" vert="horz">
            <a:spAutoFit/>
          </a:bodyPr>
          <a:lstStyle/>
          <a:p>
            <a:pPr marL="535305">
              <a:lnSpc>
                <a:spcPct val="100000"/>
              </a:lnSpc>
              <a:spcBef>
                <a:spcPts val="595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0.15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formula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for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computation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 BLOSUM MATRICES.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515"/>
              </a:spcBef>
            </a:pPr>
            <a:r>
              <a:rPr dirty="0" sz="1200">
                <a:latin typeface="Calibri"/>
                <a:cs typeface="Calibri"/>
              </a:rPr>
              <a:t>Typically </a:t>
            </a:r>
            <a:r>
              <a:rPr dirty="0" sz="1200" spc="-5">
                <a:latin typeface="Calibri"/>
                <a:cs typeface="Calibri"/>
              </a:rPr>
              <a:t>used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matrices: BLOSUM62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PAM120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PAMx,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larger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x</a:t>
            </a:r>
            <a:r>
              <a:rPr dirty="0" sz="1200" spc="-5">
                <a:latin typeface="Calibri"/>
                <a:cs typeface="Calibri"/>
              </a:rPr>
              <a:t> detects </a:t>
            </a:r>
            <a:r>
              <a:rPr dirty="0" sz="1200">
                <a:latin typeface="Calibri"/>
                <a:cs typeface="Calibri"/>
              </a:rPr>
              <a:t>more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divergent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70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15881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043:</a:t>
            </a:r>
            <a:r>
              <a:rPr dirty="0" sz="1300" spc="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MULTIPLE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SEQUENCE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ALIGNMENT</a:t>
            </a:r>
            <a:endParaRPr sz="1300">
              <a:latin typeface="Calibri Light"/>
              <a:cs typeface="Calibri Light"/>
            </a:endParaRPr>
          </a:p>
          <a:p>
            <a:pPr marL="12700" marR="397510">
              <a:lnSpc>
                <a:spcPct val="1092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pair</a:t>
            </a:r>
            <a:r>
              <a:rPr dirty="0" sz="1200" spc="-5">
                <a:latin typeface="Calibri"/>
                <a:cs typeface="Calibri"/>
              </a:rPr>
              <a:t> wise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pairs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sequence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compare them.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scoring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matrices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were</a:t>
            </a:r>
            <a:r>
              <a:rPr dirty="0" sz="1200" spc="-5">
                <a:latin typeface="Calibri"/>
                <a:cs typeface="Calibri"/>
              </a:rPr>
              <a:t> used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ranks.</a:t>
            </a:r>
            <a:endParaRPr sz="1200">
              <a:latin typeface="Calibri"/>
              <a:cs typeface="Calibri"/>
            </a:endParaRPr>
          </a:p>
          <a:p>
            <a:pPr marL="12700" marR="123189">
              <a:lnSpc>
                <a:spcPct val="110000"/>
              </a:lnSpc>
              <a:spcBef>
                <a:spcPts val="805"/>
              </a:spcBef>
            </a:pP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Multiple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multiple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</a:t>
            </a:r>
            <a:r>
              <a:rPr dirty="0" sz="1200">
                <a:latin typeface="Calibri"/>
                <a:cs typeface="Calibri"/>
              </a:rPr>
              <a:t> of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DNA</a:t>
            </a:r>
            <a:r>
              <a:rPr dirty="0" sz="1200" spc="-5">
                <a:latin typeface="Calibri"/>
                <a:cs typeface="Calibri"/>
              </a:rPr>
              <a:t> sequences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5">
                <a:latin typeface="Calibri"/>
                <a:cs typeface="Calibri"/>
              </a:rPr>
              <a:t>identify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matches 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mismatches.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822063"/>
            <a:ext cx="5790565" cy="424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pair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wise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 </a:t>
            </a:r>
            <a:r>
              <a:rPr dirty="0" sz="1200">
                <a:latin typeface="Calibri"/>
                <a:cs typeface="Calibri"/>
              </a:rPr>
              <a:t>Dynamic</a:t>
            </a:r>
            <a:r>
              <a:rPr dirty="0" sz="1200" spc="-5">
                <a:latin typeface="Calibri"/>
                <a:cs typeface="Calibri"/>
              </a:rPr>
              <a:t> programming </a:t>
            </a:r>
            <a:r>
              <a:rPr dirty="0" sz="1200">
                <a:latin typeface="Calibri"/>
                <a:cs typeface="Calibri"/>
              </a:rPr>
              <a:t>but</a:t>
            </a:r>
            <a:r>
              <a:rPr dirty="0" sz="1200" spc="-5">
                <a:latin typeface="Calibri"/>
                <a:cs typeface="Calibri"/>
              </a:rPr>
              <a:t> 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multiple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</a:t>
            </a:r>
            <a:r>
              <a:rPr dirty="0" sz="1200" spc="3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would</a:t>
            </a:r>
            <a:r>
              <a:rPr dirty="0" sz="1200">
                <a:latin typeface="Calibri"/>
                <a:cs typeface="Calibri"/>
              </a:rPr>
              <a:t> be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very </a:t>
            </a:r>
            <a:r>
              <a:rPr dirty="0" sz="1200" spc="-5">
                <a:latin typeface="Calibri"/>
                <a:cs typeface="Calibri"/>
              </a:rPr>
              <a:t>expensive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computationally.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 solution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progressive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7200" y="2148332"/>
            <a:ext cx="6372225" cy="2124075"/>
          </a:xfrm>
          <a:prstGeom prst="rect">
            <a:avLst/>
          </a:prstGeom>
          <a:ln w="9525">
            <a:solidFill>
              <a:srgbClr val="5B9BD4"/>
            </a:solidFill>
          </a:ln>
        </p:spPr>
        <p:txBody>
          <a:bodyPr wrap="square" lIns="0" tIns="17145" rIns="0" bIns="0" rtlCol="0" vert="horz">
            <a:spAutoFit/>
          </a:bodyPr>
          <a:lstStyle/>
          <a:p>
            <a:pPr algn="just" marL="245110" marR="187325" indent="-47625">
              <a:lnSpc>
                <a:spcPct val="101699"/>
              </a:lnSpc>
              <a:spcBef>
                <a:spcPts val="135"/>
              </a:spcBef>
            </a:pP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Q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dirty="0" sz="3200" spc="-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dirty="0" sz="3200" spc="-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32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3200" spc="-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dirty="0" sz="3200" spc="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dirty="0" sz="32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K Y</a:t>
            </a:r>
            <a:r>
              <a:rPr dirty="0" sz="3200" spc="-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H </a:t>
            </a:r>
            <a:r>
              <a:rPr dirty="0" sz="3200" spc="-7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 spc="5">
                <a:solidFill>
                  <a:srgbClr val="FF0000"/>
                </a:solidFill>
                <a:latin typeface="Calibri"/>
                <a:cs typeface="Calibri"/>
              </a:rPr>
              <a:t>M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Q V K I F T P L H D K S - H G K S H </a:t>
            </a:r>
            <a:r>
              <a:rPr dirty="0" sz="3200" spc="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M Q V H L Y - P L H D K S - T G K S H </a:t>
            </a:r>
            <a:r>
              <a:rPr dirty="0" sz="3200" spc="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Q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dirty="0" sz="32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dirty="0" sz="3200" spc="-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dirty="0" sz="3200" spc="-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dirty="0" sz="32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3200" spc="-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dirty="0" sz="3200" spc="-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dirty="0" sz="32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K S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3644" y="4309998"/>
            <a:ext cx="190627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0.16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multiple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sequence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alignment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71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2212" y="435356"/>
            <a:ext cx="5830570" cy="65925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Table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Contents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sz="1100">
                <a:latin typeface="Calibri"/>
                <a:cs typeface="Calibri"/>
                <a:hlinkClick r:id="rId2" action="ppaction://hlinksldjump"/>
              </a:rPr>
              <a:t>Module</a:t>
            </a:r>
            <a:r>
              <a:rPr dirty="0" sz="1100" spc="45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039:</a:t>
            </a:r>
            <a:r>
              <a:rPr dirty="0" sz="1100" spc="60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LOOPS-I............................................................................................................................</a:t>
            </a:r>
            <a:r>
              <a:rPr dirty="0" sz="1100" spc="-95">
                <a:latin typeface="Calibri"/>
                <a:cs typeface="Calibri"/>
                <a:hlinkClick r:id="rId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" action="ppaction://hlinksldjump"/>
              </a:rPr>
              <a:t>278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3" action="ppaction://hlinksldjump"/>
              </a:rPr>
              <a:t>Module</a:t>
            </a:r>
            <a:r>
              <a:rPr dirty="0" sz="1100" spc="45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" action="ppaction://hlinksldjump"/>
              </a:rPr>
              <a:t>040:</a:t>
            </a:r>
            <a:r>
              <a:rPr dirty="0" sz="1100" spc="60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" action="ppaction://hlinksldjump"/>
              </a:rPr>
              <a:t>LOOPS-II...........................................................................................................................</a:t>
            </a:r>
            <a:r>
              <a:rPr dirty="0" sz="1100" spc="-95">
                <a:latin typeface="Calibri"/>
                <a:cs typeface="Calibri"/>
                <a:hlinkClick r:id="rId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3" action="ppaction://hlinksldjump"/>
              </a:rPr>
              <a:t>280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4" action="ppaction://hlinksldjump"/>
              </a:rPr>
              <a:t>Module</a:t>
            </a:r>
            <a:r>
              <a:rPr dirty="0" sz="1100" spc="20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4" action="ppaction://hlinksldjump"/>
              </a:rPr>
              <a:t>041:</a:t>
            </a:r>
            <a:r>
              <a:rPr dirty="0" sz="1100" spc="45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4" action="ppaction://hlinksldjump"/>
              </a:rPr>
              <a:t>COILS................................................................................................................................</a:t>
            </a:r>
            <a:r>
              <a:rPr dirty="0" sz="1100" spc="-110">
                <a:latin typeface="Calibri"/>
                <a:cs typeface="Calibri"/>
                <a:hlinkClick r:id="rId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4" action="ppaction://hlinksldjump"/>
              </a:rPr>
              <a:t>282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5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5" action="ppaction://hlinksldjump"/>
              </a:rPr>
              <a:t>042:</a:t>
            </a:r>
            <a:r>
              <a:rPr dirty="0" sz="1100" spc="25">
                <a:latin typeface="Calibri"/>
                <a:cs typeface="Calibri"/>
                <a:hlinkClick r:id="rId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5" action="ppaction://hlinksldjump"/>
              </a:rPr>
              <a:t>Structure</a:t>
            </a:r>
            <a:r>
              <a:rPr dirty="0" sz="1100" spc="25">
                <a:latin typeface="Calibri"/>
                <a:cs typeface="Calibri"/>
                <a:hlinkClick r:id="rId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5" action="ppaction://hlinksldjump"/>
              </a:rPr>
              <a:t>Classification</a:t>
            </a:r>
            <a:r>
              <a:rPr dirty="0" sz="1100" spc="40">
                <a:latin typeface="Calibri"/>
                <a:cs typeface="Calibri"/>
                <a:hlinkClick r:id="rId5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5" action="ppaction://hlinksldjump"/>
              </a:rPr>
              <a:t>-</a:t>
            </a:r>
            <a:r>
              <a:rPr dirty="0" sz="1100" spc="10">
                <a:latin typeface="Calibri"/>
                <a:cs typeface="Calibri"/>
                <a:hlinkClick r:id="rId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5" action="ppaction://hlinksldjump"/>
              </a:rPr>
              <a:t>I................................................................................................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5" action="ppaction://hlinksldjump"/>
              </a:rPr>
              <a:t>283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6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043:</a:t>
            </a:r>
            <a:r>
              <a:rPr dirty="0" sz="1100" spc="25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Structure</a:t>
            </a:r>
            <a:r>
              <a:rPr dirty="0" sz="1100" spc="25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Classification</a:t>
            </a:r>
            <a:r>
              <a:rPr dirty="0" sz="1100" spc="40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6" action="ppaction://hlinksldjump"/>
              </a:rPr>
              <a:t>-</a:t>
            </a:r>
            <a:r>
              <a:rPr dirty="0" sz="1100" spc="10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II...............................................................................................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6" action="ppaction://hlinksldjump"/>
              </a:rPr>
              <a:t>285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7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 044:</a:t>
            </a:r>
            <a:r>
              <a:rPr dirty="0" sz="1100" spc="15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Examples</a:t>
            </a:r>
            <a:r>
              <a:rPr dirty="0" sz="1100" spc="5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7" action="ppaction://hlinksldjump"/>
              </a:rPr>
              <a:t>of Protein 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Domains..........................................................................................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7" action="ppaction://hlinksldjump"/>
              </a:rPr>
              <a:t>286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8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045:</a:t>
            </a:r>
            <a:r>
              <a:rPr dirty="0" sz="1100" spc="25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CATH</a:t>
            </a:r>
            <a:r>
              <a:rPr dirty="0" sz="1100" spc="10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Classification</a:t>
            </a:r>
            <a:r>
              <a:rPr dirty="0" sz="1100" spc="-114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..........................................................................................................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8" action="ppaction://hlinksldjump"/>
              </a:rPr>
              <a:t>288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9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046:</a:t>
            </a:r>
            <a:r>
              <a:rPr dirty="0" sz="1100" spc="25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Classification</a:t>
            </a:r>
            <a:r>
              <a:rPr dirty="0" sz="1100" spc="10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Databases</a:t>
            </a:r>
            <a:r>
              <a:rPr dirty="0" sz="1100" spc="-50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..................................................................................................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9" action="ppaction://hlinksldjump"/>
              </a:rPr>
              <a:t>290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10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047:</a:t>
            </a:r>
            <a:r>
              <a:rPr dirty="0" sz="1100" spc="25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Algorithms</a:t>
            </a:r>
            <a:r>
              <a:rPr dirty="0" sz="1100" spc="5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for</a:t>
            </a:r>
            <a:r>
              <a:rPr dirty="0" sz="1100" spc="25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Structure</a:t>
            </a:r>
            <a:r>
              <a:rPr dirty="0" sz="1100" spc="15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Classification............................................................................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1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0" action="ppaction://hlinksldjump"/>
              </a:rPr>
              <a:t>292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11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048:</a:t>
            </a:r>
            <a:r>
              <a:rPr dirty="0" sz="1100" spc="10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1" action="ppaction://hlinksldjump"/>
              </a:rPr>
              <a:t>Protein</a:t>
            </a:r>
            <a:r>
              <a:rPr dirty="0" sz="1100" spc="20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Structure</a:t>
            </a:r>
            <a:r>
              <a:rPr dirty="0" sz="1100" spc="20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Comparison.........................................................................................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1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1" action="ppaction://hlinksldjump"/>
              </a:rPr>
              <a:t>293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dirty="0" sz="1100">
                <a:latin typeface="Calibri"/>
                <a:cs typeface="Calibri"/>
                <a:hlinkClick r:id="rId12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1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2" action="ppaction://hlinksldjump"/>
              </a:rPr>
              <a:t>049:</a:t>
            </a:r>
            <a:r>
              <a:rPr dirty="0" sz="1100" spc="25">
                <a:latin typeface="Calibri"/>
                <a:cs typeface="Calibri"/>
                <a:hlinkClick r:id="rId1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2" action="ppaction://hlinksldjump"/>
              </a:rPr>
              <a:t>Strategies</a:t>
            </a:r>
            <a:r>
              <a:rPr dirty="0" sz="1100" spc="15">
                <a:latin typeface="Calibri"/>
                <a:cs typeface="Calibri"/>
                <a:hlinkClick r:id="rId1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2" action="ppaction://hlinksldjump"/>
              </a:rPr>
              <a:t>for</a:t>
            </a:r>
            <a:r>
              <a:rPr dirty="0" sz="1100" spc="-5">
                <a:latin typeface="Calibri"/>
                <a:cs typeface="Calibri"/>
                <a:hlinkClick r:id="rId12" action="ppaction://hlinksldjump"/>
              </a:rPr>
              <a:t> Structure</a:t>
            </a:r>
            <a:r>
              <a:rPr dirty="0" sz="1100" spc="25">
                <a:latin typeface="Calibri"/>
                <a:cs typeface="Calibri"/>
                <a:hlinkClick r:id="rId1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2" action="ppaction://hlinksldjump"/>
              </a:rPr>
              <a:t>Comparison</a:t>
            </a:r>
            <a:r>
              <a:rPr dirty="0" sz="1100" spc="40">
                <a:latin typeface="Calibri"/>
                <a:cs typeface="Calibri"/>
                <a:hlinkClick r:id="rId1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2" action="ppaction://hlinksldjump"/>
              </a:rPr>
              <a:t>-</a:t>
            </a:r>
            <a:r>
              <a:rPr dirty="0" sz="1100" spc="5">
                <a:latin typeface="Calibri"/>
                <a:cs typeface="Calibri"/>
                <a:hlinkClick r:id="rId1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2" action="ppaction://hlinksldjump"/>
              </a:rPr>
              <a:t>I...........................................................................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1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2" action="ppaction://hlinksldjump"/>
              </a:rPr>
              <a:t>294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13" action="ppaction://hlinksldjump"/>
              </a:rPr>
              <a:t>Module</a:t>
            </a:r>
            <a:r>
              <a:rPr dirty="0" sz="1100" spc="5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050:</a:t>
            </a:r>
            <a:r>
              <a:rPr dirty="0" sz="1100" spc="25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Strategies</a:t>
            </a:r>
            <a:r>
              <a:rPr dirty="0" sz="1100" spc="15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3" action="ppaction://hlinksldjump"/>
              </a:rPr>
              <a:t>for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 Structure</a:t>
            </a:r>
            <a:r>
              <a:rPr dirty="0" sz="1100" spc="25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Comparison</a:t>
            </a:r>
            <a:r>
              <a:rPr dirty="0" sz="1100" spc="40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3" action="ppaction://hlinksldjump"/>
              </a:rPr>
              <a:t>-</a:t>
            </a:r>
            <a:r>
              <a:rPr dirty="0" sz="1100" spc="5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II..........................................................................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1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3" action="ppaction://hlinksldjump"/>
              </a:rPr>
              <a:t>295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14" action="ppaction://hlinksldjump"/>
              </a:rPr>
              <a:t>Module</a:t>
            </a:r>
            <a:r>
              <a:rPr dirty="0" sz="1100" spc="15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051:</a:t>
            </a:r>
            <a:r>
              <a:rPr dirty="0" sz="1100" spc="35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Online</a:t>
            </a:r>
            <a:r>
              <a:rPr dirty="0" sz="1100" spc="20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Resources</a:t>
            </a:r>
            <a:r>
              <a:rPr dirty="0" sz="1100" spc="35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for</a:t>
            </a:r>
            <a:r>
              <a:rPr dirty="0" sz="1100" spc="35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Structure</a:t>
            </a:r>
            <a:r>
              <a:rPr dirty="0" sz="1100" spc="35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Comparison...................................................................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1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4" action="ppaction://hlinksldjump"/>
              </a:rPr>
              <a:t>296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dirty="0" sz="1100">
                <a:latin typeface="Calibri"/>
                <a:cs typeface="Calibri"/>
                <a:hlinkClick r:id="rId15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052:</a:t>
            </a:r>
            <a:r>
              <a:rPr dirty="0" sz="1100" spc="5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5" action="ppaction://hlinksldjump"/>
              </a:rPr>
              <a:t>Protein</a:t>
            </a:r>
            <a:r>
              <a:rPr dirty="0" sz="1100" spc="15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Structure</a:t>
            </a:r>
            <a:r>
              <a:rPr dirty="0" sz="1100" spc="20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Prediction............................................................................................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1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5" action="ppaction://hlinksldjump"/>
              </a:rPr>
              <a:t>298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dirty="0" sz="1100">
                <a:latin typeface="Calibri"/>
                <a:cs typeface="Calibri"/>
                <a:hlinkClick r:id="rId16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053:</a:t>
            </a:r>
            <a:r>
              <a:rPr dirty="0" sz="1100" spc="10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6" action="ppaction://hlinksldjump"/>
              </a:rPr>
              <a:t>Predicting</a:t>
            </a:r>
            <a:r>
              <a:rPr dirty="0" sz="1100" spc="5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Secondary</a:t>
            </a:r>
            <a:r>
              <a:rPr dirty="0" sz="1100" spc="20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Structures</a:t>
            </a:r>
            <a:r>
              <a:rPr dirty="0" sz="1100" spc="-65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1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6" action="ppaction://hlinksldjump"/>
              </a:rPr>
              <a:t>299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dirty="0" sz="1100">
                <a:latin typeface="Calibri"/>
                <a:cs typeface="Calibri"/>
                <a:hlinkClick r:id="rId17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17" action="ppaction://hlinksldjump"/>
              </a:rPr>
              <a:t>054:</a:t>
            </a:r>
            <a:r>
              <a:rPr dirty="0" sz="1100" spc="15">
                <a:latin typeface="Calibri"/>
                <a:cs typeface="Calibri"/>
                <a:hlinkClick r:id="rId17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7" action="ppaction://hlinksldjump"/>
              </a:rPr>
              <a:t>Introduction</a:t>
            </a:r>
            <a:r>
              <a:rPr dirty="0" sz="1100" spc="-5">
                <a:latin typeface="Calibri"/>
                <a:cs typeface="Calibri"/>
                <a:hlinkClick r:id="rId17" action="ppaction://hlinksldjump"/>
              </a:rPr>
              <a:t> to</a:t>
            </a:r>
            <a:r>
              <a:rPr dirty="0" sz="1100" spc="25">
                <a:latin typeface="Calibri"/>
                <a:cs typeface="Calibri"/>
                <a:hlinkClick r:id="rId1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7" action="ppaction://hlinksldjump"/>
              </a:rPr>
              <a:t>Chou</a:t>
            </a:r>
            <a:r>
              <a:rPr dirty="0" sz="1100" spc="10">
                <a:latin typeface="Calibri"/>
                <a:cs typeface="Calibri"/>
                <a:hlinkClick r:id="rId1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7" action="ppaction://hlinksldjump"/>
              </a:rPr>
              <a:t>Fasman</a:t>
            </a:r>
            <a:r>
              <a:rPr dirty="0" sz="1100" spc="10">
                <a:latin typeface="Calibri"/>
                <a:cs typeface="Calibri"/>
                <a:hlinkClick r:id="rId1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7" action="ppaction://hlinksldjump"/>
              </a:rPr>
              <a:t>Algorithm.........................................................................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17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7" action="ppaction://hlinksldjump"/>
              </a:rPr>
              <a:t>300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dirty="0" sz="1100">
                <a:latin typeface="Calibri"/>
                <a:cs typeface="Calibri"/>
                <a:hlinkClick r:id="rId18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055:</a:t>
            </a:r>
            <a:r>
              <a:rPr dirty="0" sz="1100" spc="20">
                <a:latin typeface="Calibri"/>
                <a:cs typeface="Calibri"/>
                <a:hlinkClick r:id="rId1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2’</a:t>
            </a:r>
            <a:r>
              <a:rPr dirty="0" sz="1100" spc="25">
                <a:latin typeface="Calibri"/>
                <a:cs typeface="Calibri"/>
                <a:hlinkClick r:id="rId1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Structures</a:t>
            </a:r>
            <a:r>
              <a:rPr dirty="0" sz="1100" spc="25">
                <a:latin typeface="Calibri"/>
                <a:cs typeface="Calibri"/>
                <a:hlinkClick r:id="rId18" action="ppaction://hlinksldjump"/>
              </a:rPr>
              <a:t> </a:t>
            </a:r>
            <a:r>
              <a:rPr dirty="0" sz="1100" spc="-10">
                <a:latin typeface="Calibri"/>
                <a:cs typeface="Calibri"/>
                <a:hlinkClick r:id="rId18" action="ppaction://hlinksldjump"/>
              </a:rPr>
              <a:t>in</a:t>
            </a:r>
            <a:r>
              <a:rPr dirty="0" sz="1100" spc="15">
                <a:latin typeface="Calibri"/>
                <a:cs typeface="Calibri"/>
                <a:hlinkClick r:id="rId1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Chou</a:t>
            </a:r>
            <a:r>
              <a:rPr dirty="0" sz="1100" spc="15">
                <a:latin typeface="Calibri"/>
                <a:cs typeface="Calibri"/>
                <a:hlinkClick r:id="rId1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Fasman</a:t>
            </a:r>
            <a:r>
              <a:rPr dirty="0" sz="1100" spc="15">
                <a:latin typeface="Calibri"/>
                <a:cs typeface="Calibri"/>
                <a:hlinkClick r:id="rId1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Algorithm.........................................................................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18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8" action="ppaction://hlinksldjump"/>
              </a:rPr>
              <a:t>301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dirty="0" sz="1100">
                <a:latin typeface="Calibri"/>
                <a:cs typeface="Calibri"/>
                <a:hlinkClick r:id="rId19" action="ppaction://hlinksldjump"/>
              </a:rPr>
              <a:t>Module</a:t>
            </a:r>
            <a:r>
              <a:rPr dirty="0" sz="1100" spc="-10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056:</a:t>
            </a:r>
            <a:r>
              <a:rPr dirty="0" sz="1100" spc="10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Chou</a:t>
            </a:r>
            <a:r>
              <a:rPr dirty="0" sz="1100" spc="5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Fasman</a:t>
            </a:r>
            <a:r>
              <a:rPr dirty="0" sz="1100" spc="-10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9" action="ppaction://hlinksldjump"/>
              </a:rPr>
              <a:t>Algorithm</a:t>
            </a:r>
            <a:r>
              <a:rPr dirty="0" sz="1100" spc="15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9" action="ppaction://hlinksldjump"/>
              </a:rPr>
              <a:t>-</a:t>
            </a:r>
            <a:r>
              <a:rPr dirty="0" sz="1100" spc="10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19" action="ppaction://hlinksldjump"/>
              </a:rPr>
              <a:t>I</a:t>
            </a:r>
            <a:r>
              <a:rPr dirty="0" sz="1100" spc="-105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..............................................................................................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19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19" action="ppaction://hlinksldjump"/>
              </a:rPr>
              <a:t>302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dirty="0" sz="1100">
                <a:latin typeface="Calibri"/>
                <a:cs typeface="Calibri"/>
                <a:hlinkClick r:id="rId20" action="ppaction://hlinksldjump"/>
              </a:rPr>
              <a:t>Module</a:t>
            </a:r>
            <a:r>
              <a:rPr dirty="0" sz="1100" spc="-10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057:</a:t>
            </a:r>
            <a:r>
              <a:rPr dirty="0" sz="1100" spc="10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Chou</a:t>
            </a:r>
            <a:r>
              <a:rPr dirty="0" sz="1100" spc="5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Fasman </a:t>
            </a:r>
            <a:r>
              <a:rPr dirty="0" sz="1100">
                <a:latin typeface="Calibri"/>
                <a:cs typeface="Calibri"/>
                <a:hlinkClick r:id="rId20" action="ppaction://hlinksldjump"/>
              </a:rPr>
              <a:t>Algorithm</a:t>
            </a:r>
            <a:r>
              <a:rPr dirty="0" sz="1100" spc="15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0" action="ppaction://hlinksldjump"/>
              </a:rPr>
              <a:t>-</a:t>
            </a:r>
            <a:r>
              <a:rPr dirty="0" sz="1100" spc="10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II</a:t>
            </a:r>
            <a:r>
              <a:rPr dirty="0" sz="1100" spc="-105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.............................................................................................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20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0" action="ppaction://hlinksldjump"/>
              </a:rPr>
              <a:t>303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21" action="ppaction://hlinksldjump"/>
              </a:rPr>
              <a:t>Module</a:t>
            </a:r>
            <a:r>
              <a:rPr dirty="0" sz="1100" spc="-10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058:</a:t>
            </a:r>
            <a:r>
              <a:rPr dirty="0" sz="1100" spc="10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Chou</a:t>
            </a:r>
            <a:r>
              <a:rPr dirty="0" sz="1100" spc="5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Fasman </a:t>
            </a:r>
            <a:r>
              <a:rPr dirty="0" sz="1100">
                <a:latin typeface="Calibri"/>
                <a:cs typeface="Calibri"/>
                <a:hlinkClick r:id="rId21" action="ppaction://hlinksldjump"/>
              </a:rPr>
              <a:t>Algorithm</a:t>
            </a:r>
            <a:r>
              <a:rPr dirty="0" sz="1100" spc="15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1" action="ppaction://hlinksldjump"/>
              </a:rPr>
              <a:t>-</a:t>
            </a:r>
            <a:r>
              <a:rPr dirty="0" sz="1100" spc="10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III</a:t>
            </a:r>
            <a:r>
              <a:rPr dirty="0" sz="1100" spc="-105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............................................................................................</a:t>
            </a:r>
            <a:r>
              <a:rPr dirty="0" sz="1100" spc="-125">
                <a:latin typeface="Calibri"/>
                <a:cs typeface="Calibri"/>
                <a:hlinkClick r:id="rId21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1" action="ppaction://hlinksldjump"/>
              </a:rPr>
              <a:t>304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22" action="ppaction://hlinksldjump"/>
              </a:rPr>
              <a:t>Module </a:t>
            </a:r>
            <a:r>
              <a:rPr dirty="0" sz="1100" spc="-5">
                <a:latin typeface="Calibri"/>
                <a:cs typeface="Calibri"/>
                <a:hlinkClick r:id="rId22" action="ppaction://hlinksldjump"/>
              </a:rPr>
              <a:t>059:</a:t>
            </a:r>
            <a:r>
              <a:rPr dirty="0" sz="1100" spc="25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2" action="ppaction://hlinksldjump"/>
              </a:rPr>
              <a:t>Chou</a:t>
            </a:r>
            <a:r>
              <a:rPr dirty="0" sz="1100" spc="15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2" action="ppaction://hlinksldjump"/>
              </a:rPr>
              <a:t>Fasman</a:t>
            </a:r>
            <a:r>
              <a:rPr dirty="0" sz="1100">
                <a:latin typeface="Calibri"/>
                <a:cs typeface="Calibri"/>
                <a:hlinkClick r:id="rId22" action="ppaction://hlinksldjump"/>
              </a:rPr>
              <a:t> Algorithm</a:t>
            </a:r>
            <a:r>
              <a:rPr dirty="0" sz="1100" spc="30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2" action="ppaction://hlinksldjump"/>
              </a:rPr>
              <a:t>-</a:t>
            </a:r>
            <a:r>
              <a:rPr dirty="0" sz="1100" spc="20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2" action="ppaction://hlinksldjump"/>
              </a:rPr>
              <a:t>IV............................................................................................</a:t>
            </a:r>
            <a:r>
              <a:rPr dirty="0" sz="1100" spc="-120">
                <a:latin typeface="Calibri"/>
                <a:cs typeface="Calibri"/>
                <a:hlinkClick r:id="rId22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2" action="ppaction://hlinksldjump"/>
              </a:rPr>
              <a:t>305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23" action="ppaction://hlinksldjump"/>
              </a:rPr>
              <a:t>Module</a:t>
            </a:r>
            <a:r>
              <a:rPr dirty="0" sz="1100" spc="-10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3" action="ppaction://hlinksldjump"/>
              </a:rPr>
              <a:t>060:</a:t>
            </a:r>
            <a:r>
              <a:rPr dirty="0" sz="1100" spc="10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3" action="ppaction://hlinksldjump"/>
              </a:rPr>
              <a:t>Chou</a:t>
            </a:r>
            <a:r>
              <a:rPr dirty="0" sz="1100" spc="5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3" action="ppaction://hlinksldjump"/>
              </a:rPr>
              <a:t>Fasman</a:t>
            </a:r>
            <a:r>
              <a:rPr dirty="0" sz="1100" spc="-10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3" action="ppaction://hlinksldjump"/>
              </a:rPr>
              <a:t>Algorithm</a:t>
            </a:r>
            <a:r>
              <a:rPr dirty="0" sz="1100" spc="15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3" action="ppaction://hlinksldjump"/>
              </a:rPr>
              <a:t>–</a:t>
            </a:r>
            <a:r>
              <a:rPr dirty="0" sz="1100" spc="15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3" action="ppaction://hlinksldjump"/>
              </a:rPr>
              <a:t>Flowchart</a:t>
            </a:r>
            <a:r>
              <a:rPr dirty="0" sz="1100" spc="5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3" action="ppaction://hlinksldjump"/>
              </a:rPr>
              <a:t>I</a:t>
            </a:r>
            <a:r>
              <a:rPr dirty="0" sz="1100" spc="-35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3" action="ppaction://hlinksldjump"/>
              </a:rPr>
              <a:t>............................................................................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23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3" action="ppaction://hlinksldjump"/>
              </a:rPr>
              <a:t>307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24" action="ppaction://hlinksldjump"/>
              </a:rPr>
              <a:t>Module</a:t>
            </a:r>
            <a:r>
              <a:rPr dirty="0" sz="1100" spc="-10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061:</a:t>
            </a:r>
            <a:r>
              <a:rPr dirty="0" sz="1100" spc="10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Chou</a:t>
            </a:r>
            <a:r>
              <a:rPr dirty="0" sz="1100" spc="5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Fasman</a:t>
            </a:r>
            <a:r>
              <a:rPr dirty="0" sz="1100" spc="-10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4" action="ppaction://hlinksldjump"/>
              </a:rPr>
              <a:t>Algorithm</a:t>
            </a:r>
            <a:r>
              <a:rPr dirty="0" sz="1100" spc="15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4" action="ppaction://hlinksldjump"/>
              </a:rPr>
              <a:t>–</a:t>
            </a:r>
            <a:r>
              <a:rPr dirty="0" sz="1100" spc="15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Flowchart</a:t>
            </a:r>
            <a:r>
              <a:rPr dirty="0" sz="1100" spc="5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4" action="ppaction://hlinksldjump"/>
              </a:rPr>
              <a:t>II</a:t>
            </a:r>
            <a:r>
              <a:rPr dirty="0" sz="1100" spc="-35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...........................................................................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24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4" action="ppaction://hlinksldjump"/>
              </a:rPr>
              <a:t>308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1100">
                <a:latin typeface="Calibri"/>
                <a:cs typeface="Calibri"/>
                <a:hlinkClick r:id="rId25" action="ppaction://hlinksldjump"/>
              </a:rPr>
              <a:t>Module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 063:</a:t>
            </a:r>
            <a:r>
              <a:rPr dirty="0" sz="1100" spc="15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Chou</a:t>
            </a:r>
            <a:r>
              <a:rPr dirty="0" sz="1100" spc="5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Fasman</a:t>
            </a:r>
            <a:r>
              <a:rPr dirty="0" sz="1100">
                <a:latin typeface="Calibri"/>
                <a:cs typeface="Calibri"/>
                <a:hlinkClick r:id="rId25" action="ppaction://hlinksldjump"/>
              </a:rPr>
              <a:t> Algorithm</a:t>
            </a:r>
            <a:r>
              <a:rPr dirty="0" sz="1100" spc="20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5" action="ppaction://hlinksldjump"/>
              </a:rPr>
              <a:t>–</a:t>
            </a:r>
            <a:r>
              <a:rPr dirty="0" sz="1100" spc="20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Improvements.......................................................................</a:t>
            </a:r>
            <a:r>
              <a:rPr dirty="0" sz="1100" spc="-130">
                <a:latin typeface="Calibri"/>
                <a:cs typeface="Calibri"/>
                <a:hlinkClick r:id="rId25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5" action="ppaction://hlinksldjump"/>
              </a:rPr>
              <a:t>311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100">
                <a:latin typeface="Calibri"/>
                <a:cs typeface="Calibri"/>
                <a:hlinkClick r:id="rId26" action="ppaction://hlinksldjump"/>
              </a:rPr>
              <a:t>Module</a:t>
            </a:r>
            <a:r>
              <a:rPr dirty="0" sz="1100" spc="10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064:</a:t>
            </a:r>
            <a:r>
              <a:rPr dirty="0" sz="1100" spc="25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Summary</a:t>
            </a:r>
            <a:r>
              <a:rPr dirty="0" sz="1100" spc="20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6" action="ppaction://hlinksldjump"/>
              </a:rPr>
              <a:t>of</a:t>
            </a:r>
            <a:r>
              <a:rPr dirty="0" sz="1100" spc="25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Visualization,</a:t>
            </a:r>
            <a:r>
              <a:rPr dirty="0" sz="1100" spc="30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Classification</a:t>
            </a:r>
            <a:r>
              <a:rPr dirty="0" sz="1100" spc="10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>
                <a:latin typeface="Calibri"/>
                <a:cs typeface="Calibri"/>
                <a:hlinkClick r:id="rId26" action="ppaction://hlinksldjump"/>
              </a:rPr>
              <a:t>&amp;</a:t>
            </a:r>
            <a:r>
              <a:rPr dirty="0" sz="1100" spc="35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Prediction....................................................</a:t>
            </a:r>
            <a:r>
              <a:rPr dirty="0" sz="1100" spc="-120">
                <a:latin typeface="Calibri"/>
                <a:cs typeface="Calibri"/>
                <a:hlinkClick r:id="rId26" action="ppaction://hlinksldjump"/>
              </a:rPr>
              <a:t> </a:t>
            </a:r>
            <a:r>
              <a:rPr dirty="0" sz="1100" spc="-5">
                <a:latin typeface="Calibri"/>
                <a:cs typeface="Calibri"/>
                <a:hlinkClick r:id="rId26" action="ppaction://hlinksldjump"/>
              </a:rPr>
              <a:t>312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731254" y="9238056"/>
            <a:ext cx="167005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z="1400">
                <a:solidFill>
                  <a:srgbClr val="5B9BD4"/>
                </a:solidFill>
                <a:latin typeface="Calibri Light"/>
                <a:cs typeface="Calibri Light"/>
              </a:rPr>
              <a:t>7</a:t>
            </a:fld>
            <a:endParaRPr sz="14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3201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044: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MORE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ON</a:t>
            </a:r>
            <a:r>
              <a:rPr dirty="0" sz="1300" spc="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MULTIPLE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SEQUENCE</a:t>
            </a:r>
            <a:r>
              <a:rPr dirty="0" sz="1300" spc="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ALIGNMENT</a:t>
            </a:r>
            <a:endParaRPr sz="1300">
              <a:latin typeface="Calibri Light"/>
              <a:cs typeface="Calibri Light"/>
            </a:endParaRPr>
          </a:p>
          <a:p>
            <a:pPr marL="12700" marR="47625">
              <a:lnSpc>
                <a:spcPct val="1092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MSA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helps</a:t>
            </a:r>
            <a:r>
              <a:rPr dirty="0" sz="1200" spc="-5">
                <a:latin typeface="Calibri"/>
                <a:cs typeface="Calibri"/>
              </a:rPr>
              <a:t> compare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several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them.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MSA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extract</a:t>
            </a:r>
            <a:r>
              <a:rPr dirty="0" sz="1200" spc="-5">
                <a:latin typeface="Calibri"/>
                <a:cs typeface="Calibri"/>
              </a:rPr>
              <a:t> consensus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from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several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aligned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Characterize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families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based</a:t>
            </a:r>
            <a:r>
              <a:rPr dirty="0" sz="1200">
                <a:latin typeface="Calibri"/>
                <a:cs typeface="Calibri"/>
              </a:rPr>
              <a:t> 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homologous </a:t>
            </a:r>
            <a:r>
              <a:rPr dirty="0" sz="1200">
                <a:latin typeface="Calibri"/>
                <a:cs typeface="Calibri"/>
              </a:rPr>
              <a:t>regions.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 spc="-5" b="1">
                <a:latin typeface="Calibri"/>
                <a:cs typeface="Calibri"/>
              </a:rPr>
              <a:t>APPLICATION</a:t>
            </a:r>
            <a:r>
              <a:rPr dirty="0" sz="1200" spc="-3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OF</a:t>
            </a:r>
            <a:r>
              <a:rPr dirty="0" sz="1200" spc="-2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MSA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>
                <a:latin typeface="Calibri"/>
                <a:cs typeface="Calibri"/>
              </a:rPr>
              <a:t>Predict</a:t>
            </a:r>
            <a:r>
              <a:rPr dirty="0" sz="1200" spc="-5">
                <a:latin typeface="Calibri"/>
                <a:cs typeface="Calibri"/>
              </a:rPr>
              <a:t> secondary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tertiary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structures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new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50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 spc="-5">
                <a:latin typeface="Calibri"/>
                <a:cs typeface="Calibri"/>
              </a:rPr>
              <a:t>Evaluate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evolutionary order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species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“Phylogeny”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Wingdings"/>
              <a:buChar char=""/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"/>
            </a:pPr>
            <a:endParaRPr sz="130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</a:pPr>
            <a:r>
              <a:rPr dirty="0" sz="1200" spc="-5" b="1">
                <a:latin typeface="Calibri"/>
                <a:cs typeface="Calibri"/>
              </a:rPr>
              <a:t>METHODOLOGY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44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 spc="-5">
                <a:latin typeface="Calibri"/>
                <a:cs typeface="Calibri"/>
              </a:rPr>
              <a:t>Pairwise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alignment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40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 spc="-5">
                <a:latin typeface="Calibri"/>
                <a:cs typeface="Calibri"/>
              </a:rPr>
              <a:t>MSA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be</a:t>
            </a:r>
            <a:r>
              <a:rPr dirty="0" sz="1200" spc="-5">
                <a:latin typeface="Calibri"/>
                <a:cs typeface="Calibri"/>
              </a:rPr>
              <a:t> performed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by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repeated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application</a:t>
            </a:r>
            <a:r>
              <a:rPr dirty="0" sz="1200">
                <a:latin typeface="Calibri"/>
                <a:cs typeface="Calibri"/>
              </a:rPr>
              <a:t> of </a:t>
            </a:r>
            <a:r>
              <a:rPr dirty="0" sz="1200" spc="-5">
                <a:latin typeface="Calibri"/>
                <a:cs typeface="Calibri"/>
              </a:rPr>
              <a:t>pairwise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6782181"/>
            <a:ext cx="11906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0.17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Methodology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4975" y="3856844"/>
            <a:ext cx="4362450" cy="2657013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72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439795"/>
            <a:ext cx="5917565" cy="975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0.18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sequence</a:t>
            </a:r>
            <a:r>
              <a:rPr dirty="0" sz="900" spc="-2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alignments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 spc="-5" b="1">
                <a:latin typeface="Calibri"/>
                <a:cs typeface="Calibri"/>
              </a:rPr>
              <a:t>CONCLUSION</a:t>
            </a:r>
            <a:endParaRPr sz="1200">
              <a:latin typeface="Calibri"/>
              <a:cs typeface="Calibri"/>
            </a:endParaRPr>
          </a:p>
          <a:p>
            <a:pPr marL="1741170" marR="5080" indent="-1681480">
              <a:lnSpc>
                <a:spcPct val="109200"/>
              </a:lnSpc>
              <a:spcBef>
                <a:spcPts val="815"/>
              </a:spcBef>
            </a:pPr>
            <a:r>
              <a:rPr dirty="0" sz="1200" spc="-5">
                <a:latin typeface="Calibri"/>
                <a:cs typeface="Calibri"/>
              </a:rPr>
              <a:t>MSA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multiple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Progressive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perform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MSA.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Need</a:t>
            </a:r>
            <a:r>
              <a:rPr dirty="0" sz="1200">
                <a:latin typeface="Calibri"/>
                <a:cs typeface="Calibri"/>
              </a:rPr>
              <a:t> to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remove</a:t>
            </a:r>
            <a:r>
              <a:rPr dirty="0" sz="1200" spc="-5">
                <a:latin typeface="Calibri"/>
                <a:cs typeface="Calibri"/>
              </a:rPr>
              <a:t> 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 &gt;80%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similarity.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440548"/>
            <a:ext cx="1998345" cy="429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0.19 CLUSTAL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–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Online tool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u="sng" sz="900" spc="-5" i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http://www.ebi.ac.uk/Tools/msa/clustalo/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43443" y="914400"/>
            <a:ext cx="4837801" cy="229008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4400" y="4428744"/>
            <a:ext cx="5943600" cy="2908935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73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9304" y="435356"/>
            <a:ext cx="5996940" cy="2293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058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254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045: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PROGRESSIVE ALIGNMENT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FOR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 MSA</a:t>
            </a:r>
            <a:endParaRPr sz="1300">
              <a:latin typeface="Calibri Light"/>
              <a:cs typeface="Calibri Light"/>
            </a:endParaRPr>
          </a:p>
          <a:p>
            <a:pPr marL="25400" marR="182245">
              <a:lnSpc>
                <a:spcPct val="1092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MSA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involves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progressive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Doing </a:t>
            </a:r>
            <a:r>
              <a:rPr dirty="0" sz="1200" spc="-5">
                <a:latin typeface="Calibri"/>
                <a:cs typeface="Calibri"/>
              </a:rPr>
              <a:t>so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many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progressive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alignments can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 </a:t>
            </a:r>
            <a:r>
              <a:rPr dirty="0" sz="1200" spc="-5">
                <a:latin typeface="Calibri"/>
                <a:cs typeface="Calibri"/>
              </a:rPr>
              <a:t>slow.</a:t>
            </a:r>
            <a:endParaRPr sz="1200">
              <a:latin typeface="Calibri"/>
              <a:cs typeface="Calibri"/>
            </a:endParaRPr>
          </a:p>
          <a:p>
            <a:pPr marL="25400">
              <a:lnSpc>
                <a:spcPct val="100000"/>
              </a:lnSpc>
              <a:spcBef>
                <a:spcPts val="950"/>
              </a:spcBef>
            </a:pPr>
            <a:r>
              <a:rPr dirty="0" sz="1200" spc="-5" b="1">
                <a:latin typeface="Calibri"/>
                <a:cs typeface="Calibri"/>
              </a:rPr>
              <a:t>STEPS:</a:t>
            </a:r>
            <a:endParaRPr sz="1200">
              <a:latin typeface="Calibri"/>
              <a:cs typeface="Calibri"/>
            </a:endParaRPr>
          </a:p>
          <a:p>
            <a:pPr marL="254000" marR="2261870">
              <a:lnSpc>
                <a:spcPts val="2390"/>
              </a:lnSpc>
              <a:spcBef>
                <a:spcPts val="225"/>
              </a:spcBef>
              <a:buFont typeface="Wingdings"/>
              <a:buChar char=""/>
              <a:tabLst>
                <a:tab pos="482600" algn="l"/>
              </a:tabLst>
            </a:pPr>
            <a:r>
              <a:rPr dirty="0" sz="1200">
                <a:latin typeface="Calibri"/>
                <a:cs typeface="Calibri"/>
              </a:rPr>
              <a:t>Step 1 : </a:t>
            </a:r>
            <a:r>
              <a:rPr dirty="0" sz="1200" spc="-5">
                <a:latin typeface="Calibri"/>
                <a:cs typeface="Calibri"/>
              </a:rPr>
              <a:t>Pairwise Alignment </a:t>
            </a:r>
            <a:r>
              <a:rPr dirty="0" sz="1200">
                <a:latin typeface="Calibri"/>
                <a:cs typeface="Calibri"/>
              </a:rPr>
              <a:t>of all </a:t>
            </a:r>
            <a:r>
              <a:rPr dirty="0" sz="1200" spc="-5">
                <a:latin typeface="Calibri"/>
                <a:cs typeface="Calibri"/>
              </a:rPr>
              <a:t>sequences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Example: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</a:t>
            </a:r>
            <a:r>
              <a:rPr dirty="0" baseline="-10416" sz="1200">
                <a:latin typeface="Calibri"/>
                <a:cs typeface="Calibri"/>
              </a:rPr>
              <a:t>1</a:t>
            </a:r>
            <a:r>
              <a:rPr dirty="0" sz="1200">
                <a:latin typeface="Calibri"/>
                <a:cs typeface="Calibri"/>
              </a:rPr>
              <a:t>,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</a:t>
            </a:r>
            <a:r>
              <a:rPr dirty="0" baseline="-10416" sz="1200">
                <a:latin typeface="Calibri"/>
                <a:cs typeface="Calibri"/>
              </a:rPr>
              <a:t>2</a:t>
            </a:r>
            <a:r>
              <a:rPr dirty="0" sz="1200">
                <a:latin typeface="Calibri"/>
                <a:cs typeface="Calibri"/>
              </a:rPr>
              <a:t>, </a:t>
            </a:r>
            <a:r>
              <a:rPr dirty="0" sz="1200" spc="-5">
                <a:latin typeface="Calibri"/>
                <a:cs typeface="Calibri"/>
              </a:rPr>
              <a:t>S</a:t>
            </a:r>
            <a:r>
              <a:rPr dirty="0" baseline="-10416" sz="1200" spc="-7">
                <a:latin typeface="Calibri"/>
                <a:cs typeface="Calibri"/>
              </a:rPr>
              <a:t>3</a:t>
            </a:r>
            <a:r>
              <a:rPr dirty="0" sz="1200" spc="-5">
                <a:latin typeface="Calibri"/>
                <a:cs typeface="Calibri"/>
              </a:rPr>
              <a:t>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</a:t>
            </a:r>
            <a:r>
              <a:rPr dirty="0" baseline="-10416" sz="1200" spc="-7">
                <a:latin typeface="Calibri"/>
                <a:cs typeface="Calibri"/>
              </a:rPr>
              <a:t>4,</a:t>
            </a:r>
            <a:r>
              <a:rPr dirty="0" baseline="-10416" sz="1200" spc="7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6</a:t>
            </a:r>
            <a:r>
              <a:rPr dirty="0" sz="1200" spc="-5">
                <a:latin typeface="Calibri"/>
                <a:cs typeface="Calibri"/>
              </a:rPr>
              <a:t> pairwise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comparisons.</a:t>
            </a:r>
            <a:endParaRPr sz="1200">
              <a:latin typeface="Calibri"/>
              <a:cs typeface="Calibri"/>
            </a:endParaRPr>
          </a:p>
          <a:p>
            <a:pPr marL="481965" indent="-228600">
              <a:lnSpc>
                <a:spcPct val="100000"/>
              </a:lnSpc>
              <a:spcBef>
                <a:spcPts val="695"/>
              </a:spcBef>
              <a:buFont typeface="Wingdings"/>
              <a:buChar char=""/>
              <a:tabLst>
                <a:tab pos="482600" algn="l"/>
              </a:tabLst>
            </a:pPr>
            <a:r>
              <a:rPr dirty="0" sz="1200">
                <a:latin typeface="Calibri"/>
                <a:cs typeface="Calibri"/>
              </a:rPr>
              <a:t>Step 2:</a:t>
            </a:r>
            <a:r>
              <a:rPr dirty="0" sz="1200" spc="-5">
                <a:latin typeface="Calibri"/>
                <a:cs typeface="Calibri"/>
              </a:rPr>
              <a:t> Construct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Guide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Tree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(Dendogram) </a:t>
            </a:r>
            <a:r>
              <a:rPr dirty="0" sz="1200" spc="-10">
                <a:latin typeface="Calibri"/>
                <a:cs typeface="Calibri"/>
              </a:rPr>
              <a:t>using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 i="1">
                <a:latin typeface="Calibri"/>
                <a:cs typeface="Calibri"/>
              </a:rPr>
              <a:t>Distance Matrix.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30604" y="4744339"/>
            <a:ext cx="42056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 indent="-22860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241300" algn="l"/>
              </a:tabLst>
            </a:pPr>
            <a:r>
              <a:rPr dirty="0" sz="1200">
                <a:latin typeface="Calibri"/>
                <a:cs typeface="Calibri"/>
              </a:rPr>
              <a:t>Step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3: </a:t>
            </a:r>
            <a:r>
              <a:rPr dirty="0" sz="1200" spc="-5">
                <a:latin typeface="Calibri"/>
                <a:cs typeface="Calibri"/>
              </a:rPr>
              <a:t>Progressive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following branching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order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tree.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8347709"/>
            <a:ext cx="134112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0.20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Similarity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Matrix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0604" y="8905443"/>
            <a:ext cx="289369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0665" indent="-228600">
              <a:lnSpc>
                <a:spcPct val="100000"/>
              </a:lnSpc>
              <a:spcBef>
                <a:spcPts val="100"/>
              </a:spcBef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dirty="0" sz="1400" b="1">
                <a:latin typeface="Calibri"/>
                <a:cs typeface="Calibri"/>
              </a:rPr>
              <a:t>SHORTCOMING</a:t>
            </a:r>
            <a:r>
              <a:rPr dirty="0" sz="1400" spc="-2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OF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THIS</a:t>
            </a:r>
            <a:r>
              <a:rPr dirty="0" sz="1400" spc="-3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APPROACH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2933" y="3263577"/>
            <a:ext cx="1349905" cy="106300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49676" y="3242289"/>
            <a:ext cx="2771775" cy="103800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14450" y="5239511"/>
            <a:ext cx="5248275" cy="276225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74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2058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35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 spc="-5">
                <a:latin typeface="Calibri"/>
                <a:cs typeface="Calibri"/>
              </a:rPr>
              <a:t>Dependence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upon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initial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alignments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40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>
                <a:latin typeface="Calibri"/>
                <a:cs typeface="Calibri"/>
              </a:rPr>
              <a:t>If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dissimilar,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errors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alignment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propagated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44"/>
              </a:spcBef>
              <a:buFont typeface="Wingdings"/>
              <a:buChar char=""/>
              <a:tabLst>
                <a:tab pos="927100" algn="l"/>
              </a:tabLst>
            </a:pPr>
            <a:r>
              <a:rPr dirty="0" sz="1200" spc="-5">
                <a:latin typeface="Calibri"/>
                <a:cs typeface="Calibri"/>
              </a:rPr>
              <a:t>Solution: Begin</a:t>
            </a:r>
            <a:r>
              <a:rPr dirty="0" sz="1200">
                <a:latin typeface="Calibri"/>
                <a:cs typeface="Calibri"/>
              </a:rPr>
              <a:t> by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using </a:t>
            </a:r>
            <a:r>
              <a:rPr dirty="0" sz="1200">
                <a:latin typeface="Calibri"/>
                <a:cs typeface="Calibri"/>
              </a:rPr>
              <a:t>an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initial alignment,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refine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repeatedly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00">
              <a:latin typeface="Calibri"/>
              <a:cs typeface="Calibri"/>
            </a:endParaRPr>
          </a:p>
          <a:p>
            <a:pPr marL="12700" marR="149225">
              <a:lnSpc>
                <a:spcPct val="109200"/>
              </a:lnSpc>
            </a:pPr>
            <a:r>
              <a:rPr dirty="0" sz="1200">
                <a:latin typeface="Calibri"/>
                <a:cs typeface="Calibri"/>
              </a:rPr>
              <a:t>Progressive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multiple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Iterative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approaches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refine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results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from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progressive</a:t>
            </a:r>
            <a:r>
              <a:rPr dirty="0" sz="1200">
                <a:latin typeface="Calibri"/>
                <a:cs typeface="Calibri"/>
              </a:rPr>
              <a:t> alignments.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75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1386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2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046: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MSA-EXAMPLE</a:t>
            </a:r>
            <a:endParaRPr sz="1300">
              <a:latin typeface="Calibri Light"/>
              <a:cs typeface="Calibri Light"/>
            </a:endParaRPr>
          </a:p>
          <a:p>
            <a:pPr marL="12700" marR="169545">
              <a:lnSpc>
                <a:spcPct val="1092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MSA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involves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progressive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Doing </a:t>
            </a:r>
            <a:r>
              <a:rPr dirty="0" sz="1200" spc="-5">
                <a:latin typeface="Calibri"/>
                <a:cs typeface="Calibri"/>
              </a:rPr>
              <a:t>so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many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progressive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alignments can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 </a:t>
            </a:r>
            <a:r>
              <a:rPr dirty="0" sz="1200" spc="-5">
                <a:latin typeface="Calibri"/>
                <a:cs typeface="Calibri"/>
              </a:rPr>
              <a:t>slow.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example: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634609"/>
            <a:ext cx="17443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0.21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MSA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on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globin sequences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0" y="1956435"/>
            <a:ext cx="4743450" cy="352425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76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306951"/>
            <a:ext cx="28663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spc="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0.22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Progressive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alignment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using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sequential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branching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946897"/>
            <a:ext cx="26339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0.23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Progressive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alignment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following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dirty="0" sz="900" spc="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guide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tree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4475" y="1247775"/>
            <a:ext cx="4810125" cy="282892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8275" y="4848976"/>
            <a:ext cx="4876800" cy="294311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77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782569"/>
            <a:ext cx="5338445" cy="673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0.24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Alignment results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650">
              <a:latin typeface="Calibri"/>
              <a:cs typeface="Calibri"/>
            </a:endParaRPr>
          </a:p>
          <a:p>
            <a:pPr marL="12700" marR="5080">
              <a:lnSpc>
                <a:spcPct val="110200"/>
              </a:lnSpc>
            </a:pPr>
            <a:r>
              <a:rPr dirty="0" sz="1200" spc="-5">
                <a:latin typeface="Calibri"/>
                <a:cs typeface="Calibri"/>
              </a:rPr>
              <a:t>MSA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be </a:t>
            </a:r>
            <a:r>
              <a:rPr dirty="0" sz="1200" spc="-5">
                <a:latin typeface="Calibri"/>
                <a:cs typeface="Calibri"/>
              </a:rPr>
              <a:t>better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performed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using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clustering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strategies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followed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alignments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later.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CLUSTAL</a:t>
            </a:r>
            <a:r>
              <a:rPr dirty="0" sz="1200">
                <a:latin typeface="Calibri"/>
                <a:cs typeface="Calibri"/>
              </a:rPr>
              <a:t> is 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free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online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tool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this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us!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2525" y="971550"/>
            <a:ext cx="5400675" cy="169545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78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3345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047:</a:t>
            </a:r>
            <a:r>
              <a:rPr dirty="0" sz="1300" spc="-3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CLUSTALW</a:t>
            </a:r>
            <a:endParaRPr sz="1300">
              <a:latin typeface="Calibri Light"/>
              <a:cs typeface="Calibri Light"/>
            </a:endParaRPr>
          </a:p>
          <a:p>
            <a:pPr marL="12700" marR="169545">
              <a:lnSpc>
                <a:spcPct val="109200"/>
              </a:lnSpc>
              <a:spcBef>
                <a:spcPts val="15"/>
              </a:spcBef>
            </a:pPr>
            <a:r>
              <a:rPr dirty="0" sz="1200" spc="-5">
                <a:latin typeface="Calibri"/>
                <a:cs typeface="Calibri"/>
              </a:rPr>
              <a:t>MSA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involves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progressive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Doing </a:t>
            </a:r>
            <a:r>
              <a:rPr dirty="0" sz="1200" spc="-5">
                <a:latin typeface="Calibri"/>
                <a:cs typeface="Calibri"/>
              </a:rPr>
              <a:t>so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many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progressive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alignments can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be </a:t>
            </a:r>
            <a:r>
              <a:rPr dirty="0" sz="1200" spc="-5">
                <a:latin typeface="Calibri"/>
                <a:cs typeface="Calibri"/>
              </a:rPr>
              <a:t>slow.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CLUSTALW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</a:t>
            </a:r>
            <a:r>
              <a:rPr dirty="0" sz="1200" spc="-5">
                <a:latin typeface="Calibri"/>
                <a:cs typeface="Calibri"/>
              </a:rPr>
              <a:t> online </a:t>
            </a:r>
            <a:r>
              <a:rPr dirty="0" sz="1200">
                <a:latin typeface="Calibri"/>
                <a:cs typeface="Calibri"/>
              </a:rPr>
              <a:t>tool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perform </a:t>
            </a:r>
            <a:r>
              <a:rPr dirty="0" sz="1200">
                <a:latin typeface="Calibri"/>
                <a:cs typeface="Calibri"/>
              </a:rPr>
              <a:t>MSA.</a:t>
            </a:r>
            <a:endParaRPr sz="1200">
              <a:latin typeface="Calibri"/>
              <a:cs typeface="Calibri"/>
            </a:endParaRPr>
          </a:p>
          <a:p>
            <a:pPr marL="12700" marR="308610">
              <a:lnSpc>
                <a:spcPct val="110000"/>
              </a:lnSpc>
              <a:spcBef>
                <a:spcPts val="805"/>
              </a:spcBef>
            </a:pPr>
            <a:r>
              <a:rPr dirty="0" sz="1200" spc="-5">
                <a:latin typeface="Calibri"/>
                <a:cs typeface="Calibri"/>
              </a:rPr>
              <a:t>Developed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European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Molecular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Biology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Laboratory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&amp;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European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Bioinformatics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Institute.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Performs </a:t>
            </a:r>
            <a:r>
              <a:rPr dirty="0" sz="1200" spc="-5">
                <a:latin typeface="Calibri"/>
                <a:cs typeface="Calibri"/>
              </a:rPr>
              <a:t>alignment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in: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01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slow/accurate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9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fast/approximate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 b="1">
                <a:latin typeface="Calibri"/>
                <a:cs typeface="Calibri"/>
              </a:rPr>
              <a:t>SCOPE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00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create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multiple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alignments,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209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optimize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existing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alignments,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20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>
                <a:latin typeface="Calibri"/>
                <a:cs typeface="Calibri"/>
              </a:rPr>
              <a:t>profile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analysis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&amp;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9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>
                <a:latin typeface="Calibri"/>
                <a:cs typeface="Calibri"/>
              </a:rPr>
              <a:t>create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phylogenetic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trees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82951" y="8163306"/>
            <a:ext cx="220726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1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http://www.genome.jp/tools/clustalw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0941" y="3896995"/>
            <a:ext cx="5660571" cy="427863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79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6008" y="914400"/>
            <a:ext cx="5848984" cy="442150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1169" y="5452871"/>
            <a:ext cx="5936830" cy="3588888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80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1573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048: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INTRODUCTION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TO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BLAST-I</a:t>
            </a:r>
            <a:endParaRPr sz="1300">
              <a:latin typeface="Calibri Light"/>
              <a:cs typeface="Calibri Light"/>
            </a:endParaRPr>
          </a:p>
          <a:p>
            <a:pPr algn="just" marL="12700" marR="319405">
              <a:lnSpc>
                <a:spcPct val="109600"/>
              </a:lnSpc>
              <a:spcBef>
                <a:spcPts val="10"/>
              </a:spcBef>
            </a:pPr>
            <a:r>
              <a:rPr dirty="0" sz="1200" spc="-5">
                <a:latin typeface="Calibri"/>
                <a:cs typeface="Calibri"/>
              </a:rPr>
              <a:t>National Center for </a:t>
            </a: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Biotechnology Information (NCBI) </a:t>
            </a:r>
            <a:r>
              <a:rPr dirty="0" sz="1200">
                <a:latin typeface="Calibri"/>
                <a:cs typeface="Calibri"/>
              </a:rPr>
              <a:t>– </a:t>
            </a:r>
            <a:r>
              <a:rPr dirty="0" sz="1200" spc="-5">
                <a:latin typeface="Calibri"/>
                <a:cs typeface="Calibri"/>
              </a:rPr>
              <a:t>USA. BLAST developed </a:t>
            </a:r>
            <a:r>
              <a:rPr dirty="0" sz="1200">
                <a:latin typeface="Calibri"/>
                <a:cs typeface="Calibri"/>
              </a:rPr>
              <a:t>in 1990.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“Basic Local Alignment Search Tool”.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Searches </a:t>
            </a:r>
            <a:r>
              <a:rPr dirty="0" sz="1200">
                <a:latin typeface="Calibri"/>
                <a:cs typeface="Calibri"/>
              </a:rPr>
              <a:t>databases </a:t>
            </a:r>
            <a:r>
              <a:rPr dirty="0" sz="1200" spc="-5">
                <a:latin typeface="Calibri"/>
                <a:cs typeface="Calibri"/>
              </a:rPr>
              <a:t>for query protein and nucleotide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sequences.</a:t>
            </a:r>
            <a:r>
              <a:rPr dirty="0" sz="1200">
                <a:latin typeface="Calibri"/>
                <a:cs typeface="Calibri"/>
              </a:rPr>
              <a:t> Also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searches</a:t>
            </a:r>
            <a:r>
              <a:rPr dirty="0" sz="1200">
                <a:latin typeface="Calibri"/>
                <a:cs typeface="Calibri"/>
              </a:rPr>
              <a:t> 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translational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products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etc.</a:t>
            </a:r>
            <a:r>
              <a:rPr dirty="0" sz="1200" spc="-5">
                <a:latin typeface="Calibri"/>
                <a:cs typeface="Calibri"/>
              </a:rPr>
              <a:t> Online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availability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u="sng" sz="1100" spc="-5" b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www.blast.ncbi.nlm.nih.gov/Blast.cgi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2130551"/>
            <a:ext cx="5943600" cy="463600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81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07663" y="435356"/>
            <a:ext cx="296418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 01:</a:t>
            </a:r>
            <a:r>
              <a:rPr dirty="0" sz="1100" spc="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Introduction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to</a:t>
            </a:r>
            <a:r>
              <a:rPr dirty="0" sz="1100" spc="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Bioinformatics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2004" y="880618"/>
            <a:ext cx="549973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Chapter</a:t>
            </a:r>
            <a:r>
              <a:rPr dirty="0" spc="-40"/>
              <a:t> </a:t>
            </a:r>
            <a:r>
              <a:rPr dirty="0"/>
              <a:t>1-</a:t>
            </a:r>
            <a:r>
              <a:rPr dirty="0" spc="5"/>
              <a:t> </a:t>
            </a:r>
            <a:r>
              <a:rPr dirty="0" spc="-10"/>
              <a:t>Introduction</a:t>
            </a:r>
            <a:r>
              <a:rPr dirty="0"/>
              <a:t> to</a:t>
            </a:r>
            <a:r>
              <a:rPr dirty="0" spc="5"/>
              <a:t> </a:t>
            </a:r>
            <a:r>
              <a:rPr dirty="0" spc="-5"/>
              <a:t>Bioinformatics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02004" y="1396169"/>
            <a:ext cx="5971540" cy="7531734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001: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INTRODUCTION TO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BIOINFORMATICS</a:t>
            </a:r>
            <a:endParaRPr sz="1300">
              <a:latin typeface="Calibri Light"/>
              <a:cs typeface="Calibri Light"/>
            </a:endParaRPr>
          </a:p>
          <a:p>
            <a:pPr marL="469265" indent="-228600">
              <a:lnSpc>
                <a:spcPct val="100000"/>
              </a:lnSpc>
              <a:spcBef>
                <a:spcPts val="20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BACKGROUND</a:t>
            </a:r>
            <a:endParaRPr sz="1200">
              <a:latin typeface="Calibri"/>
              <a:cs typeface="Calibri"/>
            </a:endParaRPr>
          </a:p>
          <a:p>
            <a:pPr algn="just" marL="241300" marR="5080">
              <a:lnSpc>
                <a:spcPct val="109700"/>
              </a:lnSpc>
              <a:spcBef>
                <a:spcPts val="805"/>
              </a:spcBef>
            </a:pPr>
            <a:r>
              <a:rPr dirty="0" sz="1200" spc="-5">
                <a:latin typeface="Calibri"/>
                <a:cs typeface="Calibri"/>
              </a:rPr>
              <a:t>Bioinformatics </a:t>
            </a:r>
            <a:r>
              <a:rPr dirty="0" sz="1200">
                <a:latin typeface="Calibri"/>
                <a:cs typeface="Calibri"/>
              </a:rPr>
              <a:t>is an </a:t>
            </a:r>
            <a:r>
              <a:rPr dirty="0" sz="1200" spc="-5">
                <a:latin typeface="Calibri"/>
                <a:cs typeface="Calibri"/>
              </a:rPr>
              <a:t>interdisciplinary science </a:t>
            </a:r>
            <a:r>
              <a:rPr dirty="0" sz="1200">
                <a:latin typeface="Calibri"/>
                <a:cs typeface="Calibri"/>
              </a:rPr>
              <a:t>at </a:t>
            </a:r>
            <a:r>
              <a:rPr dirty="0" sz="1200" spc="-5">
                <a:latin typeface="Calibri"/>
                <a:cs typeface="Calibri"/>
              </a:rPr>
              <a:t>the cross-roads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biology, mathematics,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science,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chemistry</a:t>
            </a:r>
            <a:r>
              <a:rPr dirty="0" sz="1200">
                <a:latin typeface="Calibri"/>
                <a:cs typeface="Calibri"/>
              </a:rPr>
              <a:t> 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physics.</a:t>
            </a:r>
            <a:r>
              <a:rPr dirty="0" sz="1200">
                <a:latin typeface="Calibri"/>
                <a:cs typeface="Calibri"/>
              </a:rPr>
              <a:t> With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digitalization</a:t>
            </a:r>
            <a:r>
              <a:rPr dirty="0" sz="1200">
                <a:latin typeface="Calibri"/>
                <a:cs typeface="Calibri"/>
              </a:rPr>
              <a:t> 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biological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information, doors </a:t>
            </a:r>
            <a:r>
              <a:rPr dirty="0" sz="1200">
                <a:latin typeface="Calibri"/>
                <a:cs typeface="Calibri"/>
              </a:rPr>
              <a:t>have been </a:t>
            </a:r>
            <a:r>
              <a:rPr dirty="0" sz="1200" spc="-5">
                <a:latin typeface="Calibri"/>
                <a:cs typeface="Calibri"/>
              </a:rPr>
              <a:t>wide opened towards </a:t>
            </a: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analysis </a:t>
            </a:r>
            <a:r>
              <a:rPr dirty="0" sz="1200">
                <a:latin typeface="Calibri"/>
                <a:cs typeface="Calibri"/>
              </a:rPr>
              <a:t>of this </a:t>
            </a:r>
            <a:r>
              <a:rPr dirty="0" sz="1200" spc="-5">
                <a:latin typeface="Calibri"/>
                <a:cs typeface="Calibri"/>
              </a:rPr>
              <a:t>information using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computer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algorithms </a:t>
            </a:r>
            <a:r>
              <a:rPr dirty="0" sz="1200" spc="-10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software.</a:t>
            </a:r>
            <a:endParaRPr sz="1200">
              <a:latin typeface="Calibri"/>
              <a:cs typeface="Calibri"/>
            </a:endParaRPr>
          </a:p>
          <a:p>
            <a:pPr algn="just" marL="241300" marR="5080">
              <a:lnSpc>
                <a:spcPct val="109800"/>
              </a:lnSpc>
              <a:spcBef>
                <a:spcPts val="810"/>
              </a:spcBef>
            </a:pPr>
            <a:r>
              <a:rPr dirty="0" sz="1200">
                <a:latin typeface="Calibri"/>
                <a:cs typeface="Calibri"/>
              </a:rPr>
              <a:t>Now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know well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 </a:t>
            </a: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human</a:t>
            </a:r>
            <a:r>
              <a:rPr dirty="0" sz="1200" spc="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genome </a:t>
            </a:r>
            <a:r>
              <a:rPr dirty="0" sz="1200">
                <a:latin typeface="Calibri"/>
                <a:cs typeface="Calibri"/>
              </a:rPr>
              <a:t>has over </a:t>
            </a:r>
            <a:r>
              <a:rPr dirty="0" sz="1200" spc="-5">
                <a:latin typeface="Calibri"/>
                <a:cs typeface="Calibri"/>
              </a:rPr>
              <a:t>25,000</a:t>
            </a:r>
            <a:r>
              <a:rPr dirty="0" sz="1200" spc="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genes and </a:t>
            </a:r>
            <a:r>
              <a:rPr dirty="0" sz="1200">
                <a:latin typeface="Calibri"/>
                <a:cs typeface="Calibri"/>
              </a:rPr>
              <a:t>these</a:t>
            </a:r>
            <a:r>
              <a:rPr dirty="0" sz="1200" spc="27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genes code </a:t>
            </a:r>
            <a:r>
              <a:rPr dirty="0" sz="1200">
                <a:latin typeface="Calibri"/>
                <a:cs typeface="Calibri"/>
              </a:rPr>
              <a:t> for </a:t>
            </a:r>
            <a:r>
              <a:rPr dirty="0" sz="1200" spc="-5">
                <a:latin typeface="Calibri"/>
                <a:cs typeface="Calibri"/>
              </a:rPr>
              <a:t>thousands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different proteins which perform day-to-day functions </a:t>
            </a:r>
            <a:r>
              <a:rPr dirty="0" sz="1200">
                <a:latin typeface="Calibri"/>
                <a:cs typeface="Calibri"/>
              </a:rPr>
              <a:t>in the living cell.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Furthermore, </a:t>
            </a:r>
            <a:r>
              <a:rPr dirty="0" sz="1200">
                <a:latin typeface="Calibri"/>
                <a:cs typeface="Calibri"/>
              </a:rPr>
              <a:t>these </a:t>
            </a:r>
            <a:r>
              <a:rPr dirty="0" sz="1200" spc="-5">
                <a:latin typeface="Calibri"/>
                <a:cs typeface="Calibri"/>
              </a:rPr>
              <a:t>proteins </a:t>
            </a:r>
            <a:r>
              <a:rPr dirty="0" sz="1200">
                <a:latin typeface="Calibri"/>
                <a:cs typeface="Calibri"/>
              </a:rPr>
              <a:t>may </a:t>
            </a:r>
            <a:r>
              <a:rPr dirty="0" sz="1200" spc="-5">
                <a:latin typeface="Calibri"/>
                <a:cs typeface="Calibri"/>
              </a:rPr>
              <a:t>take on various post-translational modifications leading to 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very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large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functionally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unique</a:t>
            </a:r>
            <a:r>
              <a:rPr dirty="0" sz="1200">
                <a:latin typeface="Calibri"/>
                <a:cs typeface="Calibri"/>
              </a:rPr>
              <a:t> molecules.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This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presents</a:t>
            </a:r>
            <a:r>
              <a:rPr dirty="0" sz="1200">
                <a:latin typeface="Calibri"/>
                <a:cs typeface="Calibri"/>
              </a:rPr>
              <a:t> us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27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huge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challenge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identification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proteins.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94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EXPERIMENTS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IN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BIOLOGY</a:t>
            </a:r>
            <a:endParaRPr sz="1200">
              <a:latin typeface="Calibri"/>
              <a:cs typeface="Calibri"/>
            </a:endParaRPr>
          </a:p>
          <a:p>
            <a:pPr algn="just" marL="241300" marR="5080">
              <a:lnSpc>
                <a:spcPct val="109600"/>
              </a:lnSpc>
              <a:spcBef>
                <a:spcPts val="810"/>
              </a:spcBef>
            </a:pPr>
            <a:r>
              <a:rPr dirty="0" sz="1200">
                <a:latin typeface="Calibri"/>
                <a:cs typeface="Calibri"/>
              </a:rPr>
              <a:t>With the </a:t>
            </a:r>
            <a:r>
              <a:rPr dirty="0" sz="1200" spc="-5">
                <a:latin typeface="Calibri"/>
                <a:cs typeface="Calibri"/>
              </a:rPr>
              <a:t>advancements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experimental protocols, </a:t>
            </a:r>
            <a:r>
              <a:rPr dirty="0" sz="1200">
                <a:latin typeface="Calibri"/>
                <a:cs typeface="Calibri"/>
              </a:rPr>
              <a:t>now </a:t>
            </a:r>
            <a:r>
              <a:rPr dirty="0" sz="1200" spc="-5">
                <a:latin typeface="Calibri"/>
                <a:cs typeface="Calibri"/>
              </a:rPr>
              <a:t>we </a:t>
            </a:r>
            <a:r>
              <a:rPr dirty="0" sz="1200">
                <a:latin typeface="Calibri"/>
                <a:cs typeface="Calibri"/>
              </a:rPr>
              <a:t>have </a:t>
            </a:r>
            <a:r>
              <a:rPr dirty="0" sz="1200" spc="-5">
                <a:latin typeface="Calibri"/>
                <a:cs typeface="Calibri"/>
              </a:rPr>
              <a:t>several </a:t>
            </a:r>
            <a:r>
              <a:rPr dirty="0" sz="1200">
                <a:latin typeface="Calibri"/>
                <a:cs typeface="Calibri"/>
              </a:rPr>
              <a:t>next </a:t>
            </a:r>
            <a:r>
              <a:rPr dirty="0" sz="1200" spc="-5">
                <a:latin typeface="Calibri"/>
                <a:cs typeface="Calibri"/>
              </a:rPr>
              <a:t>generation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instruments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techniques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available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obtaining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digitalized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biological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</a:t>
            </a:r>
            <a:r>
              <a:rPr dirty="0" sz="1200" spc="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genes </a:t>
            </a:r>
            <a:r>
              <a:rPr dirty="0" sz="1200" spc="-5">
                <a:latin typeface="Calibri"/>
                <a:cs typeface="Calibri"/>
              </a:rPr>
              <a:t>and proteins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etc. These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instruments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include:</a:t>
            </a:r>
            <a:endParaRPr sz="1200">
              <a:latin typeface="Calibri"/>
              <a:cs typeface="Calibri"/>
            </a:endParaRPr>
          </a:p>
          <a:p>
            <a:pPr lvl="1" marL="697865" indent="-229235">
              <a:lnSpc>
                <a:spcPct val="100000"/>
              </a:lnSpc>
              <a:spcBef>
                <a:spcPts val="944"/>
              </a:spcBef>
              <a:buAutoNum type="arabicPeriod"/>
              <a:tabLst>
                <a:tab pos="698500" algn="l"/>
              </a:tabLst>
            </a:pPr>
            <a:r>
              <a:rPr dirty="0" sz="1200">
                <a:latin typeface="Calibri"/>
                <a:cs typeface="Calibri"/>
              </a:rPr>
              <a:t>Next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Generation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Sequencers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(NGS)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whole genome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sequencing</a:t>
            </a:r>
            <a:endParaRPr sz="1200">
              <a:latin typeface="Calibri"/>
              <a:cs typeface="Calibri"/>
            </a:endParaRPr>
          </a:p>
          <a:p>
            <a:pPr lvl="1" marL="697865" indent="-229235">
              <a:lnSpc>
                <a:spcPct val="100000"/>
              </a:lnSpc>
              <a:spcBef>
                <a:spcPts val="135"/>
              </a:spcBef>
              <a:buAutoNum type="arabicPeriod"/>
              <a:tabLst>
                <a:tab pos="698500" algn="l"/>
              </a:tabLst>
            </a:pPr>
            <a:r>
              <a:rPr dirty="0" sz="1200" spc="-5">
                <a:latin typeface="Calibri"/>
                <a:cs typeface="Calibri"/>
              </a:rPr>
              <a:t>High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Resolution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Mass </a:t>
            </a:r>
            <a:r>
              <a:rPr dirty="0" sz="1200" spc="-5">
                <a:latin typeface="Calibri"/>
                <a:cs typeface="Calibri"/>
              </a:rPr>
              <a:t>Spectrometry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whole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proteome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profiling</a:t>
            </a:r>
            <a:endParaRPr sz="1200">
              <a:latin typeface="Calibri"/>
              <a:cs typeface="Calibri"/>
            </a:endParaRPr>
          </a:p>
          <a:p>
            <a:pPr lvl="1" marL="697865" indent="-229235">
              <a:lnSpc>
                <a:spcPct val="100000"/>
              </a:lnSpc>
              <a:spcBef>
                <a:spcPts val="145"/>
              </a:spcBef>
              <a:buAutoNum type="arabicPeriod"/>
              <a:tabLst>
                <a:tab pos="698500" algn="l"/>
              </a:tabLst>
            </a:pPr>
            <a:r>
              <a:rPr dirty="0" sz="1200" spc="-5">
                <a:latin typeface="Calibri"/>
                <a:cs typeface="Calibri"/>
              </a:rPr>
              <a:t>Nuclear Magnetic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Resonance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Spectroscopy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structural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studies</a:t>
            </a:r>
            <a:endParaRPr sz="12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Font typeface="Calibri"/>
              <a:buAutoNum type="arabicPeriod"/>
            </a:pPr>
            <a:endParaRPr sz="145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5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DIGITALIZATION</a:t>
            </a:r>
            <a:r>
              <a:rPr dirty="0" sz="1200" spc="-3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OF</a:t>
            </a:r>
            <a:r>
              <a:rPr dirty="0" sz="1200" spc="-2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BIOLOGY</a:t>
            </a:r>
            <a:endParaRPr sz="1200">
              <a:latin typeface="Calibri"/>
              <a:cs typeface="Calibri"/>
            </a:endParaRPr>
          </a:p>
          <a:p>
            <a:pPr algn="just" marL="241300" marR="6985">
              <a:lnSpc>
                <a:spcPct val="110000"/>
              </a:lnSpc>
              <a:spcBef>
                <a:spcPts val="790"/>
              </a:spcBef>
            </a:pP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today’s world, when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biologist performs </a:t>
            </a:r>
            <a:r>
              <a:rPr dirty="0" sz="1200">
                <a:latin typeface="Calibri"/>
                <a:cs typeface="Calibri"/>
              </a:rPr>
              <a:t>an </a:t>
            </a:r>
            <a:r>
              <a:rPr dirty="0" sz="1200" spc="-5">
                <a:latin typeface="Calibri"/>
                <a:cs typeface="Calibri"/>
              </a:rPr>
              <a:t>experiment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>
                <a:latin typeface="Calibri"/>
                <a:cs typeface="Calibri"/>
              </a:rPr>
              <a:t>wet-lab, he or </a:t>
            </a:r>
            <a:r>
              <a:rPr dirty="0" sz="1200" spc="-5">
                <a:latin typeface="Calibri"/>
                <a:cs typeface="Calibri"/>
              </a:rPr>
              <a:t>she </a:t>
            </a:r>
            <a:r>
              <a:rPr dirty="0" sz="1200" spc="-1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fact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produces </a:t>
            </a:r>
            <a:r>
              <a:rPr dirty="0" sz="1200">
                <a:latin typeface="Calibri"/>
                <a:cs typeface="Calibri"/>
              </a:rPr>
              <a:t>digital </a:t>
            </a:r>
            <a:r>
              <a:rPr dirty="0" sz="1200" spc="-5">
                <a:latin typeface="Calibri"/>
                <a:cs typeface="Calibri"/>
              </a:rPr>
              <a:t>data which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continuously </a:t>
            </a:r>
            <a:r>
              <a:rPr dirty="0" sz="1200">
                <a:latin typeface="Calibri"/>
                <a:cs typeface="Calibri"/>
              </a:rPr>
              <a:t>being </a:t>
            </a:r>
            <a:r>
              <a:rPr dirty="0" sz="1200" spc="-5">
                <a:latin typeface="Calibri"/>
                <a:cs typeface="Calibri"/>
              </a:rPr>
              <a:t>stored </a:t>
            </a:r>
            <a:r>
              <a:rPr dirty="0" sz="1200">
                <a:latin typeface="Calibri"/>
                <a:cs typeface="Calibri"/>
              </a:rPr>
              <a:t>on </a:t>
            </a:r>
            <a:r>
              <a:rPr dirty="0" sz="1200" spc="-5">
                <a:latin typeface="Calibri"/>
                <a:cs typeface="Calibri"/>
              </a:rPr>
              <a:t>computer disks. </a:t>
            </a:r>
            <a:r>
              <a:rPr dirty="0" sz="1200">
                <a:latin typeface="Calibri"/>
                <a:cs typeface="Calibri"/>
              </a:rPr>
              <a:t>The data may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include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text,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numbers,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symbols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images.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994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SPEED</a:t>
            </a:r>
            <a:r>
              <a:rPr dirty="0" sz="1200" spc="-2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OF</a:t>
            </a:r>
            <a:r>
              <a:rPr dirty="0" sz="1200" spc="-2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DATA</a:t>
            </a:r>
            <a:r>
              <a:rPr dirty="0" sz="1200" spc="-2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GROWTH</a:t>
            </a:r>
            <a:endParaRPr sz="1200">
              <a:latin typeface="Calibri"/>
              <a:cs typeface="Calibri"/>
            </a:endParaRPr>
          </a:p>
          <a:p>
            <a:pPr algn="just" marL="241300" marR="5080">
              <a:lnSpc>
                <a:spcPct val="109600"/>
              </a:lnSpc>
              <a:spcBef>
                <a:spcPts val="810"/>
              </a:spcBef>
            </a:pPr>
            <a:r>
              <a:rPr dirty="0" sz="1200">
                <a:latin typeface="Calibri"/>
                <a:cs typeface="Calibri"/>
              </a:rPr>
              <a:t>Due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advancement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instrumentation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used</a:t>
            </a:r>
            <a:r>
              <a:rPr dirty="0" sz="1200">
                <a:latin typeface="Calibri"/>
                <a:cs typeface="Calibri"/>
              </a:rPr>
              <a:t> 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biological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experiments,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</a:t>
            </a:r>
            <a:r>
              <a:rPr dirty="0" sz="1200">
                <a:latin typeface="Calibri"/>
                <a:cs typeface="Calibri"/>
              </a:rPr>
              <a:t> 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being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accumulated </a:t>
            </a:r>
            <a:r>
              <a:rPr dirty="0" sz="1200">
                <a:latin typeface="Calibri"/>
                <a:cs typeface="Calibri"/>
              </a:rPr>
              <a:t>at </a:t>
            </a:r>
            <a:r>
              <a:rPr dirty="0" sz="1200" spc="-5">
                <a:latin typeface="Calibri"/>
                <a:cs typeface="Calibri"/>
              </a:rPr>
              <a:t>exponentially </a:t>
            </a:r>
            <a:r>
              <a:rPr dirty="0" sz="1200">
                <a:latin typeface="Calibri"/>
                <a:cs typeface="Calibri"/>
              </a:rPr>
              <a:t>increasing rates. </a:t>
            </a:r>
            <a:r>
              <a:rPr dirty="0" sz="1200" spc="-5">
                <a:latin typeface="Calibri"/>
                <a:cs typeface="Calibri"/>
              </a:rPr>
              <a:t>For </a:t>
            </a:r>
            <a:r>
              <a:rPr dirty="0" sz="1200">
                <a:latin typeface="Calibri"/>
                <a:cs typeface="Calibri"/>
              </a:rPr>
              <a:t>example; </a:t>
            </a:r>
            <a:r>
              <a:rPr dirty="0" sz="1200" spc="-5">
                <a:latin typeface="Calibri"/>
                <a:cs typeface="Calibri"/>
              </a:rPr>
              <a:t>genome sequences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genome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databases are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doubling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every</a:t>
            </a:r>
            <a:r>
              <a:rPr dirty="0" sz="1200">
                <a:latin typeface="Calibri"/>
                <a:cs typeface="Calibri"/>
              </a:rPr>
              <a:t> few years.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01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CONCLUSION</a:t>
            </a:r>
            <a:endParaRPr sz="1200">
              <a:latin typeface="Calibri"/>
              <a:cs typeface="Calibri"/>
            </a:endParaRPr>
          </a:p>
          <a:p>
            <a:pPr algn="just" marL="241300" marR="6985">
              <a:lnSpc>
                <a:spcPct val="110000"/>
              </a:lnSpc>
              <a:spcBef>
                <a:spcPts val="795"/>
              </a:spcBef>
            </a:pPr>
            <a:r>
              <a:rPr dirty="0" sz="1200" spc="-5">
                <a:latin typeface="Calibri"/>
                <a:cs typeface="Calibri"/>
              </a:rPr>
              <a:t>Human brain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5">
                <a:latin typeface="Calibri"/>
                <a:cs typeface="Calibri"/>
              </a:rPr>
              <a:t>limited </a:t>
            </a:r>
            <a:r>
              <a:rPr dirty="0" sz="1200" spc="-10">
                <a:latin typeface="Calibri"/>
                <a:cs typeface="Calibri"/>
              </a:rPr>
              <a:t>in </a:t>
            </a:r>
            <a:r>
              <a:rPr dirty="0" sz="1200">
                <a:latin typeface="Calibri"/>
                <a:cs typeface="Calibri"/>
              </a:rPr>
              <a:t>recalling </a:t>
            </a:r>
            <a:r>
              <a:rPr dirty="0" sz="1200" spc="-5">
                <a:latin typeface="Calibri"/>
                <a:cs typeface="Calibri"/>
              </a:rPr>
              <a:t>information from </a:t>
            </a:r>
            <a:r>
              <a:rPr dirty="0" sz="1200">
                <a:latin typeface="Calibri"/>
                <a:cs typeface="Calibri"/>
              </a:rPr>
              <a:t>memory. </a:t>
            </a:r>
            <a:r>
              <a:rPr dirty="0" sz="1200" spc="-5">
                <a:latin typeface="Calibri"/>
                <a:cs typeface="Calibri"/>
              </a:rPr>
              <a:t>First, we </a:t>
            </a:r>
            <a:r>
              <a:rPr dirty="0" sz="1200">
                <a:latin typeface="Calibri"/>
                <a:cs typeface="Calibri"/>
              </a:rPr>
              <a:t>have to </a:t>
            </a:r>
            <a:r>
              <a:rPr dirty="0" sz="1200" spc="-5">
                <a:latin typeface="Calibri"/>
                <a:cs typeface="Calibri"/>
              </a:rPr>
              <a:t>commit all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 </a:t>
            </a:r>
            <a:r>
              <a:rPr dirty="0" sz="1200">
                <a:latin typeface="Calibri"/>
                <a:cs typeface="Calibri"/>
              </a:rPr>
              <a:t>to our </a:t>
            </a:r>
            <a:r>
              <a:rPr dirty="0" sz="1200" spc="-5">
                <a:latin typeface="Calibri"/>
                <a:cs typeface="Calibri"/>
              </a:rPr>
              <a:t>memory followed </a:t>
            </a:r>
            <a:r>
              <a:rPr dirty="0" sz="1200">
                <a:latin typeface="Calibri"/>
                <a:cs typeface="Calibri"/>
              </a:rPr>
              <a:t>by its </a:t>
            </a:r>
            <a:r>
              <a:rPr dirty="0" sz="1200" spc="-5">
                <a:latin typeface="Calibri"/>
                <a:cs typeface="Calibri"/>
              </a:rPr>
              <a:t>recall.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5">
                <a:latin typeface="Calibri"/>
                <a:cs typeface="Calibri"/>
              </a:rPr>
              <a:t>overcome </a:t>
            </a:r>
            <a:r>
              <a:rPr dirty="0" sz="1200">
                <a:latin typeface="Calibri"/>
                <a:cs typeface="Calibri"/>
              </a:rPr>
              <a:t>our </a:t>
            </a:r>
            <a:r>
              <a:rPr dirty="0" sz="1200" spc="-5">
                <a:latin typeface="Calibri"/>
                <a:cs typeface="Calibri"/>
              </a:rPr>
              <a:t>ability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5">
                <a:latin typeface="Calibri"/>
                <a:cs typeface="Calibri"/>
              </a:rPr>
              <a:t>memorize and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recall, computers can come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5">
                <a:latin typeface="Calibri"/>
                <a:cs typeface="Calibri"/>
              </a:rPr>
              <a:t>our rescue. This </a:t>
            </a:r>
            <a:r>
              <a:rPr dirty="0" sz="1200">
                <a:latin typeface="Calibri"/>
                <a:cs typeface="Calibri"/>
              </a:rPr>
              <a:t>is because </a:t>
            </a:r>
            <a:r>
              <a:rPr dirty="0" sz="1200" spc="-5">
                <a:latin typeface="Calibri"/>
                <a:cs typeface="Calibri"/>
              </a:rPr>
              <a:t>computers have </a:t>
            </a:r>
            <a:r>
              <a:rPr dirty="0" sz="1200">
                <a:latin typeface="Calibri"/>
                <a:cs typeface="Calibri"/>
              </a:rPr>
              <a:t>an </a:t>
            </a:r>
            <a:r>
              <a:rPr dirty="0" sz="1200" spc="-5">
                <a:latin typeface="Calibri"/>
                <a:cs typeface="Calibri"/>
              </a:rPr>
              <a:t>infinite ability 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recall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this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information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-5">
                <a:latin typeface="Calibri"/>
                <a:cs typeface="Calibri"/>
              </a:rPr>
              <a:t> process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it</a:t>
            </a:r>
            <a:r>
              <a:rPr dirty="0" sz="1200" spc="-5">
                <a:latin typeface="Calibri"/>
                <a:cs typeface="Calibri"/>
              </a:rPr>
              <a:t> quickly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towards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results.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1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7573518"/>
            <a:ext cx="5568950" cy="424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BLAST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be </a:t>
            </a:r>
            <a:r>
              <a:rPr dirty="0" sz="1200" spc="-5">
                <a:latin typeface="Calibri"/>
                <a:cs typeface="Calibri"/>
              </a:rPr>
              <a:t>used</a:t>
            </a:r>
            <a:r>
              <a:rPr dirty="0" sz="1200">
                <a:latin typeface="Calibri"/>
                <a:cs typeface="Calibri"/>
              </a:rPr>
              <a:t> to</a:t>
            </a:r>
            <a:r>
              <a:rPr dirty="0" sz="1200" spc="-5">
                <a:latin typeface="Calibri"/>
                <a:cs typeface="Calibri"/>
              </a:rPr>
              <a:t> search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local</a:t>
            </a:r>
            <a:r>
              <a:rPr dirty="0" sz="1200" spc="-5">
                <a:latin typeface="Calibri"/>
                <a:cs typeface="Calibri"/>
              </a:rPr>
              <a:t> alignment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 </a:t>
            </a:r>
            <a:r>
              <a:rPr dirty="0" sz="1200" spc="-5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</a:t>
            </a:r>
            <a:r>
              <a:rPr dirty="0" sz="1200" spc="4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available</a:t>
            </a:r>
            <a:r>
              <a:rPr dirty="0" sz="1200" spc="-5">
                <a:latin typeface="Calibri"/>
                <a:cs typeface="Calibri"/>
              </a:rPr>
              <a:t> online.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perform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searches </a:t>
            </a:r>
            <a:r>
              <a:rPr dirty="0" sz="1200">
                <a:latin typeface="Calibri"/>
                <a:cs typeface="Calibri"/>
              </a:rPr>
              <a:t>across </a:t>
            </a:r>
            <a:r>
              <a:rPr dirty="0" sz="1200" spc="-5">
                <a:latin typeface="Calibri"/>
                <a:cs typeface="Calibri"/>
              </a:rPr>
              <a:t>species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and </a:t>
            </a:r>
            <a:r>
              <a:rPr dirty="0" sz="1200" spc="-5">
                <a:latin typeface="Calibri"/>
                <a:cs typeface="Calibri"/>
              </a:rPr>
              <a:t>organisms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2967" y="1007291"/>
            <a:ext cx="5845032" cy="297252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5739" y="4238602"/>
            <a:ext cx="4820920" cy="3256175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82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1175677"/>
            <a:ext cx="5822315" cy="3129280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25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049: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INTRODUCTION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TO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BLAST-II</a:t>
            </a:r>
            <a:endParaRPr sz="1300">
              <a:latin typeface="Calibri Light"/>
              <a:cs typeface="Calibri Light"/>
            </a:endParaRPr>
          </a:p>
          <a:p>
            <a:pPr algn="just" marL="12700" marR="170180">
              <a:lnSpc>
                <a:spcPct val="110000"/>
              </a:lnSpc>
              <a:spcBef>
                <a:spcPts val="5"/>
              </a:spcBef>
            </a:pPr>
            <a:r>
              <a:rPr dirty="0" sz="1200" spc="-5">
                <a:latin typeface="Calibri"/>
                <a:cs typeface="Calibri"/>
              </a:rPr>
              <a:t>National Center for </a:t>
            </a: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Biotechnology Information (NCBI) </a:t>
            </a:r>
            <a:r>
              <a:rPr dirty="0" sz="1200">
                <a:latin typeface="Calibri"/>
                <a:cs typeface="Calibri"/>
              </a:rPr>
              <a:t>– </a:t>
            </a:r>
            <a:r>
              <a:rPr dirty="0" sz="1200" spc="-5">
                <a:latin typeface="Calibri"/>
                <a:cs typeface="Calibri"/>
              </a:rPr>
              <a:t>USA. BLAST developed </a:t>
            </a:r>
            <a:r>
              <a:rPr dirty="0" sz="1200">
                <a:latin typeface="Calibri"/>
                <a:cs typeface="Calibri"/>
              </a:rPr>
              <a:t>in 1990.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“Basic Local Alignment Search Tool”.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Searches </a:t>
            </a:r>
            <a:r>
              <a:rPr dirty="0" sz="1200">
                <a:latin typeface="Calibri"/>
                <a:cs typeface="Calibri"/>
              </a:rPr>
              <a:t>databases </a:t>
            </a:r>
            <a:r>
              <a:rPr dirty="0" sz="1200" spc="-5">
                <a:latin typeface="Calibri"/>
                <a:cs typeface="Calibri"/>
              </a:rPr>
              <a:t>for query protein and nucleotide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sequences.</a:t>
            </a:r>
            <a:r>
              <a:rPr dirty="0" sz="1200">
                <a:latin typeface="Calibri"/>
                <a:cs typeface="Calibri"/>
              </a:rPr>
              <a:t> Also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searches</a:t>
            </a:r>
            <a:r>
              <a:rPr dirty="0" sz="1200">
                <a:latin typeface="Calibri"/>
                <a:cs typeface="Calibri"/>
              </a:rPr>
              <a:t> 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translational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products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etc.</a:t>
            </a:r>
            <a:r>
              <a:rPr dirty="0" sz="1200" spc="-5">
                <a:latin typeface="Calibri"/>
                <a:cs typeface="Calibri"/>
              </a:rPr>
              <a:t> Online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availability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u="sng" sz="1100" spc="-5" b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www.blast.ncbi.nlm.nih.gov/Blast.cgi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775"/>
              </a:spcBef>
            </a:pPr>
            <a:r>
              <a:rPr dirty="0" sz="1200" spc="-5">
                <a:latin typeface="Calibri"/>
                <a:cs typeface="Calibri"/>
              </a:rPr>
              <a:t>Smith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Waterman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complete sequences.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BLAST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does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 </a:t>
            </a:r>
            <a:r>
              <a:rPr dirty="0" sz="1200" spc="-5">
                <a:latin typeface="Calibri"/>
                <a:cs typeface="Calibri"/>
              </a:rPr>
              <a:t>approximate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way.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Hence,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BLAST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faster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BUT does </a:t>
            </a:r>
            <a:r>
              <a:rPr dirty="0" sz="1200">
                <a:latin typeface="Calibri"/>
                <a:cs typeface="Calibri"/>
              </a:rPr>
              <a:t>not </a:t>
            </a:r>
            <a:r>
              <a:rPr dirty="0" sz="1200" spc="-5">
                <a:latin typeface="Calibri"/>
                <a:cs typeface="Calibri"/>
              </a:rPr>
              <a:t>ensure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optimal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alignment.</a:t>
            </a:r>
            <a:r>
              <a:rPr dirty="0" sz="1200">
                <a:latin typeface="Calibri"/>
                <a:cs typeface="Calibri"/>
              </a:rPr>
              <a:t> BLAST</a:t>
            </a:r>
            <a:r>
              <a:rPr dirty="0" sz="1200" spc="-5">
                <a:latin typeface="Calibri"/>
                <a:cs typeface="Calibri"/>
              </a:rPr>
              <a:t> provides for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approximate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matching.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Input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BLAST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FASTA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formatted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set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search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parameters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 spc="-5" b="1">
                <a:latin typeface="Calibri"/>
                <a:cs typeface="Calibri"/>
              </a:rPr>
              <a:t>OUTPUT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OF</a:t>
            </a:r>
            <a:r>
              <a:rPr dirty="0" sz="1200" spc="-2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BLAST</a:t>
            </a:r>
            <a:endParaRPr sz="1200">
              <a:latin typeface="Calibri"/>
              <a:cs typeface="Calibri"/>
            </a:endParaRPr>
          </a:p>
          <a:p>
            <a:pPr marL="12700" marR="30480">
              <a:lnSpc>
                <a:spcPct val="110000"/>
              </a:lnSpc>
              <a:spcBef>
                <a:spcPts val="805"/>
              </a:spcBef>
            </a:pPr>
            <a:r>
              <a:rPr dirty="0" sz="1200">
                <a:latin typeface="Calibri"/>
                <a:cs typeface="Calibri"/>
              </a:rPr>
              <a:t>Results </a:t>
            </a:r>
            <a:r>
              <a:rPr dirty="0" sz="1200" spc="-5">
                <a:latin typeface="Calibri"/>
                <a:cs typeface="Calibri"/>
              </a:rPr>
              <a:t>are shown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HTML, plain </a:t>
            </a:r>
            <a:r>
              <a:rPr dirty="0" sz="1200">
                <a:latin typeface="Calibri"/>
                <a:cs typeface="Calibri"/>
              </a:rPr>
              <a:t>text, </a:t>
            </a:r>
            <a:r>
              <a:rPr dirty="0" sz="1200" spc="-5">
                <a:latin typeface="Calibri"/>
                <a:cs typeface="Calibri"/>
              </a:rPr>
              <a:t>and XML </a:t>
            </a:r>
            <a:r>
              <a:rPr dirty="0" sz="1200">
                <a:latin typeface="Calibri"/>
                <a:cs typeface="Calibri"/>
              </a:rPr>
              <a:t>formats. A </a:t>
            </a:r>
            <a:r>
              <a:rPr dirty="0" sz="1200" spc="-5">
                <a:latin typeface="Calibri"/>
                <a:cs typeface="Calibri"/>
              </a:rPr>
              <a:t>table lists </a:t>
            </a:r>
            <a:r>
              <a:rPr dirty="0" sz="1200">
                <a:latin typeface="Calibri"/>
                <a:cs typeface="Calibri"/>
              </a:rPr>
              <a:t>the </a:t>
            </a:r>
            <a:r>
              <a:rPr dirty="0" sz="1200" spc="-5">
                <a:latin typeface="Calibri"/>
                <a:cs typeface="Calibri"/>
              </a:rPr>
              <a:t>sequence </a:t>
            </a:r>
            <a:r>
              <a:rPr dirty="0" sz="1200">
                <a:latin typeface="Calibri"/>
                <a:cs typeface="Calibri"/>
              </a:rPr>
              <a:t>hits </a:t>
            </a:r>
            <a:r>
              <a:rPr dirty="0" sz="1200" spc="-5">
                <a:latin typeface="Calibri"/>
                <a:cs typeface="Calibri"/>
              </a:rPr>
              <a:t>found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along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Users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read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this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table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off 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evaluate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results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945373"/>
            <a:ext cx="1685289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0.25Input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to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BLAST: Gene 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IDs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0625" y="4419600"/>
            <a:ext cx="5382259" cy="340651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83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142359"/>
            <a:ext cx="18065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0.26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Input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to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BLAST: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Protein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 IDs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8143493"/>
            <a:ext cx="14585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0.27 Results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from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BLAST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914400"/>
            <a:ext cx="5943600" cy="31305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4427220"/>
            <a:ext cx="5943600" cy="3612515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84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51149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2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050:</a:t>
            </a:r>
            <a:r>
              <a:rPr dirty="0" sz="1300" spc="-3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>
                <a:solidFill>
                  <a:srgbClr val="2D74B5"/>
                </a:solidFill>
                <a:latin typeface="Calibri Light"/>
                <a:cs typeface="Calibri Light"/>
              </a:rPr>
              <a:t>BLAST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ALGORITHM</a:t>
            </a:r>
            <a:endParaRPr sz="1300">
              <a:latin typeface="Calibri Light"/>
              <a:cs typeface="Calibri Light"/>
            </a:endParaRPr>
          </a:p>
          <a:p>
            <a:pPr marL="12700" marR="112395">
              <a:lnSpc>
                <a:spcPct val="109600"/>
              </a:lnSpc>
              <a:spcBef>
                <a:spcPts val="10"/>
              </a:spcBef>
            </a:pPr>
            <a:r>
              <a:rPr dirty="0" sz="1200" spc="-5">
                <a:latin typeface="Calibri"/>
                <a:cs typeface="Calibri"/>
              </a:rPr>
              <a:t>BLAST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search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sequence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databases</a:t>
            </a:r>
            <a:r>
              <a:rPr dirty="0" sz="1200">
                <a:latin typeface="Calibri"/>
                <a:cs typeface="Calibri"/>
              </a:rPr>
              <a:t> and </a:t>
            </a:r>
            <a:r>
              <a:rPr dirty="0" sz="1200" spc="-5">
                <a:latin typeface="Calibri"/>
                <a:cs typeface="Calibri"/>
              </a:rPr>
              <a:t>identify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unknown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>
                <a:latin typeface="Calibri"/>
                <a:cs typeface="Calibri"/>
              </a:rPr>
              <a:t> by</a:t>
            </a:r>
            <a:r>
              <a:rPr dirty="0" sz="1200" spc="-5">
                <a:latin typeface="Calibri"/>
                <a:cs typeface="Calibri"/>
              </a:rPr>
              <a:t> comparing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known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help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identify the parent</a:t>
            </a:r>
            <a:r>
              <a:rPr dirty="0" sz="1200">
                <a:latin typeface="Calibri"/>
                <a:cs typeface="Calibri"/>
              </a:rPr>
              <a:t> organism,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function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evolutionary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history.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example: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>
                <a:latin typeface="Calibri"/>
                <a:cs typeface="Calibri"/>
              </a:rPr>
              <a:t>Query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sequence: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PQGELV</a:t>
            </a:r>
            <a:endParaRPr sz="1200">
              <a:latin typeface="Calibri"/>
              <a:cs typeface="Calibri"/>
            </a:endParaRPr>
          </a:p>
          <a:p>
            <a:pPr marL="12700" marR="2661920">
              <a:lnSpc>
                <a:spcPts val="2390"/>
              </a:lnSpc>
              <a:spcBef>
                <a:spcPts val="225"/>
              </a:spcBef>
            </a:pPr>
            <a:r>
              <a:rPr dirty="0" sz="1200" spc="-5">
                <a:latin typeface="Calibri"/>
                <a:cs typeface="Calibri"/>
              </a:rPr>
              <a:t>Make </a:t>
            </a:r>
            <a:r>
              <a:rPr dirty="0" sz="1200">
                <a:latin typeface="Calibri"/>
                <a:cs typeface="Calibri"/>
              </a:rPr>
              <a:t>list of all </a:t>
            </a:r>
            <a:r>
              <a:rPr dirty="0" sz="1200" spc="-5">
                <a:latin typeface="Calibri"/>
                <a:cs typeface="Calibri"/>
              </a:rPr>
              <a:t>possible worlds (length </a:t>
            </a:r>
            <a:r>
              <a:rPr dirty="0" sz="1200">
                <a:latin typeface="Calibri"/>
                <a:cs typeface="Calibri"/>
              </a:rPr>
              <a:t>3 for </a:t>
            </a:r>
            <a:r>
              <a:rPr dirty="0" sz="1200" spc="-5">
                <a:latin typeface="Calibri"/>
                <a:cs typeface="Calibri"/>
              </a:rPr>
              <a:t>proteins)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PQG</a:t>
            </a:r>
            <a:r>
              <a:rPr dirty="0" sz="1200" spc="-5">
                <a:latin typeface="Calibri"/>
                <a:cs typeface="Calibri"/>
              </a:rPr>
              <a:t> (score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15)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dirty="0" sz="1200" spc="-5">
                <a:latin typeface="Calibri"/>
                <a:cs typeface="Calibri"/>
              </a:rPr>
              <a:t>QGE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(score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9)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>
                <a:latin typeface="Calibri"/>
                <a:cs typeface="Calibri"/>
              </a:rPr>
              <a:t>GEL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(score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12)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 spc="-5">
                <a:latin typeface="Calibri"/>
                <a:cs typeface="Calibri"/>
              </a:rPr>
              <a:t>ELV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(score</a:t>
            </a:r>
            <a:r>
              <a:rPr dirty="0" sz="1200" spc="-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10)</a:t>
            </a:r>
            <a:endParaRPr sz="1200">
              <a:latin typeface="Calibri"/>
              <a:cs typeface="Calibri"/>
            </a:endParaRPr>
          </a:p>
          <a:p>
            <a:pPr marL="12700" marR="1773555">
              <a:lnSpc>
                <a:spcPts val="2390"/>
              </a:lnSpc>
              <a:spcBef>
                <a:spcPts val="225"/>
              </a:spcBef>
            </a:pPr>
            <a:r>
              <a:rPr dirty="0" sz="1200">
                <a:latin typeface="Calibri"/>
                <a:cs typeface="Calibri"/>
              </a:rPr>
              <a:t>Assign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scores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from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Blosum62,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those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 score&gt;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11: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PQG &amp;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GEL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Mutate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words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such that score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still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&gt;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11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dirty="0" sz="1200">
                <a:latin typeface="Calibri"/>
                <a:cs typeface="Calibri"/>
              </a:rPr>
              <a:t>PQG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(score</a:t>
            </a:r>
            <a:r>
              <a:rPr dirty="0" sz="1200">
                <a:latin typeface="Calibri"/>
                <a:cs typeface="Calibri"/>
              </a:rPr>
              <a:t> 15)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similar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PEG</a:t>
            </a:r>
            <a:r>
              <a:rPr dirty="0" sz="1200" spc="-5">
                <a:latin typeface="Calibri"/>
                <a:cs typeface="Calibri"/>
              </a:rPr>
              <a:t> (score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13)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>
                <a:latin typeface="Calibri"/>
                <a:cs typeface="Calibri"/>
              </a:rPr>
              <a:t>At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end, we get: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PQG,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GEL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PEG</a:t>
            </a:r>
            <a:endParaRPr sz="1200">
              <a:latin typeface="Calibri"/>
              <a:cs typeface="Calibri"/>
            </a:endParaRPr>
          </a:p>
          <a:p>
            <a:pPr marL="12700" marR="45085">
              <a:lnSpc>
                <a:spcPct val="110100"/>
              </a:lnSpc>
              <a:spcBef>
                <a:spcPts val="790"/>
              </a:spcBef>
            </a:pPr>
            <a:r>
              <a:rPr dirty="0" sz="1200" spc="-5">
                <a:latin typeface="Calibri"/>
                <a:cs typeface="Calibri"/>
              </a:rPr>
              <a:t>Find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that </a:t>
            </a:r>
            <a:r>
              <a:rPr dirty="0" sz="1200">
                <a:latin typeface="Calibri"/>
                <a:cs typeface="Calibri"/>
              </a:rPr>
              <a:t>have </a:t>
            </a:r>
            <a:r>
              <a:rPr dirty="0" sz="1200" spc="-10">
                <a:latin typeface="Calibri"/>
                <a:cs typeface="Calibri"/>
              </a:rPr>
              <a:t>at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least </a:t>
            </a:r>
            <a:r>
              <a:rPr dirty="0" sz="1200">
                <a:latin typeface="Calibri"/>
                <a:cs typeface="Calibri"/>
              </a:rPr>
              <a:t>2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matches </a:t>
            </a:r>
            <a:r>
              <a:rPr dirty="0" sz="1200" spc="-5">
                <a:latin typeface="Calibri"/>
                <a:cs typeface="Calibri"/>
              </a:rPr>
              <a:t>among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our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3</a:t>
            </a:r>
            <a:r>
              <a:rPr dirty="0" sz="1200" spc="-5">
                <a:latin typeface="Calibri"/>
                <a:cs typeface="Calibri"/>
              </a:rPr>
              <a:t> words: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PQG, GEL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&amp;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5">
                <a:latin typeface="Calibri"/>
                <a:cs typeface="Calibri"/>
              </a:rPr>
              <a:t>PEG.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Find </a:t>
            </a:r>
            <a:r>
              <a:rPr dirty="0" sz="1200">
                <a:latin typeface="Calibri"/>
                <a:cs typeface="Calibri"/>
              </a:rPr>
              <a:t>database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hits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extend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(High-scoring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Segment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Pair):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6299072"/>
            <a:ext cx="5559425" cy="1316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High Scoring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Pair: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PQGI</a:t>
            </a:r>
            <a:r>
              <a:rPr dirty="0" sz="1200" spc="-5">
                <a:latin typeface="Calibri"/>
                <a:cs typeface="Calibri"/>
              </a:rPr>
              <a:t> (score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8+5+5+2)</a:t>
            </a:r>
            <a:endParaRPr sz="1200">
              <a:latin typeface="Calibri"/>
              <a:cs typeface="Calibri"/>
            </a:endParaRPr>
          </a:p>
          <a:p>
            <a:pPr marL="47625" marR="2327275">
              <a:lnSpc>
                <a:spcPct val="165000"/>
              </a:lnSpc>
              <a:spcBef>
                <a:spcPts val="10"/>
              </a:spcBef>
            </a:pPr>
            <a:r>
              <a:rPr dirty="0" sz="1200">
                <a:latin typeface="Calibri"/>
                <a:cs typeface="Calibri"/>
              </a:rPr>
              <a:t>If 2 </a:t>
            </a:r>
            <a:r>
              <a:rPr dirty="0" sz="1200" spc="-5">
                <a:latin typeface="Calibri"/>
                <a:cs typeface="Calibri"/>
              </a:rPr>
              <a:t>HSP </a:t>
            </a:r>
            <a:r>
              <a:rPr dirty="0" sz="1200" spc="-10">
                <a:latin typeface="Calibri"/>
                <a:cs typeface="Calibri"/>
              </a:rPr>
              <a:t>in </a:t>
            </a:r>
            <a:r>
              <a:rPr dirty="0" sz="1200">
                <a:latin typeface="Calibri"/>
                <a:cs typeface="Calibri"/>
              </a:rPr>
              <a:t>query </a:t>
            </a:r>
            <a:r>
              <a:rPr dirty="0" sz="1200" spc="-5">
                <a:latin typeface="Calibri"/>
                <a:cs typeface="Calibri"/>
              </a:rPr>
              <a:t>sequence </a:t>
            </a:r>
            <a:r>
              <a:rPr dirty="0" sz="1200">
                <a:latin typeface="Calibri"/>
                <a:cs typeface="Calibri"/>
              </a:rPr>
              <a:t>are &lt; 40 </a:t>
            </a:r>
            <a:r>
              <a:rPr dirty="0" sz="1200" spc="-5">
                <a:latin typeface="Calibri"/>
                <a:cs typeface="Calibri"/>
              </a:rPr>
              <a:t>positions away </a:t>
            </a:r>
            <a:r>
              <a:rPr dirty="0" sz="1200">
                <a:latin typeface="Calibri"/>
                <a:cs typeface="Calibri"/>
              </a:rPr>
              <a:t> Full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dynamic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on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query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hit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790"/>
              </a:spcBef>
            </a:pPr>
            <a:r>
              <a:rPr dirty="0" sz="1200" spc="-5">
                <a:latin typeface="Calibri"/>
                <a:cs typeface="Calibri"/>
              </a:rPr>
              <a:t>BLAST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performs quick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sequences.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results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 </a:t>
            </a:r>
            <a:r>
              <a:rPr dirty="0" sz="1200" spc="-5">
                <a:latin typeface="Calibri"/>
                <a:cs typeface="Calibri"/>
              </a:rPr>
              <a:t>tabulated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regions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overlapping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each </a:t>
            </a:r>
            <a:r>
              <a:rPr dirty="0" sz="1200">
                <a:latin typeface="Calibri"/>
                <a:cs typeface="Calibri"/>
              </a:rPr>
              <a:t>other.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Statistical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evaluation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also</a:t>
            </a:r>
            <a:r>
              <a:rPr dirty="0" sz="1200" spc="-5">
                <a:latin typeface="Calibri"/>
                <a:cs typeface="Calibri"/>
              </a:rPr>
              <a:t> provided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alongside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90800" y="5664961"/>
            <a:ext cx="2429054" cy="53911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85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94079"/>
            <a:ext cx="5909310" cy="62611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051: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TYPES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 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BLAST</a:t>
            </a:r>
            <a:endParaRPr sz="13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1400">
              <a:latin typeface="Calibri Light"/>
              <a:cs typeface="Calibri Light"/>
            </a:endParaRPr>
          </a:p>
          <a:p>
            <a:pPr marL="12700" marR="50165">
              <a:lnSpc>
                <a:spcPct val="110000"/>
              </a:lnSpc>
            </a:pPr>
            <a:r>
              <a:rPr dirty="0" sz="1200" spc="-5">
                <a:latin typeface="Calibri"/>
                <a:cs typeface="Calibri"/>
              </a:rPr>
              <a:t>BLAST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search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sequence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databases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identify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unknown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>
                <a:latin typeface="Calibri"/>
                <a:cs typeface="Calibri"/>
              </a:rPr>
              <a:t> by</a:t>
            </a:r>
            <a:r>
              <a:rPr dirty="0" sz="1200" spc="-5">
                <a:latin typeface="Calibri"/>
                <a:cs typeface="Calibri"/>
              </a:rPr>
              <a:t> comparing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known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 help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identify the parent</a:t>
            </a:r>
            <a:r>
              <a:rPr dirty="0" sz="1200">
                <a:latin typeface="Calibri"/>
                <a:cs typeface="Calibri"/>
              </a:rPr>
              <a:t> organism,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function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evolutionary </a:t>
            </a:r>
            <a:r>
              <a:rPr dirty="0" sz="1200">
                <a:latin typeface="Calibri"/>
                <a:cs typeface="Calibri"/>
              </a:rPr>
              <a:t> history.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>
                <a:latin typeface="Calibri"/>
                <a:cs typeface="Calibri"/>
              </a:rPr>
              <a:t>There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two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main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types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BLAST.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sz="1200" spc="-5" b="1">
                <a:latin typeface="Calibri"/>
                <a:cs typeface="Calibri"/>
              </a:rPr>
              <a:t>Nucleotides</a:t>
            </a:r>
            <a:endParaRPr sz="1200">
              <a:latin typeface="Calibri"/>
              <a:cs typeface="Calibri"/>
            </a:endParaRPr>
          </a:p>
          <a:p>
            <a:pPr marL="926465" indent="-229235">
              <a:lnSpc>
                <a:spcPct val="100000"/>
              </a:lnSpc>
              <a:spcBef>
                <a:spcPts val="944"/>
              </a:spcBef>
              <a:buFont typeface="Arial MT"/>
              <a:buChar char="•"/>
              <a:tabLst>
                <a:tab pos="926465" algn="l"/>
                <a:tab pos="927100" algn="l"/>
              </a:tabLst>
            </a:pPr>
            <a:r>
              <a:rPr dirty="0" sz="1200" spc="-5" b="1">
                <a:latin typeface="Calibri"/>
                <a:cs typeface="Calibri"/>
              </a:rPr>
              <a:t>Blastn: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nucleotide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query</a:t>
            </a:r>
            <a:r>
              <a:rPr dirty="0" sz="1200" spc="-5">
                <a:latin typeface="Calibri"/>
                <a:cs typeface="Calibri"/>
              </a:rPr>
              <a:t> sequence against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nucleotide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 spc="-5" b="1">
                <a:latin typeface="Calibri"/>
                <a:cs typeface="Calibri"/>
              </a:rPr>
              <a:t>Proteins</a:t>
            </a:r>
            <a:endParaRPr sz="1200">
              <a:latin typeface="Calibri"/>
              <a:cs typeface="Calibri"/>
            </a:endParaRPr>
          </a:p>
          <a:p>
            <a:pPr marL="12700" marR="248920" indent="685165">
              <a:lnSpc>
                <a:spcPct val="165000"/>
              </a:lnSpc>
              <a:spcBef>
                <a:spcPts val="15"/>
              </a:spcBef>
              <a:buFont typeface="Arial MT"/>
              <a:buChar char="•"/>
              <a:tabLst>
                <a:tab pos="926465" algn="l"/>
                <a:tab pos="927100" algn="l"/>
              </a:tabLst>
            </a:pPr>
            <a:r>
              <a:rPr dirty="0" sz="1200" spc="-5" b="1">
                <a:latin typeface="Calibri"/>
                <a:cs typeface="Calibri"/>
              </a:rPr>
              <a:t>Blastp: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an</a:t>
            </a:r>
            <a:r>
              <a:rPr dirty="0" sz="1200" spc="-5">
                <a:latin typeface="Calibri"/>
                <a:cs typeface="Calibri"/>
              </a:rPr>
              <a:t> amino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acid</a:t>
            </a:r>
            <a:r>
              <a:rPr dirty="0" sz="1200" spc="-5">
                <a:latin typeface="Calibri"/>
                <a:cs typeface="Calibri"/>
              </a:rPr>
              <a:t> query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>
                <a:latin typeface="Calibri"/>
                <a:cs typeface="Calibri"/>
              </a:rPr>
              <a:t> against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 database.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There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are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also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many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other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types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BLAST: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010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Blastx: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1200" spc="-5">
                <a:latin typeface="Calibri"/>
                <a:cs typeface="Calibri"/>
              </a:rPr>
              <a:t>Compares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-5">
                <a:latin typeface="Calibri"/>
                <a:cs typeface="Calibri"/>
              </a:rPr>
              <a:t> nucleotide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query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against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 database.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200">
                <a:latin typeface="Calibri"/>
                <a:cs typeface="Calibri"/>
              </a:rPr>
              <a:t>Helps </a:t>
            </a:r>
            <a:r>
              <a:rPr dirty="0" sz="1200" spc="-5">
                <a:latin typeface="Calibri"/>
                <a:cs typeface="Calibri"/>
              </a:rPr>
              <a:t>find potential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translation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products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 unknown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019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tblastn:</a:t>
            </a:r>
            <a:endParaRPr sz="1200">
              <a:latin typeface="Calibri"/>
              <a:cs typeface="Calibri"/>
            </a:endParaRPr>
          </a:p>
          <a:p>
            <a:pPr marL="47625">
              <a:lnSpc>
                <a:spcPct val="100000"/>
              </a:lnSpc>
              <a:spcBef>
                <a:spcPts val="10"/>
              </a:spcBef>
            </a:pPr>
            <a:r>
              <a:rPr dirty="0" sz="1200" spc="-5">
                <a:latin typeface="Calibri"/>
                <a:cs typeface="Calibri"/>
              </a:rPr>
              <a:t>Compares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 protein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query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against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-5">
                <a:latin typeface="Calibri"/>
                <a:cs typeface="Calibri"/>
              </a:rPr>
              <a:t> nucleotide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sz="1200" spc="-5">
                <a:latin typeface="Calibri"/>
                <a:cs typeface="Calibri"/>
              </a:rPr>
              <a:t>Nucleotide sequence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dynamically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translated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into </a:t>
            </a:r>
            <a:r>
              <a:rPr dirty="0" sz="1200">
                <a:latin typeface="Calibri"/>
                <a:cs typeface="Calibri"/>
              </a:rPr>
              <a:t>all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reading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frames</a:t>
            </a:r>
            <a:endParaRPr sz="1200">
              <a:latin typeface="Calibri"/>
              <a:cs typeface="Calibri"/>
            </a:endParaRPr>
          </a:p>
          <a:p>
            <a:pPr marL="469265" indent="-228600">
              <a:lnSpc>
                <a:spcPct val="100000"/>
              </a:lnSpc>
              <a:spcBef>
                <a:spcPts val="1019"/>
              </a:spcBef>
              <a:buFont typeface="Symbol"/>
              <a:buChar char=""/>
              <a:tabLst>
                <a:tab pos="469265" algn="l"/>
                <a:tab pos="469900" algn="l"/>
              </a:tabLst>
            </a:pPr>
            <a:r>
              <a:rPr dirty="0" sz="1200" spc="-5" b="1">
                <a:latin typeface="Calibri"/>
                <a:cs typeface="Calibri"/>
              </a:rPr>
              <a:t>tblastx:</a:t>
            </a:r>
            <a:endParaRPr sz="1200">
              <a:latin typeface="Calibri"/>
              <a:cs typeface="Calibri"/>
            </a:endParaRPr>
          </a:p>
          <a:p>
            <a:pPr marL="47625">
              <a:lnSpc>
                <a:spcPct val="100000"/>
              </a:lnSpc>
              <a:spcBef>
                <a:spcPts val="10"/>
              </a:spcBef>
            </a:pPr>
            <a:r>
              <a:rPr dirty="0" sz="1200" spc="-5">
                <a:latin typeface="Calibri"/>
                <a:cs typeface="Calibri"/>
              </a:rPr>
              <a:t>Compares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six-frame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translated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proteins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 query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against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six-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dirty="0" sz="1200">
                <a:latin typeface="Calibri"/>
                <a:cs typeface="Calibri"/>
              </a:rPr>
              <a:t>frame</a:t>
            </a:r>
            <a:r>
              <a:rPr dirty="0" sz="1200" spc="-5">
                <a:latin typeface="Calibri"/>
                <a:cs typeface="Calibri"/>
              </a:rPr>
              <a:t> translated proteins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database.</a:t>
            </a:r>
            <a:endParaRPr sz="1200">
              <a:latin typeface="Calibri"/>
              <a:cs typeface="Calibri"/>
            </a:endParaRPr>
          </a:p>
          <a:p>
            <a:pPr lvl="1" marL="926465" indent="-229235">
              <a:lnSpc>
                <a:spcPct val="100000"/>
              </a:lnSpc>
              <a:spcBef>
                <a:spcPts val="935"/>
              </a:spcBef>
              <a:buFont typeface="Arial MT"/>
              <a:buChar char="•"/>
              <a:tabLst>
                <a:tab pos="926465" algn="l"/>
                <a:tab pos="927100" algn="l"/>
              </a:tabLst>
            </a:pPr>
            <a:r>
              <a:rPr dirty="0" sz="1200" spc="-5">
                <a:latin typeface="Calibri"/>
                <a:cs typeface="Calibri"/>
              </a:rPr>
              <a:t>BLAST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performs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quick alignments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 </a:t>
            </a:r>
            <a:r>
              <a:rPr dirty="0" sz="1200">
                <a:latin typeface="Calibri"/>
                <a:cs typeface="Calibri"/>
              </a:rPr>
              <a:t>biological </a:t>
            </a:r>
            <a:r>
              <a:rPr dirty="0" sz="1200" spc="-5">
                <a:latin typeface="Calibri"/>
                <a:cs typeface="Calibri"/>
              </a:rPr>
              <a:t>sequences</a:t>
            </a:r>
            <a:endParaRPr sz="12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buFont typeface="Arial MT"/>
              <a:buChar char="•"/>
            </a:pPr>
            <a:endParaRPr sz="14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Font typeface="Arial MT"/>
              <a:buChar char="•"/>
            </a:pPr>
            <a:endParaRPr sz="1200">
              <a:latin typeface="Calibri"/>
              <a:cs typeface="Calibri"/>
            </a:endParaRPr>
          </a:p>
          <a:p>
            <a:pPr lvl="1" marL="926465" marR="5080" indent="-228600">
              <a:lnSpc>
                <a:spcPct val="110000"/>
              </a:lnSpc>
              <a:spcBef>
                <a:spcPts val="5"/>
              </a:spcBef>
              <a:buFont typeface="Arial MT"/>
              <a:buChar char="•"/>
              <a:tabLst>
                <a:tab pos="926465" algn="l"/>
                <a:tab pos="927100" algn="l"/>
              </a:tabLst>
            </a:pPr>
            <a:r>
              <a:rPr dirty="0" sz="1200" spc="-5">
                <a:latin typeface="Calibri"/>
                <a:cs typeface="Calibri"/>
              </a:rPr>
              <a:t>Several </a:t>
            </a:r>
            <a:r>
              <a:rPr dirty="0" sz="1200">
                <a:latin typeface="Calibri"/>
                <a:cs typeface="Calibri"/>
              </a:rPr>
              <a:t>types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BLAST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exist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assist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comparing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 sequences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with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amino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acids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vice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versa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86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15881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 052:</a:t>
            </a:r>
            <a:r>
              <a:rPr dirty="0" sz="1300" spc="-2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SUMMERY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OF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BLAST</a:t>
            </a:r>
            <a:endParaRPr sz="1300">
              <a:latin typeface="Calibri Light"/>
              <a:cs typeface="Calibri Light"/>
            </a:endParaRPr>
          </a:p>
          <a:p>
            <a:pPr marL="12700" marR="115570">
              <a:lnSpc>
                <a:spcPct val="109600"/>
              </a:lnSpc>
              <a:spcBef>
                <a:spcPts val="10"/>
              </a:spcBef>
            </a:pPr>
            <a:r>
              <a:rPr dirty="0" sz="1200" spc="-5">
                <a:latin typeface="Calibri"/>
                <a:cs typeface="Calibri"/>
              </a:rPr>
              <a:t>BLAST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search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sequence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databases </a:t>
            </a:r>
            <a:r>
              <a:rPr dirty="0" sz="1200">
                <a:latin typeface="Calibri"/>
                <a:cs typeface="Calibri"/>
              </a:rPr>
              <a:t>and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identify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unknown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>
                <a:latin typeface="Calibri"/>
                <a:cs typeface="Calibri"/>
              </a:rPr>
              <a:t> by</a:t>
            </a:r>
            <a:r>
              <a:rPr dirty="0" sz="1200" spc="-5">
                <a:latin typeface="Calibri"/>
                <a:cs typeface="Calibri"/>
              </a:rPr>
              <a:t> comparing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known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sequences.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help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identify the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parent</a:t>
            </a:r>
            <a:r>
              <a:rPr dirty="0" sz="1200">
                <a:latin typeface="Calibri"/>
                <a:cs typeface="Calibri"/>
              </a:rPr>
              <a:t> organism,</a:t>
            </a:r>
            <a:r>
              <a:rPr dirty="0" sz="1200" spc="-5">
                <a:latin typeface="Calibri"/>
                <a:cs typeface="Calibri"/>
              </a:rPr>
              <a:t> function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evolutionary </a:t>
            </a:r>
            <a:r>
              <a:rPr dirty="0" sz="1200">
                <a:latin typeface="Calibri"/>
                <a:cs typeface="Calibri"/>
              </a:rPr>
              <a:t> history.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dirty="0" sz="1200" spc="-5">
                <a:latin typeface="Calibri"/>
                <a:cs typeface="Calibri"/>
              </a:rPr>
              <a:t>Step1: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obtain</a:t>
            </a:r>
            <a:r>
              <a:rPr dirty="0" sz="1200">
                <a:latin typeface="Calibri"/>
                <a:cs typeface="Calibri"/>
              </a:rPr>
              <a:t> a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query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of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671186"/>
            <a:ext cx="18872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Step2: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choose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type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BLAST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2138172"/>
            <a:ext cx="5943600" cy="238369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2967" y="5074521"/>
            <a:ext cx="5845032" cy="2523193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87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837433"/>
            <a:ext cx="15525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Step3: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search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parameter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37056" y="8190738"/>
            <a:ext cx="19431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Step4: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tabulated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search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results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1440" y="943490"/>
            <a:ext cx="2909977" cy="17869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52600" y="3464178"/>
            <a:ext cx="4260215" cy="463042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88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914400"/>
            <a:ext cx="5943600" cy="312547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4156202"/>
            <a:ext cx="5943600" cy="2394987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89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3048" y="435356"/>
            <a:ext cx="22904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649851"/>
            <a:ext cx="1682114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0.28 tabulated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search results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914400"/>
            <a:ext cx="5943600" cy="363092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90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435356"/>
            <a:ext cx="5971540" cy="2693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Handout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Chapter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02: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Sequence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Module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053: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INTRODUCTION</a:t>
            </a:r>
            <a:r>
              <a:rPr dirty="0" sz="1300" spc="-10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TO</a:t>
            </a:r>
            <a:r>
              <a:rPr dirty="0" sz="1300" spc="-15">
                <a:solidFill>
                  <a:srgbClr val="2D74B5"/>
                </a:solidFill>
                <a:latin typeface="Calibri Light"/>
                <a:cs typeface="Calibri Light"/>
              </a:rPr>
              <a:t> </a:t>
            </a:r>
            <a:r>
              <a:rPr dirty="0" sz="1300" spc="-5">
                <a:solidFill>
                  <a:srgbClr val="2D74B5"/>
                </a:solidFill>
                <a:latin typeface="Calibri Light"/>
                <a:cs typeface="Calibri Light"/>
              </a:rPr>
              <a:t>FASTA</a:t>
            </a:r>
            <a:endParaRPr sz="1300">
              <a:latin typeface="Calibri Light"/>
              <a:cs typeface="Calibri Light"/>
            </a:endParaRPr>
          </a:p>
          <a:p>
            <a:pPr marL="12700" marR="42545">
              <a:lnSpc>
                <a:spcPct val="109700"/>
              </a:lnSpc>
              <a:spcBef>
                <a:spcPts val="10"/>
              </a:spcBef>
            </a:pP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comparing two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 use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pair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wise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sequencing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 </a:t>
            </a:r>
            <a:r>
              <a:rPr dirty="0" sz="1200">
                <a:latin typeface="Calibri"/>
                <a:cs typeface="Calibri"/>
              </a:rPr>
              <a:t>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comparison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many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multiple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 alignment.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handle the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multiple alignments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>
                <a:latin typeface="Calibri"/>
                <a:cs typeface="Calibri"/>
              </a:rPr>
              <a:t> perform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alignment</a:t>
            </a:r>
            <a:r>
              <a:rPr dirty="0" sz="1200" spc="-5">
                <a:latin typeface="Calibri"/>
                <a:cs typeface="Calibri"/>
              </a:rPr>
              <a:t> through smith-waterman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for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local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one.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 </a:t>
            </a:r>
            <a:r>
              <a:rPr dirty="0" sz="1200">
                <a:latin typeface="Calibri"/>
                <a:cs typeface="Calibri"/>
              </a:rPr>
              <a:t>for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global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 we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Needleman-wunsch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algorithm.</a:t>
            </a:r>
            <a:endParaRPr sz="1200">
              <a:latin typeface="Calibri"/>
              <a:cs typeface="Calibri"/>
            </a:endParaRPr>
          </a:p>
          <a:p>
            <a:pPr marL="12700" marR="88265">
              <a:lnSpc>
                <a:spcPct val="110000"/>
              </a:lnSpc>
              <a:spcBef>
                <a:spcPts val="790"/>
              </a:spcBef>
            </a:pPr>
            <a:r>
              <a:rPr dirty="0" sz="1200" spc="-5">
                <a:latin typeface="Calibri"/>
                <a:cs typeface="Calibri"/>
              </a:rPr>
              <a:t>Both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local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global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the </a:t>
            </a:r>
            <a:r>
              <a:rPr dirty="0" sz="1200">
                <a:latin typeface="Calibri"/>
                <a:cs typeface="Calibri"/>
              </a:rPr>
              <a:t>dynamic</a:t>
            </a:r>
            <a:r>
              <a:rPr dirty="0" sz="1200" spc="-5">
                <a:latin typeface="Calibri"/>
                <a:cs typeface="Calibri"/>
              </a:rPr>
              <a:t> approaches.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Many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>
                <a:latin typeface="Calibri"/>
                <a:cs typeface="Calibri"/>
              </a:rPr>
              <a:t> the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are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compared,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takes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time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we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use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BLAST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which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an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approximate local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search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tool </a:t>
            </a:r>
            <a:r>
              <a:rPr dirty="0" sz="1200" spc="-5">
                <a:latin typeface="Calibri"/>
                <a:cs typeface="Calibri"/>
              </a:rPr>
              <a:t>BLAST compares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large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number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of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quickly. </a:t>
            </a:r>
            <a:r>
              <a:rPr dirty="0" sz="1200">
                <a:latin typeface="Calibri"/>
                <a:cs typeface="Calibri"/>
              </a:rPr>
              <a:t>FASTA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took</a:t>
            </a:r>
            <a:r>
              <a:rPr dirty="0" sz="1200">
                <a:latin typeface="Calibri"/>
                <a:cs typeface="Calibri"/>
              </a:rPr>
              <a:t> a </a:t>
            </a:r>
            <a:r>
              <a:rPr dirty="0" sz="1200" spc="-5">
                <a:latin typeface="Calibri"/>
                <a:cs typeface="Calibri"/>
              </a:rPr>
              <a:t>similar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approach.</a:t>
            </a:r>
            <a:endParaRPr sz="1200">
              <a:latin typeface="Calibri"/>
              <a:cs typeface="Calibri"/>
            </a:endParaRPr>
          </a:p>
          <a:p>
            <a:pPr marL="12700" marR="38100">
              <a:lnSpc>
                <a:spcPct val="110000"/>
              </a:lnSpc>
              <a:spcBef>
                <a:spcPts val="795"/>
              </a:spcBef>
            </a:pPr>
            <a:r>
              <a:rPr dirty="0" sz="1200" spc="-5">
                <a:latin typeface="Calibri"/>
                <a:cs typeface="Calibri"/>
              </a:rPr>
              <a:t>Developed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5">
                <a:latin typeface="Calibri"/>
                <a:cs typeface="Calibri"/>
              </a:rPr>
              <a:t>1988.it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does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Fast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Alignment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.Searches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databases </a:t>
            </a:r>
            <a:r>
              <a:rPr dirty="0" sz="1200">
                <a:latin typeface="Calibri"/>
                <a:cs typeface="Calibri"/>
              </a:rPr>
              <a:t>for </a:t>
            </a:r>
            <a:r>
              <a:rPr dirty="0" sz="1200" spc="-5">
                <a:latin typeface="Calibri"/>
                <a:cs typeface="Calibri"/>
              </a:rPr>
              <a:t>query protein</a:t>
            </a:r>
            <a:r>
              <a:rPr dirty="0" sz="1200" spc="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and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nucleotide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sequences. </a:t>
            </a:r>
            <a:r>
              <a:rPr dirty="0" sz="1200">
                <a:latin typeface="Calibri"/>
                <a:cs typeface="Calibri"/>
              </a:rPr>
              <a:t>Was </a:t>
            </a:r>
            <a:r>
              <a:rPr dirty="0" sz="1200" spc="-5">
                <a:latin typeface="Calibri"/>
                <a:cs typeface="Calibri"/>
              </a:rPr>
              <a:t>later improved upon </a:t>
            </a:r>
            <a:r>
              <a:rPr dirty="0" sz="1200">
                <a:latin typeface="Calibri"/>
                <a:cs typeface="Calibri"/>
              </a:rPr>
              <a:t>in</a:t>
            </a:r>
            <a:r>
              <a:rPr dirty="0" sz="1200" spc="-5">
                <a:latin typeface="Calibri"/>
                <a:cs typeface="Calibri"/>
              </a:rPr>
              <a:t> BLAST.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559934"/>
            <a:ext cx="185610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Figure 0.29 Regions</a:t>
            </a:r>
            <a:r>
              <a:rPr dirty="0" sz="900" spc="-15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of</a:t>
            </a:r>
            <a:r>
              <a:rPr dirty="0" sz="900" spc="-1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dirty="0" sz="900" spc="-5" i="1">
                <a:solidFill>
                  <a:srgbClr val="44536A"/>
                </a:solidFill>
                <a:latin typeface="Calibri"/>
                <a:cs typeface="Calibri"/>
              </a:rPr>
              <a:t>absolute </a:t>
            </a:r>
            <a:r>
              <a:rPr dirty="0" sz="900" i="1">
                <a:solidFill>
                  <a:srgbClr val="44536A"/>
                </a:solidFill>
                <a:latin typeface="Calibri"/>
                <a:cs typeface="Calibri"/>
              </a:rPr>
              <a:t>identity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394829"/>
            <a:ext cx="221424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1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http://www.ebi.ac.uk/Tools/sss/fasta/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77252" y="3302774"/>
            <a:ext cx="2864996" cy="10950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28800" y="4853940"/>
            <a:ext cx="4112895" cy="2524125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4800" y="304799"/>
            <a:ext cx="7164070" cy="9450070"/>
          </a:xfrm>
          <a:custGeom>
            <a:avLst/>
            <a:gdLst/>
            <a:ahLst/>
            <a:cxnLst/>
            <a:rect l="l" t="t" r="r" b="b"/>
            <a:pathLst>
              <a:path w="7164070" h="9450070">
                <a:moveTo>
                  <a:pt x="7164057" y="9443936"/>
                </a:moveTo>
                <a:lnTo>
                  <a:pt x="7157974" y="9443936"/>
                </a:lnTo>
                <a:lnTo>
                  <a:pt x="6096" y="9443936"/>
                </a:lnTo>
                <a:lnTo>
                  <a:pt x="0" y="9443936"/>
                </a:lnTo>
                <a:lnTo>
                  <a:pt x="0" y="9450019"/>
                </a:lnTo>
                <a:lnTo>
                  <a:pt x="6096" y="9450019"/>
                </a:lnTo>
                <a:lnTo>
                  <a:pt x="7157974" y="9450019"/>
                </a:lnTo>
                <a:lnTo>
                  <a:pt x="7164057" y="9450019"/>
                </a:lnTo>
                <a:lnTo>
                  <a:pt x="7164057" y="9443936"/>
                </a:lnTo>
                <a:close/>
              </a:path>
              <a:path w="7164070" h="9450070">
                <a:moveTo>
                  <a:pt x="7164057" y="0"/>
                </a:moveTo>
                <a:lnTo>
                  <a:pt x="7157974" y="0"/>
                </a:lnTo>
                <a:lnTo>
                  <a:pt x="6096" y="0"/>
                </a:lnTo>
                <a:lnTo>
                  <a:pt x="0" y="0"/>
                </a:lnTo>
                <a:lnTo>
                  <a:pt x="0" y="6045"/>
                </a:lnTo>
                <a:lnTo>
                  <a:pt x="0" y="9443923"/>
                </a:lnTo>
                <a:lnTo>
                  <a:pt x="6096" y="9443923"/>
                </a:lnTo>
                <a:lnTo>
                  <a:pt x="6096" y="6096"/>
                </a:lnTo>
                <a:lnTo>
                  <a:pt x="7157974" y="6096"/>
                </a:lnTo>
                <a:lnTo>
                  <a:pt x="7157974" y="9443923"/>
                </a:lnTo>
                <a:lnTo>
                  <a:pt x="7164057" y="9443923"/>
                </a:lnTo>
                <a:lnTo>
                  <a:pt x="7164057" y="6096"/>
                </a:lnTo>
                <a:lnTo>
                  <a:pt x="7164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006846" y="9274250"/>
            <a:ext cx="90424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latin typeface="Calibri"/>
                <a:cs typeface="Calibri"/>
              </a:rPr>
              <a:t>Page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b="1">
                <a:latin typeface="Calibri"/>
                <a:cs typeface="Calibri"/>
              </a:rPr>
              <a:t>91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of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320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SAMIULLAH MUHAMMAD</dc:creator>
  <dcterms:created xsi:type="dcterms:W3CDTF">2021-04-13T12:22:43Z</dcterms:created>
  <dcterms:modified xsi:type="dcterms:W3CDTF">2021-04-13T12:22:43Z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2016-10-25T00:00:00Z</vt:filetime>
  </property>
  <property fmtid="{D5CDD505-2E9C-101B-9397-08002B2CF9AE}" pid="3" name="Creator">
    <vt:lpwstr>Microsoft® Word 2010</vt:lpwstr>
  </property>
  <property fmtid="{D5CDD505-2E9C-101B-9397-08002B2CF9AE}" pid="4" name="LastSaved">
    <vt:filetime>2021-04-13T00:00:00Z</vt:filetime>
  </property>
</Properties>
</file>