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 TargetMode="Internal"></Relationship><Relationship Id="rId2" Type="http://schemas.openxmlformats.org/officeDocument/2006/relationships/extended-properties" Target="docProps/app.xml" TargetMode="Internal"></Relationship><Relationship Id="rId3" Type="http://schemas.openxmlformats.org/officeDocument/2006/relationships/officeDocument" Target="ppt/presentation.xml" TargetMode="Interna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</p:sldIdLst>
  <p:sldSz cx="7559040" cy="10695432" type="custom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SimSun"/>
        <a:ea typeface="SimSun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 TargetMode="Internal"></Relationship><Relationship Id="rId2" Type="http://schemas.openxmlformats.org/officeDocument/2006/relationships/slide" Target="slides/slide1.xml" TargetMode="Internal"></Relationship><Relationship Id="rId3" Type="http://schemas.openxmlformats.org/officeDocument/2006/relationships/slide" Target="slides/slide2.xml" TargetMode="Internal"></Relationship><Relationship Id="rId4" Type="http://schemas.openxmlformats.org/officeDocument/2006/relationships/slide" Target="slides/slide3.xml" TargetMode="Internal"></Relationship><Relationship Id="rId5" Type="http://schemas.openxmlformats.org/officeDocument/2006/relationships/slide" Target="slides/slide4.xml" TargetMode="Internal"></Relationship><Relationship Id="rId6" Type="http://schemas.openxmlformats.org/officeDocument/2006/relationships/slide" Target="slides/slide5.xml" TargetMode="Internal"></Relationship><Relationship Id="rId7" Type="http://schemas.openxmlformats.org/officeDocument/2006/relationships/slide" Target="slides/slide6.xml" TargetMode="Internal"></Relationship><Relationship Id="rId8" Type="http://schemas.openxmlformats.org/officeDocument/2006/relationships/slide" Target="slides/slide7.xml" TargetMode="Internal"></Relationship><Relationship Id="rId9" Type="http://schemas.openxmlformats.org/officeDocument/2006/relationships/slide" Target="slides/slide8.xml" TargetMode="Internal"></Relationship><Relationship Id="rId10" Type="http://schemas.openxmlformats.org/officeDocument/2006/relationships/slide" Target="slides/slide9.xml" TargetMode="Internal"></Relationship><Relationship Id="rId11" Type="http://schemas.openxmlformats.org/officeDocument/2006/relationships/slide" Target="slides/slide10.xml" TargetMode="Internal"></Relationship><Relationship Id="rId12" Type="http://schemas.openxmlformats.org/officeDocument/2006/relationships/slide" Target="slides/slide11.xml" TargetMode="Internal"></Relationship><Relationship Id="rId13" Type="http://schemas.openxmlformats.org/officeDocument/2006/relationships/slide" Target="slides/slide12.xml" TargetMode="Internal"></Relationship><Relationship Id="rId14" Type="http://schemas.openxmlformats.org/officeDocument/2006/relationships/slide" Target="slides/slide13.xml" TargetMode="Internal"></Relationship><Relationship Id="rId15" Type="http://schemas.openxmlformats.org/officeDocument/2006/relationships/slide" Target="slides/slide14.xml" TargetMode="Internal"></Relationship><Relationship Id="rId16" Type="http://schemas.openxmlformats.org/officeDocument/2006/relationships/slide" Target="slides/slide15.xml" TargetMode="Internal"></Relationship><Relationship Id="rId17" Type="http://schemas.openxmlformats.org/officeDocument/2006/relationships/slide" Target="slides/slide16.xml" TargetMode="Internal"></Relationship><Relationship Id="rId18" Type="http://schemas.openxmlformats.org/officeDocument/2006/relationships/slide" Target="slides/slide17.xml" TargetMode="Internal"></Relationship><Relationship Id="rId19" Type="http://schemas.openxmlformats.org/officeDocument/2006/relationships/slide" Target="slides/slide18.xml" TargetMode="Internal"></Relationship><Relationship Id="rId20" Type="http://schemas.openxmlformats.org/officeDocument/2006/relationships/slide" Target="slides/slide19.xml" TargetMode="Internal"></Relationship><Relationship Id="rId21" Type="http://schemas.openxmlformats.org/officeDocument/2006/relationships/slide" Target="slides/slide20.xml" TargetMode="Internal"></Relationship><Relationship Id="rId22" Type="http://schemas.openxmlformats.org/officeDocument/2006/relationships/slide" Target="slides/slide21.xml" TargetMode="Internal"></Relationship><Relationship Id="rId23" Type="http://schemas.openxmlformats.org/officeDocument/2006/relationships/slide" Target="slides/slide22.xml" TargetMode="Internal"></Relationship><Relationship Id="rId24" Type="http://schemas.openxmlformats.org/officeDocument/2006/relationships/slide" Target="slides/slide23.xml" TargetMode="Internal"></Relationship><Relationship Id="rId25" Type="http://schemas.openxmlformats.org/officeDocument/2006/relationships/slide" Target="slides/slide24.xml" TargetMode="Internal"></Relationship><Relationship Id="rId26" Type="http://schemas.openxmlformats.org/officeDocument/2006/relationships/slide" Target="slides/slide25.xml" TargetMode="Internal"></Relationship><Relationship Id="rId27" Type="http://schemas.openxmlformats.org/officeDocument/2006/relationships/slide" Target="slides/slide26.xml" TargetMode="Internal"></Relationship><Relationship Id="rId28" Type="http://schemas.openxmlformats.org/officeDocument/2006/relationships/slide" Target="slides/slide27.xml" TargetMode="Internal"></Relationship><Relationship Id="rId29" Type="http://schemas.openxmlformats.org/officeDocument/2006/relationships/slide" Target="slides/slide28.xml" TargetMode="Internal"></Relationship><Relationship Id="rId30" Type="http://schemas.openxmlformats.org/officeDocument/2006/relationships/slide" Target="slides/slide29.xml" TargetMode="Internal"></Relationship><Relationship Id="rId31" Type="http://schemas.openxmlformats.org/officeDocument/2006/relationships/slide" Target="slides/slide30.xml" TargetMode="Internal"></Relationship><Relationship Id="rId32" Type="http://schemas.openxmlformats.org/officeDocument/2006/relationships/slide" Target="slides/slide31.xml" TargetMode="Internal"></Relationship><Relationship Id="rId33" Type="http://schemas.openxmlformats.org/officeDocument/2006/relationships/slide" Target="slides/slide32.xml" TargetMode="Internal"></Relationship><Relationship Id="rId34" Type="http://schemas.openxmlformats.org/officeDocument/2006/relationships/slide" Target="slides/slide33.xml" TargetMode="Internal"></Relationship><Relationship Id="rId35" Type="http://schemas.openxmlformats.org/officeDocument/2006/relationships/slide" Target="slides/slide34.xml" TargetMode="Internal"></Relationship><Relationship Id="rId36" Type="http://schemas.openxmlformats.org/officeDocument/2006/relationships/slide" Target="slides/slide35.xml" TargetMode="Internal"></Relationship><Relationship Id="rId37" Type="http://schemas.openxmlformats.org/officeDocument/2006/relationships/slide" Target="slides/slide36.xml" TargetMode="Internal"></Relationship><Relationship Id="rId38" Type="http://schemas.openxmlformats.org/officeDocument/2006/relationships/slide" Target="slides/slide37.xml" TargetMode="Internal"></Relationship><Relationship Id="rId39" Type="http://schemas.openxmlformats.org/officeDocument/2006/relationships/slide" Target="slides/slide38.xml" TargetMode="Internal"></Relationship><Relationship Id="rId40" Type="http://schemas.openxmlformats.org/officeDocument/2006/relationships/slide" Target="slides/slide39.xml" TargetMode="Internal"></Relationship><Relationship Id="rId41" Type="http://schemas.openxmlformats.org/officeDocument/2006/relationships/slide" Target="slides/slide40.xml" TargetMode="Internal"></Relationship><Relationship Id="rId42" Type="http://schemas.openxmlformats.org/officeDocument/2006/relationships/slide" Target="slides/slide41.xml" TargetMode="Internal"></Relationship><Relationship Id="rId43" Type="http://schemas.openxmlformats.org/officeDocument/2006/relationships/slide" Target="slides/slide42.xml" TargetMode="Internal"></Relationship><Relationship Id="rId44" Type="http://schemas.openxmlformats.org/officeDocument/2006/relationships/slide" Target="slides/slide43.xml" TargetMode="Internal"></Relationship><Relationship Id="rId45" Type="http://schemas.openxmlformats.org/officeDocument/2006/relationships/slide" Target="slides/slide44.xml" TargetMode="Internal"></Relationship><Relationship Id="rId46" Type="http://schemas.openxmlformats.org/officeDocument/2006/relationships/slide" Target="slides/slide45.xml" TargetMode="Internal"></Relationship><Relationship Id="rId47" Type="http://schemas.openxmlformats.org/officeDocument/2006/relationships/slide" Target="slides/slide46.xml" TargetMode="Internal"></Relationship><Relationship Id="rId48" Type="http://schemas.openxmlformats.org/officeDocument/2006/relationships/slide" Target="slides/slide47.xml" TargetMode="Internal"></Relationship><Relationship Id="rId49" Type="http://schemas.openxmlformats.org/officeDocument/2006/relationships/slide" Target="slides/slide48.xml" TargetMode="Internal"></Relationship><Relationship Id="rId50" Type="http://schemas.openxmlformats.org/officeDocument/2006/relationships/slide" Target="slides/slide49.xml" TargetMode="Internal"></Relationship><Relationship Id="rId51" Type="http://schemas.openxmlformats.org/officeDocument/2006/relationships/slide" Target="slides/slide50.xml" TargetMode="Internal"></Relationship><Relationship Id="rId52" Type="http://schemas.openxmlformats.org/officeDocument/2006/relationships/slide" Target="slides/slide51.xml" TargetMode="Internal"></Relationship><Relationship Id="rId53" Type="http://schemas.openxmlformats.org/officeDocument/2006/relationships/slide" Target="slides/slide52.xml" TargetMode="Internal"></Relationship><Relationship Id="rId54" Type="http://schemas.openxmlformats.org/officeDocument/2006/relationships/slide" Target="slides/slide53.xml" TargetMode="Internal"></Relationship><Relationship Id="rId55" Type="http://schemas.openxmlformats.org/officeDocument/2006/relationships/slide" Target="slides/slide54.xml" TargetMode="Internal"></Relationship><Relationship Id="rId56" Type="http://schemas.openxmlformats.org/officeDocument/2006/relationships/slide" Target="slides/slide55.xml" TargetMode="Internal"></Relationship><Relationship Id="rId57" Type="http://schemas.openxmlformats.org/officeDocument/2006/relationships/slide" Target="slides/slide56.xml" TargetMode="Internal"></Relationship><Relationship Id="rId58" Type="http://schemas.openxmlformats.org/officeDocument/2006/relationships/slide" Target="slides/slide57.xml" TargetMode="Internal"></Relationship><Relationship Id="rId59" Type="http://schemas.openxmlformats.org/officeDocument/2006/relationships/slide" Target="slides/slide58.xml" TargetMode="Internal"></Relationship><Relationship Id="rId60" Type="http://schemas.openxmlformats.org/officeDocument/2006/relationships/slide" Target="slides/slide59.xml" TargetMode="Internal"></Relationship><Relationship Id="rId61" Type="http://schemas.openxmlformats.org/officeDocument/2006/relationships/slide" Target="slides/slide60.xml" TargetMode="Internal"></Relationship><Relationship Id="rId62" Type="http://schemas.openxmlformats.org/officeDocument/2006/relationships/slide" Target="slides/slide61.xml" TargetMode="Internal"></Relationship><Relationship Id="rId63" Type="http://schemas.openxmlformats.org/officeDocument/2006/relationships/slide" Target="slides/slide62.xml" TargetMode="Internal"></Relationship><Relationship Id="rId64" Type="http://schemas.openxmlformats.org/officeDocument/2006/relationships/slide" Target="slides/slide63.xml" TargetMode="Internal"></Relationship><Relationship Id="rId65" Type="http://schemas.openxmlformats.org/officeDocument/2006/relationships/slide" Target="slides/slide64.xml" TargetMode="Internal"></Relationship><Relationship Id="rId66" Type="http://schemas.openxmlformats.org/officeDocument/2006/relationships/slide" Target="slides/slide65.xml" TargetMode="Internal"></Relationship><Relationship Id="rId67" Type="http://schemas.openxmlformats.org/officeDocument/2006/relationships/slide" Target="slides/slide66.xml" TargetMode="Internal"></Relationship><Relationship Id="rId68" Type="http://schemas.openxmlformats.org/officeDocument/2006/relationships/slide" Target="slides/slide67.xml" TargetMode="Internal"></Relationship><Relationship Id="rId69" Type="http://schemas.openxmlformats.org/officeDocument/2006/relationships/slide" Target="slides/slide68.xml" TargetMode="Internal"></Relationship><Relationship Id="rId70" Type="http://schemas.openxmlformats.org/officeDocument/2006/relationships/slide" Target="slides/slide69.xml" TargetMode="Internal"></Relationship><Relationship Id="rId71" Type="http://schemas.openxmlformats.org/officeDocument/2006/relationships/slide" Target="slides/slide70.xml" TargetMode="Internal"></Relationship><Relationship Id="rId72" Type="http://schemas.openxmlformats.org/officeDocument/2006/relationships/slide" Target="slides/slide71.xml" TargetMode="Internal"></Relationship><Relationship Id="rId73" Type="http://schemas.openxmlformats.org/officeDocument/2006/relationships/slide" Target="slides/slide72.xml" TargetMode="Internal"></Relationship><Relationship Id="rId74" Type="http://schemas.openxmlformats.org/officeDocument/2006/relationships/slide" Target="slides/slide73.xml" TargetMode="Internal"></Relationship><Relationship Id="rId75" Type="http://schemas.openxmlformats.org/officeDocument/2006/relationships/slide" Target="slides/slide74.xml" TargetMode="Internal"></Relationship><Relationship Id="rId76" Type="http://schemas.openxmlformats.org/officeDocument/2006/relationships/slide" Target="slides/slide75.xml" TargetMode="Internal"></Relationship><Relationship Id="rId77" Type="http://schemas.openxmlformats.org/officeDocument/2006/relationships/slide" Target="slides/slide76.xml" TargetMode="Internal"></Relationship><Relationship Id="rId78" Type="http://schemas.openxmlformats.org/officeDocument/2006/relationships/slide" Target="slides/slide77.xml" TargetMode="Internal"></Relationship><Relationship Id="rId79" Type="http://schemas.openxmlformats.org/officeDocument/2006/relationships/slide" Target="slides/slide78.xml" TargetMode="Internal"></Relationship><Relationship Id="rId80" Type="http://schemas.openxmlformats.org/officeDocument/2006/relationships/slide" Target="slides/slide79.xml" TargetMode="Internal"></Relationship><Relationship Id="rId81" Type="http://schemas.openxmlformats.org/officeDocument/2006/relationships/slide" Target="slides/slide80.xml" TargetMode="Internal"></Relationship><Relationship Id="rId82" Type="http://schemas.openxmlformats.org/officeDocument/2006/relationships/slide" Target="slides/slide81.xml" TargetMode="Internal"></Relationship><Relationship Id="rId83" Type="http://schemas.openxmlformats.org/officeDocument/2006/relationships/slide" Target="slides/slide82.xml" TargetMode="Internal"></Relationship><Relationship Id="rId84" Type="http://schemas.openxmlformats.org/officeDocument/2006/relationships/slide" Target="slides/slide83.xml" TargetMode="Internal"></Relationship><Relationship Id="rId85" Type="http://schemas.openxmlformats.org/officeDocument/2006/relationships/slide" Target="slides/slide84.xml" TargetMode="Internal"></Relationship><Relationship Id="rId86" Type="http://schemas.openxmlformats.org/officeDocument/2006/relationships/slide" Target="slides/slide85.xml" TargetMode="Internal"></Relationship><Relationship Id="rId87" Type="http://schemas.openxmlformats.org/officeDocument/2006/relationships/slide" Target="slides/slide86.xml" TargetMode="Internal"></Relationship><Relationship Id="rId88" Type="http://schemas.openxmlformats.org/officeDocument/2006/relationships/slide" Target="slides/slide87.xml" TargetMode="Internal"></Relationship><Relationship Id="rId89" Type="http://schemas.openxmlformats.org/officeDocument/2006/relationships/slide" Target="slides/slide88.xml" TargetMode="Internal"></Relationship><Relationship Id="rId90" Type="http://schemas.openxmlformats.org/officeDocument/2006/relationships/slide" Target="slides/slide89.xml" TargetMode="Internal"></Relationship><Relationship Id="rId91" Type="http://schemas.openxmlformats.org/officeDocument/2006/relationships/slide" Target="slides/slide90.xml" TargetMode="Internal"></Relationship><Relationship Id="rId92" Type="http://schemas.openxmlformats.org/officeDocument/2006/relationships/slide" Target="slides/slide91.xml" TargetMode="Internal"></Relationship><Relationship Id="rId93" Type="http://schemas.openxmlformats.org/officeDocument/2006/relationships/slide" Target="slides/slide92.xml" TargetMode="Internal"></Relationship><Relationship Id="rId94" Type="http://schemas.openxmlformats.org/officeDocument/2006/relationships/slide" Target="slides/slide93.xml" TargetMode="Internal"></Relationship><Relationship Id="rId95" Type="http://schemas.openxmlformats.org/officeDocument/2006/relationships/slide" Target="slides/slide94.xml" TargetMode="Internal"></Relationship><Relationship Id="rId96" Type="http://schemas.openxmlformats.org/officeDocument/2006/relationships/slide" Target="slides/slide95.xml" TargetMode="Internal"></Relationship><Relationship Id="rId97" Type="http://schemas.openxmlformats.org/officeDocument/2006/relationships/slide" Target="slides/slide96.xml" TargetMode="Internal"></Relationship><Relationship Id="rId98" Type="http://schemas.openxmlformats.org/officeDocument/2006/relationships/slide" Target="slides/slide97.xml" TargetMode="Internal"></Relationship><Relationship Id="rId99" Type="http://schemas.openxmlformats.org/officeDocument/2006/relationships/slide" Target="slides/slide98.xml" TargetMode="Internal"></Relationship><Relationship Id="rId100" Type="http://schemas.openxmlformats.org/officeDocument/2006/relationships/slide" Target="slides/slide99.xml" TargetMode="Internal"></Relationship><Relationship Id="rId101" Type="http://schemas.openxmlformats.org/officeDocument/2006/relationships/slide" Target="slides/slide100.xml" TargetMode="Internal"></Relationship><Relationship Id="rId102" Type="http://schemas.openxmlformats.org/officeDocument/2006/relationships/slide" Target="slides/slide101.xml" TargetMode="Internal"></Relationship><Relationship Id="rId103" Type="http://schemas.openxmlformats.org/officeDocument/2006/relationships/slide" Target="slides/slide102.xml" TargetMode="Internal"></Relationship><Relationship Id="rId104" Type="http://schemas.openxmlformats.org/officeDocument/2006/relationships/slide" Target="slides/slide103.xml" TargetMode="Internal"></Relationship><Relationship Id="rId105" Type="http://schemas.openxmlformats.org/officeDocument/2006/relationships/slide" Target="slides/slide104.xml" TargetMode="Internal"></Relationship><Relationship Id="rId106" Type="http://schemas.openxmlformats.org/officeDocument/2006/relationships/slide" Target="slides/slide105.xml" TargetMode="Internal"></Relationship><Relationship Id="rId107" Type="http://schemas.openxmlformats.org/officeDocument/2006/relationships/slide" Target="slides/slide106.xml" TargetMode="Internal"></Relationship><Relationship Id="rId108" Type="http://schemas.openxmlformats.org/officeDocument/2006/relationships/slide" Target="slides/slide107.xml" TargetMode="Internal"></Relationship><Relationship Id="rId109" Type="http://schemas.openxmlformats.org/officeDocument/2006/relationships/slide" Target="slides/slide108.xml" TargetMode="Internal"></Relationship><Relationship Id="rId110" Type="http://schemas.openxmlformats.org/officeDocument/2006/relationships/slide" Target="slides/slide109.xml" TargetMode="Internal"></Relationship><Relationship Id="rId111" Type="http://schemas.openxmlformats.org/officeDocument/2006/relationships/slide" Target="slides/slide110.xml" TargetMode="Internal"></Relationship><Relationship Id="rId112" Type="http://schemas.openxmlformats.org/officeDocument/2006/relationships/slide" Target="slides/slide111.xml" TargetMode="Internal"></Relationship><Relationship Id="rId113" Type="http://schemas.openxmlformats.org/officeDocument/2006/relationships/slide" Target="slides/slide112.xml" TargetMode="Internal"></Relationship><Relationship Id="rId114" Type="http://schemas.openxmlformats.org/officeDocument/2006/relationships/slide" Target="slides/slide113.xml" TargetMode="Internal"></Relationship><Relationship Id="rId115" Type="http://schemas.openxmlformats.org/officeDocument/2006/relationships/slide" Target="slides/slide114.xml" TargetMode="Internal"></Relationship><Relationship Id="rId116" Type="http://schemas.openxmlformats.org/officeDocument/2006/relationships/slide" Target="slides/slide115.xml" TargetMode="Internal"></Relationship><Relationship Id="rId117" Type="http://schemas.openxmlformats.org/officeDocument/2006/relationships/slide" Target="slides/slide116.xml" TargetMode="Internal"></Relationship><Relationship Id="rId118" Type="http://schemas.openxmlformats.org/officeDocument/2006/relationships/slide" Target="slides/slide117.xml" TargetMode="Internal"></Relationship><Relationship Id="rId119" Type="http://schemas.openxmlformats.org/officeDocument/2006/relationships/slide" Target="slides/slide118.xml" TargetMode="Internal"></Relationship><Relationship Id="rId120" Type="http://schemas.openxmlformats.org/officeDocument/2006/relationships/slide" Target="slides/slide119.xml" TargetMode="Internal"></Relationship><Relationship Id="rId121" Type="http://schemas.openxmlformats.org/officeDocument/2006/relationships/slide" Target="slides/slide120.xml" TargetMode="Internal"></Relationship><Relationship Id="rId122" Type="http://schemas.openxmlformats.org/officeDocument/2006/relationships/slide" Target="slides/slide121.xml" TargetMode="Internal"></Relationship><Relationship Id="rId123" Type="http://schemas.openxmlformats.org/officeDocument/2006/relationships/slide" Target="slides/slide122.xml" TargetMode="Internal"></Relationship><Relationship Id="rId124" Type="http://schemas.openxmlformats.org/officeDocument/2006/relationships/slide" Target="slides/slide123.xml" TargetMode="Internal"></Relationship><Relationship Id="rId125" Type="http://schemas.openxmlformats.org/officeDocument/2006/relationships/slide" Target="slides/slide124.xml" TargetMode="Internal"></Relationship><Relationship Id="rId126" Type="http://schemas.openxmlformats.org/officeDocument/2006/relationships/slide" Target="slides/slide125.xml" TargetMode="Internal"></Relationship><Relationship Id="rId127" Type="http://schemas.openxmlformats.org/officeDocument/2006/relationships/slide" Target="slides/slide126.xml" TargetMode="Internal"></Relationship><Relationship Id="rId128" Type="http://schemas.openxmlformats.org/officeDocument/2006/relationships/slide" Target="slides/slide127.xml" TargetMode="Internal"></Relationship><Relationship Id="rId129" Type="http://schemas.openxmlformats.org/officeDocument/2006/relationships/slide" Target="slides/slide128.xml" TargetMode="Internal"></Relationship><Relationship Id="rId130" Type="http://schemas.openxmlformats.org/officeDocument/2006/relationships/slide" Target="slides/slide129.xml" TargetMode="Internal"></Relationship><Relationship Id="rId131" Type="http://schemas.openxmlformats.org/officeDocument/2006/relationships/slide" Target="slides/slide130.xml" TargetMode="Internal"></Relationship><Relationship Id="rId132" Type="http://schemas.openxmlformats.org/officeDocument/2006/relationships/slide" Target="slides/slide131.xml" TargetMode="Internal"></Relationship><Relationship Id="rId133" Type="http://schemas.openxmlformats.org/officeDocument/2006/relationships/slide" Target="slides/slide132.xml" TargetMode="Internal"></Relationship><Relationship Id="rId134" Type="http://schemas.openxmlformats.org/officeDocument/2006/relationships/slide" Target="slides/slide133.xml" TargetMode="Internal"></Relationship><Relationship Id="rId135" Type="http://schemas.openxmlformats.org/officeDocument/2006/relationships/slide" Target="slides/slide134.xml" TargetMode="Internal"></Relationship><Relationship Id="rId136" Type="http://schemas.openxmlformats.org/officeDocument/2006/relationships/slide" Target="slides/slide135.xml" TargetMode="Internal"></Relationship><Relationship Id="rId137" Type="http://schemas.openxmlformats.org/officeDocument/2006/relationships/slide" Target="slides/slide136.xml" TargetMode="Internal"></Relationship><Relationship Id="rId138" Type="http://schemas.openxmlformats.org/officeDocument/2006/relationships/slide" Target="slides/slide137.xml" TargetMode="Internal"></Relationship><Relationship Id="rId139" Type="http://schemas.openxmlformats.org/officeDocument/2006/relationships/slide" Target="slides/slide138.xml" TargetMode="Internal"></Relationship><Relationship Id="rId140" Type="http://schemas.openxmlformats.org/officeDocument/2006/relationships/slide" Target="slides/slide139.xml" TargetMode="Internal"></Relationship><Relationship Id="rId141" Type="http://schemas.openxmlformats.org/officeDocument/2006/relationships/slide" Target="slides/slide140.xml" TargetMode="Internal"></Relationship><Relationship Id="rId142" Type="http://schemas.openxmlformats.org/officeDocument/2006/relationships/slide" Target="slides/slide141.xml" TargetMode="Internal"></Relationship><Relationship Id="rId143" Type="http://schemas.openxmlformats.org/officeDocument/2006/relationships/slide" Target="slides/slide142.xml" TargetMode="Internal"></Relationship><Relationship Id="rId144" Type="http://schemas.openxmlformats.org/officeDocument/2006/relationships/slide" Target="slides/slide143.xml" TargetMode="Internal"></Relationship><Relationship Id="rId145" Type="http://schemas.openxmlformats.org/officeDocument/2006/relationships/slide" Target="slides/slide144.xml" TargetMode="Internal"></Relationship><Relationship Id="rId146" Type="http://schemas.openxmlformats.org/officeDocument/2006/relationships/slide" Target="slides/slide145.xml" TargetMode="Internal"></Relationship><Relationship Id="rId147" Type="http://schemas.openxmlformats.org/officeDocument/2006/relationships/slide" Target="slides/slide146.xml" TargetMode="Internal"></Relationship><Relationship Id="rId148" Type="http://schemas.openxmlformats.org/officeDocument/2006/relationships/slide" Target="slides/slide147.xml" TargetMode="Internal"></Relationship><Relationship Id="rId149" Type="http://schemas.openxmlformats.org/officeDocument/2006/relationships/slide" Target="slides/slide148.xml" TargetMode="Internal"></Relationship><Relationship Id="rId150" Type="http://schemas.openxmlformats.org/officeDocument/2006/relationships/slide" Target="slides/slide149.xml" TargetMode="Internal"></Relationship><Relationship Id="rId151" Type="http://schemas.openxmlformats.org/officeDocument/2006/relationships/slide" Target="slides/slide150.xml" TargetMode="Internal"></Relationship><Relationship Id="rId152" Type="http://schemas.openxmlformats.org/officeDocument/2006/relationships/slide" Target="slides/slide151.xml" TargetMode="Internal"></Relationship><Relationship Id="rId153" Type="http://schemas.openxmlformats.org/officeDocument/2006/relationships/slide" Target="slides/slide152.xml" TargetMode="Internal"></Relationship><Relationship Id="rId154" Type="http://schemas.openxmlformats.org/officeDocument/2006/relationships/slide" Target="slides/slide153.xml" TargetMode="Internal"></Relationship><Relationship Id="rId155" Type="http://schemas.openxmlformats.org/officeDocument/2006/relationships/slide" Target="slides/slide154.xml" TargetMode="Internal"></Relationship><Relationship Id="rId156" Type="http://schemas.openxmlformats.org/officeDocument/2006/relationships/slide" Target="slides/slide155.xml" TargetMode="Internal"></Relationship><Relationship Id="rId157" Type="http://schemas.openxmlformats.org/officeDocument/2006/relationships/slide" Target="slides/slide156.xml" TargetMode="Internal"></Relationship><Relationship Id="rId158" Type="http://schemas.openxmlformats.org/officeDocument/2006/relationships/slide" Target="slides/slide157.xml" TargetMode="Internal"></Relationship><Relationship Id="rId159" Type="http://schemas.openxmlformats.org/officeDocument/2006/relationships/slide" Target="slides/slide158.xml" TargetMode="Internal"></Relationship><Relationship Id="rId160" Type="http://schemas.openxmlformats.org/officeDocument/2006/relationships/slide" Target="slides/slide159.xml" TargetMode="Internal"></Relationship><Relationship Id="rId161" Type="http://schemas.openxmlformats.org/officeDocument/2006/relationships/slide" Target="slides/slide160.xml" TargetMode="Internal"></Relationship><Relationship Id="rId162" Type="http://schemas.openxmlformats.org/officeDocument/2006/relationships/slide" Target="slides/slide161.xml" TargetMode="Internal"></Relationship><Relationship Id="rId163" Type="http://schemas.openxmlformats.org/officeDocument/2006/relationships/slide" Target="slides/slide162.xml" TargetMode="Internal"></Relationship><Relationship Id="rId164" Type="http://schemas.openxmlformats.org/officeDocument/2006/relationships/slide" Target="slides/slide163.xml" TargetMode="Internal"></Relationship><Relationship Id="rId165" Type="http://schemas.openxmlformats.org/officeDocument/2006/relationships/slide" Target="slides/slide164.xml" TargetMode="Internal"></Relationship><Relationship Id="rId166" Type="http://schemas.openxmlformats.org/officeDocument/2006/relationships/slide" Target="slides/slide165.xml" TargetMode="Internal"></Relationship><Relationship Id="rId167" Type="http://schemas.openxmlformats.org/officeDocument/2006/relationships/slide" Target="slides/slide166.xml" TargetMode="Internal"></Relationship><Relationship Id="rId168" Type="http://schemas.openxmlformats.org/officeDocument/2006/relationships/slide" Target="slides/slide167.xml" TargetMode="Internal"></Relationship><Relationship Id="rId169" Type="http://schemas.openxmlformats.org/officeDocument/2006/relationships/slide" Target="slides/slide168.xml" TargetMode="Internal"></Relationship><Relationship Id="rId170" Type="http://schemas.openxmlformats.org/officeDocument/2006/relationships/slide" Target="slides/slide169.xml" TargetMode="Internal"></Relationship><Relationship Id="rId171" Type="http://schemas.openxmlformats.org/officeDocument/2006/relationships/slide" Target="slides/slide170.xml" TargetMode="Internal"></Relationship><Relationship Id="rId172" Type="http://schemas.openxmlformats.org/officeDocument/2006/relationships/slide" Target="slides/slide171.xml" TargetMode="Internal"></Relationship><Relationship Id="rId173" Type="http://schemas.openxmlformats.org/officeDocument/2006/relationships/slide" Target="slides/slide172.xml" TargetMode="Internal"></Relationship><Relationship Id="rId174" Type="http://schemas.openxmlformats.org/officeDocument/2006/relationships/slide" Target="slides/slide173.xml" TargetMode="Internal"></Relationship><Relationship Id="rId175" Type="http://schemas.openxmlformats.org/officeDocument/2006/relationships/slide" Target="slides/slide174.xml" TargetMode="Internal"></Relationship><Relationship Id="rId176" Type="http://schemas.openxmlformats.org/officeDocument/2006/relationships/slide" Target="slides/slide175.xml" TargetMode="Internal"></Relationship><Relationship Id="rId177" Type="http://schemas.openxmlformats.org/officeDocument/2006/relationships/slide" Target="slides/slide176.xml" TargetMode="Internal"></Relationship><Relationship Id="rId178" Type="http://schemas.openxmlformats.org/officeDocument/2006/relationships/slide" Target="slides/slide177.xml" TargetMode="Internal"></Relationship><Relationship Id="rId179" Type="http://schemas.openxmlformats.org/officeDocument/2006/relationships/slide" Target="slides/slide178.xml" TargetMode="Internal"></Relationship><Relationship Id="rId180" Type="http://schemas.openxmlformats.org/officeDocument/2006/relationships/slide" Target="slides/slide179.xml" TargetMode="Internal"></Relationship><Relationship Id="rId181" Type="http://schemas.openxmlformats.org/officeDocument/2006/relationships/slide" Target="slides/slide180.xml" TargetMode="Internal"></Relationship><Relationship Id="rId182" Type="http://schemas.openxmlformats.org/officeDocument/2006/relationships/slide" Target="slides/slide181.xml" TargetMode="Internal"></Relationship><Relationship Id="rId183" Type="http://schemas.openxmlformats.org/officeDocument/2006/relationships/slide" Target="slides/slide182.xml" TargetMode="Internal"></Relationship><Relationship Id="rId184" Type="http://schemas.openxmlformats.org/officeDocument/2006/relationships/slide" Target="slides/slide183.xml" TargetMode="Internal"></Relationship><Relationship Id="rId185" Type="http://schemas.openxmlformats.org/officeDocument/2006/relationships/slide" Target="slides/slide184.xml" TargetMode="Internal"></Relationship><Relationship Id="rId186" Type="http://schemas.openxmlformats.org/officeDocument/2006/relationships/slide" Target="slides/slide185.xml" TargetMode="Internal"></Relationship><Relationship Id="rId187" Type="http://schemas.openxmlformats.org/officeDocument/2006/relationships/slide" Target="slides/slide186.xml" TargetMode="Internal"></Relationship><Relationship Id="rId188" Type="http://schemas.openxmlformats.org/officeDocument/2006/relationships/slide" Target="slides/slide187.xml" TargetMode="Internal"></Relationship><Relationship Id="rId189" Type="http://schemas.openxmlformats.org/officeDocument/2006/relationships/slide" Target="slides/slide188.xml" TargetMode="Internal"></Relationship><Relationship Id="rId190" Type="http://schemas.openxmlformats.org/officeDocument/2006/relationships/slide" Target="slides/slide189.xml" TargetMode="Internal"></Relationship><Relationship Id="rId191" Type="http://schemas.openxmlformats.org/officeDocument/2006/relationships/slide" Target="slides/slide190.xml" TargetMode="Internal"></Relationship><Relationship Id="rId192" Type="http://schemas.openxmlformats.org/officeDocument/2006/relationships/slide" Target="slides/slide191.xml" TargetMode="Internal"></Relationship><Relationship Id="rId193" Type="http://schemas.openxmlformats.org/officeDocument/2006/relationships/slide" Target="slides/slide192.xml" TargetMode="Internal"></Relationship><Relationship Id="rId194" Type="http://schemas.openxmlformats.org/officeDocument/2006/relationships/slide" Target="slides/slide193.xml" TargetMode="Internal"></Relationship><Relationship Id="rId195" Type="http://schemas.openxmlformats.org/officeDocument/2006/relationships/slide" Target="slides/slide194.xml" TargetMode="Internal"></Relationship><Relationship Id="rId196" Type="http://schemas.openxmlformats.org/officeDocument/2006/relationships/slide" Target="slides/slide195.xml" TargetMode="Internal"></Relationship><Relationship Id="rId197" Type="http://schemas.openxmlformats.org/officeDocument/2006/relationships/slide" Target="slides/slide196.xml" TargetMode="Internal"></Relationship><Relationship Id="rId198" Type="http://schemas.openxmlformats.org/officeDocument/2006/relationships/slide" Target="slides/slide197.xml" TargetMode="Internal"></Relationship><Relationship Id="rId199" Type="http://schemas.openxmlformats.org/officeDocument/2006/relationships/slide" Target="slides/slide198.xml" TargetMode="Internal"></Relationship><Relationship Id="rId200" Type="http://schemas.openxmlformats.org/officeDocument/2006/relationships/slide" Target="slides/slide199.xml" TargetMode="Internal"></Relationship><Relationship Id="rId201" Type="http://schemas.openxmlformats.org/officeDocument/2006/relationships/slide" Target="slides/slide200.xml" TargetMode="Internal"></Relationship><Relationship Id="rId202" Type="http://schemas.openxmlformats.org/officeDocument/2006/relationships/slide" Target="slides/slide201.xml" TargetMode="Internal"></Relationship><Relationship Id="rId203" Type="http://schemas.openxmlformats.org/officeDocument/2006/relationships/slide" Target="slides/slide202.xml" TargetMode="Internal"></Relationship><Relationship Id="rId204" Type="http://schemas.openxmlformats.org/officeDocument/2006/relationships/slide" Target="slides/slide203.xml" TargetMode="Internal"></Relationship><Relationship Id="rId205" Type="http://schemas.openxmlformats.org/officeDocument/2006/relationships/slide" Target="slides/slide204.xml" TargetMode="Internal"></Relationship><Relationship Id="rId206" Type="http://schemas.openxmlformats.org/officeDocument/2006/relationships/slide" Target="slides/slide205.xml" TargetMode="Internal"></Relationship><Relationship Id="rId207" Type="http://schemas.openxmlformats.org/officeDocument/2006/relationships/slide" Target="slides/slide206.xml" TargetMode="Internal"></Relationship><Relationship Id="rId208" Type="http://schemas.openxmlformats.org/officeDocument/2006/relationships/slide" Target="slides/slide207.xml" TargetMode="Internal"></Relationship><Relationship Id="rId209" Type="http://schemas.openxmlformats.org/officeDocument/2006/relationships/slide" Target="slides/slide208.xml" TargetMode="Internal"></Relationship><Relationship Id="rId210" Type="http://schemas.openxmlformats.org/officeDocument/2006/relationships/slide" Target="slides/slide209.xml" TargetMode="Internal"></Relationship><Relationship Id="rId211" Type="http://schemas.openxmlformats.org/officeDocument/2006/relationships/slide" Target="slides/slide210.xml" TargetMode="Internal"></Relationship><Relationship Id="rId212" Type="http://schemas.openxmlformats.org/officeDocument/2006/relationships/slide" Target="slides/slide211.xml" TargetMode="Internal"></Relationship><Relationship Id="rId213" Type="http://schemas.openxmlformats.org/officeDocument/2006/relationships/slide" Target="slides/slide212.xml" TargetMode="Internal"></Relationship><Relationship Id="rId214" Type="http://schemas.openxmlformats.org/officeDocument/2006/relationships/slide" Target="slides/slide213.xml" TargetMode="Internal"></Relationship><Relationship Id="rId215" Type="http://schemas.openxmlformats.org/officeDocument/2006/relationships/slide" Target="slides/slide214.xml" TargetMode="Internal"></Relationship><Relationship Id="rId216" Type="http://schemas.openxmlformats.org/officeDocument/2006/relationships/slide" Target="slides/slide215.xml" TargetMode="Internal"></Relationship><Relationship Id="rId217" Type="http://schemas.openxmlformats.org/officeDocument/2006/relationships/slide" Target="slides/slide216.xml" TargetMode="Internal"></Relationship><Relationship Id="rId218" Type="http://schemas.openxmlformats.org/officeDocument/2006/relationships/slide" Target="slides/slide217.xml" TargetMode="Internal"></Relationship><Relationship Id="rId219" Type="http://schemas.openxmlformats.org/officeDocument/2006/relationships/slide" Target="slides/slide218.xml" TargetMode="Internal"></Relationship><Relationship Id="rId220" Type="http://schemas.openxmlformats.org/officeDocument/2006/relationships/slide" Target="slides/slide219.xml" TargetMode="Internal"></Relationship><Relationship Id="rId221" Type="http://schemas.openxmlformats.org/officeDocument/2006/relationships/slide" Target="slides/slide220.xml" TargetMode="Internal"></Relationship><Relationship Id="rId222" Type="http://schemas.openxmlformats.org/officeDocument/2006/relationships/slide" Target="slides/slide221.xml" TargetMode="Internal"></Relationship><Relationship Id="rId223" Type="http://schemas.openxmlformats.org/officeDocument/2006/relationships/slide" Target="slides/slide222.xml" TargetMode="Internal"></Relationship><Relationship Id="rId224" Type="http://schemas.openxmlformats.org/officeDocument/2006/relationships/slide" Target="slides/slide223.xml" TargetMode="Internal"></Relationship><Relationship Id="rId225" Type="http://schemas.openxmlformats.org/officeDocument/2006/relationships/slide" Target="slides/slide224.xml" TargetMode="Internal"></Relationship><Relationship Id="rId226" Type="http://schemas.openxmlformats.org/officeDocument/2006/relationships/slide" Target="slides/slide225.xml" TargetMode="Internal"></Relationship><Relationship Id="rId227" Type="http://schemas.openxmlformats.org/officeDocument/2006/relationships/slide" Target="slides/slide226.xml" TargetMode="Internal"></Relationship><Relationship Id="rId228" Type="http://schemas.openxmlformats.org/officeDocument/2006/relationships/slide" Target="slides/slide227.xml" TargetMode="Internal"></Relationship><Relationship Id="rId229" Type="http://schemas.openxmlformats.org/officeDocument/2006/relationships/slide" Target="slides/slide228.xml" TargetMode="Internal"></Relationship><Relationship Id="rId230" Type="http://schemas.openxmlformats.org/officeDocument/2006/relationships/slide" Target="slides/slide229.xml" TargetMode="Internal"></Relationship><Relationship Id="rId231" Type="http://schemas.openxmlformats.org/officeDocument/2006/relationships/slide" Target="slides/slide230.xml" TargetMode="Internal"></Relationship><Relationship Id="rId232" Type="http://schemas.openxmlformats.org/officeDocument/2006/relationships/slide" Target="slides/slide231.xml" TargetMode="Internal"></Relationship><Relationship Id="rId233" Type="http://schemas.openxmlformats.org/officeDocument/2006/relationships/slide" Target="slides/slide232.xml" TargetMode="Internal"></Relationship><Relationship Id="rId234" Type="http://schemas.openxmlformats.org/officeDocument/2006/relationships/slide" Target="slides/slide233.xml" TargetMode="Internal"></Relationship><Relationship Id="rId235" Type="http://schemas.openxmlformats.org/officeDocument/2006/relationships/slide" Target="slides/slide234.xml" TargetMode="Internal"></Relationship><Relationship Id="rId236" Type="http://schemas.openxmlformats.org/officeDocument/2006/relationships/slide" Target="slides/slide235.xml" TargetMode="Internal"></Relationship><Relationship Id="rId237" Type="http://schemas.openxmlformats.org/officeDocument/2006/relationships/slide" Target="slides/slide236.xml" TargetMode="Internal"></Relationship><Relationship Id="rId238" Type="http://schemas.openxmlformats.org/officeDocument/2006/relationships/slide" Target="slides/slide237.xml" TargetMode="Internal"></Relationship><Relationship Id="rId239" Type="http://schemas.openxmlformats.org/officeDocument/2006/relationships/slide" Target="slides/slide238.xml" TargetMode="Internal"></Relationship><Relationship Id="rId240" Type="http://schemas.openxmlformats.org/officeDocument/2006/relationships/slide" Target="slides/slide239.xml" TargetMode="Internal"></Relationship><Relationship Id="rId241" Type="http://schemas.openxmlformats.org/officeDocument/2006/relationships/slide" Target="slides/slide240.xml" TargetMode="Internal"></Relationship><Relationship Id="rId242" Type="http://schemas.openxmlformats.org/officeDocument/2006/relationships/slide" Target="slides/slide241.xml" TargetMode="Internal"></Relationship><Relationship Id="rId243" Type="http://schemas.openxmlformats.org/officeDocument/2006/relationships/slide" Target="slides/slide242.xml" TargetMode="Internal"></Relationship><Relationship Id="rId244" Type="http://schemas.openxmlformats.org/officeDocument/2006/relationships/slide" Target="slides/slide243.xml" TargetMode="Internal"></Relationship><Relationship Id="rId245" Type="http://schemas.openxmlformats.org/officeDocument/2006/relationships/slide" Target="slides/slide244.xml" TargetMode="Internal"></Relationship><Relationship Id="rId246" Type="http://schemas.openxmlformats.org/officeDocument/2006/relationships/theme" Target="theme/theme1.xml" TargetMode="Internal"></Relationship><Relationship Id="rId247" Type="http://schemas.openxmlformats.org/officeDocument/2006/relationships/presProps" Target="presProps.xml" TargetMode="Internal"></Relationship><Relationship Id="rId248" Type="http://schemas.openxmlformats.org/officeDocument/2006/relationships/viewProps" Target="viewProps.xml" TargetMode="Internal"></Relationship><Relationship Id="rId249" Type="http://schemas.openxmlformats.org/officeDocument/2006/relationships/tableStyles" Target="tableStyles.xml" TargetMode="Interna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marL="0" indent="0">
              <a:buNone/>
              <a:defRPr>
                <a:solidFill>
                  <a:srgbClr val="000000"/>
                </a:solidFill>
              </a:defRPr>
            </a:lvl1pPr>
            <a:lvl2pPr algn="ctr" marL="457200" indent="0">
              <a:buNone/>
              <a:defRPr>
                <a:solidFill>
                  <a:srgbClr val="000000"/>
                </a:solidFill>
              </a:defRPr>
            </a:lvl2pPr>
            <a:lvl3pPr algn="ctr" marL="914400" indent="0">
              <a:buNone/>
              <a:defRPr>
                <a:solidFill>
                  <a:srgbClr val="000000"/>
                </a:solidFill>
              </a:defRPr>
            </a:lvl3pPr>
            <a:lvl4pPr algn="ctr" marL="1371600" indent="0">
              <a:buNone/>
              <a:defRPr>
                <a:solidFill>
                  <a:srgbClr val="000000"/>
                </a:solidFill>
              </a:defRPr>
            </a:lvl4pPr>
            <a:lvl5pPr algn="ctr" marL="1828800" indent="0">
              <a:buNone/>
              <a:defRPr>
                <a:solidFill>
                  <a:srgbClr val="000000"/>
                </a:solidFill>
              </a:defRPr>
            </a:lvl5pPr>
            <a:lvl6pPr algn="ctr" marL="2286000" indent="0">
              <a:buNone/>
              <a:defRPr>
                <a:solidFill>
                  <a:srgbClr val="000000"/>
                </a:solidFill>
              </a:defRPr>
            </a:lvl6pPr>
            <a:lvl7pPr algn="ctr" marL="2743200" indent="0">
              <a:buNone/>
              <a:defRPr>
                <a:solidFill>
                  <a:srgbClr val="000000"/>
                </a:solidFill>
              </a:defRPr>
            </a:lvl7pPr>
            <a:lvl8pPr algn="ctr" marL="3200400" indent="0">
              <a:buNone/>
              <a:defRPr>
                <a:solidFill>
                  <a:srgbClr val="000000"/>
                </a:solidFill>
              </a:defRPr>
            </a:lvl8pPr>
            <a:lvl9pPr algn="ctr" marL="3657600" indent="0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  <a:lvl6pPr marL="2286000" indent="0">
              <a:buNone/>
              <a:defRPr sz="1400">
                <a:solidFill>
                  <a:srgbClr val="000000"/>
                </a:solidFill>
              </a:defRPr>
            </a:lvl6pPr>
            <a:lvl7pPr marL="2743200" indent="0">
              <a:buNone/>
              <a:defRPr sz="1400">
                <a:solidFill>
                  <a:srgbClr val="000000"/>
                </a:solidFill>
              </a:defRPr>
            </a:lvl7pPr>
            <a:lvl8pPr marL="3200400" indent="0">
              <a:buNone/>
              <a:defRPr sz="1400">
                <a:solidFill>
                  <a:srgbClr val="000000"/>
                </a:solidFill>
              </a:defRPr>
            </a:lvl8pPr>
            <a:lvl9pPr marL="3657600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 TargetMode="Internal"></Relationship><Relationship Id="rId2" Type="http://schemas.openxmlformats.org/officeDocument/2006/relationships/slideLayout" Target="../slideLayouts/slideLayout2.xml" TargetMode="Internal"></Relationship><Relationship Id="rId3" Type="http://schemas.openxmlformats.org/officeDocument/2006/relationships/slideLayout" Target="../slideLayouts/slideLayout3.xml" TargetMode="Internal"></Relationship><Relationship Id="rId4" Type="http://schemas.openxmlformats.org/officeDocument/2006/relationships/slideLayout" Target="../slideLayouts/slideLayout4.xml" TargetMode="Internal"></Relationship><Relationship Id="rId5" Type="http://schemas.openxmlformats.org/officeDocument/2006/relationships/slideLayout" Target="../slideLayouts/slideLayout5.xml" TargetMode="Internal"></Relationship><Relationship Id="rId6" Type="http://schemas.openxmlformats.org/officeDocument/2006/relationships/slideLayout" Target="../slideLayouts/slideLayout6.xml" TargetMode="Internal"></Relationship><Relationship Id="rId7" Type="http://schemas.openxmlformats.org/officeDocument/2006/relationships/slideLayout" Target="../slideLayouts/slideLayout7.xml" TargetMode="Internal"></Relationship><Relationship Id="rId8" Type="http://schemas.openxmlformats.org/officeDocument/2006/relationships/slideLayout" Target="../slideLayouts/slideLayout8.xml" TargetMode="Internal"></Relationship><Relationship Id="rId9" Type="http://schemas.openxmlformats.org/officeDocument/2006/relationships/slideLayout" Target="../slideLayouts/slideLayout9.xml" TargetMode="Internal"></Relationship><Relationship Id="rId10" Type="http://schemas.openxmlformats.org/officeDocument/2006/relationships/slideLayout" Target="../slideLayouts/slideLayout10.xml" TargetMode="Internal"></Relationship><Relationship Id="rId11" Type="http://schemas.openxmlformats.org/officeDocument/2006/relationships/slideLayout" Target="../slideLayouts/slideLayout11.xml" TargetMode="Internal"></Relationship><Relationship Id="rId12" Type="http://schemas.openxmlformats.org/officeDocument/2006/relationships/theme" Target="../theme/theme1.xml" TargetMode="Interna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marL="0" indent="0" defTabSz="914400">
        <a:buNone/>
        <a:defRPr lang="ko-KR" smtClean="0" sz="4400" baseline="0">
          <a:solidFill>
            <a:srgbClr val="000000"/>
          </a:solidFill>
          <a:latin typeface="SimSun"/>
          <a:ea typeface="SimSun"/>
        </a:defRPr>
      </a:lvl1pPr>
    </p:titleStyle>
    <p:bodyStyle>
      <a:lvl1pPr algn="l" marL="342900" indent="-342900" defTabSz="914400">
        <a:spcBef>
          <a:spcPct val="20000"/>
        </a:spcBef>
        <a:buFont typeface="SimSun"/>
        <a:buChar char="●"/>
        <a:defRPr lang="ko-KR" smtClean="0" sz="3200" baseline="0">
          <a:solidFill>
            <a:srgbClr val="000000"/>
          </a:solidFill>
          <a:latin typeface="SimSun"/>
          <a:ea typeface="SimSun"/>
        </a:defRPr>
      </a:lvl1pPr>
      <a:lvl2pPr lvl="1" marL="742950" indent="-285750" defTabSz="914400">
        <a:buChar char="-"/>
        <a:defRPr lang="ko-KR" smtClean="0" sz="2800"/>
      </a:lvl2pPr>
      <a:lvl3pPr lvl="2" marL="1143000" indent="-228600" defTabSz="914400">
        <a:buChar char="●"/>
        <a:defRPr lang="ko-KR" smtClean="0" sz="2400"/>
      </a:lvl3pPr>
      <a:lvl4pPr lvl="3" marL="1600200" indent="-228600" defTabSz="914400">
        <a:buChar char="-"/>
        <a:defRPr lang="ko-KR" smtClean="0" sz="2000"/>
      </a:lvl4pPr>
      <a:lvl5pPr lvl="4" marL="2057400" indent="-228600" defTabSz="914400">
        <a:buChar char="»"/>
        <a:defRPr lang="ko-KR" smtClean="0"/>
      </a:lvl5pPr>
    </p:bodyStyle>
    <p:otherStyle>
      <a:lvl1pPr algn="l" marL="0" indent="0" defTabSz="914400">
        <a:buNone/>
        <a:defRPr lang="ko-KR" smtClean="0" sz="1800" baseline="0">
          <a:solidFill>
            <a:srgbClr val="000000"/>
          </a:solidFill>
          <a:latin typeface="SimSun"/>
          <a:ea typeface="SimSun"/>
        </a:defRPr>
      </a:lvl1pPr>
      <a:lvl2pPr lvl="1" marL="457200" indent="0" defTabSz="914400">
        <a:defRPr lang="ko-KR" smtClean="0"/>
      </a:lvl2pPr>
      <a:lvl3pPr lvl="2" marL="914400" indent="0" defTabSz="914400">
        <a:defRPr lang="ko-KR" smtClean="0"/>
      </a:lvl3pPr>
      <a:lvl4pPr lvl="3" marL="1371600" indent="0" defTabSz="914400">
        <a:defRPr lang="ko-KR" smtClean="0"/>
      </a:lvl4pPr>
      <a:lvl5pPr lvl="4" marL="1828800" indent="0" defTabSz="914400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.jpeg" TargetMode="Interna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.jpeg" TargetMode="Internal"></Relationship><Relationship Id="rId3" Type="http://schemas.openxmlformats.org/officeDocument/2006/relationships/image" Target="../media/fImage19.jpeg" TargetMode="Internal"></Relationship></Relationships>
</file>

<file path=ppt/slides/_rels/slide10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98.jpeg" TargetMode="Internal"></Relationship><Relationship Id="rId3" Type="http://schemas.openxmlformats.org/officeDocument/2006/relationships/image" Target="../media/fImage199.jpeg" TargetMode="Internal"></Relationship></Relationships>
</file>

<file path=ppt/slides/_rels/slide10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0.jpeg" TargetMode="Internal"></Relationship><Relationship Id="rId3" Type="http://schemas.openxmlformats.org/officeDocument/2006/relationships/image" Target="../media/fImage201.jpeg" TargetMode="Internal"></Relationship></Relationships>
</file>

<file path=ppt/slides/_rels/slide10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2.jpeg" TargetMode="Internal"></Relationship><Relationship Id="rId3" Type="http://schemas.openxmlformats.org/officeDocument/2006/relationships/image" Target="../media/fImage203.jpeg" TargetMode="Internal"></Relationship></Relationships>
</file>

<file path=ppt/slides/_rels/slide10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4.jpeg" TargetMode="Internal"></Relationship><Relationship Id="rId3" Type="http://schemas.openxmlformats.org/officeDocument/2006/relationships/image" Target="../media/fImage205.jpeg" TargetMode="Internal"></Relationship></Relationships>
</file>

<file path=ppt/slides/_rels/slide10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6.jpeg" TargetMode="Internal"></Relationship><Relationship Id="rId3" Type="http://schemas.openxmlformats.org/officeDocument/2006/relationships/image" Target="../media/fImage207.jpeg" TargetMode="Internal"></Relationship></Relationships>
</file>

<file path=ppt/slides/_rels/slide10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8.jpeg" TargetMode="Internal"></Relationship><Relationship Id="rId3" Type="http://schemas.openxmlformats.org/officeDocument/2006/relationships/image" Target="../media/fImage209.jpeg" TargetMode="Internal"></Relationship></Relationships>
</file>

<file path=ppt/slides/_rels/slide10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0.jpeg" TargetMode="Internal"></Relationship><Relationship Id="rId3" Type="http://schemas.openxmlformats.org/officeDocument/2006/relationships/image" Target="../media/fImage211.jpeg" TargetMode="Internal"></Relationship></Relationships>
</file>

<file path=ppt/slides/_rels/slide10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2.jpeg" TargetMode="Internal"></Relationship><Relationship Id="rId3" Type="http://schemas.openxmlformats.org/officeDocument/2006/relationships/image" Target="../media/fImage213.jpeg" TargetMode="Internal"></Relationship></Relationships>
</file>

<file path=ppt/slides/_rels/slide10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4.jpeg" TargetMode="Internal"></Relationship><Relationship Id="rId3" Type="http://schemas.openxmlformats.org/officeDocument/2006/relationships/image" Target="../media/fImage215.jpeg" TargetMode="Internal"></Relationship></Relationships>
</file>

<file path=ppt/slides/_rels/slide10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6.jpeg" TargetMode="Internal"></Relationship><Relationship Id="rId3" Type="http://schemas.openxmlformats.org/officeDocument/2006/relationships/image" Target="../media/fImage217.jpeg" TargetMode="Interna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0.jpeg" TargetMode="Internal"></Relationship><Relationship Id="rId3" Type="http://schemas.openxmlformats.org/officeDocument/2006/relationships/image" Target="../media/fImage21.jpeg" TargetMode="Internal"></Relationship></Relationships>
</file>

<file path=ppt/slides/_rels/slide1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8.jpeg" TargetMode="Internal"></Relationship><Relationship Id="rId3" Type="http://schemas.openxmlformats.org/officeDocument/2006/relationships/image" Target="../media/fImage219.jpeg" TargetMode="Internal"></Relationship></Relationships>
</file>

<file path=ppt/slides/_rels/slide1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0.jpeg" TargetMode="Internal"></Relationship><Relationship Id="rId3" Type="http://schemas.openxmlformats.org/officeDocument/2006/relationships/image" Target="../media/fImage221.jpeg" TargetMode="Internal"></Relationship></Relationships>
</file>

<file path=ppt/slides/_rels/slide1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2.jpeg" TargetMode="Internal"></Relationship><Relationship Id="rId3" Type="http://schemas.openxmlformats.org/officeDocument/2006/relationships/image" Target="../media/fImage223.jpeg" TargetMode="Internal"></Relationship></Relationships>
</file>

<file path=ppt/slides/_rels/slide1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4.jpeg" TargetMode="Internal"></Relationship><Relationship Id="rId3" Type="http://schemas.openxmlformats.org/officeDocument/2006/relationships/image" Target="../media/fImage225.jpeg" TargetMode="Internal"></Relationship></Relationships>
</file>

<file path=ppt/slides/_rels/slide1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6.jpeg" TargetMode="Internal"></Relationship><Relationship Id="rId3" Type="http://schemas.openxmlformats.org/officeDocument/2006/relationships/image" Target="../media/fImage227.jpeg" TargetMode="Internal"></Relationship></Relationships>
</file>

<file path=ppt/slides/_rels/slide1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8.jpeg" TargetMode="Internal"></Relationship><Relationship Id="rId3" Type="http://schemas.openxmlformats.org/officeDocument/2006/relationships/image" Target="../media/fImage229.jpeg" TargetMode="Internal"></Relationship></Relationships>
</file>

<file path=ppt/slides/_rels/slide1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0.jpeg" TargetMode="Internal"></Relationship><Relationship Id="rId3" Type="http://schemas.openxmlformats.org/officeDocument/2006/relationships/image" Target="../media/fImage231.jpeg" TargetMode="Internal"></Relationship></Relationships>
</file>

<file path=ppt/slides/_rels/slide1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2.jpeg" TargetMode="Internal"></Relationship><Relationship Id="rId3" Type="http://schemas.openxmlformats.org/officeDocument/2006/relationships/image" Target="../media/fImage233.jpeg" TargetMode="Internal"></Relationship></Relationships>
</file>

<file path=ppt/slides/_rels/slide1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4.jpeg" TargetMode="Internal"></Relationship><Relationship Id="rId3" Type="http://schemas.openxmlformats.org/officeDocument/2006/relationships/image" Target="../media/fImage235.jpeg" TargetMode="Internal"></Relationship></Relationships>
</file>

<file path=ppt/slides/_rels/slide1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6.jpeg" TargetMode="Internal"></Relationship><Relationship Id="rId3" Type="http://schemas.openxmlformats.org/officeDocument/2006/relationships/image" Target="../media/fImage237.jpeg" TargetMode="Interna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2.jpeg" TargetMode="Internal"></Relationship><Relationship Id="rId3" Type="http://schemas.openxmlformats.org/officeDocument/2006/relationships/image" Target="../media/fImage23.jpeg" TargetMode="Internal"></Relationship></Relationships>
</file>

<file path=ppt/slides/_rels/slide1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8.jpeg" TargetMode="Internal"></Relationship><Relationship Id="rId3" Type="http://schemas.openxmlformats.org/officeDocument/2006/relationships/image" Target="../media/fImage239.jpeg" TargetMode="Internal"></Relationship></Relationships>
</file>

<file path=ppt/slides/_rels/slide1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0.jpeg" TargetMode="Internal"></Relationship><Relationship Id="rId3" Type="http://schemas.openxmlformats.org/officeDocument/2006/relationships/image" Target="../media/fImage241.jpeg" TargetMode="Internal"></Relationship></Relationships>
</file>

<file path=ppt/slides/_rels/slide1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2.jpeg" TargetMode="Internal"></Relationship><Relationship Id="rId3" Type="http://schemas.openxmlformats.org/officeDocument/2006/relationships/image" Target="../media/fImage243.jpeg" TargetMode="Internal"></Relationship></Relationships>
</file>

<file path=ppt/slides/_rels/slide1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4.jpeg" TargetMode="Internal"></Relationship><Relationship Id="rId3" Type="http://schemas.openxmlformats.org/officeDocument/2006/relationships/image" Target="../media/fImage245.jpeg" TargetMode="Internal"></Relationship></Relationships>
</file>

<file path=ppt/slides/_rels/slide1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6.jpeg" TargetMode="Internal"></Relationship><Relationship Id="rId3" Type="http://schemas.openxmlformats.org/officeDocument/2006/relationships/image" Target="../media/fImage247.jpeg" TargetMode="Internal"></Relationship></Relationships>
</file>

<file path=ppt/slides/_rels/slide1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8.jpeg" TargetMode="Internal"></Relationship><Relationship Id="rId3" Type="http://schemas.openxmlformats.org/officeDocument/2006/relationships/image" Target="../media/fImage249.jpeg" TargetMode="Internal"></Relationship></Relationships>
</file>

<file path=ppt/slides/_rels/slide1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0.jpeg" TargetMode="Internal"></Relationship><Relationship Id="rId3" Type="http://schemas.openxmlformats.org/officeDocument/2006/relationships/image" Target="../media/fImage251.jpeg" TargetMode="Internal"></Relationship></Relationships>
</file>

<file path=ppt/slides/_rels/slide1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2.jpeg" TargetMode="Internal"></Relationship><Relationship Id="rId3" Type="http://schemas.openxmlformats.org/officeDocument/2006/relationships/image" Target="../media/fImage253.jpeg" TargetMode="Internal"></Relationship></Relationships>
</file>

<file path=ppt/slides/_rels/slide1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4.jpeg" TargetMode="Internal"></Relationship><Relationship Id="rId3" Type="http://schemas.openxmlformats.org/officeDocument/2006/relationships/image" Target="../media/fImage255.jpeg" TargetMode="Internal"></Relationship></Relationships>
</file>

<file path=ppt/slides/_rels/slide1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6.jpeg" TargetMode="Internal"></Relationship><Relationship Id="rId3" Type="http://schemas.openxmlformats.org/officeDocument/2006/relationships/image" Target="../media/fImage257.jpeg" TargetMode="Interna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.jpeg" TargetMode="Internal"></Relationship><Relationship Id="rId3" Type="http://schemas.openxmlformats.org/officeDocument/2006/relationships/image" Target="../media/fImage25.jpeg" TargetMode="Internal"></Relationship></Relationships>
</file>

<file path=ppt/slides/_rels/slide1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8.jpeg" TargetMode="Internal"></Relationship><Relationship Id="rId3" Type="http://schemas.openxmlformats.org/officeDocument/2006/relationships/image" Target="../media/fImage259.jpeg" TargetMode="Internal"></Relationship></Relationships>
</file>

<file path=ppt/slides/_rels/slide1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0.jpeg" TargetMode="Internal"></Relationship><Relationship Id="rId3" Type="http://schemas.openxmlformats.org/officeDocument/2006/relationships/image" Target="../media/fImage261.jpeg" TargetMode="Internal"></Relationship></Relationships>
</file>

<file path=ppt/slides/_rels/slide1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2.jpeg" TargetMode="Internal"></Relationship><Relationship Id="rId3" Type="http://schemas.openxmlformats.org/officeDocument/2006/relationships/image" Target="../media/fImage263.jpeg" TargetMode="Internal"></Relationship></Relationships>
</file>

<file path=ppt/slides/_rels/slide1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4.jpeg" TargetMode="Internal"></Relationship><Relationship Id="rId3" Type="http://schemas.openxmlformats.org/officeDocument/2006/relationships/image" Target="../media/fImage265.jpeg" TargetMode="Internal"></Relationship></Relationships>
</file>

<file path=ppt/slides/_rels/slide1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6.jpeg" TargetMode="Internal"></Relationship><Relationship Id="rId3" Type="http://schemas.openxmlformats.org/officeDocument/2006/relationships/image" Target="../media/fImage267.jpeg" TargetMode="Internal"></Relationship></Relationships>
</file>

<file path=ppt/slides/_rels/slide1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8.jpeg" TargetMode="Internal"></Relationship><Relationship Id="rId3" Type="http://schemas.openxmlformats.org/officeDocument/2006/relationships/image" Target="../media/fImage269.jpeg" TargetMode="Internal"></Relationship></Relationships>
</file>

<file path=ppt/slides/_rels/slide1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0.jpeg" TargetMode="Internal"></Relationship><Relationship Id="rId3" Type="http://schemas.openxmlformats.org/officeDocument/2006/relationships/image" Target="../media/fImage271.jpeg" TargetMode="Internal"></Relationship></Relationships>
</file>

<file path=ppt/slides/_rels/slide1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2.jpeg" TargetMode="Internal"></Relationship><Relationship Id="rId3" Type="http://schemas.openxmlformats.org/officeDocument/2006/relationships/image" Target="../media/fImage273.jpeg" TargetMode="Internal"></Relationship></Relationships>
</file>

<file path=ppt/slides/_rels/slide1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4.jpeg" TargetMode="Internal"></Relationship><Relationship Id="rId3" Type="http://schemas.openxmlformats.org/officeDocument/2006/relationships/image" Target="../media/fImage275.jpeg" TargetMode="Internal"></Relationship></Relationships>
</file>

<file path=ppt/slides/_rels/slide1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6.jpeg" TargetMode="Internal"></Relationship><Relationship Id="rId3" Type="http://schemas.openxmlformats.org/officeDocument/2006/relationships/image" Target="../media/fImage277.jpeg" TargetMode="Interna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.jpeg" TargetMode="Internal"></Relationship><Relationship Id="rId3" Type="http://schemas.openxmlformats.org/officeDocument/2006/relationships/image" Target="../media/fImage27.jpeg" TargetMode="Internal"></Relationship></Relationships>
</file>

<file path=ppt/slides/_rels/slide1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8.jpeg" TargetMode="Internal"></Relationship><Relationship Id="rId3" Type="http://schemas.openxmlformats.org/officeDocument/2006/relationships/image" Target="../media/fImage279.jpeg" TargetMode="Internal"></Relationship></Relationships>
</file>

<file path=ppt/slides/_rels/slide1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0.jpeg" TargetMode="Internal"></Relationship><Relationship Id="rId3" Type="http://schemas.openxmlformats.org/officeDocument/2006/relationships/image" Target="../media/fImage281.jpeg" TargetMode="Internal"></Relationship></Relationships>
</file>

<file path=ppt/slides/_rels/slide1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2.jpeg" TargetMode="Internal"></Relationship><Relationship Id="rId3" Type="http://schemas.openxmlformats.org/officeDocument/2006/relationships/image" Target="../media/fImage283.jpeg" TargetMode="Internal"></Relationship></Relationships>
</file>

<file path=ppt/slides/_rels/slide1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4.jpeg" TargetMode="Internal"></Relationship><Relationship Id="rId3" Type="http://schemas.openxmlformats.org/officeDocument/2006/relationships/image" Target="../media/fImage285.jpeg" TargetMode="Internal"></Relationship></Relationships>
</file>

<file path=ppt/slides/_rels/slide1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6.jpeg" TargetMode="Internal"></Relationship><Relationship Id="rId3" Type="http://schemas.openxmlformats.org/officeDocument/2006/relationships/image" Target="../media/fImage287.jpeg" TargetMode="Internal"></Relationship></Relationships>
</file>

<file path=ppt/slides/_rels/slide1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8.jpeg" TargetMode="Internal"></Relationship><Relationship Id="rId3" Type="http://schemas.openxmlformats.org/officeDocument/2006/relationships/image" Target="../media/fImage289.jpeg" TargetMode="Internal"></Relationship></Relationships>
</file>

<file path=ppt/slides/_rels/slide1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0.jpeg" TargetMode="Internal"></Relationship><Relationship Id="rId3" Type="http://schemas.openxmlformats.org/officeDocument/2006/relationships/image" Target="../media/fImage291.jpeg" TargetMode="Internal"></Relationship></Relationships>
</file>

<file path=ppt/slides/_rels/slide1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2.jpeg" TargetMode="Internal"></Relationship><Relationship Id="rId3" Type="http://schemas.openxmlformats.org/officeDocument/2006/relationships/image" Target="../media/fImage293.jpeg" TargetMode="Internal"></Relationship></Relationships>
</file>

<file path=ppt/slides/_rels/slide1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4.jpeg" TargetMode="Internal"></Relationship><Relationship Id="rId3" Type="http://schemas.openxmlformats.org/officeDocument/2006/relationships/image" Target="../media/fImage295.jpeg" TargetMode="Internal"></Relationship></Relationships>
</file>

<file path=ppt/slides/_rels/slide1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6.jpeg" TargetMode="Internal"></Relationship><Relationship Id="rId3" Type="http://schemas.openxmlformats.org/officeDocument/2006/relationships/image" Target="../media/fImage297.jpeg" TargetMode="Interna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.jpeg" TargetMode="Internal"></Relationship><Relationship Id="rId3" Type="http://schemas.openxmlformats.org/officeDocument/2006/relationships/image" Target="../media/fImage29.jpeg" TargetMode="Internal"></Relationship></Relationships>
</file>

<file path=ppt/slides/_rels/slide1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98.jpeg" TargetMode="Internal"></Relationship><Relationship Id="rId3" Type="http://schemas.openxmlformats.org/officeDocument/2006/relationships/image" Target="../media/fImage299.jpeg" TargetMode="Internal"></Relationship></Relationships>
</file>

<file path=ppt/slides/_rels/slide1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0.jpeg" TargetMode="Internal"></Relationship><Relationship Id="rId3" Type="http://schemas.openxmlformats.org/officeDocument/2006/relationships/image" Target="../media/fImage301.jpeg" TargetMode="Internal"></Relationship></Relationships>
</file>

<file path=ppt/slides/_rels/slide15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2.jpeg" TargetMode="Internal"></Relationship><Relationship Id="rId3" Type="http://schemas.openxmlformats.org/officeDocument/2006/relationships/image" Target="../media/fImage303.jpeg" TargetMode="Internal"></Relationship></Relationships>
</file>

<file path=ppt/slides/_rels/slide1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4.jpeg" TargetMode="Internal"></Relationship><Relationship Id="rId3" Type="http://schemas.openxmlformats.org/officeDocument/2006/relationships/image" Target="../media/fImage305.jpeg" TargetMode="Internal"></Relationship></Relationships>
</file>

<file path=ppt/slides/_rels/slide1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6.jpeg" TargetMode="Internal"></Relationship><Relationship Id="rId3" Type="http://schemas.openxmlformats.org/officeDocument/2006/relationships/image" Target="../media/fImage307.jpeg" TargetMode="Internal"></Relationship></Relationships>
</file>

<file path=ppt/slides/_rels/slide1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8.jpeg" TargetMode="Internal"></Relationship><Relationship Id="rId3" Type="http://schemas.openxmlformats.org/officeDocument/2006/relationships/image" Target="../media/fImage309.jpeg" TargetMode="Internal"></Relationship></Relationships>
</file>

<file path=ppt/slides/_rels/slide15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0.jpeg" TargetMode="Internal"></Relationship><Relationship Id="rId3" Type="http://schemas.openxmlformats.org/officeDocument/2006/relationships/image" Target="../media/fImage311.jpeg" TargetMode="Internal"></Relationship></Relationships>
</file>

<file path=ppt/slides/_rels/slide15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2.jpeg" TargetMode="Internal"></Relationship><Relationship Id="rId3" Type="http://schemas.openxmlformats.org/officeDocument/2006/relationships/image" Target="../media/fImage313.jpeg" TargetMode="Internal"></Relationship></Relationships>
</file>

<file path=ppt/slides/_rels/slide15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4.jpeg" TargetMode="Internal"></Relationship><Relationship Id="rId3" Type="http://schemas.openxmlformats.org/officeDocument/2006/relationships/image" Target="../media/fImage315.jpeg" TargetMode="Internal"></Relationship></Relationships>
</file>

<file path=ppt/slides/_rels/slide15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6.jpeg" TargetMode="Internal"></Relationship><Relationship Id="rId3" Type="http://schemas.openxmlformats.org/officeDocument/2006/relationships/image" Target="../media/fImage317.jpeg" TargetMode="Interna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.jpeg" TargetMode="Internal"></Relationship><Relationship Id="rId3" Type="http://schemas.openxmlformats.org/officeDocument/2006/relationships/image" Target="../media/fImage31.jpeg" TargetMode="Internal"></Relationship></Relationships>
</file>

<file path=ppt/slides/_rels/slide16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8.jpeg" TargetMode="Internal"></Relationship><Relationship Id="rId3" Type="http://schemas.openxmlformats.org/officeDocument/2006/relationships/image" Target="../media/fImage319.jpeg" TargetMode="Internal"></Relationship></Relationships>
</file>

<file path=ppt/slides/_rels/slide16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0.jpeg" TargetMode="Internal"></Relationship><Relationship Id="rId3" Type="http://schemas.openxmlformats.org/officeDocument/2006/relationships/image" Target="../media/fImage321.jpeg" TargetMode="Internal"></Relationship></Relationships>
</file>

<file path=ppt/slides/_rels/slide16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2.jpeg" TargetMode="Internal"></Relationship><Relationship Id="rId3" Type="http://schemas.openxmlformats.org/officeDocument/2006/relationships/image" Target="../media/fImage323.jpeg" TargetMode="Internal"></Relationship></Relationships>
</file>

<file path=ppt/slides/_rels/slide16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4.jpeg" TargetMode="Internal"></Relationship><Relationship Id="rId3" Type="http://schemas.openxmlformats.org/officeDocument/2006/relationships/image" Target="../media/fImage325.jpeg" TargetMode="Internal"></Relationship></Relationships>
</file>

<file path=ppt/slides/_rels/slide16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6.jpeg" TargetMode="Internal"></Relationship><Relationship Id="rId3" Type="http://schemas.openxmlformats.org/officeDocument/2006/relationships/image" Target="../media/fImage327.jpeg" TargetMode="Internal"></Relationship></Relationships>
</file>

<file path=ppt/slides/_rels/slide16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8.jpeg" TargetMode="Internal"></Relationship><Relationship Id="rId3" Type="http://schemas.openxmlformats.org/officeDocument/2006/relationships/image" Target="../media/fImage329.jpeg" TargetMode="Internal"></Relationship></Relationships>
</file>

<file path=ppt/slides/_rels/slide16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0.jpeg" TargetMode="Internal"></Relationship><Relationship Id="rId3" Type="http://schemas.openxmlformats.org/officeDocument/2006/relationships/image" Target="../media/fImage331.jpeg" TargetMode="Internal"></Relationship></Relationships>
</file>

<file path=ppt/slides/_rels/slide16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2.jpeg" TargetMode="Internal"></Relationship><Relationship Id="rId3" Type="http://schemas.openxmlformats.org/officeDocument/2006/relationships/image" Target="../media/fImage333.jpeg" TargetMode="Internal"></Relationship></Relationships>
</file>

<file path=ppt/slides/_rels/slide16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4.jpeg" TargetMode="Internal"></Relationship><Relationship Id="rId3" Type="http://schemas.openxmlformats.org/officeDocument/2006/relationships/image" Target="../media/fImage335.jpeg" TargetMode="Internal"></Relationship></Relationships>
</file>

<file path=ppt/slides/_rels/slide16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6.jpeg" TargetMode="Internal"></Relationship><Relationship Id="rId3" Type="http://schemas.openxmlformats.org/officeDocument/2006/relationships/image" Target="../media/fImage337.jpeg" TargetMode="Interna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.jpeg" TargetMode="Internal"></Relationship><Relationship Id="rId3" Type="http://schemas.openxmlformats.org/officeDocument/2006/relationships/image" Target="../media/fImage33.jpeg" TargetMode="Internal"></Relationship></Relationships>
</file>

<file path=ppt/slides/_rels/slide17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38.jpeg" TargetMode="Internal"></Relationship><Relationship Id="rId3" Type="http://schemas.openxmlformats.org/officeDocument/2006/relationships/image" Target="../media/fImage339.jpeg" TargetMode="Internal"></Relationship></Relationships>
</file>

<file path=ppt/slides/_rels/slide17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0.jpeg" TargetMode="Internal"></Relationship><Relationship Id="rId3" Type="http://schemas.openxmlformats.org/officeDocument/2006/relationships/image" Target="../media/fImage341.jpeg" TargetMode="Internal"></Relationship></Relationships>
</file>

<file path=ppt/slides/_rels/slide17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2.jpeg" TargetMode="Internal"></Relationship><Relationship Id="rId3" Type="http://schemas.openxmlformats.org/officeDocument/2006/relationships/image" Target="../media/fImage343.jpeg" TargetMode="Internal"></Relationship></Relationships>
</file>

<file path=ppt/slides/_rels/slide17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4.jpeg" TargetMode="Internal"></Relationship><Relationship Id="rId3" Type="http://schemas.openxmlformats.org/officeDocument/2006/relationships/image" Target="../media/fImage345.jpeg" TargetMode="Internal"></Relationship></Relationships>
</file>

<file path=ppt/slides/_rels/slide17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6.jpeg" TargetMode="Internal"></Relationship><Relationship Id="rId3" Type="http://schemas.openxmlformats.org/officeDocument/2006/relationships/image" Target="../media/fImage347.jpeg" TargetMode="Internal"></Relationship></Relationships>
</file>

<file path=ppt/slides/_rels/slide17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8.jpeg" TargetMode="Internal"></Relationship><Relationship Id="rId3" Type="http://schemas.openxmlformats.org/officeDocument/2006/relationships/image" Target="../media/fImage349.jpeg" TargetMode="Internal"></Relationship></Relationships>
</file>

<file path=ppt/slides/_rels/slide17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0.jpeg" TargetMode="Internal"></Relationship><Relationship Id="rId3" Type="http://schemas.openxmlformats.org/officeDocument/2006/relationships/image" Target="../media/fImage351.jpeg" TargetMode="Internal"></Relationship></Relationships>
</file>

<file path=ppt/slides/_rels/slide17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2.jpeg" TargetMode="Internal"></Relationship><Relationship Id="rId3" Type="http://schemas.openxmlformats.org/officeDocument/2006/relationships/image" Target="../media/fImage353.jpeg" TargetMode="Internal"></Relationship></Relationships>
</file>

<file path=ppt/slides/_rels/slide17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4.jpeg" TargetMode="Internal"></Relationship><Relationship Id="rId3" Type="http://schemas.openxmlformats.org/officeDocument/2006/relationships/image" Target="../media/fImage355.jpeg" TargetMode="Internal"></Relationship></Relationships>
</file>

<file path=ppt/slides/_rels/slide17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6.jpeg" TargetMode="Internal"></Relationship><Relationship Id="rId3" Type="http://schemas.openxmlformats.org/officeDocument/2006/relationships/image" Target="../media/fImage357.jpeg" TargetMode="Interna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4.jpeg" TargetMode="Internal"></Relationship><Relationship Id="rId3" Type="http://schemas.openxmlformats.org/officeDocument/2006/relationships/image" Target="../media/fImage35.jpeg" TargetMode="Internal"></Relationship></Relationships>
</file>

<file path=ppt/slides/_rels/slide18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8.jpeg" TargetMode="Internal"></Relationship><Relationship Id="rId3" Type="http://schemas.openxmlformats.org/officeDocument/2006/relationships/image" Target="../media/fImage359.jpeg" TargetMode="Internal"></Relationship></Relationships>
</file>

<file path=ppt/slides/_rels/slide18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0.jpeg" TargetMode="Internal"></Relationship><Relationship Id="rId3" Type="http://schemas.openxmlformats.org/officeDocument/2006/relationships/image" Target="../media/fImage361.jpeg" TargetMode="Internal"></Relationship></Relationships>
</file>

<file path=ppt/slides/_rels/slide18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2.jpeg" TargetMode="Internal"></Relationship><Relationship Id="rId3" Type="http://schemas.openxmlformats.org/officeDocument/2006/relationships/image" Target="../media/fImage363.jpeg" TargetMode="Internal"></Relationship></Relationships>
</file>

<file path=ppt/slides/_rels/slide18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4.jpeg" TargetMode="Internal"></Relationship><Relationship Id="rId3" Type="http://schemas.openxmlformats.org/officeDocument/2006/relationships/image" Target="../media/fImage365.jpeg" TargetMode="Internal"></Relationship></Relationships>
</file>

<file path=ppt/slides/_rels/slide18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6.jpeg" TargetMode="Internal"></Relationship><Relationship Id="rId3" Type="http://schemas.openxmlformats.org/officeDocument/2006/relationships/image" Target="../media/fImage367.jpeg" TargetMode="Internal"></Relationship></Relationships>
</file>

<file path=ppt/slides/_rels/slide18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8.jpeg" TargetMode="Internal"></Relationship><Relationship Id="rId3" Type="http://schemas.openxmlformats.org/officeDocument/2006/relationships/image" Target="../media/fImage369.jpeg" TargetMode="Internal"></Relationship></Relationships>
</file>

<file path=ppt/slides/_rels/slide18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0.jpeg" TargetMode="Internal"></Relationship><Relationship Id="rId3" Type="http://schemas.openxmlformats.org/officeDocument/2006/relationships/image" Target="../media/fImage371.jpeg" TargetMode="Internal"></Relationship></Relationships>
</file>

<file path=ppt/slides/_rels/slide18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2.jpeg" TargetMode="Internal"></Relationship><Relationship Id="rId3" Type="http://schemas.openxmlformats.org/officeDocument/2006/relationships/image" Target="../media/fImage373.jpeg" TargetMode="Internal"></Relationship></Relationships>
</file>

<file path=ppt/slides/_rels/slide18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4.jpeg" TargetMode="Internal"></Relationship><Relationship Id="rId3" Type="http://schemas.openxmlformats.org/officeDocument/2006/relationships/image" Target="../media/fImage375.jpeg" TargetMode="Internal"></Relationship></Relationships>
</file>

<file path=ppt/slides/_rels/slide18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6.jpeg" TargetMode="Internal"></Relationship><Relationship Id="rId3" Type="http://schemas.openxmlformats.org/officeDocument/2006/relationships/image" Target="../media/fImage377.jpeg" TargetMode="Interna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6.jpeg" TargetMode="Internal"></Relationship><Relationship Id="rId3" Type="http://schemas.openxmlformats.org/officeDocument/2006/relationships/image" Target="../media/fImage37.jpeg" TargetMode="Internal"></Relationship></Relationships>
</file>

<file path=ppt/slides/_rels/slide19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78.jpeg" TargetMode="Internal"></Relationship><Relationship Id="rId3" Type="http://schemas.openxmlformats.org/officeDocument/2006/relationships/image" Target="../media/fImage379.jpeg" TargetMode="Internal"></Relationship></Relationships>
</file>

<file path=ppt/slides/_rels/slide19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0.jpeg" TargetMode="Internal"></Relationship><Relationship Id="rId3" Type="http://schemas.openxmlformats.org/officeDocument/2006/relationships/image" Target="../media/fImage381.jpeg" TargetMode="Internal"></Relationship></Relationships>
</file>

<file path=ppt/slides/_rels/slide19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2.jpeg" TargetMode="Internal"></Relationship><Relationship Id="rId3" Type="http://schemas.openxmlformats.org/officeDocument/2006/relationships/image" Target="../media/fImage383.jpeg" TargetMode="Internal"></Relationship></Relationships>
</file>

<file path=ppt/slides/_rels/slide19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4.jpeg" TargetMode="Internal"></Relationship><Relationship Id="rId3" Type="http://schemas.openxmlformats.org/officeDocument/2006/relationships/image" Target="../media/fImage385.jpeg" TargetMode="Internal"></Relationship></Relationships>
</file>

<file path=ppt/slides/_rels/slide19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6.jpeg" TargetMode="Internal"></Relationship><Relationship Id="rId3" Type="http://schemas.openxmlformats.org/officeDocument/2006/relationships/image" Target="../media/fImage387.jpeg" TargetMode="Internal"></Relationship></Relationships>
</file>

<file path=ppt/slides/_rels/slide19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8.jpeg" TargetMode="Internal"></Relationship><Relationship Id="rId3" Type="http://schemas.openxmlformats.org/officeDocument/2006/relationships/image" Target="../media/fImage389.jpeg" TargetMode="Internal"></Relationship></Relationships>
</file>

<file path=ppt/slides/_rels/slide19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0.jpeg" TargetMode="Internal"></Relationship><Relationship Id="rId3" Type="http://schemas.openxmlformats.org/officeDocument/2006/relationships/image" Target="../media/fImage391.jpeg" TargetMode="Internal"></Relationship></Relationships>
</file>

<file path=ppt/slides/_rels/slide19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2.jpeg" TargetMode="Internal"></Relationship><Relationship Id="rId3" Type="http://schemas.openxmlformats.org/officeDocument/2006/relationships/image" Target="../media/fImage393.jpeg" TargetMode="Internal"></Relationship></Relationships>
</file>

<file path=ppt/slides/_rels/slide19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4.jpeg" TargetMode="Internal"></Relationship><Relationship Id="rId3" Type="http://schemas.openxmlformats.org/officeDocument/2006/relationships/image" Target="../media/fImage395.jpeg" TargetMode="Internal"></Relationship></Relationships>
</file>

<file path=ppt/slides/_rels/slide19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6.jpeg" TargetMode="Internal"></Relationship><Relationship Id="rId3" Type="http://schemas.openxmlformats.org/officeDocument/2006/relationships/image" Target="../media/fImage397.jpeg" TargetMode="Interna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.jpeg" TargetMode="Internal"></Relationship><Relationship Id="rId3" Type="http://schemas.openxmlformats.org/officeDocument/2006/relationships/image" Target="../media/fImage3.jpeg" TargetMode="Interna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.jpeg" TargetMode="Internal"></Relationship><Relationship Id="rId3" Type="http://schemas.openxmlformats.org/officeDocument/2006/relationships/image" Target="../media/fImage39.jpeg" TargetMode="Internal"></Relationship></Relationships>
</file>

<file path=ppt/slides/_rels/slide20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98.jpeg" TargetMode="Internal"></Relationship><Relationship Id="rId3" Type="http://schemas.openxmlformats.org/officeDocument/2006/relationships/image" Target="../media/fImage399.jpeg" TargetMode="Internal"></Relationship></Relationships>
</file>

<file path=ppt/slides/_rels/slide20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0.jpeg" TargetMode="Internal"></Relationship><Relationship Id="rId3" Type="http://schemas.openxmlformats.org/officeDocument/2006/relationships/image" Target="../media/fImage401.jpeg" TargetMode="Internal"></Relationship></Relationships>
</file>

<file path=ppt/slides/_rels/slide20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2.jpeg" TargetMode="Internal"></Relationship><Relationship Id="rId3" Type="http://schemas.openxmlformats.org/officeDocument/2006/relationships/image" Target="../media/fImage403.jpeg" TargetMode="Internal"></Relationship></Relationships>
</file>

<file path=ppt/slides/_rels/slide20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4.jpeg" TargetMode="Internal"></Relationship><Relationship Id="rId3" Type="http://schemas.openxmlformats.org/officeDocument/2006/relationships/image" Target="../media/fImage405.jpeg" TargetMode="Internal"></Relationship></Relationships>
</file>

<file path=ppt/slides/_rels/slide20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6.jpeg" TargetMode="Internal"></Relationship><Relationship Id="rId3" Type="http://schemas.openxmlformats.org/officeDocument/2006/relationships/image" Target="../media/fImage407.jpeg" TargetMode="Internal"></Relationship></Relationships>
</file>

<file path=ppt/slides/_rels/slide20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8.jpeg" TargetMode="Internal"></Relationship><Relationship Id="rId3" Type="http://schemas.openxmlformats.org/officeDocument/2006/relationships/image" Target="../media/fImage409.jpeg" TargetMode="Internal"></Relationship></Relationships>
</file>

<file path=ppt/slides/_rels/slide20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0.jpeg" TargetMode="Internal"></Relationship><Relationship Id="rId3" Type="http://schemas.openxmlformats.org/officeDocument/2006/relationships/image" Target="../media/fImage411.jpeg" TargetMode="Internal"></Relationship></Relationships>
</file>

<file path=ppt/slides/_rels/slide20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2.jpeg" TargetMode="Internal"></Relationship><Relationship Id="rId3" Type="http://schemas.openxmlformats.org/officeDocument/2006/relationships/image" Target="../media/fImage413.jpeg" TargetMode="Internal"></Relationship></Relationships>
</file>

<file path=ppt/slides/_rels/slide20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4.jpeg" TargetMode="Internal"></Relationship><Relationship Id="rId3" Type="http://schemas.openxmlformats.org/officeDocument/2006/relationships/image" Target="../media/fImage415.jpeg" TargetMode="Internal"></Relationship></Relationships>
</file>

<file path=ppt/slides/_rels/slide20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6.jpeg" TargetMode="Internal"></Relationship><Relationship Id="rId3" Type="http://schemas.openxmlformats.org/officeDocument/2006/relationships/image" Target="../media/fImage417.jpeg" TargetMode="Interna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0.jpeg" TargetMode="Internal"></Relationship><Relationship Id="rId3" Type="http://schemas.openxmlformats.org/officeDocument/2006/relationships/image" Target="../media/fImage41.jpeg" TargetMode="Internal"></Relationship></Relationships>
</file>

<file path=ppt/slides/_rels/slide2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8.jpeg" TargetMode="Internal"></Relationship><Relationship Id="rId3" Type="http://schemas.openxmlformats.org/officeDocument/2006/relationships/image" Target="../media/fImage419.jpeg" TargetMode="Internal"></Relationship></Relationships>
</file>

<file path=ppt/slides/_rels/slide2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0.jpeg" TargetMode="Internal"></Relationship><Relationship Id="rId3" Type="http://schemas.openxmlformats.org/officeDocument/2006/relationships/image" Target="../media/fImage421.jpeg" TargetMode="Internal"></Relationship></Relationships>
</file>

<file path=ppt/slides/_rels/slide2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2.jpeg" TargetMode="Internal"></Relationship><Relationship Id="rId3" Type="http://schemas.openxmlformats.org/officeDocument/2006/relationships/image" Target="../media/fImage423.jpeg" TargetMode="Internal"></Relationship></Relationships>
</file>

<file path=ppt/slides/_rels/slide2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4.jpeg" TargetMode="Internal"></Relationship><Relationship Id="rId3" Type="http://schemas.openxmlformats.org/officeDocument/2006/relationships/image" Target="../media/fImage425.jpeg" TargetMode="Internal"></Relationship></Relationships>
</file>

<file path=ppt/slides/_rels/slide2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6.jpeg" TargetMode="Internal"></Relationship><Relationship Id="rId3" Type="http://schemas.openxmlformats.org/officeDocument/2006/relationships/image" Target="../media/fImage427.jpeg" TargetMode="Internal"></Relationship></Relationships>
</file>

<file path=ppt/slides/_rels/slide2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8.jpeg" TargetMode="Internal"></Relationship><Relationship Id="rId3" Type="http://schemas.openxmlformats.org/officeDocument/2006/relationships/image" Target="../media/fImage429.jpeg" TargetMode="Internal"></Relationship></Relationships>
</file>

<file path=ppt/slides/_rels/slide2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0.jpeg" TargetMode="Internal"></Relationship><Relationship Id="rId3" Type="http://schemas.openxmlformats.org/officeDocument/2006/relationships/image" Target="../media/fImage431.jpeg" TargetMode="Internal"></Relationship></Relationships>
</file>

<file path=ppt/slides/_rels/slide2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2.jpeg" TargetMode="Internal"></Relationship><Relationship Id="rId3" Type="http://schemas.openxmlformats.org/officeDocument/2006/relationships/image" Target="../media/fImage433.jpeg" TargetMode="Internal"></Relationship></Relationships>
</file>

<file path=ppt/slides/_rels/slide2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4.jpeg" TargetMode="Internal"></Relationship><Relationship Id="rId3" Type="http://schemas.openxmlformats.org/officeDocument/2006/relationships/image" Target="../media/fImage435.jpeg" TargetMode="Internal"></Relationship></Relationships>
</file>

<file path=ppt/slides/_rels/slide2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6.jpeg" TargetMode="Internal"></Relationship><Relationship Id="rId3" Type="http://schemas.openxmlformats.org/officeDocument/2006/relationships/image" Target="../media/fImage437.jpeg" TargetMode="Interna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2.jpeg" TargetMode="Internal"></Relationship><Relationship Id="rId3" Type="http://schemas.openxmlformats.org/officeDocument/2006/relationships/image" Target="../media/fImage43.jpeg" TargetMode="Internal"></Relationship></Relationships>
</file>

<file path=ppt/slides/_rels/slide2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8.jpeg" TargetMode="Internal"></Relationship><Relationship Id="rId3" Type="http://schemas.openxmlformats.org/officeDocument/2006/relationships/image" Target="../media/fImage439.jpeg" TargetMode="Internal"></Relationship></Relationships>
</file>

<file path=ppt/slides/_rels/slide2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0.jpeg" TargetMode="Internal"></Relationship><Relationship Id="rId3" Type="http://schemas.openxmlformats.org/officeDocument/2006/relationships/image" Target="../media/fImage441.jpeg" TargetMode="Internal"></Relationship></Relationships>
</file>

<file path=ppt/slides/_rels/slide2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2.jpeg" TargetMode="Internal"></Relationship><Relationship Id="rId3" Type="http://schemas.openxmlformats.org/officeDocument/2006/relationships/image" Target="../media/fImage443.jpeg" TargetMode="Internal"></Relationship></Relationships>
</file>

<file path=ppt/slides/_rels/slide2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4.jpeg" TargetMode="Internal"></Relationship><Relationship Id="rId3" Type="http://schemas.openxmlformats.org/officeDocument/2006/relationships/image" Target="../media/fImage445.jpeg" TargetMode="Internal"></Relationship></Relationships>
</file>

<file path=ppt/slides/_rels/slide2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6.jpeg" TargetMode="Internal"></Relationship><Relationship Id="rId3" Type="http://schemas.openxmlformats.org/officeDocument/2006/relationships/image" Target="../media/fImage447.jpeg" TargetMode="Internal"></Relationship></Relationships>
</file>

<file path=ppt/slides/_rels/slide2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8.jpeg" TargetMode="Internal"></Relationship><Relationship Id="rId3" Type="http://schemas.openxmlformats.org/officeDocument/2006/relationships/image" Target="../media/fImage449.jpeg" TargetMode="Internal"></Relationship></Relationships>
</file>

<file path=ppt/slides/_rels/slide2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0.jpeg" TargetMode="Internal"></Relationship><Relationship Id="rId3" Type="http://schemas.openxmlformats.org/officeDocument/2006/relationships/image" Target="../media/fImage451.jpeg" TargetMode="Internal"></Relationship></Relationships>
</file>

<file path=ppt/slides/_rels/slide2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2.jpeg" TargetMode="Internal"></Relationship><Relationship Id="rId3" Type="http://schemas.openxmlformats.org/officeDocument/2006/relationships/image" Target="../media/fImage453.jpeg" TargetMode="Internal"></Relationship></Relationships>
</file>

<file path=ppt/slides/_rels/slide2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4.jpeg" TargetMode="Internal"></Relationship><Relationship Id="rId3" Type="http://schemas.openxmlformats.org/officeDocument/2006/relationships/image" Target="../media/fImage455.jpeg" TargetMode="Internal"></Relationship></Relationships>
</file>

<file path=ppt/slides/_rels/slide2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6.jpeg" TargetMode="Internal"></Relationship><Relationship Id="rId3" Type="http://schemas.openxmlformats.org/officeDocument/2006/relationships/image" Target="../media/fImage457.jpeg" TargetMode="Interna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.jpeg" TargetMode="Internal"></Relationship><Relationship Id="rId3" Type="http://schemas.openxmlformats.org/officeDocument/2006/relationships/image" Target="../media/fImage45.jpeg" TargetMode="Internal"></Relationship></Relationships>
</file>

<file path=ppt/slides/_rels/slide2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58.jpeg" TargetMode="Internal"></Relationship><Relationship Id="rId3" Type="http://schemas.openxmlformats.org/officeDocument/2006/relationships/image" Target="../media/fImage459.jpeg" TargetMode="Internal"></Relationship></Relationships>
</file>

<file path=ppt/slides/_rels/slide2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0.jpeg" TargetMode="Internal"></Relationship><Relationship Id="rId3" Type="http://schemas.openxmlformats.org/officeDocument/2006/relationships/image" Target="../media/fImage461.jpeg" TargetMode="Internal"></Relationship></Relationships>
</file>

<file path=ppt/slides/_rels/slide2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2.jpeg" TargetMode="Internal"></Relationship><Relationship Id="rId3" Type="http://schemas.openxmlformats.org/officeDocument/2006/relationships/image" Target="../media/fImage463.jpeg" TargetMode="Internal"></Relationship></Relationships>
</file>

<file path=ppt/slides/_rels/slide2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4.jpeg" TargetMode="Internal"></Relationship><Relationship Id="rId3" Type="http://schemas.openxmlformats.org/officeDocument/2006/relationships/image" Target="../media/fImage465.jpeg" TargetMode="Internal"></Relationship></Relationships>
</file>

<file path=ppt/slides/_rels/slide2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6.jpeg" TargetMode="Internal"></Relationship><Relationship Id="rId3" Type="http://schemas.openxmlformats.org/officeDocument/2006/relationships/image" Target="../media/fImage467.jpeg" TargetMode="Internal"></Relationship></Relationships>
</file>

<file path=ppt/slides/_rels/slide2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8.jpeg" TargetMode="Internal"></Relationship><Relationship Id="rId3" Type="http://schemas.openxmlformats.org/officeDocument/2006/relationships/image" Target="../media/fImage469.jpeg" TargetMode="Internal"></Relationship></Relationships>
</file>

<file path=ppt/slides/_rels/slide2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0.jpeg" TargetMode="Internal"></Relationship><Relationship Id="rId3" Type="http://schemas.openxmlformats.org/officeDocument/2006/relationships/image" Target="../media/fImage471.jpeg" TargetMode="Internal"></Relationship></Relationships>
</file>

<file path=ppt/slides/_rels/slide2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2.jpeg" TargetMode="Internal"></Relationship><Relationship Id="rId3" Type="http://schemas.openxmlformats.org/officeDocument/2006/relationships/image" Target="../media/fImage473.jpeg" TargetMode="Internal"></Relationship></Relationships>
</file>

<file path=ppt/slides/_rels/slide2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4.jpeg" TargetMode="Internal"></Relationship><Relationship Id="rId3" Type="http://schemas.openxmlformats.org/officeDocument/2006/relationships/image" Target="../media/fImage475.jpeg" TargetMode="Internal"></Relationship></Relationships>
</file>

<file path=ppt/slides/_rels/slide2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6.jpeg" TargetMode="Internal"></Relationship><Relationship Id="rId3" Type="http://schemas.openxmlformats.org/officeDocument/2006/relationships/image" Target="../media/fImage477.jpeg" TargetMode="Interna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6.jpeg" TargetMode="Internal"></Relationship><Relationship Id="rId3" Type="http://schemas.openxmlformats.org/officeDocument/2006/relationships/image" Target="../media/fImage47.jpeg" TargetMode="Internal"></Relationship></Relationships>
</file>

<file path=ppt/slides/_rels/slide2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8.jpeg" TargetMode="Internal"></Relationship><Relationship Id="rId3" Type="http://schemas.openxmlformats.org/officeDocument/2006/relationships/image" Target="../media/fImage479.jpeg" TargetMode="Internal"></Relationship></Relationships>
</file>

<file path=ppt/slides/_rels/slide2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0.jpeg" TargetMode="Internal"></Relationship><Relationship Id="rId3" Type="http://schemas.openxmlformats.org/officeDocument/2006/relationships/image" Target="../media/fImage481.jpeg" TargetMode="Internal"></Relationship></Relationships>
</file>

<file path=ppt/slides/_rels/slide2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2.jpeg" TargetMode="Internal"></Relationship><Relationship Id="rId3" Type="http://schemas.openxmlformats.org/officeDocument/2006/relationships/image" Target="../media/fImage483.jpeg" TargetMode="Internal"></Relationship></Relationships>
</file>

<file path=ppt/slides/_rels/slide2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4.jpeg" TargetMode="Internal"></Relationship><Relationship Id="rId3" Type="http://schemas.openxmlformats.org/officeDocument/2006/relationships/image" Target="../media/fImage485.jpeg" TargetMode="Internal"></Relationship></Relationships>
</file>

<file path=ppt/slides/_rels/slide2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6.jpeg" TargetMode="Internal"></Relationship><Relationship Id="rId3" Type="http://schemas.openxmlformats.org/officeDocument/2006/relationships/image" Target="../media/fImage487.jpeg" TargetMode="Interna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.jpeg" TargetMode="Internal"></Relationship><Relationship Id="rId3" Type="http://schemas.openxmlformats.org/officeDocument/2006/relationships/image" Target="../media/fImage49.jpeg" TargetMode="Internal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0.jpeg" TargetMode="Internal"></Relationship><Relationship Id="rId3" Type="http://schemas.openxmlformats.org/officeDocument/2006/relationships/image" Target="../media/fImage51.jpeg" TargetMode="Internal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.jpeg" TargetMode="Internal"></Relationship><Relationship Id="rId3" Type="http://schemas.openxmlformats.org/officeDocument/2006/relationships/image" Target="../media/fImage53.jpeg" TargetMode="Interna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4.jpeg" TargetMode="Internal"></Relationship><Relationship Id="rId3" Type="http://schemas.openxmlformats.org/officeDocument/2006/relationships/image" Target="../media/fImage55.jpeg" TargetMode="Internal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.jpeg" TargetMode="Internal"></Relationship><Relationship Id="rId3" Type="http://schemas.openxmlformats.org/officeDocument/2006/relationships/image" Target="../media/fImage57.jpeg" TargetMode="Interna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.jpeg" TargetMode="Internal"></Relationship><Relationship Id="rId3" Type="http://schemas.openxmlformats.org/officeDocument/2006/relationships/image" Target="../media/fImage5.jpeg" TargetMode="Interna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8.jpeg" TargetMode="Internal"></Relationship><Relationship Id="rId3" Type="http://schemas.openxmlformats.org/officeDocument/2006/relationships/image" Target="../media/fImage59.jpeg" TargetMode="Interna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0.jpeg" TargetMode="Internal"></Relationship><Relationship Id="rId3" Type="http://schemas.openxmlformats.org/officeDocument/2006/relationships/image" Target="../media/fImage61.jpeg" TargetMode="Interna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.jpeg" TargetMode="Internal"></Relationship><Relationship Id="rId3" Type="http://schemas.openxmlformats.org/officeDocument/2006/relationships/image" Target="../media/fImage63.jpeg" TargetMode="Interna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.jpeg" TargetMode="Internal"></Relationship><Relationship Id="rId3" Type="http://schemas.openxmlformats.org/officeDocument/2006/relationships/image" Target="../media/fImage65.jpeg" TargetMode="Internal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6.jpeg" TargetMode="Internal"></Relationship><Relationship Id="rId3" Type="http://schemas.openxmlformats.org/officeDocument/2006/relationships/image" Target="../media/fImage67.jpeg" TargetMode="Internal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8.jpeg" TargetMode="Internal"></Relationship><Relationship Id="rId3" Type="http://schemas.openxmlformats.org/officeDocument/2006/relationships/image" Target="../media/fImage69.jpeg" TargetMode="Interna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.jpeg" TargetMode="Internal"></Relationship><Relationship Id="rId3" Type="http://schemas.openxmlformats.org/officeDocument/2006/relationships/image" Target="../media/fImage71.jpeg" TargetMode="Interna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2.jpeg" TargetMode="Internal"></Relationship><Relationship Id="rId3" Type="http://schemas.openxmlformats.org/officeDocument/2006/relationships/image" Target="../media/fImage73.jpeg" TargetMode="Internal"></Relationship></Relationships>
</file>

<file path=ppt/slides/_rels/slide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4.jpeg" TargetMode="Internal"></Relationship><Relationship Id="rId3" Type="http://schemas.openxmlformats.org/officeDocument/2006/relationships/image" Target="../media/fImage75.jpeg" TargetMode="Internal"></Relationship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6.jpeg" TargetMode="Internal"></Relationship><Relationship Id="rId3" Type="http://schemas.openxmlformats.org/officeDocument/2006/relationships/image" Target="../media/fImage77.jpeg" TargetMode="Interna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.jpeg" TargetMode="Internal"></Relationship><Relationship Id="rId3" Type="http://schemas.openxmlformats.org/officeDocument/2006/relationships/image" Target="../media/fImage7.jpeg" TargetMode="Interna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8.jpeg" TargetMode="Internal"></Relationship><Relationship Id="rId3" Type="http://schemas.openxmlformats.org/officeDocument/2006/relationships/image" Target="../media/fImage79.jpeg" TargetMode="Internal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0.jpeg" TargetMode="Internal"></Relationship><Relationship Id="rId3" Type="http://schemas.openxmlformats.org/officeDocument/2006/relationships/image" Target="../media/fImage81.jpeg" TargetMode="Internal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2.jpeg" TargetMode="Internal"></Relationship><Relationship Id="rId3" Type="http://schemas.openxmlformats.org/officeDocument/2006/relationships/image" Target="../media/fImage83.jpeg" TargetMode="Internal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4.jpeg" TargetMode="Internal"></Relationship><Relationship Id="rId3" Type="http://schemas.openxmlformats.org/officeDocument/2006/relationships/image" Target="../media/fImage85.jpeg" TargetMode="Internal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6.jpeg" TargetMode="Internal"></Relationship><Relationship Id="rId3" Type="http://schemas.openxmlformats.org/officeDocument/2006/relationships/image" Target="../media/fImage87.jpeg" TargetMode="Internal"></Relationship></Relationships>
</file>

<file path=ppt/slides/_rels/slide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8.jpeg" TargetMode="Internal"></Relationship><Relationship Id="rId3" Type="http://schemas.openxmlformats.org/officeDocument/2006/relationships/image" Target="../media/fImage89.jpeg" TargetMode="Internal"></Relationship></Relationships>
</file>

<file path=ppt/slides/_rels/slide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0.jpeg" TargetMode="Internal"></Relationship><Relationship Id="rId3" Type="http://schemas.openxmlformats.org/officeDocument/2006/relationships/image" Target="../media/fImage91.jpeg" TargetMode="Internal"></Relationship></Relationships>
</file>

<file path=ppt/slides/_rels/slide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2.jpeg" TargetMode="Internal"></Relationship><Relationship Id="rId3" Type="http://schemas.openxmlformats.org/officeDocument/2006/relationships/image" Target="../media/fImage93.jpeg" TargetMode="Internal"></Relationship></Relationships>
</file>

<file path=ppt/slides/_rels/slide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4.jpeg" TargetMode="Internal"></Relationship><Relationship Id="rId3" Type="http://schemas.openxmlformats.org/officeDocument/2006/relationships/image" Target="../media/fImage95.jpeg" TargetMode="Internal"></Relationship></Relationships>
</file>

<file path=ppt/slides/_rels/slide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6.jpeg" TargetMode="Internal"></Relationship><Relationship Id="rId3" Type="http://schemas.openxmlformats.org/officeDocument/2006/relationships/image" Target="../media/fImage97.jpeg" TargetMode="Interna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.jpeg" TargetMode="Internal"></Relationship><Relationship Id="rId3" Type="http://schemas.openxmlformats.org/officeDocument/2006/relationships/image" Target="../media/fImage9.jpeg" TargetMode="Internal"></Relationship></Relationships>
</file>

<file path=ppt/slides/_rels/slide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8.jpeg" TargetMode="Internal"></Relationship><Relationship Id="rId3" Type="http://schemas.openxmlformats.org/officeDocument/2006/relationships/image" Target="../media/fImage99.jpeg" TargetMode="Internal"></Relationship></Relationships>
</file>

<file path=ppt/slides/_rels/slide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0.jpeg" TargetMode="Internal"></Relationship><Relationship Id="rId3" Type="http://schemas.openxmlformats.org/officeDocument/2006/relationships/image" Target="../media/fImage101.jpeg" TargetMode="Internal"></Relationship></Relationships>
</file>

<file path=ppt/slides/_rels/slide5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2.jpeg" TargetMode="Internal"></Relationship><Relationship Id="rId3" Type="http://schemas.openxmlformats.org/officeDocument/2006/relationships/image" Target="../media/fImage103.jpeg" TargetMode="Internal"></Relationship></Relationships>
</file>

<file path=ppt/slides/_rels/slide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4.jpeg" TargetMode="Internal"></Relationship><Relationship Id="rId3" Type="http://schemas.openxmlformats.org/officeDocument/2006/relationships/image" Target="../media/fImage105.jpeg" TargetMode="Internal"></Relationship></Relationships>
</file>

<file path=ppt/slides/_rels/slide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6.jpeg" TargetMode="Internal"></Relationship><Relationship Id="rId3" Type="http://schemas.openxmlformats.org/officeDocument/2006/relationships/image" Target="../media/fImage107.jpeg" TargetMode="Internal"></Relationship></Relationships>
</file>

<file path=ppt/slides/_rels/slide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8.jpeg" TargetMode="Internal"></Relationship><Relationship Id="rId3" Type="http://schemas.openxmlformats.org/officeDocument/2006/relationships/image" Target="../media/fImage109.jpeg" TargetMode="Internal"></Relationship></Relationships>
</file>

<file path=ppt/slides/_rels/slide5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0.jpeg" TargetMode="Internal"></Relationship><Relationship Id="rId3" Type="http://schemas.openxmlformats.org/officeDocument/2006/relationships/image" Target="../media/fImage111.jpeg" TargetMode="Internal"></Relationship></Relationships>
</file>

<file path=ppt/slides/_rels/slide5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2.jpeg" TargetMode="Internal"></Relationship><Relationship Id="rId3" Type="http://schemas.openxmlformats.org/officeDocument/2006/relationships/image" Target="../media/fImage113.jpeg" TargetMode="Internal"></Relationship></Relationships>
</file>

<file path=ppt/slides/_rels/slide5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4.jpeg" TargetMode="Internal"></Relationship><Relationship Id="rId3" Type="http://schemas.openxmlformats.org/officeDocument/2006/relationships/image" Target="../media/fImage115.jpeg" TargetMode="Internal"></Relationship></Relationships>
</file>

<file path=ppt/slides/_rels/slide5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6.jpeg" TargetMode="Internal"></Relationship><Relationship Id="rId3" Type="http://schemas.openxmlformats.org/officeDocument/2006/relationships/image" Target="../media/fImage117.jpeg" TargetMode="Interna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.jpeg" TargetMode="Internal"></Relationship><Relationship Id="rId3" Type="http://schemas.openxmlformats.org/officeDocument/2006/relationships/image" Target="../media/fImage11.jpeg" TargetMode="Internal"></Relationship></Relationships>
</file>

<file path=ppt/slides/_rels/slide6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8.jpeg" TargetMode="Internal"></Relationship><Relationship Id="rId3" Type="http://schemas.openxmlformats.org/officeDocument/2006/relationships/image" Target="../media/fImage119.jpeg" TargetMode="Internal"></Relationship></Relationships>
</file>

<file path=ppt/slides/_rels/slide6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0.jpeg" TargetMode="Internal"></Relationship><Relationship Id="rId3" Type="http://schemas.openxmlformats.org/officeDocument/2006/relationships/image" Target="../media/fImage121.jpeg" TargetMode="Internal"></Relationship></Relationships>
</file>

<file path=ppt/slides/_rels/slide6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2.jpeg" TargetMode="Internal"></Relationship><Relationship Id="rId3" Type="http://schemas.openxmlformats.org/officeDocument/2006/relationships/image" Target="../media/fImage123.jpeg" TargetMode="Internal"></Relationship></Relationships>
</file>

<file path=ppt/slides/_rels/slide6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4.jpeg" TargetMode="Internal"></Relationship><Relationship Id="rId3" Type="http://schemas.openxmlformats.org/officeDocument/2006/relationships/image" Target="../media/fImage125.jpeg" TargetMode="Internal"></Relationship></Relationships>
</file>

<file path=ppt/slides/_rels/slide6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6.jpeg" TargetMode="Internal"></Relationship><Relationship Id="rId3" Type="http://schemas.openxmlformats.org/officeDocument/2006/relationships/image" Target="../media/fImage127.jpeg" TargetMode="Internal"></Relationship></Relationships>
</file>

<file path=ppt/slides/_rels/slide6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8.jpeg" TargetMode="Internal"></Relationship><Relationship Id="rId3" Type="http://schemas.openxmlformats.org/officeDocument/2006/relationships/image" Target="../media/fImage129.jpeg" TargetMode="Internal"></Relationship></Relationships>
</file>

<file path=ppt/slides/_rels/slide6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0.jpeg" TargetMode="Internal"></Relationship><Relationship Id="rId3" Type="http://schemas.openxmlformats.org/officeDocument/2006/relationships/image" Target="../media/fImage131.jpeg" TargetMode="Internal"></Relationship></Relationships>
</file>

<file path=ppt/slides/_rels/slide6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2.jpeg" TargetMode="Internal"></Relationship><Relationship Id="rId3" Type="http://schemas.openxmlformats.org/officeDocument/2006/relationships/image" Target="../media/fImage133.jpeg" TargetMode="Internal"></Relationship></Relationships>
</file>

<file path=ppt/slides/_rels/slide6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4.jpeg" TargetMode="Internal"></Relationship><Relationship Id="rId3" Type="http://schemas.openxmlformats.org/officeDocument/2006/relationships/image" Target="../media/fImage135.jpeg" TargetMode="Internal"></Relationship></Relationships>
</file>

<file path=ppt/slides/_rels/slide6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6.jpeg" TargetMode="Internal"></Relationship><Relationship Id="rId3" Type="http://schemas.openxmlformats.org/officeDocument/2006/relationships/image" Target="../media/fImage137.jpeg" TargetMode="Interna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.jpeg" TargetMode="Internal"></Relationship><Relationship Id="rId3" Type="http://schemas.openxmlformats.org/officeDocument/2006/relationships/image" Target="../media/fImage13.jpeg" TargetMode="Internal"></Relationship></Relationships>
</file>

<file path=ppt/slides/_rels/slide7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8.jpeg" TargetMode="Internal"></Relationship><Relationship Id="rId3" Type="http://schemas.openxmlformats.org/officeDocument/2006/relationships/image" Target="../media/fImage139.jpeg" TargetMode="Internal"></Relationship></Relationships>
</file>

<file path=ppt/slides/_rels/slide7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0.jpeg" TargetMode="Internal"></Relationship><Relationship Id="rId3" Type="http://schemas.openxmlformats.org/officeDocument/2006/relationships/image" Target="../media/fImage141.jpeg" TargetMode="Internal"></Relationship></Relationships>
</file>

<file path=ppt/slides/_rels/slide7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2.jpeg" TargetMode="Internal"></Relationship><Relationship Id="rId3" Type="http://schemas.openxmlformats.org/officeDocument/2006/relationships/image" Target="../media/fImage143.jpeg" TargetMode="Internal"></Relationship></Relationships>
</file>

<file path=ppt/slides/_rels/slide7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4.jpeg" TargetMode="Internal"></Relationship><Relationship Id="rId3" Type="http://schemas.openxmlformats.org/officeDocument/2006/relationships/image" Target="../media/fImage145.jpeg" TargetMode="Internal"></Relationship></Relationships>
</file>

<file path=ppt/slides/_rels/slide7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6.jpeg" TargetMode="Internal"></Relationship><Relationship Id="rId3" Type="http://schemas.openxmlformats.org/officeDocument/2006/relationships/image" Target="../media/fImage147.jpeg" TargetMode="Internal"></Relationship></Relationships>
</file>

<file path=ppt/slides/_rels/slide7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8.jpeg" TargetMode="Internal"></Relationship><Relationship Id="rId3" Type="http://schemas.openxmlformats.org/officeDocument/2006/relationships/image" Target="../media/fImage149.jpeg" TargetMode="Internal"></Relationship></Relationships>
</file>

<file path=ppt/slides/_rels/slide7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0.jpeg" TargetMode="Internal"></Relationship><Relationship Id="rId3" Type="http://schemas.openxmlformats.org/officeDocument/2006/relationships/image" Target="../media/fImage151.jpeg" TargetMode="Internal"></Relationship></Relationships>
</file>

<file path=ppt/slides/_rels/slide7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2.jpeg" TargetMode="Internal"></Relationship><Relationship Id="rId3" Type="http://schemas.openxmlformats.org/officeDocument/2006/relationships/image" Target="../media/fImage153.jpeg" TargetMode="Internal"></Relationship></Relationships>
</file>

<file path=ppt/slides/_rels/slide7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4.jpeg" TargetMode="Internal"></Relationship><Relationship Id="rId3" Type="http://schemas.openxmlformats.org/officeDocument/2006/relationships/image" Target="../media/fImage155.jpeg" TargetMode="Internal"></Relationship></Relationships>
</file>

<file path=ppt/slides/_rels/slide7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6.jpeg" TargetMode="Internal"></Relationship><Relationship Id="rId3" Type="http://schemas.openxmlformats.org/officeDocument/2006/relationships/image" Target="../media/fImage157.jpeg" TargetMode="Interna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.jpeg" TargetMode="Internal"></Relationship><Relationship Id="rId3" Type="http://schemas.openxmlformats.org/officeDocument/2006/relationships/image" Target="../media/fImage15.jpeg" TargetMode="Internal"></Relationship></Relationships>
</file>

<file path=ppt/slides/_rels/slide8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8.jpeg" TargetMode="Internal"></Relationship><Relationship Id="rId3" Type="http://schemas.openxmlformats.org/officeDocument/2006/relationships/image" Target="../media/fImage159.jpeg" TargetMode="Internal"></Relationship></Relationships>
</file>

<file path=ppt/slides/_rels/slide8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0.jpeg" TargetMode="Internal"></Relationship><Relationship Id="rId3" Type="http://schemas.openxmlformats.org/officeDocument/2006/relationships/image" Target="../media/fImage161.jpeg" TargetMode="Internal"></Relationship></Relationships>
</file>

<file path=ppt/slides/_rels/slide8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2.jpeg" TargetMode="Internal"></Relationship><Relationship Id="rId3" Type="http://schemas.openxmlformats.org/officeDocument/2006/relationships/image" Target="../media/fImage163.jpeg" TargetMode="Internal"></Relationship></Relationships>
</file>

<file path=ppt/slides/_rels/slide8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4.jpeg" TargetMode="Internal"></Relationship><Relationship Id="rId3" Type="http://schemas.openxmlformats.org/officeDocument/2006/relationships/image" Target="../media/fImage165.jpeg" TargetMode="Internal"></Relationship></Relationships>
</file>

<file path=ppt/slides/_rels/slide8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6.jpeg" TargetMode="Internal"></Relationship><Relationship Id="rId3" Type="http://schemas.openxmlformats.org/officeDocument/2006/relationships/image" Target="../media/fImage167.jpeg" TargetMode="Internal"></Relationship></Relationships>
</file>

<file path=ppt/slides/_rels/slide8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8.jpeg" TargetMode="Internal"></Relationship><Relationship Id="rId3" Type="http://schemas.openxmlformats.org/officeDocument/2006/relationships/image" Target="../media/fImage169.jpeg" TargetMode="Internal"></Relationship></Relationships>
</file>

<file path=ppt/slides/_rels/slide8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0.jpeg" TargetMode="Internal"></Relationship><Relationship Id="rId3" Type="http://schemas.openxmlformats.org/officeDocument/2006/relationships/image" Target="../media/fImage171.jpeg" TargetMode="Internal"></Relationship></Relationships>
</file>

<file path=ppt/slides/_rels/slide8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2.jpeg" TargetMode="Internal"></Relationship><Relationship Id="rId3" Type="http://schemas.openxmlformats.org/officeDocument/2006/relationships/image" Target="../media/fImage173.jpeg" TargetMode="Internal"></Relationship></Relationships>
</file>

<file path=ppt/slides/_rels/slide8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4.jpeg" TargetMode="Internal"></Relationship><Relationship Id="rId3" Type="http://schemas.openxmlformats.org/officeDocument/2006/relationships/image" Target="../media/fImage175.jpeg" TargetMode="Internal"></Relationship></Relationships>
</file>

<file path=ppt/slides/_rels/slide8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6.jpeg" TargetMode="Internal"></Relationship><Relationship Id="rId3" Type="http://schemas.openxmlformats.org/officeDocument/2006/relationships/image" Target="../media/fImage177.jpeg" TargetMode="Interna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.jpeg" TargetMode="Internal"></Relationship><Relationship Id="rId3" Type="http://schemas.openxmlformats.org/officeDocument/2006/relationships/image" Target="../media/fImage17.jpeg" TargetMode="Internal"></Relationship></Relationships>
</file>

<file path=ppt/slides/_rels/slide9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78.jpeg" TargetMode="Internal"></Relationship><Relationship Id="rId3" Type="http://schemas.openxmlformats.org/officeDocument/2006/relationships/image" Target="../media/fImage179.jpeg" TargetMode="Internal"></Relationship></Relationships>
</file>

<file path=ppt/slides/_rels/slide9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0.jpeg" TargetMode="Internal"></Relationship><Relationship Id="rId3" Type="http://schemas.openxmlformats.org/officeDocument/2006/relationships/image" Target="../media/fImage181.jpeg" TargetMode="Internal"></Relationship></Relationships>
</file>

<file path=ppt/slides/_rels/slide9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2.jpeg" TargetMode="Internal"></Relationship><Relationship Id="rId3" Type="http://schemas.openxmlformats.org/officeDocument/2006/relationships/image" Target="../media/fImage183.jpeg" TargetMode="Internal"></Relationship></Relationships>
</file>

<file path=ppt/slides/_rels/slide9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4.jpeg" TargetMode="Internal"></Relationship><Relationship Id="rId3" Type="http://schemas.openxmlformats.org/officeDocument/2006/relationships/image" Target="../media/fImage185.jpeg" TargetMode="Internal"></Relationship></Relationships>
</file>

<file path=ppt/slides/_rels/slide9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6.jpeg" TargetMode="Internal"></Relationship><Relationship Id="rId3" Type="http://schemas.openxmlformats.org/officeDocument/2006/relationships/image" Target="../media/fImage187.jpeg" TargetMode="Internal"></Relationship></Relationships>
</file>

<file path=ppt/slides/_rels/slide9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8.jpeg" TargetMode="Internal"></Relationship><Relationship Id="rId3" Type="http://schemas.openxmlformats.org/officeDocument/2006/relationships/image" Target="../media/fImage189.jpeg" TargetMode="Internal"></Relationship></Relationships>
</file>

<file path=ppt/slides/_rels/slide9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90.jpeg" TargetMode="Internal"></Relationship><Relationship Id="rId3" Type="http://schemas.openxmlformats.org/officeDocument/2006/relationships/image" Target="../media/fImage191.jpeg" TargetMode="Internal"></Relationship></Relationships>
</file>

<file path=ppt/slides/_rels/slide9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92.jpeg" TargetMode="Internal"></Relationship><Relationship Id="rId3" Type="http://schemas.openxmlformats.org/officeDocument/2006/relationships/image" Target="../media/fImage193.jpeg" TargetMode="Internal"></Relationship></Relationships>
</file>

<file path=ppt/slides/_rels/slide9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94.jpeg" TargetMode="Internal"></Relationship><Relationship Id="rId3" Type="http://schemas.openxmlformats.org/officeDocument/2006/relationships/image" Target="../media/fImage195.jpeg" TargetMode="Internal"></Relationship></Relationships>
</file>

<file path=ppt/slides/_rels/slide9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96.jpeg" TargetMode="Internal"></Relationship><Relationship Id="rId3" Type="http://schemas.openxmlformats.org/officeDocument/2006/relationships/image" Target="../media/fImage197.jpeg" TargetMode="Interna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</a:t>
            </a:r>
            <a:r>
              <a:rPr lang="en-US" altLang="ko-KR" dirty="0" smtClean="0" sz="2400" b="1">
                <a:solidFill>
                  <a:srgbClr val="000000"/>
                </a:solidFill>
                <a:latin typeface="Times New Roman"/>
                <a:ea typeface="Times New Roman"/>
              </a:rPr>
              <a:t>Data Communication CS601</a:t>
            </a:r>
            <a:endParaRPr lang="ko-KR" altLang="en-US" dirty="0" smtClean="0"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5754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data viewed by user m’ will usually be an exact copy of 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sent ‘m’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EXAMPLE-Telephone System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Input to the Telephone is a message ‘m’ in the form of sound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sound waves are converted by telephone into electric signals of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signals are transmitted w/o any modification over the telephone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Hence g(t) and s(t) are identical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S(t) will suffer some distortion so that r(t) will not be the same as s(t)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R(t) is converted back to sound waves with no attempt of correction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improvement of signal quality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Thus m’ is not an exact replica of m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An Actual Digital Data Communication System Key Data 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Communication Terminology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3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Session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communication dialog between network users or applications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Types of this session for Info Exchange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Network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interconnected group of computers and communication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look into it in a little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Node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a network-attached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 can be any device in the 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898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Synchronous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Advantage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Introduction to Interfaces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8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Parallel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Serial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Asynchronous Transmission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6.1,6.2, 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33" name="Rect 3"/>
          <p:cNvSpPr>
            <a:spLocks noGrp="1" noChangeArrowheads="1"/>
          </p:cNvSpPr>
          <p:nvPr/>
        </p:nvSpPr>
        <p:spPr>
          <a:xfrm rot="0">
            <a:off x="2188210" y="3584575"/>
            <a:ext cx="1711325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Digital Data Transmission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#21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DTE-DCE Interface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 are 4 basic functional units involved in communication of data: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DTE and DCE on one end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DTE and DCE on the other end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	DTE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Any device that is a source of or destination of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	DCE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Any device that transmits/receives signal through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DTE generates the data and passes it along with any control information 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DCE converts the signal to a format appropriate to the TX medium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introduces it onto the network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signal arrives at the receiving end this process is reversed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DTE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DTE includes any unit that functions either as a source of or 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for binary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physical layer, it cab a terminal, microcomputer, computer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printer or any other device that generates or consumes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DTEs do not often communicate with each other directly with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Think of DTE as your Brain.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Your and your friends brains are DTEs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vocal chords or mouth are DCEs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Air is TX Meduium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DCE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DCE  includes any functional unit that transmits or receives data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form of an analog or digital signal through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physical layer, a DCE takes data generated by a DTE, converts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to the appropriate signal and then introduces it to the comm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Commonly used DCEs at the physical layer include MODEMS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any n/w , a DTE generates digital data and passes it on to a DCE,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DCE converts the data to a form acceptable to the TX medium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sends the converted signal to another DCE on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DCE takes the signal off, converts it to a suitable form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its DTE and delivers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make this communication possible, the sending and receiving DCEs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must use the same modulation method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two DTEs need not be coordinated with each other but they need to be coordinated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their respective DCEs and the DCEs must be coordinated so that data translation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occurs w/o loss of integrity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Standards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Many standards have been developed to define the connection b/w the DTE and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Though the solution differ, each standard provides a model for mechanical,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electrical and functional characteristics of the connection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Electronic Industries Organization (EIA) and ITU-T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EIA 232 Interface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Standard developed by EIA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Defines Mechanical, Electrical and Functional characteristics of the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b/w DTE and a 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Originally issued in 1962 as the RS 232 standard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Revised several times, recent version EIA 232-D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Defines not only the type of connectors to be used but also the specific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plugs and the functionality of each pin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Mechanical Specifications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232 standard defines interface as a 25-wire cable with a male and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female DB 25 pin connector attached to either end.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length of the cable may not exceed 15 meters(50 feet)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DB 25 connector is a plug with 25 pin or receptacles each of which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attached to a single wire with a specific function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With this design, EIA has created the possibility of 25 separate interactions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b/w a DTE and a DCE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Fewer are actually used but standard allows for future inclusion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0644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232 calls for a 25 wire cable terminated at one end by by a male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 and at the other end by a female 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Male refers to a plug with each wire in the cable attaching to a pin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Female refers to a receptacle with each wire in cable connecting to a metal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tube or sheath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Electrical Specifications (Sending data)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232 states that data must be tx as binary 1’s and 0’s using NRZ-L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encoding with 0 defines as a positive and 1 defined as a negative voltage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rather than defining a single range bounded by highest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lowest amplitudes, EIA 232 defines two distinct ranges , one for +ve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voltages and one for -ve</a:t>
            </a:r>
            <a:endParaRPr lang="ko-KR" altLang="en-US" dirty="0" smtClean="0" sz="1200"/>
          </a:p>
          <a:p>
            <a:pPr marL="0" indent="0" defTabSz="15240" algn="l">
              <a:lnSpc>
                <a:spcPts val="1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receiver accepts any voltage that falls within these ranges as valid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be recognized as data, the amplitude of the signal must fall b/w 3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15 volts or b/w –3 and –15 volts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Degradation of noise will in misinterpretation of bits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square wave is shown to be converted into a curve by noise and it covers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many voltages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rx were looking for a fixed voltage, or only for pulses that held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single voltage for their entire duration,degradation would have made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unrecoverable.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Electrical Specifications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(Control &amp; Timing)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Only 4 wires out of 25 in EIA 232 are used for data functions.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Remaining 21 are reserved for functions like Control, Timing,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Grounding and Testing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of the functions is considered ON if it transmits a voltage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atleast +3 and OFF if it tx a voltage with  a value less than -3 </a:t>
            </a:r>
            <a:endParaRPr lang="ko-KR" altLang="en-US" dirty="0" smtClean="0" sz="1200"/>
          </a:p>
          <a:p>
            <a:pPr marL="0" indent="0" defTabSz="15240" algn="l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specification for control signals is conceptually reversed from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for data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positive voltage means ON and a negative voltage means OFF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Electrical Specifications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(BIT rate)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final important function of electrical specifications is definition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Bit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EIA 232 allows for a maximum bit rate of 20Kbps although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practice it is often is exceeded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Functional Specifications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different implementations of EIA 232 are available: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DB 25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DB 9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DB 25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 defines the functions assigned to each of the 25 pins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DB 25 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Functional Specifications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2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shows the ordering and functionality of each pin of a male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Female con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nector will be a mirror image of the male so that pin 1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plug matches tube 1 in the receptacle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comm function has a mirror or answering function for traffic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opposite direction to allow for full duplex operation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pin 2 is for transmitting data and pin 3 is for receiving data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Pin 9 and 10 are for future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Pin 11 is yet unassigned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	DB9 IMPLEMENTATION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of the pins in DB 25 implementation are not necessary ina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single asynchronous connection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simpler 9 pin version of EIA 232 is shown in the figure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Functioning Steps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 1: Preparation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2168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Preparation of the interface between DTE and DCE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 2: Readiness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Checks if all four devices are ready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 3: Set up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Set up the connection between two DCEs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 4: Data Transfer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 -&gt; DCE -&gt; DCE -&gt; DTE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 5: Clearing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Turning OFF the connection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Functioning Example </a:t>
            </a:r>
            <a:endParaRPr lang="ko-KR" altLang="en-US" dirty="0" smtClean="0" sz="1200" b="1"/>
          </a:p>
          <a:p>
            <a:pPr marL="0" indent="0" defTabSz="15240" algn="l">
              <a:lnSpc>
                <a:spcPts val="2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Step1: Preparation of interfaces for TX. The two grounding circuits,1(shield)  and 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(ground) are active b/w the two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Step 2 ensures that all four devices are ready for TX. First the sending DTE activates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pin 20 and sends a Dte ready message to its DCE . DCE answers by activating pin6 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Same sequence is performed by remote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Step3: sets up the physical connection b/w the sending and the receiving modems.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 First the DTE activates pin 4 and sends its DCE a request to send message. The 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transmits a carrier signal to the idle receiving 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receiving modem detects the carrier signal, it activates pin 8, telling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 that a TX is about  to begin 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 After tx the carrier signal, sending DCE activates pin 5 sending its DTE a clear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 message. The remote computer  and modem do the same step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Step4: Data transfer procedure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Initiating computer transfers its data stream to its modem over circuit 2accompanied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the timing pulse of circuit 24.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Modem converts digital data to an analog signal and sends it over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Responding modem retreives the signal, converts it back to digital and passes it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 via circuit 3 and timing pulse of 17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Step5: Once both computers have completed their transmission,  both computers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deactivate their request-to-send circuits , modems turn off their carrier signals, their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received line signal detectors and their clear to send circuits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2259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NULL MODEM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Suppose you need to connect two DTEs in the same building, for example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workstations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Modems are not needed to connect two compatible devices directly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TX never needs to cross analog lines, such as telephone lines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therefore does not need to be modulated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you do need an interface to handle the exchanging , just as EIA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232 DTE-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DCE cable does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solution is a NULL 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null modem provide DTA –DTE interface w/o DCEs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But why use a Null 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all you need is the interface, why not just a a standard EIA 232 cable? </a:t>
            </a:r>
            <a:endParaRPr lang="ko-KR" altLang="en-US" dirty="0" smtClean="0" sz="1200"/>
          </a:p>
          <a:p>
            <a:pPr marL="0" indent="0" defTabSz="15240" algn="l">
              <a:lnSpc>
                <a:spcPts val="19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Part a shows a connection using a telephone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Part b shows what happens when we use the same connections between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receive circuit is void because it has been isolated completely for the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tx cct 2 endsup full of collision noise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NULL MODEM Crossing Connections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Whereas EIA 232 DTE-DCE interface cable has a female connector 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 and a male connector at the DCE end, a null modem has female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connectors at both ends to allow it to connect to the EIA 232 DTE ports which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male </a:t>
            </a:r>
            <a:endParaRPr lang="ko-KR" altLang="en-US" dirty="0" smtClean="0" sz="1200"/>
          </a:p>
          <a:p>
            <a:pPr marL="0" indent="0" defTabSz="15240" algn="l">
              <a:lnSpc>
                <a:spcPts val="1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DTE-DCE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DTE-DCE Interface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EIA-232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Null Modem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6.2,6.3,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0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#22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Other Interface Standards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Data Rate and Cable LENGTH are restricted by EIA 232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rate to 20 Kbps and Cable length to 50 feet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meet need of users requiring more speed or distance , the EIA and ITU-T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introduces additional standards: EIA 49, EIA 530 and X.21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EIA 449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Mechanical specifications of EIA 448 define a combination of two connectors ,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37 pins ( DB 37) and one with 9 pins (DB 9) for a combined 46 pins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functional specifications of EIA 449 give the DB 37 pins properties similar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those of the DB 25.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major functional difference b/w 25 and 37 pin connectors is that all functions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relating to the secondary channel have been removed from DB 37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the secondary channel is seldom used, EIA 449 separates those functions out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puts them in the second, 9 pin connector (DB9)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way, a second channel is available to systems that need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EIA 449 (PINS)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maintain compatibility with EIA 232, EIA 449 defines two categories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pins to be used in exchanging data, control, and timing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Category 1 pins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Category 2 pns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Category 1 and 2 pins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Category 1 includes those pins whose functions are compatible with EIA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232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Category 2 pins are those that have no equivalent in EIA 232 or have been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redefined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DB9  connector here is different from the one that is previously discussed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Electrical Specifications RS423, RS 422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EIA 449 uses two standards to define its electrical specifications: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RS-423: Unbalanced Mode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RS-422: Balanced Mode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RS 423 Unbalanced Mode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Unbalanced Circuit Specification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Unbalanced means that it defines only one line for propagating a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signals in this standard use a common return or a ground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complete the circuit </a:t>
            </a:r>
            <a:endParaRPr lang="ko-KR" altLang="en-US" dirty="0" smtClean="0" sz="1200"/>
          </a:p>
          <a:p>
            <a:pPr marL="0" indent="0" defTabSz="15240" algn="l">
              <a:lnSpc>
                <a:spcPts val="1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3341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unbalanced mode, EIA 449 calls for the use of only the first pin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pair of category 1 pins and all category 2 pins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RS 422 Balanced Mode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Balanced circuit specification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Defines two lines for the propagation of each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again uses a common return </a:t>
            </a:r>
            <a:endParaRPr lang="ko-KR" altLang="en-US" dirty="0" smtClean="0" sz="1200"/>
          </a:p>
          <a:p>
            <a:pPr marL="0" indent="0" defTabSz="15240" algn="l">
              <a:lnSpc>
                <a:spcPts val="1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utilizes all pairs of pins in category 1 but does not use the category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pins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ration of data rate to distance is much higher in this case than EIA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232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balanced mode two lines carry same signal which are not identical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each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on one line is the complement of the other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Canceling of Noise in the Balanced Mode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plotted, complement of the signal looks like the mirror image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2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EIA 530 </a:t>
            </a:r>
            <a:endParaRPr lang="ko-KR" altLang="en-US" dirty="0" smtClean="0" sz="1200" b="1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Brief History of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Communication System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Key Data Communication Terminology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1.2,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Sections 1.1, 1.2, “Data and Computer Communication” 6th Edition by William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Stallings </a:t>
            </a:r>
            <a:endParaRPr lang="ko-KR" altLang="en-US" dirty="0" smtClean="0" sz="1200"/>
          </a:p>
          <a:p>
            <a:pPr marL="0" indent="0" defTabSz="15240" algn="l">
              <a:lnSpc>
                <a:spcPts val="5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449 provides much better functionality than EIA 232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it requires a DB 37 connector that industry has been reluctant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use because of the widespread use of DB 25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encourage acceptance of EIA 449, EIA developed a version of EIA-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449 that uses DB 25 pins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Pin functions of EIA 530 are essentially those of EIA 449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CATEGORY 1 pins plus three pins from category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 530 does not support a secondary circuit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X.21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Eliminates most of control pins of EIA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signals are encoded to control characters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 control characters within the data line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control information for digital telephony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digital communication between devices over a network, rather than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just between DTE and 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DB-15, Work with balanced circuits at 64Kbps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MODEMS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familiar type of a 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require modem to connect to the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MODEM is a composite word for modulator and Demodulator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Modulator converts a digital signal into an analog signal using ASK, FSK,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PSK or QAM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demodulator converts an analog signal into a digital signal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While a demodulator resembles an analog-to-digital converter, it is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infact a converter of any kind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does not sample the signal to create a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just reverses the process of modulation that is it performs demodulation </a:t>
            </a:r>
            <a:endParaRPr lang="ko-KR" altLang="en-US" dirty="0" smtClean="0" sz="1200"/>
          </a:p>
          <a:p>
            <a:pPr marL="0" indent="0" defTabSz="15240" algn="l">
              <a:lnSpc>
                <a:spcPts val="2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Shows the relationship of a modulator with a demodulator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PCs at the end are DTEs, and the modems are the DCEs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DTE creates a digital signal and relays it to the Modem via an interface via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Modulated signal is received by the demodulation function of the 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modem takes this ASK, FSK, PSK or QAM signal and decodes it into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whatever format its computer can accept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then relays the digital signal to the computer via an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DCE must be compatible with both its own DTE and the other DCE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Transmission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Modems are often described as high speed or low speed to indicate how many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bits per second a specific device is capable of transmitting or receiving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Limitations on the transmission rate of the Modem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rate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link depends upon the type of encoding uses and the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medium bandwidth is related to the inherent limitation of the physical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property of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Every line has a range of frequencies it can pass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frequency of a signal is too ow, it cannot overcome the capacitance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frequency is too high, it can be impeded by the inductance of the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every line has an upper limit and a lower limit on frequencies of the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limited range is called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Telephone Line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Traditional telephone lines can carry fre’s b/w 300 Hz and 3300 Hz giving them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 of 3000Hz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of this range is used for transmitting voice where a great deal of interference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distortion can be accepted w/o any loss of intelligibility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signal require a high degree of accuracy , so edges of this range are not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data comm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Effective BW of telephone line used for data transmission is 2400 Hz covering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range from 600 Hz to 3000Hz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Modem Speed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type of Analog conversion manipulates signal differently: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ASK manipulated 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FSK manipulates Frequency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PSK manipulates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QAM manipulate both phase and amplitude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Modem Speed-ASK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required for ASK is equal to the baud rate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Assuming that entire link is being used by one signal, as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Simplex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Half Duplex, the maximum baud rate for ASK modulation is equal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entire BW of the transmission medium </a:t>
            </a:r>
            <a:endParaRPr lang="ko-KR" altLang="en-US" dirty="0" smtClean="0" sz="1200"/>
          </a:p>
          <a:p>
            <a:pPr marL="0" indent="0" defTabSz="15240" algn="l">
              <a:lnSpc>
                <a:spcPts val="1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the effective BW of a telephone line IS 2400 Hz, the maximum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 is also 2400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Baud rate and bit rate are equal for ASK, so maximum bit rate is also 2400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Modem Speed-ASK (Full Duplex) </a:t>
            </a:r>
            <a:endParaRPr lang="ko-KR" altLang="en-US" dirty="0" smtClean="0" sz="1200" b="1"/>
          </a:p>
          <a:p>
            <a:pPr marL="0" indent="0" defTabSz="15240" algn="l">
              <a:lnSpc>
                <a:spcPts val="1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full duplex TX, only half of the total bandwidth cab be used in either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directions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Therefore the maximum speed for ASK in full duplex mode is 1200 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Noise problem makes it impractical for use in Modems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Modem Speed-FSK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required for FSK is equal to the baud rate of the signal plus the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maximum baud rate becomes equal to the BW transmission medium minus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frequency shift </a:t>
            </a:r>
            <a:endParaRPr lang="ko-KR" altLang="en-US" dirty="0" smtClean="0" sz="1200"/>
          </a:p>
          <a:p>
            <a:pPr marL="0" indent="0" defTabSz="15240" algn="l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Maximum Baud rate is therefore 2400 minus the frequency 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And bit rate is also 2400 minus frequency 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full duplex mode it is equal to 1200 minus the frequency shift 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Modem Speed-PSK &amp; QAM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Minimum BW for PSK or QAM is the same as for ASK but the bit rate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greater depending upon the number of bits that can be represented by each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Modem Speed-PSK &amp; QAM on two wire Twisted pair Telephone line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Comparisons of bit rates: HDX and FDX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2-PSK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2400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4-PSK,4-QAM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4800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2400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8-PSK,8-QAM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7200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3600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16-QAM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9600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4800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EIA-449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EIA-530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X.21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6.4, 6.5,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60" name="Rect 3"/>
          <p:cNvSpPr>
            <a:spLocks noGrp="1" noChangeArrowheads="1"/>
          </p:cNvSpPr>
          <p:nvPr/>
        </p:nvSpPr>
        <p:spPr>
          <a:xfrm rot="0">
            <a:off x="2599690" y="6376670"/>
            <a:ext cx="2656205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32-QAM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12000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6000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#23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Modem Standards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Bell modems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First commercial modems by Bell Telephone Co.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Developed in early 1970s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ITU-T modem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V-series: Today’s most popular modem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Bell modem compatible: V.21/22/23/26/27/29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Intelligent modems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Hayes (or Hayes-compatible) modems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Modem is controlled by instructions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AT commands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Automatic answering, dialing, etc.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BELL Modems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3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ITU-T Modems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8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Traditional Modems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Traditional modems are limited to a data rate of 33.6 Kbps as determined by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Shannon’s formula Data rate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∝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Signal-to-noise ratio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New modems with bit rated of 56 Kbps are wide spread now </a:t>
            </a:r>
            <a:endParaRPr lang="ko-KR" altLang="en-US" dirty="0" smtClean="0" sz="1200"/>
          </a:p>
          <a:p>
            <a:pPr marL="0" indent="0" defTabSz="15240" algn="l">
              <a:lnSpc>
                <a:spcPts val="27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TX of data from A to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is modulated by the modem at site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sent from the modem to to the switching station at site A using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loop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switching station, analog data is converted digital using PCM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travels through the digital network of telephone company and arrives 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switching station of site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switching station , digital data is converted to analog using inverse PCM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sent from switching station at site B to the modem using the local loop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demodulated by modem at site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limiting factor is step 3. Here the analog signal is quantized to create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signal. The quantization noise resulting from this process limits the data rate to 33.6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Kbps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TX of data from site B to site A follows the same steps and again the limiting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 is quantization.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RESULT: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maximum data rate in each direction is limited to 33.6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56K Modems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one side is an ISP and the signal does not have to pass through a PCM converter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quantization is eliminated in one direction and data rate can be increased to 56 Kbps </a:t>
            </a:r>
            <a:endParaRPr lang="ko-KR" altLang="en-US" dirty="0" smtClean="0" sz="1200"/>
          </a:p>
          <a:p>
            <a:pPr marL="0" indent="0" defTabSz="15240" algn="l">
              <a:lnSpc>
                <a:spcPts val="2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Uploading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of data from the subscriber to the ISP(UPLOADING) follows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steps: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is modulated by Modem at site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sent from the modem to the switching station at site A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loop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switching station, data is converted to digital signal using PCM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travel through the digital network of the telephone network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company and is received by the ISP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limiting factor is again step 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user does not need high data rate since in this direction only small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blocks of data is sent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DOWNLOADING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Tx of data from ISP to the modem at site A follows these steps: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is sent by the computer of ISP through the digital telephone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switching station, digital data is converted to analog using inverse PCM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sent from the switching station at site A to the modem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loop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data is demodulated by modem at site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Note that in this direction there is no quantization of data using PCM.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limitation when uploading is not an issue an here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can be sent at 56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what user is looking for since larger files are typically downloaded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RESULT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maximum data rate in the uploading direction is still 33.6 Kbps but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rate in downloading direction is now 56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Why 56Kbps?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Switching stations of the telephone company use PCM/Inverse PCM for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digitizing voice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8000 samples/sec * 7 bits/sample = 56 Kbps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MODEM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Bell Modems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ITU-T Modems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Traditional MODEMS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56k MODEMs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Cable Modems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6.4, 6.5, 6.6,“Data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#24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Cable Modems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rate limitation of traditional modems is mostly due to the narrow BW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loop telephone line (4Khz)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higher BWs are available, one can design a modem that can handle much higher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rates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Fortunately, cable TV provides residential premises with a coaxial cable that has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 of up to 750 MHz and sometimes even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BW is normally divided into 6MHz bands using FDM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band provides a TV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bands can be left aside to allow a user to download and upload the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the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of the traditional cable box, we show a splitter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splitter directs the TV bands to the TV set and the Internet access bands to the PC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DOWNLOADING: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Downloading requires a 6 MHz BW in the range above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40MHz. The demodulation technique used is 64 QAM (6 bits at a time)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means that a user can download info at a rate of 6MHz * 6 = 36Mbps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PCs are not yet capable of receiving data at this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Currently rate is b/w 3 and 10 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UPLOADING: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Requires a 6MHz BW in a range below 40MHz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this low frequency, home appliances can create a noise environment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effects modulation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modulation technique uses is QPSK (4 bits at a time)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means that user can Upload info at a rate of 6 MHz * 2=12 MHz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Presently  uploading rate is b/w 500Kbps and 1Mbps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Electromagnetic Energy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8990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Signals are transmitted from one device to another in the form of electromagnetic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energy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Electromagnetic signals can travel through Vacuum, Air or other transmission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Electromagnetic energy, a combination of electrical and mechanical fields vibrating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relation to each other includes power, voice, video, radio waves, infrared light, visible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light and ultra violet light </a:t>
            </a:r>
            <a:endParaRPr lang="ko-KR" altLang="en-US" dirty="0" smtClean="0" sz="1200"/>
          </a:p>
          <a:p>
            <a:pPr marL="0" indent="0" defTabSz="15240" algn="l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of the above constitute a portion of the Electromagnetic Spectrum: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Not all the portions of the spectrum are currently usable for Telecommunications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Voice-band frequencies are generally tx as current over metal cables, such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twisted pair or coaxial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Radio frequencies can travel through air or space but require specific transmitting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receiving mechanisms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Visible light, the third type of Electromagnetic energy currently used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communications is harnessed using fiber optic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Classes of Transmission Media </a:t>
            </a:r>
            <a:endParaRPr lang="ko-KR" altLang="en-US" dirty="0" smtClean="0" sz="1200" b="1"/>
          </a:p>
          <a:p>
            <a:pPr marL="0" indent="0" defTabSz="15240" algn="l">
              <a:lnSpc>
                <a:spcPts val="1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classes of Transmission Media: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Guided Media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Unguided Media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Guided Media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Guided Media, are those media that provide a conduit from one device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another  </a:t>
            </a:r>
            <a:endParaRPr lang="ko-KR" altLang="en-US" dirty="0" smtClean="0" sz="1200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KEY DATA COMMUNICATION TERMINOLOGY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Link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connects adjacent nodes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Wires, Cables, Any thing that physically connects two nodes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Path: end-to-end route within a network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Circuit: the conduit over which data travels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Packetizing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dividing messages into fixed-length packets prior to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over a network’s communication media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Routing: determining a message’s path from sending to receiving nodes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The transmission medium may itself be a network, so route needs to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be specified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Network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“A NETWORK is a set of devices (Nodes) connected by Communication Links”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Node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Can be a Computer, Printer or any other device capable of sending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links connecting Nodes are called COMMUNICATION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Networks- Why we need them?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Networks- Why we need them?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often impractical for devices to be directly connected for two major reasons: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devices are very far apart. They are expensive to connect just two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one in Lahore and other in Islamabad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Large set of devices would need impractical number of connections e .g.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Lines in the world and all the computers owned by a single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organization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Solution to the Problem=Networks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Solution is to connect all devices to a central system known as 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NETWORK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all terminals or computers share the links.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Main Classifications of the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Twisted Pair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Twisted pair comes in two forms: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Unshielded Twisted Pair (UTP) cable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Shielded Twisted Pair (STP) cable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Frequency range for Twisted Pair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Unshielded Twisted Pair (UTP)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UTP cable is the most common type of Telecommunication Medium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today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mostly used in Telephone systems,, its frequency range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suitable for transmitting both data and voice  </a:t>
            </a:r>
            <a:endParaRPr lang="ko-KR" altLang="en-US" dirty="0" smtClean="0" sz="1200"/>
          </a:p>
          <a:p>
            <a:pPr marL="0" indent="0" defTabSz="15240" algn="l">
              <a:lnSpc>
                <a:spcPts val="1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twisted pair consists of two conductors (usually copper) , each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its own colored plastic insulation.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plastic insulation is color banded for identification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Colors are used both to identify the specific conductors in a cable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indicate which wires belong in pairs and how they relate to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pairs in a large bundle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Parallel Flat Wire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past, two parallel flat wires were used for communication.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However, EM interference from devices such as motor can create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over those wires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Effect of noise on Parallel Flat Wire  </a:t>
            </a:r>
            <a:endParaRPr lang="ko-KR" altLang="en-US" dirty="0" smtClean="0" sz="1200" b="1"/>
          </a:p>
          <a:p>
            <a:pPr marL="0" indent="0" defTabSz="15240" algn="l">
              <a:lnSpc>
                <a:spcPts val="2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two wires are parallel, the wire closest to the source of the noise gets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interference and ends up with a higher voltage level than the wire further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away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results in an uneven load and a damaged signal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Noise Effect on Twisted-Pair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two wires are twisted around each other at regular intervals (b/w 2 &amp;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 twists per foot), each wire is closer to the noise source for half the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is away for the other half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Twisting does not always eliminate the impact of Noise but it does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significantly reduce it </a:t>
            </a:r>
            <a:endParaRPr lang="ko-KR" altLang="en-US" dirty="0" smtClean="0" sz="1200"/>
          </a:p>
          <a:p>
            <a:pPr marL="0" indent="0" defTabSz="15240" algn="l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With twisting, therefore the cumulative effect of the interference is equal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wires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section of wire has a “Load” of 4 when it is on the top of the twist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‘3’ when it is on the bottom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total effect of the noise at the receiver is therefore 0 (14-14)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Advantage of UTP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Advantages of UTP are: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Cost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Ease of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Its cheap, flexible and easy to install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Higher grades of UTP are used in many LAN technologies including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Ethernet and Token 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Cable with 5 UTP of wires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Categories of UTP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EIA has developed standards to grade UTP cables by quality.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Categories are determined by cable quality, with 1 as the lowest and 5 as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highest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EIA category is suitable for certain uses and not for others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Category 1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Basic Twisted pair cabling used in Telephone system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Fine for voice but inadequate for all but low-speed data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Category 2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next higher grade, suitable for voice and for data transmission of up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4Mbps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Category 3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Required to have at least 3 twists per foot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be used for for data tx ofup to 10Mbps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Now the standard cable for most telephone lines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Category 4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Must have at least 3 twists per foot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Possible tx rate of 16 Mbps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Category 5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for data transmission of up to 100 Mbps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UTP Connectors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UTP is mostly connected to the networked devices via a type of snap-in plug like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with telephone jacks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Connectors are either male (plug) or female (the receptacle)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Male connectors snap into female connectors and have a repressible tab (key)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locks them in place </a:t>
            </a:r>
            <a:endParaRPr lang="ko-KR" altLang="en-US" dirty="0" smtClean="0" sz="1200"/>
          </a:p>
          <a:p>
            <a:pPr marL="0" indent="0" defTabSz="15240" algn="l">
              <a:lnSpc>
                <a:spcPts val="20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wire in the cable is attached to one conductor (or pin) in the 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most frequently used of these plugs is an RJ 45 connector with 8 conductors,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each wire of 4 twisted pairs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Cable 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Electromagnetic Spectrum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Media and its Types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Guided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Twisted Pair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Coaxial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Fiber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6.6, 7.1,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#25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Shielded Twisted Pair (STP)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Has a metal foil or braided-mesh covering that encases each pair of insulated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conductors </a:t>
            </a:r>
            <a:endParaRPr lang="ko-KR" altLang="en-US" dirty="0" smtClean="0" sz="1200"/>
          </a:p>
          <a:p>
            <a:pPr marL="0" indent="0" defTabSz="15240" algn="l">
              <a:lnSpc>
                <a:spcPts val="1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metal casing prevents the penetration of EM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also can eliminate a phenomenon called Crosstalk, which is the undesired effect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one circuit (or channel) on another circuit (or channel)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occurs when one one line picks up some of the signals traveling down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effect can be experienced during telephone conversations when one can hear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conversations in the background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Shielding each pair of twisted pair can eliminate most crosstalk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STP Cable has the same quality considerations and uses the same connectors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UTP but the shield must be connected to a ground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STP is more expensive than UTP but is less susceptible to noise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Coaxial Cable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of having two wires, coaxial cable has a central core conductor of solid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stranded wire (usually copper) enclosed in an insulating sheath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in turn encased in an outer conductor of metal foil, braid or a combination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outer metallic wrapping serves both as a shield against Noise and as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 conductor which completes the circuit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outer conductor is also enclosed in an insulating sheath and the whole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protected by a plastic cover</a:t>
            </a:r>
            <a:endParaRPr lang="ko-KR" altLang="en-US" dirty="0" smtClean="0" sz="1200"/>
          </a:p>
          <a:p>
            <a:pPr marL="0" indent="0" defTabSz="15240" algn="l">
              <a:lnSpc>
                <a:spcPts val="1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Frequency Range of Coaxial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Coax carries signals signals of higher frequency ranges than twisted pair cable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898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Coaxial Cable Standards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coaxial cable designs are categorized by their Radio government (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 ) ratings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RG number denotes a unique set of physical specifications, including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wire gauge of inner conductor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thickness and type of inner insulator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Construction of the shield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Size and type of outer casing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cable defined by RG rating is adapted for a specialized function: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RG-8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in Thick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RG-9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in Thick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RG-11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in Thick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RG-58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in Thin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RG-59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for TV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Coaxial Cable Connectors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Over the years, a no. of connectors have been designed for use with coaxial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common of the connectors is called “BARREL connector” because of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shape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Of the barrel connectors, the most popular is the Bayonet Network 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(BNC)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BNC connector pushes on and locks into place with half turn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Other types of barrel connectors either screw together and so require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effort to install or push on w/o locking which is less secure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Coaxial cables are familiar in Cable TV and VCR hookups that employ both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threaded and alip on style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other commonly used connectors are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T-connectors and Terminators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T-connector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(used in Thin Ethernet) allows a secondary cable or cables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branch off from a main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Terminators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required for bus topologies where one main cable acts 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backbone with branches to several devices but does not itself terminate in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main cable is left un terminated, any signal tx over the line echoes back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interferes with the original signal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terminated absorbs the wave at the end and eliminates this echo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Optical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Until this point we have discussed conductive (metal) cables that transmit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form of current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Optical fiber is made of glass or plastic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transmits signals in the form of light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The Nature of Light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speed of light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300,000 Km/sec in a vacuum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Depends on the density of the medium through which it is traveling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higher the density, the slower the speed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Refraction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Light travels in a straight line as long as it is moving through a single uniform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structure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 If a ray of light traveling through one substance enters another (more or 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dense) substance, its speed changes abruptly causing the ray to 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phenomenon is called Refraction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Example of Refraction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pencil sticking out of a glass of water appears bent because the light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which we see it changes direction as it moves from air to water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Direction of Refraction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Direction in which a light is refracted depends upon the density of a medium </a:t>
            </a:r>
            <a:endParaRPr lang="ko-KR" altLang="en-US" dirty="0" smtClean="0" sz="1200"/>
          </a:p>
          <a:p>
            <a:pPr marL="0" indent="0" defTabSz="15240" algn="l">
              <a:lnSpc>
                <a:spcPts val="2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beam of light moves from a less dense into a more dense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bend towards vertical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Incident angle is ‘I’ and Refracted angle is ‘R’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Critical Angle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have a beam of light moving from a more dense to a less dense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gradually increase the angle of incidence measured from vertical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angle of incidence increases, so does the angle of refraction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angle at which refracted line lies on the horizontal axis is called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Critical Angle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Reflection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2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angle of incidence becomes greater than critical angle, reflection occurs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Light no longer passes into the less denser medium but is reflected back into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same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Angle of Incidence (I) = Angle of Reflection (R)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Optical Fibers &amp; Reflection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fibers use Reflection to guide light through a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glass or plastic CORE is surrounded by a CLADDING of less dense glass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plastic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difference in the density of CORE and CLADDING is such that the beam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light moving through the core is reflected off the cladding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Information is encoded onto a beam of light as a series of ON-OFF flashes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 1 and 0 bits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</a:rPr>
              <a:t>											Propagation Modes </a:t>
            </a:r>
            <a:endParaRPr lang="ko-KR" altLang="en-US" dirty="0" smtClean="0" sz="1397" b="1"/>
          </a:p>
          <a:p>
            <a:pPr marL="0" indent="0" defTabSz="15240" algn="l">
              <a:lnSpc>
                <a:spcPts val="2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Fiber Technology supports two modes for the propagation of light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Multimode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Single Mode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of these modes require fiber with different physical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characteristics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 are two further sub categories of Multimode Fiber: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Multimode Step-Index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Multimode Graded-Index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Multimode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Multiple beams from a light source move through the core in different paths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types of the Multimode fiber: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Multimode Step 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Multimode Graded 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Multimode Step-Index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Density of the CORE remains constant from the center to the edges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beam of light moves through this constant density in a straight line until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reaches the interface of the core and the cladding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interface, there is an abrupt change to lower density, that alters the angle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beam’s motion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Step Index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Suddenness of this 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beams travel straight and reach the destination without reflecting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strike the interface of core and cladding at an angle smaller than critical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angle and penetrate cladding and are lost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Others hit edge of the core at angles greater than critical angle and bounce back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forth to the 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Disadvantage of Multimode Step-Index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beams angle is equal to its angle of reflection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I is small, R is small and the beam will require more bounces and it will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take more time to reach the 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I is large, R is large and beam will reach destination quickly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other words there is a difference is Path Lengths that results into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distortion at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distortion limits the data rate and make Multimode Step 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inadequate for precise applications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Multimode Graded-Index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solution to the above problem is Multimode Graded Index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grade index fiber is the one with varying densities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Density is highest at the center of the core and decreases gradually to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lowest at the edge </a:t>
            </a:r>
            <a:endParaRPr lang="ko-KR" altLang="en-US" dirty="0" smtClean="0" sz="1200"/>
          </a:p>
          <a:p>
            <a:pPr marL="0" indent="0" defTabSz="15240" algn="l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signal is introduced at the center of the core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horiz beams move straight to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Beams at other angles moves through the series of constantly changing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densities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density difference causes each beam to refract into a curve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can be reconstructed with far greater precision as all the beams reach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at almost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Media and its Types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Guided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Twisted Pair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Coaxial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Optical Fiber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7.1,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DISTRIBUTED PROCESSING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of a single large machine being responsible for all aspects of a process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separate computer handles a subset of the task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– Project Given as a part of the Course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– Office 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Advantages of Distributed Processing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Security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system designer can limit the kind of interaction that a given user can have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entire system.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For example :  Bank’s ATM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Distributed Data bases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one system need to provide storage capacity for the entire database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For example WWW gives user access to pages stored anywhere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Faster Problem Solving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Multiple computers working on a problem can solve a problem faster than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 working alone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Security through Redundancy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Multiple computers running the same program provide security through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redundancy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one computer hardware breaks down then others cover up.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Collaborative Processing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multiple computers and multiple users can interact for a task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Network Criteria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#26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Single Mode Fiber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Uses step index fiber and a highly focused source of light that limits beams to a small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range of angles all close to the horizontal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Single Mode fiber is manufactured with a much smaller Diameter than Multimode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of the beams arrive at the destination together and can be recombined without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distortion to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Fiber Sizes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Fibers are defined by the ratio of the diameter of their Core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diameter of their Cladding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the diameters are expressed in Microns (Micrometers)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Fiber type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Core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  Cladding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62.5/125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62.5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125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50/125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50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125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100/140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140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8.3/125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8.3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125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Cable Composition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core is surrounded by cladding forming the Fiber.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most cases, fiber is covered by a Buffer layer that protects it from moisture.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Finally the entire cable is encased in an outer jacket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core and cladding can be made of either glass or plastic but must be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densities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addition the inner core must be ultra pure and completely regular in size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shape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Chemical differences in material and even small variations in the size or shape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core alter the angle of reflection and distort the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applications can handle a certain amount of distortion and their cables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made cheaply but others depend on complete uniformity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outer jacket can be made of several materials including Teflon, Plastic,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Fibrous Plastic, metal tubing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of these materials have a purpose: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Plastic is lightweight and cheap but do not provide structural strength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emit fumes when burnt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Metal tubing provides strength but is costly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Teflon is lightweight and can be used in open air but it is expensive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does not increase cable strength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Light Sources for Optical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tx to occur the sending device must have a light source and the receiving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with a photosensitive cell (Photodiode)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Photodiode converts the light into current usable by the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ight source can either be an LED or an ILD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Cheaper but provide Unfocused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light that strikes the boundaries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channel at uncontrollable angles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Limited to short distance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LASER: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Can be focused to a narrow range allowing control over angle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incidence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Fiber Optic Connectors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Importance of Connectors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connector is over tight, two cores can be compressed and angle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reflection of the signal will be altered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of popular connectors are Barrel shaped that come in male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female versions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cable has a male connector that fixes into a female 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attached to the device to be connected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Advantag s of Optical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majo advantages of Fiber over twisted pair and coaxial cable are: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Noise Resistance: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Because fiber uses light rather than electricity, noise is not a factor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External light the only form of possible interference is blocked from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channel by the Outer jacket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Less Signal Attenuation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Fiber optic Transmission distance is significantly greater than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signal can run miles w/o regeneration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Higher Bandwidth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Can support higher BWs and higher data rates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97" name="Rect 3"/>
          <p:cNvSpPr>
            <a:spLocks noGrp="1" noChangeArrowheads="1"/>
          </p:cNvSpPr>
          <p:nvPr/>
        </p:nvSpPr>
        <p:spPr>
          <a:xfrm rot="0">
            <a:off x="1828800" y="4212590"/>
            <a:ext cx="692785" cy="1797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LED: 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2038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High rates are not utilized by absence of signal generation and reception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technology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Disadvantages of Optical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COST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Expensive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No impurities or imperfections can be tolerated, so manufacturing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costly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Laser light sources can be expensive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INSTALLATION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Roughness &amp; Cracking of core cannot be tolerated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All connections must be perfectly alligned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Disadvantages of Optical Fiber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Fragility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Glass fiber is very fragile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Can not be used in extreme conditions where hardware portability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required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Unguided Media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Unguided Media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Wireless Communication transport Electromagnetic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waves without a physical conductor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signals are broadcast through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Air and are available to anyone who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receiver capable of receiving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Radio Frequency Allocation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section of EM spectrum defined as Radio Communication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divided into 8 ranges called BANDS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BANDS are rated from very low frequency (VLF) to extremely high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(EHF) </a:t>
            </a:r>
            <a:endParaRPr lang="ko-KR" altLang="en-US" dirty="0" smtClean="0" sz="1200"/>
          </a:p>
          <a:p>
            <a:pPr marL="0" indent="0" defTabSz="15240" algn="l">
              <a:lnSpc>
                <a:spcPts val="2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Propagation of Radio Waves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Radio Wave transmission utilizes five different types of propagation: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Types of Propagation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Surface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endParaRPr lang="ko-KR" altLang="en-US" dirty="0" smtClean="0" sz="1499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Ionospheric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Line-of-Sight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Space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Radio Technology considers the earth as surrounded by two 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atmosphere: </a:t>
            </a:r>
            <a:endParaRPr lang="ko-KR" altLang="en-US" dirty="0" smtClean="0" sz="1200"/>
          </a:p>
          <a:p>
            <a:pPr marL="0" indent="0" defTabSz="15240" algn="l">
              <a:lnSpc>
                <a:spcPts val="2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TROPOSHERE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the portion of the atmosphere extending outwards approx. 30 miles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the earth’s surface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contains what we call as AIR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Clouds, wind, Temp. variation and weather in general occur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Troposhere as does jet plane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IONOSPHERE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the layer of atmosphere above the troposhere but below space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beyond what we think of as atmosphere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Surface Propagation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surface propagation, radio waves travel through the lowest layer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atmosphere, hugging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lowest frequencies signal emanate in all direction from the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antenna and follow the curvature of the planet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Distance depends on the amount of power in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Troposhpheric Propagation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can work in two ways: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02" name="Rect 3"/>
          <p:cNvSpPr>
            <a:spLocks noGrp="1" noChangeArrowheads="1"/>
          </p:cNvSpPr>
          <p:nvPr/>
        </p:nvSpPr>
        <p:spPr>
          <a:xfrm rot="0">
            <a:off x="2621280" y="1515110"/>
            <a:ext cx="875665" cy="1701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Tropospheric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Line-of-Sight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signal can be directed in a straight from Antenna to antenna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Broadcast: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is broadcasted at an angle into the upper layers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troposphere from where it is reflected back to earth’s surface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first method demands that both transmitter and receiver be placed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within line-of-sight distances and is limited by the curvature of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method allows greater distances to be covered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Ionoshpheric Propagation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Higher frequency radio waves are radiated towards the ionosphere where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are reflected back to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difference in density between troposhphere and ionosphere causes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radio wave to speed up and change direction bending back to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Allows greater distances to be covered by lower power output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Line of Sight Propagation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Very high frequencies signals are transmitted in straight line from antenna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antenna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Antennas must be directional facing each other or either tall enough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close enough to each other to avoid earth’s curvature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Radio waves can reflect of the objects in the middle and can reach late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receiver. These late signals distort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Space Propagation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broadcast signal is received by the orbiting satellites which rebroadcasts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signal to the intended receiver on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Gui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de  Media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Fiber Cable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Unguided Media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Radio Frequency Allocation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Propagation of Radio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 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7.1,“Data Communications 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#27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Propagation of Specific Signals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type of propagation used in radio transmission depends upon the frequency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frequency is suited for a specific layer of atmosphere and is most efficiently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transmitted and received by technologies adapted to that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Very Low Frequency (VLF)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VLF waves are propagated as surface waves through air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Do not suffer much attenuation in TX but are susceptible to high levels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atmospheric noise I.e. electricity and heat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Long-range radio navigation and Submarine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Low Frequency (LF)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propagated as surface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Long-range radio and for navigational locators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Attenuation is greater in the day time when absorption of waves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natural obstacles increases </a:t>
            </a:r>
            <a:endParaRPr lang="ko-KR" altLang="en-US" dirty="0" smtClean="0" sz="1200"/>
          </a:p>
          <a:p>
            <a:pPr marL="0" indent="0" defTabSz="15240" algn="l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Middle Frequency (MF)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Propagated in the Troposhere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frequencies are absorbed by Ionosphere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distance they cover is limited by the angle needed to get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reflect from the troposhere and not enter ionosphere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Absorption increases during the day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AM Radio </a:t>
            </a:r>
            <a:endParaRPr lang="ko-KR" altLang="en-US" dirty="0" smtClean="0" sz="1200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High Frequency (HF)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 ionospheric propagation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frequencies move into the ionosphere where the density difference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reflects them back on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Citizen’s Band Radio, International Broadcasting, Military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Communication, Telephone, Telegraph and Fax </a:t>
            </a:r>
            <a:endParaRPr lang="ko-KR" altLang="en-US" dirty="0" smtClean="0" sz="1200"/>
          </a:p>
          <a:p>
            <a:pPr marL="0" indent="0" defTabSz="15240" algn="l">
              <a:lnSpc>
                <a:spcPts val="10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Very High Frequency (VHF)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VHF waves use line-of-sight propagation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VHF Television, FM Radio, Aircraft AM Radio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Ultra High Frequency (UHF)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Always use line-of-sight propagation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UHF Television, Mobile Telephone, Cellular Radio, Paging,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Microwave Links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Note that microwave communication begins at 1GHz in UHF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continues into SHF and EHF band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Super High Frequency (SHF)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SHF waves are TX using mostly line-of-sight and some Space propagation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Terrestrial and Satellite Microwave and Radar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Extremely High Frequency (EHF)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 space propagation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for Radar , Satellite and Experimental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Terrestrial Microwave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Microwaves do not follow the curvature of earth and therefore require line-of-sight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 and RX equipment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Distance covered by line-of-sight signal depends to a large extent on the height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antennas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Height allows the signal to travel farther by crossing a lot of obstacles like low hills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buildings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Microwave signals propagate in one direction at a time, which means that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frequencies are necessary for 2-way communication such as telephone conversation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frequency is reserved for MICROWAVE communication in one direction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for TX in the other direction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frequency requires its own transmitter &amp; receiver combined in a Transceiver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nowadays </a:t>
            </a:r>
            <a:endParaRPr lang="ko-KR" altLang="en-US" dirty="0" smtClean="0" sz="1200"/>
          </a:p>
          <a:p>
            <a:pPr marL="0" indent="0" defTabSz="15240" algn="l">
              <a:lnSpc>
                <a:spcPts val="1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Repeaters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increase distance for terrestrial microwave, a system of repeaters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installed with each antenna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signal received by one antenna can be converted back to the transmittable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form and relayed to the next antenna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distance required b/w repeaters varies with frequencies of the signal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environment in which the antennas are found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repeater may broadcast the regenerated signal either at original frequency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new frequency depending on system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in Telephone systems worldwide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Antennas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types of Antennas are used for Microwave communication: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Parabolic Dish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Horn </a:t>
            </a:r>
            <a:endParaRPr lang="ko-KR" altLang="en-US" dirty="0" smtClean="0" sz="1200"/>
          </a:p>
          <a:p>
            <a:pPr marL="0" indent="0" defTabSz="15240" algn="l">
              <a:lnSpc>
                <a:spcPts val="2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Parabolic Dish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Based on the geometry of a Parabola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Every line parallel to the line of symmetry (line of sight) reflects off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curve at an angle such that they intersect in a common point called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FOCUS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Parabolic dish works like a funnel catching a wide range of waves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directing them to a common 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his way most of the signal is recovered  than would be possible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single-point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HORN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Outgoing transmissions are broadcast through a horn aimed at the dish.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microwaves hit the dish and and are deflected outward in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reversal of the receipt path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horn antenna looks like a gigantic scoop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Outward TXs are directed upward a stem and are deflected outward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series of narrow parallel beams </a:t>
            </a:r>
            <a:endParaRPr lang="ko-KR" altLang="en-US" dirty="0" smtClean="0" sz="1200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Satellite Communication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Satellite TX is much like line-of-sight transmission in which one of the stations is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satellite orbiting around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principle is similar to the terrestrial microwave with a satellite acting as a Super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tall antenna and Repeater </a:t>
            </a:r>
            <a:endParaRPr lang="ko-KR" altLang="en-US" dirty="0" smtClean="0" sz="1200"/>
          </a:p>
          <a:p>
            <a:pPr marL="0" indent="0" defTabSz="15240" algn="l">
              <a:lnSpc>
                <a:spcPts val="1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in satellite TX, signals must still travel in straight line, the limitations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imposed on distance by curvature of earth are reduced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way satellites can span Continents and oceans with one bounce off the satellite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Satellite can provide TX capability to and from any location on earth no matter how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remote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advantage makes high quality communication available to underdeveloped parts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worked at almost no cost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Satellites themselves are very expensive but leasing a freq or time on one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cheap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Geosynchronous Satellite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of sight propagation requires the sending and receiving antennas must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locked into each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ensure continuous communication, satellites must move with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speed as earth. So that they seem fixes w.r.t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satellites are called Geosynchronous Satellites </a:t>
            </a:r>
            <a:endParaRPr lang="ko-KR" altLang="en-US" dirty="0" smtClean="0" sz="1200"/>
          </a:p>
          <a:p>
            <a:pPr marL="0" indent="0" defTabSz="15240" algn="l">
              <a:lnSpc>
                <a:spcPts val="16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Figure shows 3 satellites in geosynchronous orbit each 120 degree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one another so that whole earth can be covered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Satellite Frequency Bands </a:t>
            </a:r>
            <a:endParaRPr lang="ko-KR" altLang="en-US" dirty="0" smtClean="0" sz="1200" b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16902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Performance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be measured in many ways including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Transit and Response Time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Depends on a no. of Factors: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Number of USERS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Type of Transmission Medium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Hardware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Software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Criteria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Number of USERS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Large Number of concurrent users slow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Design of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Peak Load Periods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Criteria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Type of Transmission Medium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Medium defines speed at which data can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Fiber Optic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100Mbps and 10 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Hardware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Software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Hardware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Effect speed and the capacity of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Fast computer with large storage capacity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Software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Criteria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Software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satellite sends and receives over two bands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Uplink: From the earth to the satellite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Downlink: From the satellite to the earth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Band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Downlink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    Uplink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3.7-4.2 GHz     5.925-6.425 GHz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Ku          11.7-12.2 GH             14-14.5 GHz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Ka      17.7-21 GHz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27.5-31 GHz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Cellular Telephony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service area is divided into small ranges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cells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cell office is controlled by a switching office called MTSO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Operations of Cellular Telephony </a:t>
            </a:r>
            <a:endParaRPr lang="ko-KR" altLang="en-US" dirty="0" smtClean="0" sz="1200" b="1"/>
          </a:p>
          <a:p>
            <a:pPr marL="0" indent="0" defTabSz="15240" algn="l">
              <a:lnSpc>
                <a:spcPts val="2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Transmitting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Mobile phone sends the number to the closest cell office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Cell office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MTSO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Telephone office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MTSO assigns an unused voice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Receiving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Telephone office sends the signal to MTSO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MTSO sends queries to each cell (paging)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If mobile phone is found and available, assigns a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9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Handoff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MTSO monitors the signal level every few seconds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If the strength diminishes, MTSO seeks a new cell and changes the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carrying the call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Transmission Impairments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media are not perfect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What is sent is not what is received </a:t>
            </a:r>
            <a:endParaRPr lang="ko-KR" altLang="en-US" dirty="0" smtClean="0" sz="1200"/>
          </a:p>
          <a:p>
            <a:pPr marL="0" indent="0" defTabSz="15240" algn="l">
              <a:lnSpc>
                <a:spcPts val="1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Attenuation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Attenuation means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loss of energy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of electrical energy is converted to heat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Decibel (dB)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Relative strengths of two signals or a signal at two points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dB = 10 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/P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and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are signal powers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Negative dB means attenuation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Positive dB means amplification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7.1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Imagine a signal travels through a transmission medium and its power is reduced to half.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means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=(1/2)P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Calculate Attenuation?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Solution: 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10log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/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)= 10log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(0.5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/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=10(-0.3)= -3 dB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Distortion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Distortion means that the signal changes its form or shape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Distortion occurs in a composite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Ranges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Microwave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Satellite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Cellular Telephony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Impairments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7.2, 7.3 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#28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Transmission Impairments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 Media are not perfect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Imperfections cause impairments in the signal through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means that the signal at the beginning and the end of the medium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What is sent is not what is received </a:t>
            </a:r>
            <a:endParaRPr lang="ko-KR" altLang="en-US" dirty="0" smtClean="0" sz="1200"/>
          </a:p>
          <a:p>
            <a:pPr marL="0" indent="0" defTabSz="15240" algn="l">
              <a:lnSpc>
                <a:spcPts val="1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Attenuation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a signal travels through a medium, it looses some of its energy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order to overcome the resistance of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is why wire carrying electric signals get hot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compensate for this loss Amplifiers are used to amplify the signal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heat</a:t>
            </a:r>
            <a:endParaRPr lang="ko-KR" altLang="en-US" dirty="0" smtClean="0" sz="1200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Decibel (dB)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Measures the relative strength of the two signals or a signal at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points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dB is negative if a signal is attenuated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dB is positive if a signal is Amplified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Relative strengths of two signals or a signal at two points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dB = 10 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/P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and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are signal powers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Negative dB means attenuation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Positive dB means amplification</a:t>
            </a:r>
            <a:endParaRPr lang="ko-KR" altLang="en-US" dirty="0" smtClean="0" sz="1200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21" name="Rect 3"/>
          <p:cNvSpPr>
            <a:spLocks noGrp="1" noChangeArrowheads="1"/>
          </p:cNvSpPr>
          <p:nvPr/>
        </p:nvSpPr>
        <p:spPr>
          <a:xfrm rot="0">
            <a:off x="2057400" y="4672330"/>
            <a:ext cx="3856990" cy="8750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Loss of Energy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Some of the electrical energy in the signal is converted to heat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7.1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Imagine a signal travels through a transmission medium and its power is reduced to half.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ution: 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10log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(P / P )= 10log (0.5 P / P ) 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Distortion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Distortion means that the signal changes its form or shape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Distortion occurs in a composite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changes its form or shape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Occurs in a composite signal, made of different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signal component has its own speed </a:t>
            </a:r>
            <a:endParaRPr lang="ko-KR" altLang="en-US" dirty="0" smtClean="0" sz="1200"/>
          </a:p>
          <a:p>
            <a:pPr marL="0" indent="0" defTabSz="15240" algn="l">
              <a:lnSpc>
                <a:spcPts val="1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NOISE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Thermal Noise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Due to random motion of electrons in a wire that creates an extra signal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originally sent by TX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Comes from sources like Motors and Appliances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Crosstalk: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Effect of one wire on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Impulse Noise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Spike (A signal with high energy in a very short period of time) that comes from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power lines, lightening etc,. </a:t>
            </a:r>
            <a:endParaRPr lang="ko-KR" altLang="en-US" dirty="0" smtClean="0" sz="1200"/>
          </a:p>
          <a:p>
            <a:pPr marL="0" indent="0" defTabSz="15240" algn="l">
              <a:lnSpc>
                <a:spcPts val="18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24" name="Rect 3"/>
          <p:cNvSpPr>
            <a:spLocks noGrp="1" noChangeArrowheads="1"/>
          </p:cNvSpPr>
          <p:nvPr/>
        </p:nvSpPr>
        <p:spPr>
          <a:xfrm rot="0">
            <a:off x="1569720" y="1264920"/>
            <a:ext cx="2503170" cy="1797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eans 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=(1/2)P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Calculate Attenuation? </a:t>
            </a:r>
            <a:endParaRPr lang="ko-KR" altLang="en-US" dirty="0" smtClean="0" sz="1200"/>
          </a:p>
        </p:txBody>
      </p:sp>
      <p:sp>
        <p:nvSpPr>
          <p:cNvPr id="325" name="Rect 3"/>
          <p:cNvSpPr>
            <a:spLocks noGrp="1" noChangeArrowheads="1"/>
          </p:cNvSpPr>
          <p:nvPr/>
        </p:nvSpPr>
        <p:spPr>
          <a:xfrm rot="0">
            <a:off x="1143000" y="1441450"/>
            <a:ext cx="2128520" cy="49047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Sol</a:t>
            </a:r>
            <a:endParaRPr lang="ko-KR" altLang="en-US" dirty="0" smtClean="0" sz="1200" u="sng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=10(-0.3)= -3 dB </a:t>
            </a:r>
            <a:endParaRPr lang="ko-KR" altLang="en-US" dirty="0" smtClean="0" sz="1200"/>
          </a:p>
          <a:p>
            <a:pPr marL="0" indent="0" defTabSz="15240" algn="l">
              <a:lnSpc>
                <a:spcPts val="3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Induced Noise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Performance of Medium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ee oncepts are used to measure the performance of TX Media: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Throughput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Propagation Speed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Propagation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Throughput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Measurement of how fast data can pass through a 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other words, if we consider any point in the TX Medium as a wall through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bits pass, then throughput is the number of bits that can pass this wall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 </a:t>
            </a:r>
            <a:endParaRPr lang="ko-KR" altLang="en-US" dirty="0" smtClean="0" sz="1200"/>
          </a:p>
          <a:p>
            <a:pPr marL="0" indent="0" defTabSz="15240" algn="l">
              <a:lnSpc>
                <a:spcPts val="1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Propagation Speed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Propagation speed measures the distance a signal or a bit can travel through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in one 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propagation speed of EM signals depend on the medium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Propagation Time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Measures the time required for a signal (or a bit) to travel from one point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TX medium to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propagation time is calculated as: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Propagation time = 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99">
                <a:solidFill>
                  <a:srgbClr val="000000"/>
                </a:solidFill>
                <a:latin typeface="Times New Roman"/>
                <a:ea typeface="Times New Roman"/>
              </a:rPr>
              <a:t>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999" i="1">
                <a:solidFill>
                  <a:srgbClr val="000000"/>
                </a:solidFill>
                <a:latin typeface="Times New Roman"/>
                <a:ea typeface="Times New Roman"/>
              </a:rPr>
              <a:t>opagationS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999" i="1">
                <a:solidFill>
                  <a:srgbClr val="000000"/>
                </a:solidFill>
                <a:latin typeface="Times New Roman"/>
                <a:ea typeface="Times New Roman"/>
              </a:rPr>
              <a:t>peed</a:t>
            </a:r>
            <a:endParaRPr lang="ko-KR" altLang="en-US" dirty="0" smtClean="0" sz="999" i="1"/>
          </a:p>
          <a:p>
            <a:pPr marL="0" indent="0" defTabSz="15240" algn="l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WAVELENGTH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Another characteristic of a signal traveling through the TX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concept binds the frequency of the signal to the propagation speed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customary to talk about wavelength when talking about TX of light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Optical Fiber 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28" name="Rect 3"/>
          <p:cNvSpPr>
            <a:spLocks noGrp="1" noChangeArrowheads="1"/>
          </p:cNvSpPr>
          <p:nvPr/>
        </p:nvSpPr>
        <p:spPr>
          <a:xfrm rot="0">
            <a:off x="2792095" y="6077585"/>
            <a:ext cx="509905" cy="1435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99" i="1">
                <a:solidFill>
                  <a:srgbClr val="000000"/>
                </a:solidFill>
                <a:latin typeface="Times New Roman"/>
              </a:rPr>
              <a:t>Dis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999">
                <a:solidFill>
                  <a:srgbClr val="000000"/>
                </a:solidFill>
                <a:latin typeface="Times New Roman"/>
                <a:ea typeface="Times New Roman"/>
              </a:rPr>
              <a:t>tan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999" i="1">
                <a:solidFill>
                  <a:srgbClr val="000000"/>
                </a:solidFill>
                <a:latin typeface="Times New Roman"/>
                <a:ea typeface="Times New Roman"/>
              </a:rPr>
              <a:t>ce</a:t>
            </a:r>
            <a:endParaRPr lang="ko-KR" altLang="en-US" dirty="0" smtClean="0" sz="999" i="1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9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wavelength is the distance a simple signal can travel in one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wavelength depends on both the frequency and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Wavelength = Propagation speed * period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Wavelength = Propagation speed /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Shannon Capacity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1944, Claude Shannon introduced a formula to determine the theoretical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highest data rate for a channel: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 = B log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(1 + S/N) in bps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B: bandwidth of the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S/N: signal to noise ratio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Examples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Extremely noisy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S/N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C = B log2 (1+0) =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Telephone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Bandwidth is 3000 Hz, S/N ratio is 3162 (35 dB)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C = 3000 log2 (1+3162) = 34,860 bps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Media Comparison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evaluating the suitability of a particular medium to a specific application, 5 factors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should be kept in mind: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This is the cost of materials plus installation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SPEED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Speed is the max no. of bits per second that a medium can transmit reliably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Speed varies with frequency, with physical size of medium and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Equipment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ATTENUATION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Tendency of EM signal to become weak or distorted over signal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EM Interference: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EMI is the susceptibility of the medium to external EM energy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introduced into the link that interferes with the intelligibility of a signal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Familiar effects of EMI are static(audio) and snow (visual)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SECURITY: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How easy it is for an unauthorized device to listen on the link?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Twisted pair is intercept able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Optical Fiber is more secure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Impairments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Performance of Transmission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Wavelength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Shannon Capacity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Media Comparison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7.4, 7.5, 7.6. 7.7, 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5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#29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Introduction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Whenever the TX capacity of a medium linking 2 devices is greater than the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needs of the devices, the link can be shared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Example: Large Water pipe can carry water to several separate houses at once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Multiplexing is the set of techniques that allows simultaneous TX of multiple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across a single data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data communication usage increases, traffic also increases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can add a new line each time a new channel is needed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Or we can install higher capacity links and use each to carry multiple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current TX media i.e. Coax, Optical fiber have high available BWs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of these has carrying capacity far in excess of that needed for one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TX capacity of a link is greater than the  TX needs of devices attached to it,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excess capacity is wasted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Multiplexing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Set of techniques that allows the simultaneous transmission of multiple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across a single data link”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multiplexed system, ‘n’ devices share the capacity of one link </a:t>
            </a:r>
            <a:endParaRPr lang="ko-KR" altLang="en-US" dirty="0" smtClean="0" sz="1200"/>
          </a:p>
          <a:p>
            <a:pPr marL="0" indent="0" defTabSz="15240" algn="l">
              <a:lnSpc>
                <a:spcPts val="2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Fig. shows two possible ways of linking 4 pairs of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fig. (a), each pair has its own link. If full capacity of each link is not utilized,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will be wasted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fig. (b), TX b/w pairs are multiplexed . The same 4 pairs share the capacity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single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Fig. (b) shows the basic format of a Multiplexed system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4 devices on left direct their TX streams to 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MUX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which combines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into a single stream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receiving end, that stream is fed into 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	DEMUX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which separates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 back into its component transmissions and directs them to their intended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Path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Physical Link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Channel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A portion of the path that carries TX b/w a given pair of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path can have many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Categories of Multiplexing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2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analog technique that can be applied when BW of the link is greater than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combined BW of the signals to be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Signals generated by each sending device modulate difference carrier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modulated signals are then combined into a single Composite signal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be transported by the link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Carrier frequencies are separated by enough BW to accommodate the modulated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BW ranges are the channels through which the various signals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FDM (Guard Bands)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GUARD BANDS: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Channels must be separated by strips of unused BW  (guard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bands) to prevent signals from Overlapping </a:t>
            </a:r>
            <a:endParaRPr lang="ko-KR" altLang="en-US" dirty="0" smtClean="0" sz="1200"/>
          </a:p>
          <a:p>
            <a:pPr marL="0" indent="0" defTabSz="15240" algn="l">
              <a:lnSpc>
                <a:spcPts val="17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fig. the TX path is divided into 3 parts, each representing a channel to carry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an analogy, imagine a point where 3 narrow streets merge to form a 3-lane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highway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of these streets correspond to a lane of the highway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car merging on to the highway from one of these streets still has its own lane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can travel w/o interfering with cars from other lanes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FDM Process-TIME DOMAIN </a:t>
            </a:r>
            <a:endParaRPr lang="ko-KR" altLang="en-US" dirty="0" smtClean="0" sz="1200" b="1"/>
          </a:p>
          <a:p>
            <a:pPr marL="0" indent="0" defTabSz="15240" algn="l">
              <a:lnSpc>
                <a:spcPts val="1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shows a Time domain fdm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FDM is an analog process and we show it here in using Telephones as I/p &amp; o/p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telephone generates a signal of similar frequency range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Inside the MUX, these similar signals are modulated on to different carrier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resulting modulated signals are then combined into a single composite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is sent over a media link that has enough BW to accommodate it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FDM Process-Freq domain </a:t>
            </a:r>
            <a:endParaRPr lang="ko-KR" altLang="en-US" dirty="0" smtClean="0" sz="1200" b="1"/>
          </a:p>
          <a:p>
            <a:pPr marL="0" indent="0" defTabSz="15240" algn="l">
              <a:lnSpc>
                <a:spcPts val="1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 is freq domain representation of FDM process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FDM, signals are modulated onto separate carrier frequencies (f1,f2,f3) using either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FM or 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Modulating one signal into the other results in a BW of at least twice the original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Software processes data at sender , receiver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intermediate nodes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communication steps need software: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Moving message from node to node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Transforming,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Processing at the sender and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Error Free Delivery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Well designed software can speed up the process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Reliability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Depends on a no. of Factors: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Frequency of Failure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Recovery Time of a Network after Failure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Catastrophe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Fire , Earthquake or Theft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Security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Unauthorized Access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Sensitive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Protection at multiple levels: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Lower level: Passwords and user ID codes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Upper Level: Encryption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Viruses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Network Applications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Marketing and Sales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Marketing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Collect, exchange and analyze data relating to the customers needs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Product development cycles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Sales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Tele shopping,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 line reservation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Financial Services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Online Banking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Foreign Exchange Transfers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Manufacturing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fig, the BW of resulting composite signal is more than 3 times the BW of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signal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Plus extra BW to allow for necessary GUARD BANDS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DEMULTIPLEXING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DEMUX uses a series of filters to decompose multiplexed signal into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constituent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Individual signals are then passed to a demodulator that separates them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carriers and passes them to the waiting receivers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DEMULTIPLEXING (Time Domain)</a:t>
            </a:r>
            <a:endParaRPr lang="ko-KR" altLang="en-US" dirty="0" smtClean="0" sz="1200" b="1"/>
          </a:p>
          <a:p>
            <a:pPr marL="0" indent="0" defTabSz="15240" algn="l">
              <a:lnSpc>
                <a:spcPts val="1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figure is the time domain representation of the FDM MUX again using 3 telephones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the communication devices </a:t>
            </a:r>
            <a:endParaRPr lang="ko-KR" altLang="en-US" dirty="0" smtClean="0" sz="1200"/>
          </a:p>
          <a:p>
            <a:pPr marL="0" indent="0" defTabSz="15240" algn="l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DEMULTIPLEXING (Freq Domain)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figure is the time domain representation of the FDM MUX again using 3 telephones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the communication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Wave Division Multiplexing (WDM)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conceptually the same as FDM except that multiplexing and demultiplexing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involves light signals TX through fiber optic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Idea is the same: We are combining different signals of the different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in this case frequencies are very high </a:t>
            </a:r>
            <a:endParaRPr lang="ko-KR" altLang="en-US" dirty="0" smtClean="0" sz="1200"/>
          </a:p>
          <a:p>
            <a:pPr marL="0" indent="0" defTabSz="15240" algn="l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WDM MUX and DEMUX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Very narrow bands of light from different sources are combined to make a wider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 of light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receiver are separated by DEMUX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Mechanism of WDM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the technology is very complex, the idea is very simple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want to combine multiple sources into one single light at the the MUX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do the reverse at the DEMUX </a:t>
            </a:r>
            <a:endParaRPr lang="ko-KR" altLang="en-US" dirty="0" smtClean="0" sz="1200"/>
          </a:p>
          <a:p>
            <a:pPr marL="0" indent="0" defTabSz="15240" algn="l">
              <a:lnSpc>
                <a:spcPts val="1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PRISM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Combining and Splitting of light sources is easily handled by a PRISM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From Physics, a prism can deflect the light depending upon the angle of incidence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Using this technique, a MUX can be made to combine several input beams of light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containing a narrow band of frequencies into one o/p beam of a wider band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DEMUX can also be made to reverse the process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TDM is a digital process that can be applied when the data rate capacity of the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is greater than the data rate required by the sending and receiving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such case, multiple transmissions can occupy a single link by subdividing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Interleaving the portions </a:t>
            </a:r>
            <a:endParaRPr lang="ko-KR" altLang="en-US" dirty="0" smtClean="0" sz="1200"/>
          </a:p>
          <a:p>
            <a:pPr marL="0" indent="0" defTabSz="15240" algn="l">
              <a:lnSpc>
                <a:spcPts val="1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fig, same link is used as in FDM. However, here the link is shown sectioned by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rather than frequency In TDM fig, portions of signals 1, 2, 3 and 4 occupy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sequentially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Implementation of TDM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TDM can be implemented in two ways: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Synchronous TDM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term synchronous has a different from that used in other areas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Here synchronous means that MUX allocates exactly the same time slot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device at all device whether or not the device has any thing to transmit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Synchronous TDM Example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slot A for example is assigned to device A alone and cannot be used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 other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time its allocated time slot comes up a device has the opportunity to send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portion of its data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 a device is unable to transmit or does not have data to send time slot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remains empty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Synchronous TDM Frames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slots are grouped into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frame consists of one complete cycle of Time slots including one or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slots dedicated to each sending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 system with ‘n’ I/p lines, each frame has atleast ‘n’ slots with each slot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allocated to carrying data from a specific I/p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all the I/p devices sharing a link are transmitting at the  same data rate,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has 1 timeslot per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it is possible to accommodate varying data rates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TX with two slots per frame will arrive twice as quickly as one with 1 slot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 frame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time slots dedicated to a given device occupy the same location in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and constitute that device’s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figure, we have 5 I/p lines Multiplexed onto a single path using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In this example all of the I/p’s have the same data rate, so the number of time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slots in each frame is equal to the number of I/p lines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Interleaving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Synchronous TDM can be compared to a very fast rotating switch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the switch opens in front of a device, the device has the opportunity to send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specifies amount of data on to the path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switch moves from device to device at a constant rate and in a fixed order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process is called INTERLEAVING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Interleaving can be done by BITS, BYTES or by any other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other words MUX can take one byte from each device, then another byte from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 given system interleaved units will always be of the same size </a:t>
            </a:r>
            <a:endParaRPr lang="ko-KR" altLang="en-US" dirty="0" smtClean="0" sz="1200"/>
          </a:p>
          <a:p>
            <a:pPr marL="0" indent="0" defTabSz="15240" algn="l">
              <a:lnSpc>
                <a:spcPts val="18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Fig,, shows interleaving and frame building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example we interleave the various TXs by character (equal to 1 byte each) but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concept is the same for data units of any length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device is sending a different 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MUX interleaves the different and forms them into FRAMES before putting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onto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the receiver the DEMUX decomposes each frame by extracting each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a character is removed from a frame, it is passed to the appropriate receiving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Weakness of Synchronous TDM Figure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figures point out  major weakness in 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assigning each timeslot to a specific I/p line, we end up with empty slots whenever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all the lines are active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figure only the first three frames are completely filled, The last 3 frames have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collective 6 empty slots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Having 6 empty slots out of 24 means that a quarter of a capacity of the link is wasted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Framing Bits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the time slots order in a synchronous TDM does not vary from frame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frame, very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little overhead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information need to be included in each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order of receipt tells the DEMUX where to direct each time slot so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		no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ADDRESSING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necessary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Demultiplexing Process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Demultiplexer decomposes each frame by extracting each data unit in turn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Weakness of 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Waste of empty slots </a:t>
            </a:r>
            <a:endParaRPr lang="ko-KR" altLang="en-US" dirty="0" smtClean="0" sz="1200"/>
          </a:p>
          <a:p>
            <a:pPr marL="0" indent="0" defTabSz="15240" algn="l">
              <a:lnSpc>
                <a:spcPts val="1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Framing Bits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Various factor however can cause timing inconsistencies.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 For this reason one or more synchronization bits are added to the beginning of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bits called Framing bits follow a pattern frame to frame that allows a DEMUX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synchronize with the incoming stream so that it can separate time slots accurately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synch info consist of one bit /frame alternating b/w 0 and 1. </a:t>
            </a:r>
            <a:endParaRPr lang="ko-KR" altLang="en-US" dirty="0" smtClean="0" sz="1200"/>
          </a:p>
          <a:p>
            <a:pPr marL="0" indent="0" defTabSz="15240" algn="l">
              <a:lnSpc>
                <a:spcPts val="10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Synchronous TDM Example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9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division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Wave division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division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8.1,8.2,8.3,8.4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#30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Bit Stuffing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possible to connect devices of different data rates to 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device A uses one time slot, while the faster device B uses two slots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Time slot length is FIXED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Therefore data rates should be integer multiples of each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we can accommodate a device that is 5 times faster than the other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giving it five slots to one for each of the other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cannot accommodate a device which is five and a half times faster using this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method because we cannot introduce half a time slot into a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speeds are not integer multiples of each other, they can be made to behave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if they were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done by a technique known as BIT STUFFING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bit stuffing, MUX adds extra bits to a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if we have one device with a bit rate of 2.75 times that of other devices,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add enough bits to raise this rate to 3 times that of others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extra bits are then discarded by the Demultiplexer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Asynchronous TDM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Synchronous TDM does not guarantee full utilization of the timeslots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the time slots are fixed and pre assigned, whenever a connected device is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transmitting, the corresponding slot is empty and much of the channel capacity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wasted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imagine that we have multiplexed the o/p of 20 identical computers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onto a single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Using synchronous TDM, the speed of that line must be at least 20 times the speed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i/p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what if only 10 computers are in use at a time?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Half of the capacity of the line is wasted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Asynchronous TDM or Statistical TDM is designed to avoid this type of waste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Asynchronous means flexible or Not fixed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an asynchronous system, if we have ‘n’ input lines, the frame contains no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than ‘m’ slots, where m is less than n</a:t>
            </a:r>
            <a:endParaRPr lang="ko-KR" altLang="en-US" dirty="0" smtClean="0" sz="1200"/>
          </a:p>
          <a:p>
            <a:pPr marL="0" indent="0" defTabSz="15240" algn="l">
              <a:lnSpc>
                <a:spcPts val="1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way asynchronous TDM supports the same number of I/p lines as synchronous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TDM with a lower capacity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slot is available to any device that wants to send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MUX scans I/p lines, accepts data until a frame is filled and then sends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across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Advantages of Asynchronous TDM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major advantages: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Ability to allocate time slots dynamically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Lower ration of time slots to I/p lines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Above two factors greatly reduce the likelihood of a waste </a:t>
            </a:r>
            <a:endParaRPr lang="ko-KR" altLang="en-US" dirty="0" smtClean="0" sz="1200"/>
          </a:p>
          <a:p>
            <a:pPr marL="0" indent="0" defTabSz="15240" algn="l">
              <a:lnSpc>
                <a:spcPts val="3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Fig. shows a system with 5 I/p lines sharing a link using Asynchronous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size is 3 slots per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 shows how MUX handles 3 levels of traffic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first case, only 3 of the 5 computers have data to send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second case, 4 lines are sending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third case, all devices are sending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each case, MUX scans the devices in order from 1 to 5 filling time slots as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encounters data to be 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Asynchronous TDM Figure 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first case, the 3 active i/p lines correspond to the 3 slots in each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etrically distributed among all the devices.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the 5  frame however, devices 3 and 5 have completed their transmission but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1 still has two characters to go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Asynchronous TDM Figure 2 </a:t>
            </a:r>
            <a:endParaRPr lang="ko-KR" altLang="en-US" dirty="0" smtClean="0" sz="1200" b="1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55" name="Rect 3"/>
          <p:cNvSpPr>
            <a:spLocks noGrp="1" noChangeArrowheads="1"/>
          </p:cNvSpPr>
          <p:nvPr/>
        </p:nvSpPr>
        <p:spPr>
          <a:xfrm rot="0">
            <a:off x="1600200" y="8571230"/>
            <a:ext cx="2332990" cy="1701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For the first 4 frames, the I/p is symm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MUX picks up the A from device 1, scans down the line without finding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and returns to device 1 to pick up the last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frame with only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slots filled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Compare with Synchronous TX: 6 frames of 5 slots each would be required=30 slots,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14 slots used only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second case, there is one more I/p line than there are slots in each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time MUX scans from 1 to 5 and fills up a frame before each of the lines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frame contains data from device 1, 3,and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Asynchronous TDM Figure 3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MUX continues the scan and pu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the number of active senders does not equal the number of slots in a frame,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 slots are not filled symmetrically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1 occupies the first slot in the first frame , 2  slot in second frame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third case, frames are filled as shown above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5 I/p lines are active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case device 1 occ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Aspects of Asynchronous TDM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Addressing and Overhead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Case 2 &amp; 3 above show a major weakness of Asynchronous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does the DEMUX know which slot belongs to which output line?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opposed to Synchronous TDM, in this case, data from a given device might be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slot of one frame and in the third of the next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Therefore, each time slot must carry an address telling the DEMUX how to direct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address is for local use only attached by the MUX and detached by the DEMUX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figure above address is specified by a digit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Adding address bits to each time slot increase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overhead of an Asynchronous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 and limits its efficiency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Addresses usually consist of only a small number of bits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Need for Addressing makes Asynchronous TDM inefficient for bit or byte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interleaving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Imagine bit in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terleaving with each bit carrying an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bit of data plus 3 bits of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Asynchronous TDM is efficient only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the size of the time slot is kept relatively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large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Inverse Multiplexing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Opposite of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Takes data from one high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speed line and breaks it into portions that can be sent over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several lower speed lines simultaneously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Why do we need Inverse Multiplexing?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organization wants to send data, voice and video each of which requires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data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send voice it needs 64Kbps,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send data, it needs 128 Kbps link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58" name="Rect 3"/>
          <p:cNvSpPr>
            <a:spLocks noGrp="1" noChangeArrowheads="1"/>
          </p:cNvSpPr>
          <p:nvPr/>
        </p:nvSpPr>
        <p:spPr>
          <a:xfrm rot="0">
            <a:off x="1371600" y="1252855"/>
            <a:ext cx="5340985" cy="31635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ts first portion of 5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device into the first slot of next </a:t>
            </a:r>
            <a:endParaRPr lang="ko-KR" altLang="en-US" dirty="0" smtClean="0" sz="1200"/>
          </a:p>
          <a:p>
            <a:pPr marL="0" indent="0" defTabSz="15240" algn="l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upies the 1  slot in the first frame, the 3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slot in the second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send video it may need 1.544 Mbps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can lease a 1.544 Mbps line from a common carrier and only use it fully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sometime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it can lease several separate channels of lower data rates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Voice can be sent over any of these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&amp; Video can be broken into smaller portions using Inverse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TX </a:t>
            </a:r>
            <a:endParaRPr lang="ko-KR" altLang="en-US" dirty="0" smtClean="0" sz="1200"/>
          </a:p>
          <a:p>
            <a:pPr marL="0" indent="0" defTabSz="15240" algn="l">
              <a:lnSpc>
                <a:spcPts val="1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Multiplexing Application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TELEPHONE SYSTEM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Multiplexing has long been used as an essential tool in the Telephone industry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country’s telephone system may include various carriers that offer local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long-distance service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various carriers form a Telephone Network I.e. PTCL  </a:t>
            </a:r>
            <a:endParaRPr lang="ko-KR" altLang="en-US" dirty="0" smtClean="0" sz="1200"/>
          </a:p>
          <a:p>
            <a:pPr marL="0" indent="0" defTabSz="15240" algn="l">
              <a:lnSpc>
                <a:spcPts val="1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602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Division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Asynchronous TDM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Inverse Multiplexing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Telephone System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8.4,8.5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61" name="Rect 3"/>
          <p:cNvSpPr>
            <a:spLocks noGrp="1" noChangeArrowheads="1"/>
          </p:cNvSpPr>
          <p:nvPr/>
        </p:nvSpPr>
        <p:spPr>
          <a:xfrm rot="0">
            <a:off x="1261745" y="7790815"/>
            <a:ext cx="4384040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Each subscriber is connected to the telephone network as a service line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Computer Aided Design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Computer Assisted Manufacturing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Applications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Electronic Messaging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Teleconferencing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Conferences to occur w/o participants at the same place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Voice Conferencing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Video Conferencing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 Cable Television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Key Data Communication Terminology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Networks and why we need them?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Distributed Processing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Criteria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Applications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1.3,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Sections 1.3, “Data and Computer Communication” 6th Edition by William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Stallings </a:t>
            </a:r>
            <a:endParaRPr lang="ko-KR" altLang="en-US" dirty="0" smtClean="0" sz="1200"/>
          </a:p>
          <a:p>
            <a:pPr marL="0" indent="0" defTabSz="15240" algn="l">
              <a:lnSpc>
                <a:spcPts val="28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#31 </a:t>
            </a:r>
            <a:endParaRPr lang="ko-KR" altLang="en-US" dirty="0" smtClean="0" sz="1997" u="sng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Telephone Services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Common carrier Services &amp; Hierarchies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companies began by providing their subscribers with ANALOG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ANALOG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Later digital services were introduced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Nowadays carriers are even thinking about changing their service lines digital too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Soon the entire n/w will be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now both types of services are available and both FDM and TDM are in use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 Services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many analog services available to telephone subscribers, two are really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ortant: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endParaRPr lang="ko-KR" altLang="en-US" dirty="0" smtClean="0" sz="1499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Familiar dial up service most often encountered when using a home telephone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Uses twisted pair cable to connect subscriber’s phone to the network via exchange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connection is called LOCAL LOOP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n/w it joins is called PSTN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on a local loop is Analog and BW is usually b/w 0 and 4000 Hz </a:t>
            </a:r>
            <a:endParaRPr lang="ko-KR" altLang="en-US" dirty="0" smtClean="0" sz="1200"/>
          </a:p>
          <a:p>
            <a:pPr marL="0" indent="0" defTabSz="15240" algn="l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64" name="Rect 3"/>
          <p:cNvSpPr>
            <a:spLocks noGrp="1" noChangeArrowheads="1"/>
          </p:cNvSpPr>
          <p:nvPr/>
        </p:nvSpPr>
        <p:spPr>
          <a:xfrm rot="0">
            <a:off x="2057400" y="6385560"/>
            <a:ext cx="1778000" cy="4267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Switched Analog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Leased Analog Services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Switched Analog Services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switched lines, caller dials a number and call is conveyed 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series of switches at the exchange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switch connects two lines for the duration of the call </a:t>
            </a:r>
            <a:endParaRPr lang="ko-KR" altLang="en-US" dirty="0" smtClean="0" sz="1200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Analog Leased Service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Offers customers the opportunity to lease a line, sometimes called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Dedicated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Dedicated line is permanently connected to the other customer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Although the connection still passes through switches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exchange, the customer experiences it as a single line because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switch is always closed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dialing is needed </a:t>
            </a:r>
            <a:endParaRPr lang="ko-KR" altLang="en-US" dirty="0" smtClean="0" sz="1200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Conditioned Lines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Another service offered by the carriers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Conditioning means improving the quality of a line by lessening attenuation,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distortion or delay distortion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Conditional lines are Analog but their quality makes them suitable for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when connected to 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Analog Hierarchy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maximize efficiency, telephone companies multiplex signal from lower BW 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onto higher BW 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way many switched or leased lines can be combined into fewer but bigger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FDM is used for analog lines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8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Digital Services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services are largely offered nowadays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services are less sensitive than analog ones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line acts as an antenna and pick up noise both in case of analog and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analog, both noise and signal are analog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digital, signal can easily be separated 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Types of Digital Services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Switched / 56 Service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digital version of Analog switched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Allows data rates of up to 56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parties must subscribe to the service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caller with normal telephone service cannot connect to a telephone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 with this service even with a Modem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this service is already digital, subscribers do not need 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need DSU (Digital service unit)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DSU changes the rate of digital data created by the subscriber’s device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56 Kbps and encodes it in the format used by service provider </a:t>
            </a:r>
            <a:endParaRPr lang="ko-KR" altLang="en-US" dirty="0" smtClean="0" sz="1200"/>
          </a:p>
          <a:p>
            <a:pPr marL="0" indent="0" defTabSz="15240" algn="l">
              <a:lnSpc>
                <a:spcPts val="16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DSU is often included in dialing process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DSU is more expensive than 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 why would a subscriber pay for switched/56 service and DSU?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digital line has better speed, better quality and less susceptibility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Bandwidth on Demand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Digital Data Service (DDS)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Digital version of analog leased line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Max. data rate of 64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Like switched/56, DDS requires a DSU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DSU for this service is cheaper than switched /56 DSU because it does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 a dial pad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Digital Signal (DS) Service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companies saw the need to develop a hierarchy of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services much like those used for Analog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next step was DS service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 is a hierarchy of digital signals </a:t>
            </a:r>
            <a:endParaRPr lang="ko-KR" altLang="en-US" dirty="0" smtClean="0" sz="1200"/>
          </a:p>
          <a:p>
            <a:pPr marL="0" indent="0" defTabSz="15240" algn="l">
              <a:lnSpc>
                <a:spcPts val="2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DS-0 resembles DDS. It is single digital channel of 64 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DS-1 is 1.544 Mbps service = 24 * 64 Kbps+8 Kbps of overhead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DS-2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6.312 Mbps=96*64 Kbps + 168Kbps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DS-3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44.376 Mbps=672*64Kbps +1.368 Mbps of overhead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DS-4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274.176Mbps4032 * 64 Kbps+ 16.128Mbps overhead </a:t>
            </a:r>
            <a:endParaRPr lang="ko-KR" altLang="en-US" dirty="0" smtClean="0" sz="1200"/>
          </a:p>
          <a:p>
            <a:pPr marL="0" indent="0" defTabSz="15240" algn="l">
              <a:lnSpc>
                <a:spcPts val="2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 Lines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DS-0 DS1 are the names of the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implement those services, telephone companies use T-lines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are the lines with capacities matched to the data rates of DS-0 to DS-4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Service Line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 Rate(Mbps) Voice channels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--------------------------------------------------------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DS-1       T-1      1.544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24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DS-2  T-2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6.312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96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DS-3  T-3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44.736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 672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DS-4       T-4     274.176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4032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Telephone System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Fiber To The Curb (FTTC)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8.5,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#32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T Lines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T Lines for Analog Lines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 Lines are digital lines designed for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However they can also be used for analog transmission (Telephone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connections)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Analog signals are first sampled and the Time Multiplexed </a:t>
            </a:r>
            <a:endParaRPr lang="ko-KR" altLang="en-US" dirty="0" smtClean="0" sz="1200"/>
          </a:p>
          <a:p>
            <a:pPr marL="0" indent="0" defTabSz="15240" algn="l">
              <a:lnSpc>
                <a:spcPts val="2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T 1 Frame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DS-1 requires 8 Kbps of overhead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understand this overhead, lets examine format of a 24-voice channel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Frame used on T-1 line is usually 193 bits divided into 24 slots of 8 bits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+ 1 bit for synchronization (24*8+1=193)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24 segments are interleaved in one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T-1 carries 8000 frames, the data rate is 1.544 Mbps (193 * 8000=1.544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Mbps) which is capacity of the line </a:t>
            </a:r>
            <a:endParaRPr lang="ko-KR" altLang="en-US" dirty="0" smtClean="0" sz="1200"/>
          </a:p>
          <a:p>
            <a:pPr marL="0" indent="0" defTabSz="15240" algn="l">
              <a:lnSpc>
                <a:spcPts val="2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Fractional T Lines (Figures)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Many subscribers do not need the entire capacity of the T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a small business may need only one-fourth of the capacity of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T-1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four business of same size lie in same building, they can share a T-1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DSU/CSU allow the capacity of T-1 line to be interleaved into 4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2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E-Lines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Europeans use a version of T-lines called E-lines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are conceptually identical but capacities vary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Rate(Mbps)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Voice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------------------------------------------------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E-1           2.048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30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E-2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8.448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120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E-3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34.368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480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E-4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139.264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1920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Fiber to t e Curb (FTTC)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Optical fiber has many advantages: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Noise Resistance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 BW Capacity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Very Expensive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Telephone &amp; Cable companies have devise FTTC to employ optical fiber while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keeping the expense down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Optical Fiber is the medium from the Central Office of the telephone company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from main office of a cable company to the Curb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medium from the Curb to the subscriber’s premises if the less expensive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twisted pair or coaxial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FTTC in Telephone Network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Fiber is used to connect and multiplex different voice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Copper twisted pair coming from individual premises is multiplexed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junction boxes and converted to optical signals. Optical signals are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multiplexed using WDM at switching office to create wider BW optical </a:t>
            </a:r>
            <a:endParaRPr lang="ko-KR" altLang="en-US" dirty="0" smtClean="0" sz="1200"/>
          </a:p>
          <a:p>
            <a:pPr marL="0" indent="0" defTabSz="15240" algn="l">
              <a:lnSpc>
                <a:spcPts val="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FTTC in Cable TV Network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Cable TV uses optical fibers to connect and multiplex different cable channels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Coaxial cables coming from individual premises are multiplexed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junction box and converted to the optical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Optical signals are multiplexed using WDM at switching office to create wider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 optical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ERROR DETECTION AND CORRECTION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Introduction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Networks must be able to transfer data from one device to another with complete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accuracy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system that cannot guarantee that the data  received by one device is identical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transmitted by another device is essentially useless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Anytime the data is TX from source to destination, it gets corrupted on the way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Many factors including NOISE can alter or wipe out one or more bits of a given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Reliable systems must have a mechanism for detecting and correcting such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detection and Correction is implemented either at the data link layer or 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Transport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Types of Errors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Whenever an EM signal flows from one point to the other, it is subject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unpredictable interference from heat, magnetism and other forms of electricity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interference can change the shape or timing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signal is carrying encoded binary data, such changes can alter the meaning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T-Lines in Analog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Fractional T-Lines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E-Lines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Fiber To The Curb (FTTC)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Detection and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8.5, 8.7, 9.1,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688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#33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Types of Errors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Single Bit &amp; Burst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 single-bit error, a 0 is changed to a 1 or a 1 to a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 burst error multiple bits are changed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a 0.01 second burst of impulse noise on a TX with a data rate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1200 bps might change all or some of 12 bits of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term single bit error means that only one bit of a given data unit (such 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byte, character, or a packet) is changed from 1 to 0 or from 0 to 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ASCII character 000000010 (ASCII STX) is sent but 00001010 (ASCII LF)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Single bit errors are the least likely type of error in serial data TX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means that each bit lasts only 1/1,000,000 seconds or 1 microsecond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single bit error to occur, the noise must have a duration of 1 microsecond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is very rare, noise lasts much longer than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However, single bit error can occur if we are sending data using parallel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if 8 wires are used to send all of the eight bits of a byte at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 and one of the wires is noise, one bit can be corrupted in each byte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Burst Errors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term burst error means that two or more bit sin the data unit have changed from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0 or from 0 to 1 </a:t>
            </a:r>
            <a:endParaRPr lang="ko-KR" altLang="en-US" dirty="0" smtClean="0" sz="1200"/>
          </a:p>
          <a:p>
            <a:pPr marL="0" indent="0" defTabSz="15240" algn="l">
              <a:lnSpc>
                <a:spcPts val="1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shows the effect of a burst error on a data unit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case 0100010001000011 was sent but 0101110101000011 was received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Note that a burst error does not necessarily mean that error occur in consecutive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bits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83" name="Rect 3"/>
          <p:cNvSpPr>
            <a:spLocks noGrp="1" noChangeArrowheads="1"/>
          </p:cNvSpPr>
          <p:nvPr/>
        </p:nvSpPr>
        <p:spPr>
          <a:xfrm rot="0">
            <a:off x="1600200" y="4474210"/>
            <a:ext cx="3557905" cy="8750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Figure shows the effect of a single bit error on a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To see Why? Imagine a sender sends data at 1Mbps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Communication Tasks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some key tasks that must be performed in a data communication system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Elements can be added, deleted, or merged together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System utilization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Interfacing 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Generation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Exchange Management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 Detection and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Flow Control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Recovery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Security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Management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Transmission System Utilization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 to make efficient use of Transmission facilities that are shared among a no.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communicating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 Techniques like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		Multiplexing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allow multiple users to share total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capacity of a Transmission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Congestion Control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TX. System should not be overwhelmed by traffic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Interfacing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device must have an Interface with the Transmission System/Transmission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Signal Generation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Electromagnetic Signals travel over Transmission Medium. Once an interface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established, Signal generation is required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Properties of Signals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Capable of being propagated over TX.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Interpretable as data at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Synchronization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transmission and the reception should be properly synchronized.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Synchronization means that the receiver must be able to determine, when to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length of the burst is measured from the first corrupted bit to the last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corrupted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bits in b/w may not have been corrupted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Burst error is most likely to happen in a serial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duration of the noise is normally longer than the duration of a bit which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means that when noise affects data, it affects a set of bi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number of bits affected depends on the data rate and duration of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example, if we are sending data at 1 Kbps, a noise of 1/100 seconds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affect 10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we are sending data at 1 Mbps, the same noise can affect 10,000 bits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Error Detection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Even if we know what type of errors can occur, will we recognize one when we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see it?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we have a copy of the intended TX for comparison, of course we will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what if we don’t have a copy of the original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Then we will have no way of knowing we have received an error until we 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decoded the TX and failed to make sense of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a device to check for errors this way will be Costly and Slow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don’t need a machine that decodes every thing and then sits and decides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whether a specific word makes sense or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need a mechanism that is Simple and Completely objective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Redundancy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error detection mechanism that would satisfy these requirements would be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 every data unit twice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receiving device would then be able to do a bit-for-bit comparison b/w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discrepancy will indicate an error and an appropriate error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mechanism could be set in place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system will be completely Accurate because the odds of error affecting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same bits in both version will be infinitesimally small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this system will be extra ordinarily SLOW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 only will the TX time double, but the time it takes to compare two data units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also added up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concept of including extra information in the TX solely for the purpose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comparison is a good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instead of repeating the entire data stream, a shorter group of bits may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appended to the end of each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technique is called REDUNDANCY because the extra bit are redundant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information and are discarded as soon as the accuracy of TX has been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determined </a:t>
            </a:r>
            <a:endParaRPr lang="ko-KR" altLang="en-US" dirty="0" smtClean="0" sz="1200"/>
          </a:p>
          <a:p>
            <a:pPr marL="0" indent="0" defTabSz="15240" algn="l">
              <a:lnSpc>
                <a:spcPts val="1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263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 shows the process of using redundant bits to check the accuracy of data unit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adds on an appropriately coded redundancy check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data unit now enlarged by several bits (7) travels over the link to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puts the entire stream through a checking function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received bit stream passes the checking criteria, the data portion of the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is a cepted and the redundant bits are discarded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Types of Redundancy Checks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 are 4 types of redundancy checks used in data communication: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Vertical Redundancy Check (VRC)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Longitudinal Redundancy Check (LRC)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Cyclic Redundancy Check (CRC)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Checksum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First 3 are normally implemented in the physical layer for use in data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Fourth is used by Upper layers </a:t>
            </a:r>
            <a:endParaRPr lang="ko-KR" altLang="en-US" dirty="0" smtClean="0" sz="1200"/>
          </a:p>
          <a:p>
            <a:pPr marL="0" indent="0" defTabSz="15240" algn="l">
              <a:lnSpc>
                <a:spcPts val="1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Vertical Redundancy Check (VRC)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common and least expensive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called Parity Check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redundant bit called parity bit is appended to every data unit so that total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of 1’s in the unit becomes even including the parity bit 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88" name="Rect 3"/>
          <p:cNvSpPr>
            <a:spLocks noGrp="1" noChangeArrowheads="1"/>
          </p:cNvSpPr>
          <p:nvPr/>
        </p:nvSpPr>
        <p:spPr>
          <a:xfrm rot="0">
            <a:off x="1371600" y="3855720"/>
            <a:ext cx="534098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Once the data stream has been generated, it passes through a device that analyzes it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want to TX the binary data unit 1100001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Adding together the number of 1’s gives us 3, an odd number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Before TX, we pass the data unit through a parity generator, which counts the 1’s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appends the parity bit (1) to the end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total number of 1’s is now 4, an even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system now transfers the entire expanded across the network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it reaches its destination, the RX puts all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bits through an even parity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checking function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RX sees 11100001, it counts four ones, an even number and the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what if the data unit has been damaged in transit?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if instead of 11100001, receiver sees 11100101?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 n when the parity checker counts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the 1’s, it gets 5 an odd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re eiver knows that an error has occurred somewhere and therefore reject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whole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 systems may also use ODD parity checking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principal is the same as even parity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9.1, 9.2, 9.3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9.1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Sender wan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ts o send “world” In ASCII, the fiv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 characters are coded as: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1110111  w             1110111 0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1101111  o              1101111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1110010  r               1110010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1101100  l               1101100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1100100  d              1100100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 9.2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|							Suppose “world” is received by the receiver without being corrupted: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Receiver counts the 1’s and passes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10 11  w             1110111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1101111  o              1101111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1110010  r               1110010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1101100  l               1101100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1100100  d              1100100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endParaRPr lang="ko-KR" altLang="en-US" dirty="0" smtClean="0" sz="1200" u="sng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9.3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Suppose “world” is received by the receiver corrupted: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Receiver counts the 1’s and rejects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1110111  w             1111111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1101111  o              1101111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1110010  r               1110110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1101100  l               1101100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Performance of VRC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VRC can detect all single bit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Can also detect Burst errors as long as the total number of bits changed is ODD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(1,3,5 etc)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an Even Parity data unit where the total number of 1’s including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parity bit is ‘6’ : 1000111011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3 bits change value resulting parity will be odd and an error will be detected: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1111111011: 1’s = 9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2 bits change value resulting parity will still be even and error will not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detected: 1110111011: 1’s = 8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VRC cannot detect errors when the total number of bits changed are even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VRC checker will return a result of 1 and the data unit will be rejected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same hold true for any odd number of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second case, VRC checker will check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parity and will return an even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although the data unit contains two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VRC cannot detect error when the number of bits changed is even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any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bits change in TX, the changes cancel each other and the data unit will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 a parity check even though the data unit is damaged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Same holds true for any even number of errors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Types of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E ror 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etection Techniques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Redundancy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Types of Redundancy Checks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 9.1, 9.2, 9.3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“Data Communications and N 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#34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Error Detection And Correction Methods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LRC, a block of bits is ganized in a table (rows and columns)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 instead of sending 32 bits, we organize them in a table made of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rows and 8 columns</a:t>
            </a:r>
            <a:endParaRPr lang="ko-KR" altLang="en-US" dirty="0" smtClean="0" sz="1200"/>
          </a:p>
          <a:p>
            <a:pPr marL="0" indent="0" defTabSz="15240" algn="l">
              <a:lnSpc>
                <a:spcPts val="1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then calculate the Parity bit for each column and create a new row of 8 bits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are the parity bits for the whole block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Note that the first parity bit in the 5  row is calculated based on all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first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parity bit is calculated based on all the second bits and so on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We then attach the 8 parity bits to the original data and send them to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Example 9.4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Sup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po e the following block is sent: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10101001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00111001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11011101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11100111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__________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10101010   (LRC)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hit by a burst of length 8 and some bits are corrupted: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10100011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10001001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11011101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11100111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__________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10101010   (LRC)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Receiver checks LRC, some of bits do not follow even parity rule and whole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 is discarded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95" name="Rect 3"/>
          <p:cNvSpPr>
            <a:spLocks noGrp="1" noChangeArrowheads="1"/>
          </p:cNvSpPr>
          <p:nvPr/>
        </p:nvSpPr>
        <p:spPr>
          <a:xfrm rot="0">
            <a:off x="1371600" y="1679575"/>
            <a:ext cx="2658745" cy="2070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>
                <a:solidFill>
                  <a:srgbClr val="000000"/>
                </a:solidFill>
                <a:latin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Longitudinal Red Check(LRC) </a:t>
            </a:r>
            <a:endParaRPr lang="ko-KR" altLang="en-US" dirty="0" smtClean="0" sz="1397" b="1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10100011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10001001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11011101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11100111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__________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 01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0   (LRC)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Performance of LRC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Burst errors can be detected more often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shown in the last example, an LRC of ‘n; bits can easily detect a burst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‘n’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burst error of more than ‘n’ bits is also detected by LRC with a very high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probability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pattern of errors remain elusive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two bits in one data unit are changed and two bits in exactly the same place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another data unit are also damaged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Original data units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11110000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11000011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Changed data units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01110001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01000010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Cyclic Redundancy Check (CRC)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powerful of checking techniques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VRC and LRC are based on  Addition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sequence of redundant bits called CRC or CRC remainder is appended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data unit, so that the resulting data unit becomes exactly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divisible by a second predetermined binary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its destination, the data unit is divided by the same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at this step, there is no remainder, the incoming data unit is assumed to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intact and is therefore accepted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remainder indicates that a data unit has been damaged and therefore must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rejected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Qualities of CRC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602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m st have exactly one less bit than the divisor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Appending it to the end of the data must make the resulting bit sequence exactly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divisible by the divisor </a:t>
            </a:r>
            <a:endParaRPr lang="ko-KR" altLang="en-US" dirty="0" smtClean="0" sz="1200"/>
          </a:p>
          <a:p>
            <a:pPr marL="0" indent="0" defTabSz="15240" algn="l">
              <a:lnSpc>
                <a:spcPts val="1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398" name="Rect 3"/>
          <p:cNvSpPr>
            <a:spLocks noGrp="1" noChangeArrowheads="1"/>
          </p:cNvSpPr>
          <p:nvPr/>
        </p:nvSpPr>
        <p:spPr>
          <a:xfrm rot="0">
            <a:off x="1261745" y="5645150"/>
            <a:ext cx="2847975" cy="21424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CRC is based on Binary Division </a:t>
            </a:r>
            <a:endParaRPr lang="ko-KR" altLang="en-US" dirty="0" smtClean="0" sz="1200"/>
          </a:p>
          <a:p>
            <a:pPr marL="0" indent="0" defTabSz="15240" algn="l">
              <a:lnSpc>
                <a:spcPts val="1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To b  valid the CRC must have two qualities: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string of n 0’s is appended to the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number ‘n’ is one less than the number of bits in the predetermined divisor, which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n+1 bits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Secondl 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newly elongated data unit is divided by the divisor using  a process called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binary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div sion. The remainder resulting from this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division is the CRC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Third,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CRC of ‘n’ bits replaces the appended 0’s at the end of the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Note that CRC may consist of all zeros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data unit arrives at the receiver followed by the CRC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treats the whole string as a unit and divides it by the same divisor that was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to find the CRC remainder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string arrives without an error, the CRC checker yields a remainder of zero and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unit passes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st ing has been changed in transit, the division yields a non-zero remainder and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data unit does not pass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CRC Generator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Uses Modulo-2 Division </a:t>
            </a:r>
            <a:endParaRPr lang="ko-KR" altLang="en-US" dirty="0" smtClean="0" sz="1200"/>
          </a:p>
          <a:p>
            <a:pPr marL="0" indent="0" defTabSz="15240" algn="l">
              <a:lnSpc>
                <a:spcPts val="1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CRC Checker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exactly like CRC Generator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Polynomials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CRC generator ( the divisor) is most often represented not as a string of 1’s and 0’s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but as an algebraic polynomial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polynomial format is useful for two reasons: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short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be used to prove the concept mathematically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Selection of a Polynomial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polynomial should have the following properties: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should not be divisible by ‘x’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should be divisible by ‘x+1’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condition guarantees that all burst errors of a length equal to the degree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polynomial are detected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2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guarantees that all burst errors affecting an odd number of bits are detected </a:t>
            </a:r>
            <a:endParaRPr lang="ko-KR" altLang="en-US" dirty="0" smtClean="0" sz="1200"/>
          </a:p>
          <a:p>
            <a:pPr marL="0" indent="0" defTabSz="15240" algn="l">
              <a:lnSpc>
                <a:spcPts val="2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Popular Polynomials for CRC </a:t>
            </a:r>
            <a:endParaRPr lang="ko-KR" altLang="en-US" dirty="0" smtClean="0" sz="1200" b="1"/>
          </a:p>
          <a:p>
            <a:pPr marL="0" indent="0" defTabSz="15240" algn="l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Performance of CRC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CRC can detect all burst errors that affect an odd number of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CRC can detect all burst errors of length less than or equal to the degree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polynomial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CRC can detect with a very high probability burst errors of length greater than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degree of the polynomial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Example 9.6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15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endParaRPr lang="ko-KR" altLang="en-US" dirty="0" smtClean="0" sz="1315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CRC-12 (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will detect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All burst errors affecting odd no. of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All burst errors with a length equal to or less than 12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99.97 % of the time burst errors with a length of 12 or more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Types of Redundancy Checks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Longitudinal Redundancy Check (LRC)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Cyclic Redundancy Check (CRC)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 9.4, 9.5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“Data Communications and Networking” 4th Edition by Behrouz A. Forouzan</a:t>
            </a:r>
            <a:endParaRPr lang="ko-KR" altLang="en-US" dirty="0" smtClean="0" sz="1200"/>
          </a:p>
          <a:p>
            <a:pPr marL="0" indent="0" defTabSz="15240" algn="l">
              <a:lnSpc>
                <a:spcPts val="2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05" name="Rect 3"/>
          <p:cNvSpPr>
            <a:spLocks noGrp="1" noChangeArrowheads="1"/>
          </p:cNvSpPr>
          <p:nvPr/>
        </p:nvSpPr>
        <p:spPr>
          <a:xfrm rot="0">
            <a:off x="4121150" y="3578225"/>
            <a:ext cx="2357120" cy="3657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15">
                <a:solidFill>
                  <a:srgbClr val="000000"/>
                </a:solidFill>
                <a:latin typeface="Times New Roman"/>
              </a:rPr>
              <a:t>3</a:t>
            </a:r>
            <a:endParaRPr lang="ko-KR" altLang="en-US" dirty="0" smtClean="0" sz="1315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) has a degree of 12 </a:t>
            </a:r>
            <a:endParaRPr lang="ko-KR" altLang="en-US" dirty="0" smtClean="0" sz="1200"/>
          </a:p>
        </p:txBody>
      </p:sp>
      <p:sp>
        <p:nvSpPr>
          <p:cNvPr id="406" name="Rect 3"/>
          <p:cNvSpPr>
            <a:spLocks noGrp="1" noChangeArrowheads="1"/>
          </p:cNvSpPr>
          <p:nvPr/>
        </p:nvSpPr>
        <p:spPr>
          <a:xfrm rot="0">
            <a:off x="3453130" y="3599815"/>
            <a:ext cx="1610360" cy="2927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</a:t>
            </a:r>
            <a:r>
              <a:rPr lang="en-US" altLang="ko-KR" dirty="0" smtClean="0" sz="1879" i="1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879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879"/>
          </a:p>
        </p:txBody>
      </p:sp>
      <p:sp>
        <p:nvSpPr>
          <p:cNvPr id="407" name="Rect 3"/>
          <p:cNvSpPr>
            <a:spLocks noGrp="1" noChangeArrowheads="1"/>
          </p:cNvSpPr>
          <p:nvPr/>
        </p:nvSpPr>
        <p:spPr>
          <a:xfrm rot="0">
            <a:off x="2654935" y="3599815"/>
            <a:ext cx="2232025" cy="2927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879" i="1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879">
                <a:solidFill>
                  <a:srgbClr val="000000"/>
                </a:solidFill>
                <a:latin typeface="Symbol"/>
                <a:ea typeface="Symbol"/>
              </a:rPr>
              <a:t>+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879" i="1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879">
                <a:solidFill>
                  <a:srgbClr val="000000"/>
                </a:solidFill>
                <a:latin typeface="Symbol"/>
                <a:ea typeface="Symbol"/>
              </a:rPr>
              <a:t>+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879">
                <a:solidFill>
                  <a:srgbClr val="000000"/>
                </a:solidFill>
                <a:latin typeface="Symbol"/>
                <a:ea typeface="Symbol"/>
              </a:rPr>
              <a:t>+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879" i="1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r>
              <a:rPr lang="en-US" altLang="ko-KR" dirty="0" smtClean="0" sz="1879">
                <a:solidFill>
                  <a:srgbClr val="000000"/>
                </a:solidFill>
                <a:latin typeface="Symbol"/>
                <a:ea typeface="Symbol"/>
              </a:rPr>
              <a:t>+</a:t>
            </a:r>
            <a:endParaRPr lang="ko-KR" altLang="en-US" dirty="0" smtClean="0" sz="1879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#35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Error Correction And Detection Method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CHECKSUM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detection method used by the Higher Layers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Like VRC, LRC, CRC, Checksum is also based on the concept of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redundancy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One’s Complement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Finding one’s complement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Invert every 1 to 0 and 0 to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A and –A are one’s complement of each other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+A = 1010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-A = 0101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+0 = 0000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-0 = 1111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 detection method used by the Higher Layers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VRC, LRC, CRC, Checksum is also based on the concept of redundancy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CHECKSUM Generator </a:t>
            </a:r>
            <a:endParaRPr lang="ko-KR" altLang="en-US" dirty="0" smtClean="0" sz="1200" b="1"/>
          </a:p>
          <a:p>
            <a:pPr marL="0" indent="0" defTabSz="15240" algn="l">
              <a:lnSpc>
                <a:spcPts val="2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sender subdivides data units into equal segments of ‘n’ bits(16 bits)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segments are added together using one’s complement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total (sum) is then complemented and appended to the end of the original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unit as redundancy bits called CHECKSUM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extended data unit is transmitted across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receiver subdivides data unit as above and adds all segments together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complement the result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intended data unit is intact, total value found by adding 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segments and the checksum field should be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result is not zero, the packet contains an error &amp; the receiver rejects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Checksum Figure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expect a new transmission and when to send acknowledgements. In other words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transmitter and receiver should have an agreement on the nature as well as timing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Exchange Management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data needs to be exchanged in both directions over a period of time, both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parties must cooperate as follows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Whether both devices must transmit simultaneously or take turns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Amount of Data to be sent at one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Format f the Data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What to do when an Error Arises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Error Detection and Correction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all comm. Systems, there is a potential risk for errors and impairments.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Signals are distorted to some extent before reaching their destination.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Detection &amp; Correction needs to be employed in Data Processing Systems where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change in say the contents of a file cannot be tolerated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Flow Control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make sure that source does not overwhelm destination by sending data faster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than it can be handled and processed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Addressing &amp; Routing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TX facility is shared by two or more devices, source must specify the identity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address of the destination system and if Tx. System is itself a system, a proper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route must be allocated that the data will take in order to reach the desired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Recovery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data transmission is interrupted due to a fault somewhere in the system,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recovery techniques are needed. The objective is either to resume activity 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point of interruption and to restore the state of the system to what it was prior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interruption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Security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Security is very important issue in a Data Communication System. The sender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needs to be assured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Only the Intended receiver receives 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is delivered unaltered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Introduction to Protocol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computer Networks, communication occurs between two entities in different systems.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Entity is anything sending and receiving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SYSTEM is a physical object containing more than one entities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Performance of Checksum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Detects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al errors involving an odd nu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mber of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Detects most errors involving an even number of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pattern remains elusive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Examples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Example 9.7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Suppose a block of 16 bits need to be sent:   10101001 00111001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00111001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----------------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11100010    Sum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00011101    Checksum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Sent pattern: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10101001 00111001 00011101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checksum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9.8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Examples of no error and a burst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10101001 Segment1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10101111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 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00111001 Segment2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11111001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 cksum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00011101 Checksum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00011101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----------------- ----------------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11111111 Sum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11000110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Complement  00000000 Complement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00111001</a:t>
            </a:r>
            <a:endParaRPr lang="ko-KR" altLang="en-US" dirty="0" smtClean="0" sz="1200" b="1"/>
          </a:p>
          <a:p>
            <a:pPr marL="0" indent="0" defTabSz="15240" algn="l">
              <a:lnSpc>
                <a:spcPts val="8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Error is invisible if a bit inversion is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balanced by an opposite bit inversion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in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corresponding digit of another segment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10111101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00101001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Checksum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00011001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        ----------------------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11111111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The error is undetected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 b="1">
                <a:solidFill>
                  <a:srgbClr val="000000"/>
                </a:solidFill>
                <a:latin typeface="Times New Roman"/>
                <a:ea typeface="Times New Roman"/>
              </a:rPr>
              <a:t>ERROR CORRECTION </a:t>
            </a:r>
            <a:endParaRPr lang="ko-KR" altLang="en-US" dirty="0" smtClean="0" sz="1602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Mechanisms that we have studied all detect errors but do not correct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correction can be done in two ways: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can ask Sender for  Re- TX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can use an error-detecting code, which automatically correct certain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correcting code are more sophisticated than error detecting codes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They require more redundancy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number of bits required to correct multiple –bit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burst error is so high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in most cases it is inefficient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 correction is limited to 1, 2 or 3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Single-bit Error Correction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Simplest case of error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correction requires more redundancy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additional bit can detect single-bit errors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Parity bit in VRC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bit for two states: error or no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correct the error, more bits are required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correction locates the invalid bit or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8 states for 7-bit data: no error, error in bit 1, and so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Looks like three bits of redundancy is adequate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if an error occurs in the redundancy bits?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mming Code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Redundancy Bits (r)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 must be able to indicate at least m+r+1 states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m+r+1 states must e discoverable by r bits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Therefore, 2r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m+r+1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m=7, r=4 as 24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7+4+1 </a:t>
            </a:r>
            <a:endParaRPr lang="ko-KR" altLang="en-US" dirty="0" smtClean="0" sz="1200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14" name="Rect 3"/>
          <p:cNvSpPr>
            <a:spLocks noGrp="1" noChangeArrowheads="1"/>
          </p:cNvSpPr>
          <p:nvPr/>
        </p:nvSpPr>
        <p:spPr>
          <a:xfrm rot="0">
            <a:off x="5678170" y="4602480"/>
            <a:ext cx="103441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bits than error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Hamming Code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r bit is the VRC bit for one combination of data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r1(r2) bit is calculated using all bit positions whose binary representation includes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1 in the first(second) position, and so on  </a:t>
            </a:r>
            <a:endParaRPr lang="ko-KR" altLang="en-US" dirty="0" smtClean="0" sz="1200"/>
          </a:p>
          <a:p>
            <a:pPr marL="0" indent="0" defTabSz="15240" algn="l">
              <a:lnSpc>
                <a:spcPts val="1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Checksum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Single-Bit Error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 ming Code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9.6, 9.7,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#36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Hamming Code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Redundancy Bits (r)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 must be able to indicate at least m+r+1 states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m+r+1 states must be discoverable by r bits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Therefore, 2r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m+r+1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m=7, r=4 as 24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7+4+1 </a:t>
            </a:r>
            <a:endParaRPr lang="ko-KR" altLang="en-US" dirty="0" smtClean="0" sz="1200"/>
          </a:p>
          <a:p>
            <a:pPr marL="0" indent="0" defTabSz="15240" algn="l">
              <a:lnSpc>
                <a:spcPts val="1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Hamming Code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r bit is the VRC bit for one combination of data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r1(r2) bit is calculated using all bit positions whose binary representation includes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1 in the first(second) position, and so on  </a:t>
            </a:r>
            <a:endParaRPr lang="ko-KR" altLang="en-US" dirty="0" smtClean="0" sz="1200"/>
          </a:p>
          <a:p>
            <a:pPr marL="0" indent="0" defTabSz="15240" algn="l">
              <a:lnSpc>
                <a:spcPts val="3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7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Data Link Layer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Introduction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Unless accurately received by a 2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device, a signal TX over a wire is a waste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electricity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With TX alone, we can put a signal to the line, but we have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way of controlling which of several devices attached to that line will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 it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way of knowing if the intended receiver is ready and able to receive 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way of keeping a second device from TX at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Communication requires at least 2 devices working together: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Sender    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Even such a basic arrangement requires great deal of coordination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in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Half Duplex TX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it is essential that only one device TX at a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both device TX, the signals will collide leaving nothing on the line but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coordination of half-duplex TX is a part of a procedure called Line Discipline,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is one of the functions included in the second layer of OSI Model, the data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addition to Line Discipline, the most important functions in the data link layer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Flow Control and Error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Collectively these functions are called Data Link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Data Link Layer &amp; its Functions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20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Data Link Control </a:t>
            </a:r>
            <a:endParaRPr lang="ko-KR" altLang="en-US" dirty="0" smtClean="0" sz="1397" b="1"/>
          </a:p>
          <a:p>
            <a:pPr marL="0" indent="0" defTabSz="15240" algn="l">
              <a:lnSpc>
                <a:spcPts val="1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Line Discipline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Coordinates the link systems, which device can send and when it can send?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Flow Control: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amount of data that can be sent before the receiving acknowledgement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also provides the receiver’s acknowledgement for frames received intact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 is linked to error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Error Control: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Means Error detection and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allows the receiver to inform the sender of any frames lost or damaged in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coordinates Retransmission of those frames by 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sender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Line Discipline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efficient the system is, no device in it should be allowed to transmit until that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has the evidence that the intended receiver is: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able to receive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prepared to accept the TX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if the Rx device does not expect a transmission or is busy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With no way of determining the status of the intended receiver, the transmitting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may waste its time sending data to a non-functioning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Line Discipline functions of the data link layer oversee: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establishment of links and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right of a particular device to transmit at a given time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Ways to do Line Discipline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 Discipline is done in 2 ways: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Enquiry / Acknowledgement (ENQ/ACK)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in Peer-to-Peer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Poll / Select 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Primary-Secondary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Hamming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 Link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Discipline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ENQ/ACK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POLL/SELECT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9.7, 10.1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</a:t>
            </a:r>
            <a:endParaRPr lang="ko-KR" altLang="en-US" dirty="0" smtClean="0" sz="1200"/>
          </a:p>
          <a:p>
            <a:pPr marL="0" indent="0" defTabSz="15240" algn="l">
              <a:lnSpc>
                <a:spcPts val="1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#37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Line Discipline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Enquiry / Acknowledgement (ENQ/ACK)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primarily in systems where there is no question of wrong receiver getting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other words when there is a Dedicated Link b/w the two devices so that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device that can receive data is the intended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Enquiry / Acknowledgement (ENQ/ACK)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ENQ/ACK coordinates who may start a transmission 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whether or not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intended recipi nt is 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ady and enabled </a:t>
            </a:r>
            <a:endParaRPr lang="ko-KR" altLang="en-US" dirty="0" smtClean="0" sz="1200"/>
          </a:p>
          <a:p>
            <a:pPr marL="0" indent="0" defTabSz="15240" algn="l">
              <a:lnSpc>
                <a:spcPts val="1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Using ENQ/ACK, a session can be initiated by either station on a link as long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are of equal rank- a printer for example cannot initiate communication with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CPU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Enquiry / Acknowledgement (ENQ/ACK)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both half duplex and full duplex TX, the initiating device establishes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half-duplex, the initiator then sends its data while the responder waits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respondent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may take over the link when the initiator is finished or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requested a response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full duplex, both the devices can TX simultaneously once the link has been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established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How It Works?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receiver must answer either with an acknowledgement (ACK) frame if it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ready to receive or with a negative acknowledgement ( NAK), if it is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requiring a response, even if the answer is negative, the initiator knows that his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enquiry was in fact received even if the receiver is currently unable to receive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neither an ACK or a NAK is received within a specified time limit, the initiator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assumes that an ENQ frame was lost in transit, it disconnects and sends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replacement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initiating system ordinarily makes 3 such attempts before giving up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response to the ENQ is negative for 3 attempts, the initiator disconnects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begins the process again at another time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response is positive the initiator is free to send its data </a:t>
            </a:r>
            <a:endParaRPr lang="ko-KR" altLang="en-US" dirty="0" smtClean="0" sz="1200"/>
          </a:p>
          <a:p>
            <a:pPr marL="0" indent="0" defTabSz="15240" algn="l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initiator first transmits a frame called an enquiry (ENQ) asking if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available to receive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Once all of its data have been transmitted, the sending system finishes with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End of Transmission (EOT) frame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Primary-Secondary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method works with topologies where one device is designed as a Primary station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 other devices are Secondary 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Multipoint systems must coordinate several nodes, not just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questions are not only Are you Ready? But also Which of the device has the right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use the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Whenever a multipoint link consists of a primary device and multiple 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devices using a single TX line , all exchanges must be made through the primary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 even when the ultimate destination is a secondary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primary device controls the link and the secondary device follow sits instruction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up to the primary to determine which device is allowed to use the channel 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primary therefore is always the initiator of the a session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primary wants to receive data, it asks the second-arise if they have anything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send, This is called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POLLING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th  primary wants to send data, it tells the target secondary to get ready to receive,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function is called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SELECTING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31" name="Rect 3"/>
          <p:cNvSpPr>
            <a:spLocks noGrp="1" noChangeArrowheads="1"/>
          </p:cNvSpPr>
          <p:nvPr/>
        </p:nvSpPr>
        <p:spPr>
          <a:xfrm rot="0">
            <a:off x="2057400" y="5181600"/>
            <a:ext cx="902970" cy="2070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</a:rPr>
              <a:t>Poll / Select</a:t>
            </a:r>
            <a:endParaRPr lang="ko-KR" altLang="en-US" dirty="0" smtClean="0" sz="1397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Now, two entities in different systems cannot just send data and expect to be understood.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communication to occur, these entities must agree on a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PROTOCOLS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discussed earlier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, “Protocol is a set of rules governing communication”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computers cannot just send bit streams to each other and expect to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understood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Entities must agree on a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Same Example French and German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Protocol defines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What is Communicated?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How it is Communicated?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When it is Communicated?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KEY elements of a PROTOCOL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Syntax: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Represents the Structure or the format of 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Meaning the order in which data is presented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First eight bits to be Sender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Next eight to be Receiver’s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Rest to be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Semantics: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Refer to the Meaning of each section of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How is a particular pattern to be interpreted?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What action should be taken based on interpretation?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Does an address identify the route to be taken or the final destination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message?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Timing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Refers to 2 characteristics: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When data should be sent?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How fast it should be sent?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sender produces data at 100 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But Receiver can only process data at 1 Mbps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TX. will overload receiver and data will be lost  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ADDRESSING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point-to-point configuration, there is no need for addressing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TX put onto the link by one device can be intended only for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the primary device in a a multipoint topology to be able to identify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communicate with a specific secondary device, there must be some addressing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convention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this reason, every device on the li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nk has an address that can be used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identification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 ny transmission, this address will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appear in a specified portion of each frame,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called the Address Field or Header depending upon the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TX comes from a secondary device, the address indicates the originator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SELECT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select mode is used whenever the primary device has something to send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Primary control the link and if primary is not sending or receiving data, it knows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link is available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it has something to send, it sends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a frame makes its way to the intended device, each of the other devices check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 field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when the device recognizes its own address, does it open the frame and read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case of a SEL frame, the enclosed data consists of an alert that data is forthcoming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it does not know, however is if the target device it ready to receive (ON)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the primary must alert the secondary to the upcoming TX and wait for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acknowledgement of the secondary ready status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Primary send a SEL frame, one field of which includes the address of the intended RX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secondary is awake and running, it returns an ACK frame to the primary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primary then sends one or more data frames , each addressed to the intended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POLL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Used by the primary device to receive transmissions from the secondary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secondaries are not allowed to TX data until asked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TX can occur at a time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has anything to send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nothing to send or with data if it does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primary has received data, it acknowledges by sending an ACK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possibilities for termination: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secondary sends all its data and finishes with EOT frame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Primary says “ Time is Up” </a:t>
            </a:r>
            <a:endParaRPr lang="ko-KR" altLang="en-US" dirty="0" smtClean="0" sz="1200"/>
          </a:p>
          <a:p>
            <a:pPr marL="0" indent="0" defTabSz="15240" algn="l">
              <a:lnSpc>
                <a:spcPts val="2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36" name="Rect 3"/>
          <p:cNvSpPr>
            <a:spLocks noGrp="1" noChangeArrowheads="1"/>
          </p:cNvSpPr>
          <p:nvPr/>
        </p:nvSpPr>
        <p:spPr>
          <a:xfrm rot="0">
            <a:off x="1371600" y="4355465"/>
            <a:ext cx="5340985" cy="12255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By keeping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with the primary, the multipoint system guarantees that only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When the primary is ready to receive, data , it must ask (POLL) each device in turn if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When the first secondary is approached, it responds either with a NAK frame if it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If the response is negative, primary then polls the next secondary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Flow Control -Definition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aspect of data link control is 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most protocols, flow control is a set of procedures that tells the sender how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much data it can transmit before it must wait for an ACK from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flow of data must not be allowed to overwhelm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Discipline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-ENQ/ACK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-POLL/SELECT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Stop-and-Wait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Sliding Window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10.1,10.2 “Data Communication 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orouzan</a:t>
            </a:r>
            <a:endParaRPr lang="ko-KR" altLang="en-US" dirty="0" smtClean="0" sz="1200"/>
          </a:p>
          <a:p>
            <a:pPr marL="0" indent="0" defTabSz="15240" algn="l">
              <a:lnSpc>
                <a:spcPts val="4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#38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Flow Control- Explanation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receiving device has a limited speed at which it can process incoming data and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limited amount of memory in which to store incoming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receiving device must be able to inform the sending device before those limits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reached and to request that the TX device send fewer frames or stop temporarily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Flow Control-Buffer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Incoming data must be processed and checked before it can be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rate of such processing is often slower than the rate of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So, each receiving device has a block of memory called BUFFER, reserved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storing incoming data until it is processed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buffer begins to fill up, the receiver must be able to tell the sender to halt the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until it is once again able to receive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Methods for Flow Control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methods have been developed to control the flow of data across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links 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Stop and Wait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Sliding Window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Stop and Wait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this method, the sender waits for an ACK after every frame it sends </a:t>
            </a:r>
            <a:endParaRPr lang="ko-KR" altLang="en-US" dirty="0" smtClean="0" sz="1200"/>
          </a:p>
          <a:p>
            <a:pPr marL="0" indent="0" defTabSz="15240" algn="l">
              <a:lnSpc>
                <a:spcPts val="1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when an ACK has been received, is the next frame 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process of alternately sending and waiting repeats until the sender transmits an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EOT frame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Example: Officer giving dictation to the Typist, He says a word, typist says OK,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 says the next word, typist says OK and so 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Advantages of Stop and Wait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SIMPLICITY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frame is checked and acknowledged before the next frame is 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Disadvantages of Stop and Wait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INEFFICIENT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 Slow)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frame must travel all the way to the receiver and an ACK must tra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way back before the next frame can be 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distance b/w devices is long, the time spent waiting for ACKs 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frame can be significantly long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Sliding Window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method, sender can transmit several frames before needing an 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Frames can be sent one right after another meaning link can carry several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frames at once and its capacity can be used efficiently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receiver uses a single ACK to confirm the receipt of multiple data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Sliding Window refers to imaginary boxes at both the sender and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window can hold frames at either end and provides the upper limit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of frames that can be sent before requiring an 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Frames may be ACK at any point w/o waiting for the window to fill up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may be TX as long as the window is not yet Full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keep track of which frames have been transmitted and which received,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sliding window introduces an identification scheme based on the size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window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frames are numbered modulo-n means from 0 to n-1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n=8, frames are numbered 0,1,2,3,4,5,6,7,0,1,2,3,4,5,6,7,0,….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43" name="Rect 3"/>
          <p:cNvSpPr>
            <a:spLocks noGrp="1" noChangeArrowheads="1"/>
          </p:cNvSpPr>
          <p:nvPr/>
        </p:nvSpPr>
        <p:spPr>
          <a:xfrm rot="0">
            <a:off x="6263640" y="6053455"/>
            <a:ext cx="445770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vel all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97408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receiver sends the ACK, it includes the number of the next frame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expects to receive </a:t>
            </a:r>
            <a:endParaRPr lang="ko-KR" altLang="en-US" dirty="0" smtClean="0" sz="1200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example, to ACK the receipt of a string of frames ending in frame 4,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sends an ACK with number 5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window can hold n-1 frames at either end, therefore a max of n-1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frames may be sent before an ACK is required </a:t>
            </a:r>
            <a:endParaRPr lang="ko-KR" altLang="en-US" dirty="0" smtClean="0" sz="1200"/>
          </a:p>
          <a:p>
            <a:pPr marL="0" indent="0" defTabSz="15240" algn="l">
              <a:lnSpc>
                <a:spcPts val="19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 the beginning of a TX, sender’s window contains n-1 frames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frames are sent out, the left boundary of window moves inward,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shrinking the size of the window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an ACK is received, 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window expands to allow in a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new frames equal to the number of frames acknowledged by that ACK </a:t>
            </a:r>
            <a:endParaRPr lang="ko-KR" altLang="en-US" dirty="0" smtClean="0" sz="1200"/>
          </a:p>
          <a:p>
            <a:pPr marL="0" indent="0" defTabSz="15240" algn="l">
              <a:lnSpc>
                <a:spcPts val="1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 the beginning of TX, the receiver window contains n-1 spaces for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new frames come in, the size of the receiver window shrinks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6610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window therefore does not show the frames that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received but the frames that may still be received before an ACK is sent </a:t>
            </a:r>
            <a:endParaRPr lang="ko-KR" altLang="en-US" dirty="0" smtClean="0" sz="1200"/>
          </a:p>
          <a:p>
            <a:pPr marL="0" indent="0" defTabSz="15240" algn="l">
              <a:lnSpc>
                <a:spcPts val="3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ERROR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Refers primarily to error detection and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6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 control in data link layer is implemented simply: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Anytime an error is detected in an exchange, a negative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acknowledgement (NAK) is returned and the specified frames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retransmitted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Categories of Error Control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48" name="Rect 3"/>
          <p:cNvSpPr>
            <a:spLocks noGrp="1" noChangeArrowheads="1"/>
          </p:cNvSpPr>
          <p:nvPr/>
        </p:nvSpPr>
        <p:spPr>
          <a:xfrm rot="0">
            <a:off x="2172970" y="5967730"/>
            <a:ext cx="2890520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AUTOMATIC REPEAT REQUEST (ARQ)</a:t>
            </a:r>
            <a:endParaRPr lang="ko-KR" altLang="en-US" dirty="0" smtClean="0" sz="1200" u="sng" b="1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Stop and Wait ARQ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a form of stop-and-wait flow control extended to include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retransmission of data in case of Lost or Damaged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retransmission to work, 4 features are added to the basic 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mechanism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Sending device keeps a copy of the last frame transmitted until it receives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ACK for that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data and ACK frames are numbered 0 and 1 alternately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data 0 frame is acknowledged by a ACK 1 frame indicating that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has received data 0 and is now expecting data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Sending device keeps a copy of the last frame transmitted until it receives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ACK for that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data and ACK frames are numbered 0 and 1 alternately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data 0 frame is acknowledged by a ACK 1 frame indicating that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has received data 0 and is now expecting data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If an error is discovered in a data frame an NAK frame is returned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NAK frames which are not sent tell the sender to retransmit the last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The sending device is equipped with Timer. If an expected ACK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received within an allotted time period, the sender assumes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last frame sent is lost and resends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Damaged Frame  </a:t>
            </a:r>
            <a:endParaRPr lang="ko-KR" altLang="en-US" dirty="0" smtClean="0" sz="1200" b="1"/>
          </a:p>
          <a:p>
            <a:pPr marL="0" indent="0" defTabSz="15240" algn="l">
              <a:lnSpc>
                <a:spcPts val="3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Lost Frame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 of the 3 fra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 types can be lost in transit: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Lost Data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Lost ACK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 t NAK Frame </a:t>
            </a:r>
            <a:endParaRPr lang="ko-KR" altLang="en-US" dirty="0" smtClean="0" sz="1200"/>
          </a:p>
          <a:p>
            <a:pPr marL="0" indent="0" defTabSz="15240" algn="l">
              <a:lnSpc>
                <a:spcPts val="2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															Lost ACK, NAK Frame </a:t>
            </a:r>
            <a:endParaRPr lang="ko-KR" altLang="en-US" dirty="0" smtClean="0" sz="1200" b="1"/>
          </a:p>
          <a:p>
            <a:pPr marL="0" indent="0" defTabSz="15240" algn="l">
              <a:lnSpc>
                <a:spcPts val="1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602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-Stop-and-Wait-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-Sliding Window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Error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10.2, 10.3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#39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SLIDING WINDOW ARQ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Among several popular mecha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nisms for error control two protocols are important: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Go-back-n ARQ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Selective Reject ARQ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Three features are added to sliding window flow control to allow for the retransmission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lost or the damaged frames: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sending device keeps copies of the transmitted frames until all of them have been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acknowledged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addition to ACK frames, receiver also has the option of NAK frames, if data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been received damaged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sliding window is a continuous TX mechanism, both ACK and NAK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must be numbered for identification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ACK frames carry the number of the next frame expected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ACK 5 tells sender that all frames up to frame 5 are received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NAK frames carry the number of the damaged frame itself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data frames 4 and 5 are damaged, NAK 4 and NAK 5 must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sender in stop-and wait ARQ, the sliding window ARQ is also equipped with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timer in the sender to deal with lost ACKs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Go Back n ARQ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Go Back n ARQ, if one frame is lost or damaged, all frames sent since last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acknowledged are retransmitted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Go Back n- Damaged Frame</a:t>
            </a:r>
            <a:endParaRPr lang="ko-KR" altLang="en-US" dirty="0" smtClean="0" sz="1397" b="1"/>
          </a:p>
          <a:p>
            <a:pPr marL="0" indent="0" defTabSz="15240" algn="l">
              <a:lnSpc>
                <a:spcPts val="1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Go Back n- Lost Data Frame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Sliding window requires that data frames be transmitted sequentially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Table of Contents </a:t>
            </a:r>
            <a:endParaRPr lang="ko-KR" altLang="en-US" dirty="0" smtClean="0" sz="1397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Lecture No. 1 .....................................................................................................3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 ...............................................................................................................12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 ...............................................................................................................17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 ...............................................................................................................22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5 ...............................................................................................................28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6 ...............................................................................................................33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7 ...............................................................................................................39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8 ...............................................................................................................44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9 ...............................................................................................................49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10 .............................................................................................................52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11 .............................................................................................................56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12 .............................................................................................................61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13 .............................................................................................................66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14 .............................................................................................................70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15 .............................................................................................................75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16 .............................................................................................................79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17 .............................................................................................................84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18 .............................................................................................................89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19 .............................................................................................................95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20 .............................................................................................................98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21 ...........................................................................................................101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22 ...........................................................................................................108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23 ...........................................................................................................114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24 ...........................................................................................................118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25 ...........................................................................................................124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26 ...........................................................................................................130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27 ...........................................................................................................135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28 ...........................................................................................................142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29 ...........................................................................................................146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30 ...........................................................................................................156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31 ...........................................................................................................160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32 ...........................................................................................................165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33 ...........................................................................................................169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34 ...........................................................................................................174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35 ...........................................................................................................179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36 ...........................................................................................................183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37 ...........................................................................................................188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38 ...........................................................................................................193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39 ...........................................................................................................199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40 ...........................................................................................................205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41 ...........................................................................................................210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42 ...........................................................................................................218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43 ...........................................................................................................227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44 ...........................................................................................................233 </a:t>
            </a:r>
            <a:endParaRPr lang="ko-KR" altLang="en-US" dirty="0" smtClean="0" sz="1097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Times New Roman"/>
                <a:ea typeface="Times New Roman"/>
              </a:rPr>
              <a:t>Lecture No. 45 ...........................................................................................................239 </a:t>
            </a:r>
            <a:endParaRPr lang="ko-KR" altLang="en-US" dirty="0" smtClean="0" sz="1097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Protocol Architecture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Instead of having a single Module for performing communication, there is a structured set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modules that implement communications function”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structure is called Protocol Architecture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explain it by an example of File transfer system.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Simplified File Transfer Architecture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endParaRPr lang="ko-KR" altLang="en-US" dirty="0" smtClean="0" sz="1397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File transfer application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Communication service module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access module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File transfer application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File Transfer contains all of the logic is unique to the file transfer application such as: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Transmitting passwords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File Commands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Checking File System on other machine if it is ready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Check File System Compatibility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File records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Communication service module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Instead of allowing File Transfer Module to deal with actual transfer of data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commands, we can have a separate module for this transfer. This module must make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sure that the receiver system is ready to receive and look into the reliable exchange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Network access module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Nature of the exchange between systems is independent of the network that connects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them. That allows us to have a 3rd module that handles the details of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interface and interacts with the network. If Network to be used changes, only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access Module has to change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4" name="Rect 3"/>
          <p:cNvSpPr>
            <a:spLocks noGrp="1" noChangeArrowheads="1"/>
          </p:cNvSpPr>
          <p:nvPr/>
        </p:nvSpPr>
        <p:spPr>
          <a:xfrm rot="0">
            <a:off x="1371600" y="4568825"/>
            <a:ext cx="366458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In the above example File transfer could use three modules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one or more frames are so noise corrupted that they become lost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transit, the next frame to arrive at the receiver will be out of sequence </a:t>
            </a:r>
            <a:endParaRPr lang="ko-KR" altLang="en-US" dirty="0" smtClean="0" sz="1200"/>
          </a:p>
          <a:p>
            <a:pPr marL="0" indent="0" defTabSz="15240" algn="l">
              <a:lnSpc>
                <a:spcPts val="2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Go Back n- Lost ACK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window capacity is reached and all frames allowed 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 s nt, the sender starts a Timer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 If an ACK is not received before that Timer expires, sender retransmits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the rames since the last ACK </a:t>
            </a:r>
            <a:endParaRPr lang="ko-KR" altLang="en-US" dirty="0" smtClean="0" sz="1200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Selective Reject ARQ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In selective-reject ARQ, only the specific damaged or los  frame is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retransmitted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frame is corrupted in transit, a NAK is returned and the frame is resent out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sequence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  device must be able to sort frames and insert the retransmitted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into the proper place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selective reject ARQ differs from Go Back n in the following ways: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Rx device must contain sorting logic to enable it to reorder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received out of sequence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Sending device must contain a searching mechanism that allows it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find and select only the requested frame for retransmission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Selective Reject ARQ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buffer in the receiver must keep all previously received frames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hold until all retransmissions have been stored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avoid selectivity, ACK number, like NAK numbers must refer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received instead of next expected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smaller window size is required because of this added complexity </a:t>
            </a:r>
            <a:endParaRPr lang="ko-KR" altLang="en-US" dirty="0" smtClean="0" sz="1200"/>
          </a:p>
          <a:p>
            <a:pPr marL="0" indent="0" defTabSz="15240" algn="l">
              <a:lnSpc>
                <a:spcPts val="3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Selective Reject ARQ-Lost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Lost ACK/NAK are treated exactly in the same way as by Go Back 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Selective Reject ARQ vs Go Back n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efficient than resending all the frames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59" name="Rect 3"/>
          <p:cNvSpPr>
            <a:spLocks noGrp="1" noChangeArrowheads="1"/>
          </p:cNvSpPr>
          <p:nvPr/>
        </p:nvSpPr>
        <p:spPr>
          <a:xfrm rot="0">
            <a:off x="1600200" y="9159240"/>
            <a:ext cx="511238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Although retransmitting only specific damaged or lost frames may seems more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8990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of the complexity of sorting and storage required by the receiver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 a logic needed by sender to select specific frames for retransmission, selective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reject ARQ is EXPENSIVE and not often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Selective reject gives better performance but in practice it is usually it is discarded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favor of go-back-n for simplicity of implementation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Protocols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Protocol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S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et f rules or conventions for executing a particular task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Protocol in Data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Comm.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Set of rules or specifications used to implement one or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layers of 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EIA 232-D interface is a protocol used at the physical layer in 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i="1" b="1">
                <a:solidFill>
                  <a:srgbClr val="000000"/>
                </a:solidFill>
                <a:latin typeface="Times New Roman"/>
                <a:ea typeface="Times New Roman"/>
              </a:rPr>
              <a:t>Data Link Protocols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Set of specifications used to implement the data link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link protocols contain rules for: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Line Discipline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Error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Categories of Data Link Protocols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link protocols can be divided into two sub-groups: </a:t>
            </a:r>
            <a:endParaRPr lang="ko-KR" altLang="en-US" dirty="0" smtClean="0" sz="1200"/>
          </a:p>
          <a:p>
            <a:pPr marL="0" indent="0" defTabSz="15240" algn="l">
              <a:lnSpc>
                <a:spcPts val="1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Asynchronous Protocols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Treat each character in a Bit stream independently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Synchronous rotocols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Take the whole bit stream and chop it into characters of equal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Size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Asynchronous Protocols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Employed mainly in 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Inherent Slowness is a disadvantage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Requires addition of start and stop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extended spaces b/w frames, so these are mainly replaced with High-speed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mechanisms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Not Complex and Inexpensive to Implement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Transmission does not require timing coordination; Timing is done by using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extra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Different Asynchronous Protocols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variety of Asynchronous protocols have been developed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discuss some of the important ones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XMODEM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1979 Ward Christiansen designed a File transfer protocol for Telephone-line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b/w PCs called XMODEM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Half Duplex and Stop-and-Wait ARQ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XMODEM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field is a One Byte start of header (SOH) field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field is a two-byte Header.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header byte , the Sequence number carries the Frame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second header byte is used to check the validity of the sequence number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fixed data field holds 128 bytes of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last field CRC checks for errors in the data field only </a:t>
            </a:r>
            <a:endParaRPr lang="ko-KR" altLang="en-US" dirty="0" smtClean="0" sz="1200"/>
          </a:p>
          <a:p>
            <a:pPr marL="0" indent="0" defTabSz="15240" algn="l">
              <a:lnSpc>
                <a:spcPts val="1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Transmission in XMODEM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TX begins with sending of a NAK frame from the receiver to the sender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time, the sender sends a frame, it must wait for an ACK before sending next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NAK is received instead of ACK, the last frame is sent again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frame is also resent if no response arrives from a receiver after a fixed time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sender can also receive cancel (CAN) to abort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Control Frames in XMODEM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Control frames from the receiver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ACK: Acknowledgement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NAK: Error or start of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CAN: Aborts the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</a:t>
            </a:r>
            <a:endParaRPr lang="ko-KR" altLang="en-US" dirty="0" smtClean="0" sz="1397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Sliding Window ARQ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Go-back-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 </a:t>
            </a:r>
            <a:endParaRPr lang="ko-KR" altLang="en-US" dirty="0" smtClean="0" sz="1200" i="1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Selective Reject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Link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10.3, 11.1,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66" name="Rect 3"/>
          <p:cNvSpPr>
            <a:spLocks noGrp="1" noChangeArrowheads="1"/>
          </p:cNvSpPr>
          <p:nvPr/>
        </p:nvSpPr>
        <p:spPr>
          <a:xfrm rot="0">
            <a:off x="1600200" y="3218815"/>
            <a:ext cx="1442720" cy="6794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697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Stop-and-Wait ARQ </a:t>
            </a:r>
            <a:endParaRPr lang="ko-KR" altLang="en-US" dirty="0" smtClean="0" sz="1200"/>
          </a:p>
        </p:txBody>
      </p:sp>
      <p:sp>
        <p:nvSpPr>
          <p:cNvPr id="467" name="Rect 3"/>
          <p:cNvSpPr>
            <a:spLocks noGrp="1" noChangeArrowheads="1"/>
          </p:cNvSpPr>
          <p:nvPr/>
        </p:nvSpPr>
        <p:spPr>
          <a:xfrm rot="0">
            <a:off x="1143000" y="3422650"/>
            <a:ext cx="479425" cy="2533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800">
                <a:solidFill>
                  <a:srgbClr val="000000"/>
                </a:solidFill>
                <a:latin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#40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YMODEM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YMODEM is similar to X-MODEM with only the following major differences: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1024-Byte data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CANs to abort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ITU-T CRC-16 for Error Checking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Multiple files can be sent simultaneously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ZMODEM </a:t>
            </a:r>
            <a:endParaRPr lang="ko-KR" altLang="en-US" dirty="0" smtClean="0" sz="1397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Newer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Combines features of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XMODEM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and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YMODEM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BLAST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Blocked Asynchronous Transmission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More powerful than XMODEM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Full Duplex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Sliding Window 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Allows transfer of Data and Binary Files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KERMIT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Designed at Columbia University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Widely used Asynchronous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File Transfer protocol is similar in operation to XMODEM, with sender waiting for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NAK before it starts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Kermit allows the transmission of control characters as Text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Synchronous Protocols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Speed of synchronous TX makes it a better choice over Asynchronous T for LAN, MAN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WAN technology </a:t>
            </a:r>
            <a:endParaRPr lang="ko-KR" altLang="en-US" dirty="0" smtClean="0" sz="1200"/>
          </a:p>
          <a:p>
            <a:pPr marL="0" indent="0" defTabSz="15240" algn="l">
              <a:lnSpc>
                <a:spcPts val="1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Classes of Synchronous Protocols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Protocols can be divided into two main classes: 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03504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Character – Oriented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Bit – Oriented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Character – Oriented Protocols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protocols interpret a transmission frame or packet as a succession of characters,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usually composed of one byte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control information is in the form of an existing character encoding system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Bit – Oriented Protocols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protocols interpret a transmission frame or packet as a succession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individual bits, made meaningful by their placement in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information can be one or multiple bits depending on the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embodied in the pattern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Character –Oriented Protocols are not as efficient as bit – oriented protocols and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seldom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are easy to comprehend and employ the same logic as bit-oriented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Their study will provide the basis for studying the other data link layer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all data link protocols, control information is inserted in the data frame as separate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frames or as addition to existing data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character oriented protocols,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info is in the form of code words taken from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existing character sets such as ASCII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IBN’s BSC is the best known character oriented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Binary Synchronous Communi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cation (BSC)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Developed by IBM in 1964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Usable in both point-to-point and multiple communications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supports half-duplex TX using stop-and-wait ARQ 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Does not support full duplex TX or sliding window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BSC FRAMES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BSC protocol divides a transmission into frames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CONTROL FRAMES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If a frame is used strictly for control purposes, it is called a Control fram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frames are used to exchange information b/w communicating devices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example, to establish the connection, to control the flow, to request error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DATA FRAMES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72" name="Rect 3"/>
          <p:cNvSpPr>
            <a:spLocks noGrp="1" noChangeArrowheads="1"/>
          </p:cNvSpPr>
          <p:nvPr/>
        </p:nvSpPr>
        <p:spPr>
          <a:xfrm rot="0">
            <a:off x="1371600" y="1816735"/>
            <a:ext cx="234823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Also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Byte- Oriented Protocol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frame contains part or all of the message itself, it is called a Data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frames are used to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 information, but may also contain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applicable to that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Figure shows the format of a simple data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Arrow shows the direct of 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frame begins with two or more synch. (SYN) characters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characters alert the receiver to the arrival of a new frame and provide a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pattern used by the receiving device to synch itself with that of the sending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After the two synch characters, comes a start of text (STX)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character signals to the receiver that the control information is ending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next byte will be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or text can consist of varying number of characters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end of text (ETX) indicates the end of text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Finally, the Block Check Count (BCC) are included for error correction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BCC field can be a one-character LRC or a two –character CRC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Data Frame with Header 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frame as simple as above is seldom used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Usually we need to include the address of the receiving device,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address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sending device and the identity number of the frame (0 or 1) for stop-and-wait ARQ  </a:t>
            </a:r>
            <a:endParaRPr lang="ko-KR" altLang="en-US" dirty="0" smtClean="0" sz="1200"/>
          </a:p>
          <a:p>
            <a:pPr marL="0" indent="0" defTabSz="15240" algn="l">
              <a:lnSpc>
                <a:spcPts val="1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the above information is included in a special field called Header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Header begins with start of the header (SOH)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header comes after the SYNs and before the STX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Everything received after the SOH field but before STX character is the Header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 ltiblock Frame </a:t>
            </a:r>
            <a:endParaRPr lang="ko-KR" altLang="en-US" dirty="0" smtClean="0" sz="1200" b="1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probability of an error in the block of text increases with the length of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more bits in a frame, the more are the chances of an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this reason, text in a message is often divided b/w several blocks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block starts with STX and ends with ITB, intermediate text block except the last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Last block ends with ETX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After the ETX has been reached, and the last BCC checked, the receiver sends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single ACK for the entire frame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Some messages may be too long to fit in a frame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let the Rx know that the end of frame is not the end of transmission, the ETX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 in all the frames but the last one is replaced by an End of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 (ETB)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Multi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Frames</a:t>
            </a:r>
            <a:endParaRPr lang="ko-KR" altLang="en-US" dirty="0" smtClean="0" sz="1397" b="1"/>
          </a:p>
          <a:p>
            <a:pPr marL="0" indent="0" defTabSz="15240" algn="l">
              <a:lnSpc>
                <a:spcPts val="2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Control Frames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 A control frame is used by one device to send commands to or to get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another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control frame contains control characters but no data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carries information specific to the functioning of the data link layer itself </a:t>
            </a:r>
            <a:endParaRPr lang="ko-KR" altLang="en-US" dirty="0" smtClean="0" sz="1200"/>
          </a:p>
          <a:p>
            <a:pPr marL="0" indent="0" defTabSz="15240" algn="l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77" name="Rect 3"/>
          <p:cNvSpPr>
            <a:spLocks noGrp="1" noChangeArrowheads="1"/>
          </p:cNvSpPr>
          <p:nvPr/>
        </p:nvSpPr>
        <p:spPr>
          <a:xfrm rot="0">
            <a:off x="1371600" y="3212465"/>
            <a:ext cx="4688840" cy="12255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figure includes only 2 blocks but actual frames can have more than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Several frames can carry continuation of a single message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receiver must acknowledge each frame separately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07123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frames serve 3 purposes: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Establishing Connections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Maintaining Flow and Error Control during Data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Terminating Connection </a:t>
            </a:r>
            <a:endParaRPr lang="ko-KR" altLang="en-US" dirty="0" smtClean="0" sz="1200"/>
          </a:p>
          <a:p>
            <a:pPr marL="0" indent="0" defTabSz="15240" algn="l">
              <a:lnSpc>
                <a:spcPts val="3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22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 ata Link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22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 synchronous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22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2202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Section11.1, 11.2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 “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80" name="Rect 3"/>
          <p:cNvSpPr>
            <a:spLocks noGrp="1" noChangeArrowheads="1"/>
          </p:cNvSpPr>
          <p:nvPr/>
        </p:nvSpPr>
        <p:spPr>
          <a:xfrm rot="0">
            <a:off x="1304290" y="8656320"/>
            <a:ext cx="1473200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Synchronous Protocols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Characteristics of a Protocol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Direct or indirect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Monolithic or structured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Symmetric or asymmetric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Standard or nonstandard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Direct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Systems share a point to point link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can pass without intervening active agent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Simple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Indirect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Switched networks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Interne works or internets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transfer depend on other entities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Complex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Monolithic or Structured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Communications is a complex task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To complex for single unit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Structured design breaks down problem into smaller units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Layered structure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Symmetric or Asymmetric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Symmetric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Communication between peer entities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Asymmetric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Client/server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Standard or Nonstandard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Nonstandard protocols built for specific computers and tasks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Communication Tasks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Protocols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Protocol Architecture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Characteristics of a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1.4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Sections 1.1,2.1 “Data and Computer Communication” 6th Edition by William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Stallings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97408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#41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b="1">
                <a:solidFill>
                  <a:srgbClr val="000000"/>
                </a:solidFill>
                <a:latin typeface="Times New Roman"/>
                <a:ea typeface="Times New Roman"/>
              </a:rPr>
              <a:t>Bit-Oriented Protocols </a:t>
            </a:r>
            <a:endParaRPr lang="ko-KR" altLang="en-US" dirty="0" smtClean="0" sz="1602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character-oriented protocols, bits are grouped into predefined patterns forming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comparison, bit-oriented protocols can pack more information into shorter frames </a:t>
            </a:r>
            <a:endParaRPr lang="ko-KR" altLang="en-US" dirty="0" smtClean="0" sz="1200"/>
          </a:p>
          <a:p>
            <a:pPr marL="0" indent="0" defTabSz="15240" algn="l">
              <a:lnSpc>
                <a:spcPts val="1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lot of bit-oriented protocols have been developed over the years: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of these HDLC is the design of the ISO and has become the basis for all bit-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oriented protocols in use today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In 1975, IBM gave Synchronous Data Link Control (SDLC)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In 1979, ISO answered with High Level Data Link Control (HDLC)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Since 1981, ITU-T has developed a series of protocols called Link Access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LAPs: LAPB, LAPD, LAPM, LAPZ etc. all based on HDLC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HDLC is basis for all protocols, so we will study it in detail: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High Level Data Link Control (HDLC)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Bit-oriented data link protocol designed for: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Full Duplex and Half Duplex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Point-to-point And Multipoint Links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Characterization of HDLC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HDLC can be characterized by: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Station Types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Configurations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Response Modes 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STATION TYPES (1)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HDLC differentiates b/w 3 types of stations: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Primary Station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Secondary Station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Combined Station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STATION TYPES (2)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Primary Station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Primary station works in the same way as primary devices in the discussion of flow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primary is a device in point-to-point or multipoint line configuration that has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complete control of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STATION TYPES (3)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Secondary Station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primary sends commands to the secondary 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primary issues commands and a secondary issues responses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STATION TYPES (4)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Combined Station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combined station can both command and respond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combined station is one of a set of connected peer devices programmed to behave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either as a primary or as a secondary depending on the nature and the direction of the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Configuration (1)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Configuration refers to the relationship of the hardware devices on a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Primary , secondary and combined stations can be configured in three ways: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Unbalanced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Symmetrical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Balanced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Configuration (2)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Unbalanced Configuration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called Master/Slave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device is a primary and others are 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Unbalanced configuration can be point to point if only two devices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involved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of the times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multipoint with one primary controlling several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secondaries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Config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uration (3)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Symmetrical Configuration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physical station on a link consists of two logical stations, one a primary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 other a 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Separate lines link the primary aspect of one physical station to the 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aspect of another physical station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Configuration (4)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Balanced Configuration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stations in a point-to-point topology are of combined type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HDLC does not support balanced multipoint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Station Types &amp; Configurations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3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Modes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mode in HDLC is the relationship b/w two devices involved in an exchange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mode describes who controls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HDLC supports 3 modes of communication b/w stations: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Normal Response Mode (NRM)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Asynchronous Response Mode (ARM)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Asynchronous Balanced Mode (ABM) </a:t>
            </a:r>
            <a:endParaRPr lang="ko-KR" altLang="en-US" dirty="0" smtClean="0" sz="1200"/>
          </a:p>
          <a:p>
            <a:pPr marL="0" indent="0" defTabSz="15240" algn="l">
              <a:lnSpc>
                <a:spcPts val="1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Normal Response Mode (NRM)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Refers to the standard primary-secondary relationship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Secondary device must have permission from primary device before transmitting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Once permission has been granted, the secondary may initiate a response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one or more frames containing data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Asynchronous Response Mode (ARM)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secondary may initiate a TX w/o permission from the primary whenever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channel is idle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ARM does not alter the primary secondary relationship in any other way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transmissions from the primary still go to the secondary and are then relayed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other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Asynchronous Balanced Mode (ABM)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stations are equal and therefore only combined stations connected in point-to-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point are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Either combined station may initiate TX with the other combined station w/o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permission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HDLC Frames</a:t>
            </a:r>
            <a:endParaRPr lang="ko-KR" altLang="en-US" dirty="0" smtClean="0" sz="1200" b="1"/>
          </a:p>
          <a:p>
            <a:pPr marL="0" indent="0" defTabSz="15240" algn="l">
              <a:lnSpc>
                <a:spcPts val="2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HDLC defines 3 types of Frames: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Information Frames (I-Frames)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Supervisory Frames (S-Frames)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Unnumbered Frames(U-Frames)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I-Frames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used to transport user data and control information relating to user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S-Frames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used only to transport control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U-Frame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reserved for System Management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frame in HDLC may contain up to six fields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beginning Flag Field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 address field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control field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 information Field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frame check sequence (FCS)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 ending Flag Field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16902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Flag Field </a:t>
            </a:r>
            <a:endParaRPr lang="ko-KR" altLang="en-US" dirty="0" smtClean="0" sz="1200" b="1"/>
          </a:p>
          <a:p>
            <a:pPr marL="0" indent="0" defTabSz="15240" algn="l">
              <a:lnSpc>
                <a:spcPts val="18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flag field of an HDLC frame is an 8-bit sequence with a bit patter 01111110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identifies both the beginning and the ending of the of a frame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It serves as a Synchronization pattern for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Fig. shows placement of 2 flag fields in an I-Frame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HDLC Address Field  </a:t>
            </a:r>
            <a:endParaRPr lang="ko-KR" altLang="en-US" dirty="0" smtClean="0" sz="1397" b="1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is either the originator or the destination of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primary station creates Frame it includes a ‘To’ address and if a secondary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creates the frame, it contains a ‘From’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Can be of one byte or several bytes depending upon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address field is only 1 byte, the last bit is always a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the address is of several bytes, all bytes but the last one will end with 0 ,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last will end with a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Ending each intermediate byte with 0 indicates to the receiver that there are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 bytes to come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491" name="Rect 3"/>
          <p:cNvSpPr>
            <a:spLocks noGrp="1" noChangeArrowheads="1"/>
          </p:cNvSpPr>
          <p:nvPr/>
        </p:nvSpPr>
        <p:spPr>
          <a:xfrm rot="0">
            <a:off x="1600200" y="8009890"/>
            <a:ext cx="4847590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second field of HDLC frame contains the address of the secondary station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7817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HDLC Control Field  </a:t>
            </a:r>
            <a:endParaRPr lang="ko-KR" altLang="en-US" dirty="0" smtClean="0" sz="1397" b="1"/>
          </a:p>
          <a:p>
            <a:pPr marL="0" indent="0" defTabSz="15240" algn="l">
              <a:lnSpc>
                <a:spcPts val="2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control field is a one o two byte segment of the frame used for flow management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two byte case is called the Extended Mode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fields differ depending on the frame type: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If the control field is a 0, the frame is an I-Frame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If the first bit is 1 and the second bit is a 0 , it is S-Frame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If both first and second bits are 1’s, it is U-Frame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P/F bit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a single bit with dual purpose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has meaning only when it is ‘1’ and it can mean Poll or Final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frame is sent by a primary to secondary, it means POLL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frame is sent by a secondary to a primary, it is FINAL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HDLC Control Field –EXTENDED </a:t>
            </a:r>
            <a:endParaRPr lang="ko-KR" altLang="en-US" dirty="0" smtClean="0" sz="1397" b="1"/>
          </a:p>
          <a:p>
            <a:pPr marL="0" indent="0" defTabSz="15240" algn="l">
              <a:lnSpc>
                <a:spcPts val="1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field in the I-Frame and S-Frame is two bytes long to allow seven bits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sending and receiving sequence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However the control field in the U-Frame is still one byte </a:t>
            </a:r>
            <a:endParaRPr lang="ko-KR" altLang="en-US" dirty="0" smtClean="0" sz="1200"/>
          </a:p>
          <a:p>
            <a:pPr marL="0" indent="0" defTabSz="15240" algn="l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Information field contains the user’s data in an I-Frame and Network Management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in a U-Frame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S-Frame has no information field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Its length can vary from one network to another but remains fixed within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possible to send Control information in the information field of the I-Frame along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data.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process is called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Piggybacking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FCS is HDLC’s error detection field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can contain a two- or four byte CRC </a:t>
            </a:r>
            <a:endParaRPr lang="ko-KR" altLang="en-US" dirty="0" smtClean="0" sz="1200"/>
          </a:p>
          <a:p>
            <a:pPr marL="0" indent="0" defTabSz="15240" algn="l">
              <a:lnSpc>
                <a:spcPts val="2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Link Access Procedures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LAPB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 access procedure, balanced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LAPD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 access procedure for D- channel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LAPM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 access procedure for modems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Bit-Oriented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HDLC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 Access Protocols (LAPs)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Section11.4, 11.5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6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#42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Local Area Network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local area network is a data communication system that allows a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independent devices to communicate directly with each other in a limited geographical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Architectures for LANS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Dominated by 4 architectures: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Ethernet, Token Bus, Token Ring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Standards of IEEE and a part of its Project 802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Fiber Distributed Data Interface (FDDI)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ANSI Standard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LAN compared with OSI 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1985, the computer society of IEEE started a project called PROJECT 802 to set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standards to enable intercommunication b/w equipment from a variety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manufacturers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project does not seek to replace any part of 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it is a way of specifying functions of physical layer , the data link layer and up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some extent the network layer to allow for interconnectivity of major LAN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relationship of IEEE project 802 to the OSI Model is shown in the figure: </a:t>
            </a:r>
            <a:endParaRPr lang="ko-KR" altLang="en-US" dirty="0" smtClean="0" sz="1200"/>
          </a:p>
          <a:p>
            <a:pPr marL="0" indent="0" defTabSz="15240" algn="l">
              <a:lnSpc>
                <a:spcPts val="20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FIGURE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IEEE has divided the data link layer into two sub-layers: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Logical Link Control (LLC)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Medium Access Control (MAC)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LLC is non-architecture specific i.e. it is the same for all IEEE-defined LANs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MAC sub layer on the other hand contains a number of distinct modules;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carries proprietary info specific to the LAN product being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LAN compared with OSI -Figure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addition to the two sub-layers , Project 802 contain a section governing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internetworking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section assures the compatibility of different LANs and MANs across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allows data to be exchanged across otherwise incompatible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PROJECT 802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Strength of Project 802 is Modularity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subdividing the functions necessary for LAN management, the designers were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able to standardize those that can be generalized and isolate those that must remain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specific </a:t>
            </a:r>
            <a:endParaRPr lang="ko-KR" altLang="en-US" dirty="0" smtClean="0" sz="1200"/>
          </a:p>
          <a:p>
            <a:pPr marL="0" indent="0" defTabSz="15240" algn="l">
              <a:lnSpc>
                <a:spcPts val="2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endParaRPr lang="ko-KR" altLang="en-US" dirty="0" smtClean="0" sz="1602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							IEEE 802.11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Is the section of Project 802 devoted to internetworking issues in LANs and MANs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not yet complete, it seek to resolve the incompatibilities b/w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architectures w/o requiring modifications in existing addressing, access, and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recovery mechanisms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							LLC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general, IEEE project 802 model takes the structure of an HDLC frame and divides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into two sets of functions: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One set contains the end-user portions of the frame: The logical address,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information and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These functions are handled by IEEE 802.2 LLC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LLC is upper of data link layer and is common to all LAN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							MAC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set of functions, the MAC sub-layer , resolves the contention for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shared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contains Synchronization Flag, Flow and Error control specifications as well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physical address of next station to receive &amp; route a packet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Standards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“A standard provides a model for development that makes it possible for a product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to work regardless of the individual manufacturer|”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great deal of coordination and cooperation is required by the devices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device prepared by a specific manufacturer may not be compatible with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devices prepared by other manufacturers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Unavailability of standards creates problems and puts a halt to product growth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An example of non-standardized products is AUTOMOBILES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Why Standards are Essential?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Standards are therefore essential in: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Creating and Maintaining an Open and competitive Market for Equipment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Manufacturers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Guaranteeing National and International Interoperability of Data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Telecommunications Technology and Equipment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understand this using an EXAMPLE </a:t>
            </a:r>
            <a:endParaRPr lang="ko-KR" altLang="en-US" dirty="0" smtClean="0" sz="1200"/>
          </a:p>
          <a:p>
            <a:pPr marL="0" indent="0" defTabSz="15240" algn="l">
              <a:lnSpc>
                <a:spcPts val="2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NOTE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K sources and L receivers leads to K*L protocols and 2*K*L implementations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If common protocol used, K + L implementations needed</a:t>
            </a:r>
            <a:endParaRPr lang="ko-KR" altLang="en-US" dirty="0" smtClean="0" sz="1200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MAC protocols are specific to LAN using them (Ethernet, Token Ring, Token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Bus etc)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Protocol Data Unit (PDU)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data unit in the LLC level is called the Protocol Data unit (PDU)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PDU contains 4 fields familiar from HDLC: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destination service access point (DSAP)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source service access point (SSAP)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control field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 Information field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Protocol Data Unit (PDU) </a:t>
            </a:r>
            <a:endParaRPr lang="ko-KR" altLang="en-US" dirty="0" smtClean="0" sz="1200" b="1"/>
          </a:p>
          <a:p>
            <a:pPr marL="0" indent="0" defTabSz="15240" algn="l">
              <a:lnSpc>
                <a:spcPts val="2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 DSAP and SSAP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DSAP and SSAP are addresses used by LLC to identify the protocol stacks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receiving and sending machines that are generating and using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first bit of the DSAP indicates whether the frame is intended for an individual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group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first bit of SSAP indicates whether the communication is a command or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response PDU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CONTROL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control field of PDU is identical to the control field in HDLC.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in HDLC, PDU frames can be I-frames, S-frames, or U-Frames and carry all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codes and the information that the corresponding HDLC frame carry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The PDU  has no flag fields, no CRC, and no station address 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These fields are added in the lower sub-layer i.e. MAC Layer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ETHERNET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IEEE 802.3 supports a LAN standard originally developed by Xerox and later extended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a joint venture b/w Digital Equipment Corporation, Intel Corporation and Xerox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is called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Categories of 802.3-Figure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endParaRPr lang="ko-KR" altLang="en-US" dirty="0" smtClean="0" sz="1602"/>
          </a:p>
          <a:p>
            <a:pPr marL="0" indent="0" defTabSz="15240" algn="l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IEEE 802.3 defines two categories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BASEBAND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BROADBAND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word “base” specifies a digital signal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word “broad” specifies an analog signal 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IEEE divides the base band category into 5 standards: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10 Base 5 , 10 Base 2, 10 Base-T, 1 Base 5, 100 Base-T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first number (10, 1, or 100) indicates the data rate in Mbps.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last number or letter (5, 2, 1, or T) indicates the maximum cable length or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type of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IEEE defines only one specification for the broadband category: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10 Broad 36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Again the first number (10) indicates the data rate.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last number defines the maximum cable length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Max. cable length restriction can be changed using networking devices i.e. Repeaters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Bridges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Access Method: CSMA/CD </a:t>
            </a:r>
            <a:endParaRPr lang="ko-KR" altLang="en-US" dirty="0" smtClean="0" sz="1397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Multiple Access: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Multiple users access to a single line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Carrier Sense: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device listens to the line before it transmits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Collision Detection: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Extremely high voltage indicates a collision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Need for a Access Method </a:t>
            </a:r>
            <a:endParaRPr lang="ko-KR" altLang="en-US" dirty="0" smtClean="0" sz="1397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Whenever multiple users have unregulated access to a single line, there is a danger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signals overlapping and destroying each other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Such overlaps which turn signals to Noise are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COLLISIONS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As traffic increases on multiple-access link, so do collisions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LAN therefore needs a mechanism to coordinate traffic, minimize the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collisions and maximizes the number of frames that are delivered successfully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The access mechanism used in Ethernet is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Carrier Sense Multiple Access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with Collision Detection (CSMA/CD)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MA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CSMA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CSMA/CD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CSMA/CD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original design was 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multiple access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method in which every workstation had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equal access to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multiple access, there was no provision for traffic coordination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Access to the line was open to any node at any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device wishing to transmit sent its data and then relied on ACKs to know if it had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reached its 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CSMA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system, any device wishing to transmit must first listen for existing traffic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 the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device must listen by checking for voltage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no voltage is detected, the line is considered idle and the TX  is initiated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CSMA cuts down on the number of collisions but does not eliminate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system transmits after checking the line and another system transmits during this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small interval, collisions can still occur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final step is the addition of Collision Detection (CD)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CSMA/CD, the station wishing to transmit first listens to make certain the link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free, then transmits its data, then listens again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During the data transmission, the station checks for the extremely high voltages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indicate a collision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collision is detected, the station quits the current TX and waits a predetermined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amount of time for the line to clear, then sends its data again </a:t>
            </a:r>
            <a:endParaRPr lang="ko-KR" altLang="en-US" dirty="0" smtClean="0" sz="1200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•</a:t>
            </a:r>
            <a:endParaRPr lang="ko-KR" altLang="en-US" dirty="0" smtClean="0" sz="1602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Addressing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station on the Ethernet network such as a PC, workstation or printer has its own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Interface Card (NIC)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NIC usually fits inside the station and provides the station with a 6-byte physical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number on the NIC is unique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Data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Ethernet LANs can support data rates between 1 and 100 Mbps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Implementation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IEEE 802.3 standard, the IEEE defines types of cables, connections and signals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 to be used in each of the five different Ethernet implementations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frame is transmitted to every station on the link but read only by the station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it is addressed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10 Base 5: Thick Ethernet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first of the physical standards defined in IEEE 802.3 model is called 10 Base 5,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Thick Ethernet or Thicknet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name is derived from the size of the cable which is roughly the size of a garden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hose and cannot be bent with hands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 Base 5 is a bus topology LAN that uses base band signaling and has a max.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 length of 500 meters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2739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Size Limitations of 10 Base 5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Networking devices such as Repeaters and Bridges are used to overcome the size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limitation of LAN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Thicknet, a LAN can be divided into segments by connecting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case, the length of each segment is limited to 500 meters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 to reduce collisions, the total  length of the bus should not exceed 2500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meters (5 segments)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the standard demands that each station be separated from each other 2.5 meters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200 stations per segment and 1000 stations total </a:t>
            </a:r>
            <a:endParaRPr lang="ko-KR" altLang="en-US" dirty="0" smtClean="0" sz="1200"/>
          </a:p>
          <a:p>
            <a:pPr marL="0" indent="0" defTabSz="15240" algn="l">
              <a:lnSpc>
                <a:spcPts val="20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•</a:t>
            </a:r>
            <a:endParaRPr lang="ko-KR" altLang="en-US" dirty="0" smtClean="0" sz="1602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Topology of 10 Base 5 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physical connectors and cables utilized by 10 base 5 include coaxial cable,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Interface Card, Transceivers and Attachment Unit Interface (AUI) cables </a:t>
            </a:r>
            <a:endParaRPr lang="ko-KR" altLang="en-US" dirty="0" smtClean="0" sz="1200"/>
          </a:p>
          <a:p>
            <a:pPr marL="0" indent="0" defTabSz="15240" algn="l">
              <a:lnSpc>
                <a:spcPts val="2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6260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0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RG-8 Cable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RG-8 cable (Radio Government) is a thick coaxial cable that provides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backbone of IEEE 802.3 standard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TRANSCEIVER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station is attached by an AUI cable to an intermediary device called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Attachment Unit (MAU) or a Transceiver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Transceiver performs the CSMS/CD function of checking for voltages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collisions on the line and may contain a small buffer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AUI Cables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station is linked to its corresponding transceiver by an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AUI cable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also called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Transceiver cable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AUI is a 15 wire cable with plug that performs the physical layer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b/w the station and the transceiver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AUI has a max. Length of 50 meters and it terminates in a 15-pin DB- 15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TRANSCEIVER TAP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transceiver contains a connecting mechanism called a TAP because it allows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transceiver to tap into the line at any 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TAP is a thick cable sized well with a metal spike in the center </a:t>
            </a:r>
            <a:endParaRPr lang="ko-KR" altLang="en-US" dirty="0" smtClean="0" sz="1200"/>
          </a:p>
          <a:p>
            <a:pPr marL="0" indent="0" defTabSz="15240" algn="l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spike is attached to wires inside the transceiver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cable is pressed into the well, the spike pierces the jacket and sheathing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layers and makes an electrical connection b/w the transceiver and the cables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kind of connector is often called a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VAMPIRE TAP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because it bites the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Area Networks (LANs)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Project 802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Protocol Data Unit (PDU)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Section12.1, 12.2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#43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Ethernet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2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10 Base 2: Thin Ethernet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second Ethernet Implementation defined by IEEE 802 series is called 10 Base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2, Thin Ethernet, Thin net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called Cheap net because it provides an inexpensive alternative to 10 Base 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Ethernet, with the same data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10 Base 5, 10 Base 2 is a Bus Topology LAN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 Base 2: Thin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The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advantages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thin Ethernet are 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reduced cost and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ease of installation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the cable is lighter weight and more flexible than that used in Thicknet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The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disadvantages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Short Range (185 m as opposed to 500 m) 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Smaller Capacity (thinner cable accommodates fewer stations)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Physical Topology of 10 base 2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connectors and cables utilized are: NICs, Thin coaxial cable and BNC-T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technology, the transceiver circuitry is moved to the NIC,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transceiver tap is replaced by connector that splices directly into the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 AUI cables are needed 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							NIC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NICs in Thin Ethernet provide the same functionality as those in Thicknet plus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of the Transceiver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10 Base 2 NIC not only provides the station with an address but also checks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voltages on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RG-58 Cable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cables are relatively easy to install and move around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Especially inside the buildings where cable must be pulled through the walls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ceilings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BNC-T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BNC-T connector is a T-shaped device with three ports: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for the NIC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each for the input and output ends of the cable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10 base T: Twisted Pair Ethernet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Most popular standard defined in IEEE 802.3 series is 10 Base T also called Twisted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Pair Ethernet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a Star topology LAN that uses Unshielded Twisted pair (UTP) cable instead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coaxial cable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supports a data rate of 10 Mbps and has a maximum length of 100 meters </a:t>
            </a:r>
            <a:endParaRPr lang="ko-KR" altLang="en-US" dirty="0" smtClean="0" sz="1200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of individual transceivers, 10 Base T Ethernet places all of its networking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operations in an intelligent Hub with a port for each station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Stations are linked into the hub by four pair RJ-45 cable terminating at each end in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male-type connector much like a Telephone jack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hub fans out any transmitted frame to all of its connected stations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station contains a NIC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4-pair UTP of not more than 100 meters connects the NIC to the appropriate port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 Base T 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weight &amp; flexibility of the cable and the convenience of RJ-45 jack and plug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makes it the easiest to install and reinstall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1 Base 5: STAR LAN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Star LAN is infrequently used nowadays because of its slow speed of approx. 1Mbps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Range can be increased by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DAISY CHAINING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10 Base T, Star LAN uses Twisted pair cable to connect stations to a central 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Star LAN allows 10 devices to be linked with only the lead device connected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hub </a:t>
            </a:r>
            <a:endParaRPr lang="ko-KR" altLang="en-US" dirty="0" smtClean="0" sz="1200"/>
          </a:p>
          <a:p>
            <a:pPr marL="0" indent="0" defTabSz="15240" algn="l">
              <a:lnSpc>
                <a:spcPts val="18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Switched Ethernet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attempt to improve the performance of 10BASE-T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 ×10 Mbps with N devices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03186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Categories of Data Communication Standards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Standards </a:t>
            </a:r>
            <a:endParaRPr lang="ko-KR" altLang="en-US" dirty="0" smtClean="0" sz="1397"/>
          </a:p>
          <a:p>
            <a:pPr marL="0" indent="0" defTabSz="15240" algn="l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De jure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De facto </a:t>
            </a:r>
            <a:endParaRPr lang="ko-KR" altLang="en-US" dirty="0" smtClean="0" sz="1397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(By Law)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(By Fact) </a:t>
            </a:r>
            <a:endParaRPr lang="ko-KR" altLang="en-US" dirty="0" smtClean="0" sz="1397"/>
          </a:p>
          <a:p>
            <a:pPr marL="0" indent="0" defTabSz="15240" algn="l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Proprietary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Non Proprietary </a:t>
            </a:r>
            <a:endParaRPr lang="ko-KR" altLang="en-US" dirty="0" smtClean="0" sz="1397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De facto (By fact or By Convention)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Standards not approved by an organized body but have been adopted as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through their widespread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De jure (By Law or By Regulation)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Standards that have been legislated by an officially recognized regulation body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Subdivision of De Facto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PROPRIETARY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(Closed Standards)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Standards that are originally invented by a   Commercial Organization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a basis for the operation of its products they are wholly owned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company. They are also called Closed Standards because they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close off Communication between systems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NON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PROPRIETARY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(Open Standards)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They are originally developed by groups or committees that 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passed them into public domains. They are also called Open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they open Communication between different systems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Standard Organizations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Standards are developed mainly by 3 entities: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Standard Creation Committees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Forums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Regulatory Agencies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6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Fast Ethernet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rate can be increased by decreasing the collision domain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10 Mbps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100 Mbps, then 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2500 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250 m </a:t>
            </a:r>
            <a:endParaRPr lang="ko-KR" altLang="en-US" dirty="0" smtClean="0" sz="1200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3024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100 Base-TX and 100 Base-FX </a:t>
            </a:r>
            <a:endParaRPr lang="ko-KR" altLang="en-US" dirty="0" smtClean="0" sz="1397" b="1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100 Base-T4 </a:t>
            </a:r>
            <a:endParaRPr lang="ko-KR" altLang="en-US" dirty="0" smtClean="0" sz="1397" b="1"/>
          </a:p>
          <a:p>
            <a:pPr marL="0" indent="0" defTabSz="15240" algn="l">
              <a:lnSpc>
                <a:spcPts val="2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Gigabit Ethernet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Usually serves as a backbone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Four implementations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1000Base-SX, 1000Base-LX: Optical fiber, 550-5000 m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1000Base-CX (STP), 1000Base-T (UTP): 25 m </a:t>
            </a:r>
            <a:endParaRPr lang="ko-KR" altLang="en-US" dirty="0" smtClean="0" sz="1200"/>
          </a:p>
          <a:p>
            <a:pPr marL="0" indent="0" defTabSz="15240" algn="l">
              <a:lnSpc>
                <a:spcPts val="2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Token Bus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Other LANs are not suitable for this purpose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Token Bus has no commercial application in data communications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Token Ring allows each station to send one frame per turn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Access method: Token passing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Ethernet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Implementations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Ethernet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Bus/Ring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12.2, 12.3, 12.4, 12.5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</a:t>
            </a:r>
            <a:endParaRPr lang="ko-KR" altLang="en-US" dirty="0" smtClean="0" sz="1200"/>
          </a:p>
          <a:p>
            <a:pPr marL="0" indent="0" defTabSz="15240" algn="l">
              <a:lnSpc>
                <a:spcPts val="1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1850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#44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Token Ring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Token Ring allows each station to send one frame per turn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Access method: Token passing </a:t>
            </a:r>
            <a:endParaRPr lang="ko-KR" altLang="en-US" dirty="0" smtClean="0" sz="1200"/>
          </a:p>
          <a:p>
            <a:pPr marL="0" indent="0" defTabSz="15240" algn="l">
              <a:lnSpc>
                <a:spcPts val="3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Access Control of Token Ring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Priority and reservation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station has a priority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Time limits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Ring imposes a time limit to keep traffic moving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Monitor Stations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station is designated as a monitor station to handle several problems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Monitor station generates a new token when it is lost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Monitor station removes recirculating data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Token Ring Frame </a:t>
            </a:r>
            <a:endParaRPr lang="ko-KR" altLang="en-US" dirty="0" smtClean="0" sz="1397" b="1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Data Frame Fields </a:t>
            </a:r>
            <a:endParaRPr lang="ko-KR" altLang="en-US" dirty="0" smtClean="0" sz="1397" b="1"/>
          </a:p>
          <a:p>
            <a:pPr marL="0" indent="0" defTabSz="15240" algn="l">
              <a:lnSpc>
                <a:spcPts val="2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Implementation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station in the Token Ring regenerates the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disabled or disconnected node could stop the traffic flow around the entire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station is connected to an automatic switch </a:t>
            </a:r>
            <a:endParaRPr lang="ko-KR" altLang="en-US" dirty="0" smtClean="0" sz="1200"/>
          </a:p>
          <a:p>
            <a:pPr marL="0" indent="0" defTabSz="15240"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Token Ring Switch </a:t>
            </a:r>
            <a:endParaRPr lang="ko-KR" altLang="en-US" dirty="0" smtClean="0" sz="1200" b="1"/>
          </a:p>
          <a:p>
            <a:pPr marL="0" indent="0" defTabSz="15240" algn="l">
              <a:lnSpc>
                <a:spcPts val="3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Multi station Access Unit  (MAU)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Individual automatic switches are combined in to a 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MAU can support up to 8 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it looks like a star, it is in fact a ring  </a:t>
            </a:r>
            <a:endParaRPr lang="ko-KR" altLang="en-US" dirty="0" smtClean="0" sz="1200"/>
          </a:p>
          <a:p>
            <a:pPr marL="0" indent="0" defTabSz="15240" algn="l">
              <a:lnSpc>
                <a:spcPts val="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90677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FDDI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Fiber Distributed Data Interface standardized by ANSI and the ITU-T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100 Mbps LAN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CDDI: Copper version of FDDI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Access method: Token passing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FDDI Time Registers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 registers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Values are set when the ring is initialized and do not vary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(Synchronous Allocation)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TTRT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(Target Token Rotation Time)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AMT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(Absolute Maximum Time)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FDDI Timers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Timers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station contains two timers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TRT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(Token Rotation Timer) : Incrementing 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THT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(Token Holding Timer) : Decrementing </a:t>
            </a:r>
            <a:endParaRPr lang="ko-KR" altLang="en-US" dirty="0" smtClean="0" sz="1200"/>
          </a:p>
          <a:p>
            <a:pPr marL="0" indent="0" defTabSz="15240" algn="l">
              <a:lnSpc>
                <a:spcPts val="1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3562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Station Procedure </a:t>
            </a:r>
            <a:endParaRPr lang="ko-KR" altLang="en-US" dirty="0" smtClean="0" sz="1397" b="1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Station Procedure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THT is set to the difference between TTRT and TRT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THT = TTRT - TRT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TRT is reset to zero (TRT = 0)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station sends S-frames during the time in SA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station sends A-frames as long as THT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Release the token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Dual Ring (Figure-1) </a:t>
            </a:r>
            <a:endParaRPr lang="ko-KR" altLang="en-US" dirty="0" smtClean="0" sz="1397" b="1"/>
          </a:p>
          <a:p>
            <a:pPr marL="0" indent="0" defTabSz="15240" algn="l">
              <a:lnSpc>
                <a:spcPts val="3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Dual Ring (Figure-2) </a:t>
            </a:r>
            <a:endParaRPr lang="ko-KR" altLang="en-US" dirty="0" smtClean="0" sz="1397" b="1"/>
          </a:p>
          <a:p>
            <a:pPr marL="0" indent="0" defTabSz="15240" algn="l">
              <a:lnSpc>
                <a:spcPts val="27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Ring 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FDDI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12.5, 12.6, 12.7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#45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Internet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An internet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a generic term used to mean an interconnection of individual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create an internet, we need networking devices called routers and gateways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internet is different from the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Internet is the name of a specific worldwide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Connecting devices (Figure-1) </a:t>
            </a:r>
            <a:endParaRPr lang="ko-KR" altLang="en-US" dirty="0" smtClean="0" sz="1200" b="1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Connecting devices (Figure-2) </a:t>
            </a:r>
            <a:endParaRPr lang="ko-KR" altLang="en-US" dirty="0" smtClean="0" sz="1200" b="1"/>
          </a:p>
          <a:p>
            <a:pPr marL="0" indent="0" defTabSz="15240" algn="l">
              <a:lnSpc>
                <a:spcPts val="3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Standard Creation Committees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are Procedural Bodies and they are so slow moving and cannot co-op with the fast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growing communication industry.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ISO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International Standard’s Organization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Voluntary Organization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Created in 1947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Members are from Standard Creation Committees of different countries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Includes representatives from 82 countries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Open System Interconnection (OSI)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ITU-T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By 1970s a lot of countries were defining standards but there was no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International compatibility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United Nations made as a part of their ITU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Consultative Committee for International Telegraphy and Telephony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(CCITT)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 1993 , ITU-Telecomm Standards Sector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Important ITU-T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V Series (V32, V33, V42, Define Data Transmission over phone 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X Series(X.25, 400, 500): Define Transmission over Public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ISDN: Integrated Services Digital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The American National Standard Institute (ANSI)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Private-Non Profit Cooperation not affiliated  with US Government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Members include professional societies, industrial associations, govt.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regulatory bodies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Submits proposal to ITU-T and is a voting member for USA in ISO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The Institute of Electrical and Electronics Engineers (IEEE)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Largest professional engineering society in the world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Also oversees the development of Telecommunication and Wireless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International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Special committee for LANS out of which emerged Project 802 (802.3,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802.4, 802.5)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Forums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Special Interest Groups with representatives from interested corporations they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facilitate and fasten standardization process by working with universities,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users to test, evaluate and standardize new technologies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2356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Repeaters </a:t>
            </a:r>
            <a:endParaRPr lang="ko-KR" altLang="en-US" dirty="0" smtClean="0" sz="1397" b="1"/>
          </a:p>
          <a:p>
            <a:pPr marL="0" indent="0" defTabSz="15240" algn="l">
              <a:lnSpc>
                <a:spcPts val="2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repeater allows us to extend only the physical length of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Repeater is a regenerator, not an amplifier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Repeaters (Figure-2) </a:t>
            </a:r>
            <a:endParaRPr lang="ko-KR" altLang="en-US" dirty="0" smtClean="0" sz="1200" b="1"/>
          </a:p>
          <a:p>
            <a:pPr marL="0" indent="0" defTabSz="15240" algn="l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Repeaters (Figure-3) </a:t>
            </a:r>
            <a:endParaRPr lang="ko-KR" altLang="en-US" dirty="0" smtClean="0" sz="1200" b="1"/>
          </a:p>
          <a:p>
            <a:pPr marL="0" indent="0" defTabSz="15240" algn="l">
              <a:lnSpc>
                <a:spcPts val="2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544" name="Rect 3"/>
          <p:cNvSpPr>
            <a:spLocks noGrp="1" noChangeArrowheads="1"/>
          </p:cNvSpPr>
          <p:nvPr/>
        </p:nvSpPr>
        <p:spPr>
          <a:xfrm rot="0">
            <a:off x="3218815" y="1115695"/>
            <a:ext cx="137541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Repeaters (Figure-1)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616267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Bridges </a:t>
            </a:r>
            <a:endParaRPr lang="ko-KR" altLang="en-US" dirty="0" smtClean="0" sz="1200" b="1"/>
          </a:p>
          <a:p>
            <a:pPr marL="0" indent="0" defTabSz="15240" algn="l">
              <a:lnSpc>
                <a:spcPts val="28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Bridges can divide a large network into smaller segments </a:t>
            </a:r>
            <a:endParaRPr lang="ko-KR" altLang="en-US" dirty="0" smtClean="0" sz="1200"/>
          </a:p>
          <a:p>
            <a:pPr marL="0" indent="0" defTabSz="15240" algn="l">
              <a:lnSpc>
                <a:spcPts val="3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a frame enters a bridge, the bridge: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6072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only regenerates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but check the address of the destination and forwards the new copy only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segment to which the address belongs </a:t>
            </a:r>
            <a:endParaRPr lang="ko-KR" altLang="en-US" dirty="0" smtClean="0" sz="1200"/>
          </a:p>
          <a:p>
            <a:pPr marL="0" indent="0" defTabSz="15240" algn="l">
              <a:lnSpc>
                <a:spcPts val="2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Routers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2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Routers relay packets among multiple interconnection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2168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TCP/IP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Control Protocol/ Internet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1969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 ARPA(Advanced Research Project Agency) net </a:t>
            </a:r>
            <a:endParaRPr lang="ko-KR" altLang="en-US" dirty="0" smtClean="0" sz="1200"/>
          </a:p>
          <a:p>
            <a:pPr marL="0" indent="0" defTabSz="15240" algn="l">
              <a:lnSpc>
                <a:spcPts val="4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TCP/IP and OSI </a:t>
            </a:r>
            <a:endParaRPr lang="ko-KR" altLang="en-US" dirty="0" smtClean="0" sz="1397" b="1"/>
          </a:p>
          <a:p>
            <a:pPr marL="0" indent="0" defTabSz="15240" algn="l">
              <a:lnSpc>
                <a:spcPts val="2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TCP/IP Protocols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Network Layer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IP (Internetworking Protocol )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ARP(Address Resolution Protocol)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RARP(Reverse Address Resolution Protocol)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ICMP(Internet Control Message Protocol)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IGMP(Internet Group Message Protocol)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Transport Layer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TCP (Transmission Control Protocol)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Internet work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Repeaters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Bridges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Routers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TCP/IP Protocol Suite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21.1, 21.2, 21.3, 24.1, 24.2,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“Data Communications and Networking” 4th Edition by 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553" name="Rect 3"/>
          <p:cNvSpPr>
            <a:spLocks noGrp="1" noChangeArrowheads="1"/>
          </p:cNvSpPr>
          <p:nvPr/>
        </p:nvSpPr>
        <p:spPr>
          <a:xfrm rot="0">
            <a:off x="2057400" y="6793865"/>
            <a:ext cx="2110105" cy="250190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3783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Forum Concentrate on a specific technology and present their conclusions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standard bodies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Frame Relay Forum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ATM Forum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Internet Society &amp; IETF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Regulatory Agencies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communication technology is subject to regulation and laws by government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agencies. The purpose is to protect Public Interest by regulating Radio, Television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Cable Communications.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FCC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Before we go into the details of how data are transmitted from one device to the other,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important to understand: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relationship between communication devices.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the devices connect with each other in a System?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do they do the exchange of information?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Five Concepts provide the basis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Configuration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Mode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Categories of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LINE CONFIGURATION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“Line Configuration refers to the way two or more devices attach to a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Link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link is the physical communication path that transfers data from one device to the other.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 can be thought of as a Line drawn between two points. For communication to occur,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devices must be connected to each other using a link. </a:t>
            </a:r>
            <a:endParaRPr lang="ko-KR" altLang="en-US" dirty="0" smtClean="0" sz="1200"/>
          </a:p>
          <a:p>
            <a:pPr marL="0" indent="0" defTabSz="15240"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Line Configurations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975" y="628015"/>
            <a:ext cx="557149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Line </a:t>
            </a:r>
            <a:endParaRPr lang="ko-KR" altLang="en-US" dirty="0" smtClean="0" sz="1397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Configuration </a:t>
            </a:r>
            <a:endParaRPr lang="ko-KR" altLang="en-US" dirty="0" smtClean="0" sz="1397"/>
          </a:p>
          <a:p>
            <a:pPr marL="0" indent="0" defTabSz="15240" algn="l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Point-to-Point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Multipoint </a:t>
            </a:r>
            <a:endParaRPr lang="ko-KR" altLang="en-US" dirty="0" smtClean="0" sz="1397"/>
          </a:p>
          <a:p>
            <a:pPr marL="0" indent="0" defTabSz="15240"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Spatially Shared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Time Shared </a:t>
            </a:r>
            <a:endParaRPr lang="ko-KR" altLang="en-US" dirty="0" smtClean="0" sz="1397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Point-to-Point Line Configuration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Dedicated Link between two devices. Entire Capacity of the channel is reserved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TX B/w these two devices. Mostly point-to-point connection use wire/cable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connect with each other. But Microwave, Satellite Links can also be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and Control information pas directly between entities with no intervening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agent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TV Remote Control and TV Control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Mobile Phone (when talking) and Base Station (Antenna) </a:t>
            </a:r>
            <a:endParaRPr lang="ko-KR" altLang="en-US" dirty="0" smtClean="0" sz="1200"/>
          </a:p>
          <a:p>
            <a:pPr marL="0" indent="0" defTabSz="15240" algn="l">
              <a:lnSpc>
                <a:spcPts val="2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Multipoint Line Configuration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than two devices share the Link that is the capacity of the channel is SHARED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now. With shared capacity, there can be two possibilities in a Multipoint Line Config: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Spatial Sharing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If several devices can share the link simultaneously,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its called Spatially shared 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57" name="Rect 3"/>
          <p:cNvSpPr>
            <a:spLocks noGrp="1" noChangeArrowheads="1"/>
          </p:cNvSpPr>
          <p:nvPr/>
        </p:nvSpPr>
        <p:spPr>
          <a:xfrm rot="0">
            <a:off x="2057400" y="5066030"/>
            <a:ext cx="97028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Examples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91629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Temporal (Time) Sharing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If users must take turns using the link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then its called Temporally shared or Time Shared 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2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Standard Organizations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Categories of 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1.5,2.1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#5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b="1">
                <a:solidFill>
                  <a:srgbClr val="000000"/>
                </a:solidFill>
                <a:latin typeface="Times New Roman"/>
                <a:ea typeface="Times New Roman"/>
              </a:rPr>
              <a:t>TOPOLOGY  </a:t>
            </a:r>
            <a:endParaRPr lang="ko-KR" altLang="en-US" dirty="0" smtClean="0" sz="1602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“The Topology is the geometric representation of the relationship of the links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linking devices (Nodes) in a Network”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“Topology defines the physical or the Logical Agreement of Links in a Network”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Topology of a Network is suggestive of how a network is laid out. It refers to the specific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configuration and structure of the connections between the Links and the Nodes. Two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devices connect to a Link and two or more Links form a Topology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Categories of TOPOLOGY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Mesh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Tree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Bus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Ring </a:t>
            </a:r>
            <a:endParaRPr lang="ko-KR" altLang="en-US" dirty="0" smtClean="0" sz="1200"/>
          </a:p>
          <a:p>
            <a:pPr marL="0" indent="0" defTabSz="15240" algn="l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Question: What to consider when choosing a Topology????????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Answer: Relative status of the devices to be linked.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relationships are possible in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PEER-TO-PEER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Devices share the link equally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PRIMARY-SECONDARY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One device controls traffic and the others must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 through it </a:t>
            </a:r>
            <a:endParaRPr lang="ko-KR" altLang="en-US" dirty="0" smtClean="0" sz="1200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2706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MESH TOPOLOGY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Every device has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dedicated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point-to-point link to every other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Dedicated: Means that the link carries traffic only between these two devices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Mesh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figure above, we have 5 Nodes, therefore: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No. of Links= 5(5-1)/2 = 10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No. of I/O Ports= 5-1 =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This increase exponentially with increase in No. of Nodes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e.g. for 6 nodes = 15 Links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7 Nodes=21 Links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Advantages of Mesh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Use of Dedicated links guarantees that each connection can carry its own load.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eliminates Traffic Problems as in case of Shared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Mesh Topology is robust. If one link fails, it does not effect other links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Security &amp; Privacy due to dedicated links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Point – to –Point links make Fault Identification easy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Disadvantages of Mesh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Amount of Cabling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Makes Installation &amp; Reconfiguration difficult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Sheer bulk of wiring can be greater than the available space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Number of I/O Ports Required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Hardware required to connect each link can be prohibitively expensive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64" name="Rect 3"/>
          <p:cNvSpPr>
            <a:spLocks noGrp="1" noChangeArrowheads="1"/>
          </p:cNvSpPr>
          <p:nvPr/>
        </p:nvSpPr>
        <p:spPr>
          <a:xfrm rot="0">
            <a:off x="2286000" y="4233545"/>
            <a:ext cx="1790065" cy="3962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Links to connect ‘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’ devices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193" i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193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193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193"/>
          </a:p>
        </p:txBody>
      </p:sp>
      <p:sp>
        <p:nvSpPr>
          <p:cNvPr id="65" name="Rect 3"/>
          <p:cNvSpPr>
            <a:spLocks noGrp="1" noChangeArrowheads="1"/>
          </p:cNvSpPr>
          <p:nvPr/>
        </p:nvSpPr>
        <p:spPr>
          <a:xfrm rot="0">
            <a:off x="1600200" y="4291330"/>
            <a:ext cx="2512695" cy="4025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 −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device must have             I/O Ports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Course Outline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The course will consist of :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45 lectures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10-14 assignments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2exams (1 midterm and 1 final)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GMDB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Grading Criteria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Midterm: 35 %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Final Exam: 45%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Assignments: 15%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Textbook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“Data Communications and Networking” 4</a:t>
            </a:r>
            <a:r>
              <a:rPr lang="en-US" altLang="ko-KR" dirty="0" smtClean="0" sz="798" b="1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 Edition by Behrouz A. Forouzan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“Data and Computer Communication” 6</a:t>
            </a:r>
            <a:r>
              <a:rPr lang="en-US" altLang="ko-KR" dirty="0" smtClean="0" sz="798" b="1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Edition by William Stallings </a:t>
            </a:r>
            <a:endParaRPr lang="ko-KR" altLang="en-US" dirty="0" smtClean="0" sz="1200" b="1"/>
          </a:p>
          <a:p>
            <a:pPr marL="0" indent="0" defTabSz="15240" algn="l">
              <a:lnSpc>
                <a:spcPts val="4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7" name="Rect 3"/>
          <p:cNvSpPr>
            <a:spLocks noGrp="1" noChangeArrowheads="1"/>
          </p:cNvSpPr>
          <p:nvPr/>
        </p:nvSpPr>
        <p:spPr>
          <a:xfrm rot="0">
            <a:off x="2057400" y="3526790"/>
            <a:ext cx="900430" cy="198120"/>
          </a:xfrm>
          <a:prstGeom prst="rect">
            <a:avLst/>
          </a:prstGeom>
          <a:noFill/>
          <a:ln w="0"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Therefore, Mesh topology has limited use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Star Topology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device has a dedicated point-to-point link to a central controller ( Hub)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Devices are not directly connected to each other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Controller (Hub) acts as an exchange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one device wants to send data to the other, it sends the data to the controller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then relays it to the other connected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Advantages of Star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Less Cabling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Less Expensive than Mesh as each device need sonly one link and one I./O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Port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Easy to Install and Reconfigure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Robust, if a link fails , only that link fails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Easy Fault Detection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Disadvantages of Star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Although Cabling required is far less than Mesh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Still each node must be connected to a Hub , so Cabling is still much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than some other Topologies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>
                <a:solidFill>
                  <a:srgbClr val="000000"/>
                </a:solidFill>
                <a:latin typeface="Times New Roman"/>
                <a:ea typeface="Times New Roman"/>
              </a:rPr>
              <a:t>Tree Topology </a:t>
            </a:r>
            <a:endParaRPr lang="ko-KR" altLang="en-US" dirty="0" smtClean="0" sz="1397" u="sng"/>
          </a:p>
          <a:p>
            <a:pPr marL="0" indent="0" defTabSz="15240" algn="l">
              <a:lnSpc>
                <a:spcPts val="20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variation of Star Topology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930" y="628015"/>
            <a:ext cx="555053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Nodes in a Tree are linked to a central hub that controls the traffic to and from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Difference b/w star and tree is not all the devices plug directly into the central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Majority connects to secondary hub that is connected to central 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CENTRAL HUB in Tree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Central Hub in a Tree is an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ACTIVE HUB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ACTIVE HUB contains a repeater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Repeater is a hardware device that regenerates the received bit pattern before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sending them out.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Repeater strengthens TX. And increases the distance a signal can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Secondary HUB in Tree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Secondary Hub in a Tree may be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Active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 Passive HUB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Passive Hub simply provides physical connection between attached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Advantages of Tree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Because of Secondary Hub, More devices can be attached to a Central Hub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therefore increase the distance a signal can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Enables Differentiated Services: Allows to prioritize communication, e.g.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computers attached to one secondary hub can be given priority over others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Therefore, TIME SENSITIVE data will not have to wait for access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Rest of the advantages are almost the same as STAR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Example Tree Topology: Cable TV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CABLE TV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Main cable from main office is divided into many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branches and each branch is divided into smaller branches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so on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Hubs are used when cable is divided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BUS TOPOLOGY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All the previous topologies describe Point-to-point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Bus Topology is Multipoint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long cable acts as a BACKBONE to link all devices in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Drop Lines and Taps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Drop Line is the connection between device and the main cable (Backbone)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Tap is a connector that;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Splices into the main cable  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Punctures the sheathing of a cable to create connection with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metallic core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Signal degrades as it travels, therefore there is a limit on: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number of Taps a Bus can support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distance between those Taps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Advantages of BUS TOPOLOGY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Easy to install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Backbone can be laid on the most efficient path and then rest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nodes can be connected using Drop Lines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Less cabling than Mesh , Star or Tree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Difference b/w Star Cabling and Bus Cabling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Disadvantages of BUS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Difficult Reconfiguration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Difficult to add new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 adding new devices may require modification of backbone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 Fault Isolation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fault or break in backbone can disable communication even on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side of the problem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Damaged area reflects signals back in the direction of origin creating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Noise in both directions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Categories of Topologies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2.2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2485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#6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Ring Topology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Ring Topology Diagram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2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device has point-to-point dedicated link with only two devices on either side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signal is passed in the ring in one direction from device to device until it reaches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device has a repeater incorporated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a device receives a signal destined for another device, it regenerates the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pass them along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Advantages of Ring Topology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Easy to Install and Reconfigure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Only two connections to be moved to add or delete a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SIMPLE Fault Isolation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Generally a signal is circulating at all times in a ring.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one device does not receive a signal within a specified period, it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issue an alarm to tell network operator about the problem and its location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Disadvantages of Ring Topology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Unidirectional Traffic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break in a ring I.e. a disabled station can disable the entire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Can be solved by using: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5002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Dual Ring or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switch capable of closing off the Break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Hybrid Topologies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Several topologies combined in a larger 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Example: One department of a business may have decided to use a Bus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while other has a 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two can be connected via a Central Controller in Star Topology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TRANSMISSION MODE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“Transmission Mode is used to define the direction of the signal flow between the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linked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devices”</a:t>
            </a:r>
            <a:endParaRPr lang="ko-KR" altLang="en-US" dirty="0" smtClean="0" sz="1200" b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Modes </a:t>
            </a:r>
            <a:endParaRPr lang="ko-KR" altLang="en-US" dirty="0" smtClean="0" sz="1200"/>
          </a:p>
          <a:p>
            <a:pPr marL="0" indent="0" defTabSz="15240" algn="l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Simplex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Half-Duplex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Full-Duplex </a:t>
            </a:r>
            <a:endParaRPr lang="ko-KR" altLang="en-US" dirty="0" smtClean="0" sz="1200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SIMPLEX MODE </a:t>
            </a:r>
            <a:endParaRPr lang="ko-KR" altLang="en-US" dirty="0" smtClean="0" sz="1397" b="1"/>
          </a:p>
          <a:p>
            <a:pPr marL="0" indent="0" defTabSz="15240" algn="l">
              <a:lnSpc>
                <a:spcPts val="1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76" name="Rect 3"/>
          <p:cNvSpPr>
            <a:spLocks noGrp="1" noChangeArrowheads="1"/>
          </p:cNvSpPr>
          <p:nvPr/>
        </p:nvSpPr>
        <p:spPr>
          <a:xfrm rot="0">
            <a:off x="3188335" y="1642745"/>
            <a:ext cx="1485265" cy="2076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</a:rPr>
              <a:t>Hybrid Topologies </a:t>
            </a:r>
            <a:endParaRPr lang="ko-KR" altLang="en-US" dirty="0" smtClean="0" sz="1397" u="sng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Communication is Unidirectional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Only one of the two stations can transmit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Other can only receive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Examples:  KEYBOARDS (Only Input), Monitors (Only Output)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Half – Duplex Mode </a:t>
            </a:r>
            <a:endParaRPr lang="ko-KR" altLang="en-US" dirty="0" smtClean="0" sz="1397" b="1"/>
          </a:p>
          <a:p>
            <a:pPr marL="0" indent="0" defTabSz="15240" algn="l">
              <a:lnSpc>
                <a:spcPts val="1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station can both transmit and receive but not at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one device is sending the other can only receive and vice versa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Lets understand the concept by using an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One Lane Road with two directional traffic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When cars are traveling in one direction, cars going the other way must wait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Full Channel capacity is allocated to whatever entity that is transmitting at a specific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Walkie Talkies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Full Duplex (Duplex) </a:t>
            </a:r>
            <a:endParaRPr lang="ko-KR" altLang="en-US" dirty="0" smtClean="0" sz="1397" b="1"/>
          </a:p>
          <a:p>
            <a:pPr marL="0" indent="0" defTabSz="15240" algn="l">
              <a:lnSpc>
                <a:spcPts val="1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stations can transmit and receive simultaneously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way street with traffic flowing in both directions at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Signals traveling in either direction share the capacity of the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sharing can take place in two ways: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1721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Either the link must contain two physically separate transmission paths: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One for sending   and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One for receiving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Capacity of the channel is divided between signals traveling in opposite directions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Telephone 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two people are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communicating via a telephone line, both can talk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listen at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Categories of Networks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three main categories of Networks: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MANS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Into which category a network falls is determined by its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SIZE, OWNERSHIP,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DISTANCE IT COVERS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and its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PHYSICAL ARCHITECTURE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LANS</a:t>
            </a:r>
            <a:endParaRPr lang="ko-KR" altLang="en-US" dirty="0" smtClean="0" sz="1397" b="1"/>
          </a:p>
          <a:p>
            <a:pPr marL="0" indent="0" defTabSz="15240" algn="l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a campus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Care must be taken in choice of a LAN, because there may be a substantial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capital investment for purchase and maintenance.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Secondly, the network management responsibility falls solely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user/company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Size 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LAN depends upon the Needs of Organization and the Type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Technology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LAN can be as simple as two PCs and a printer in someone’s home office or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extend throughout a company and include complex equipment too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Currently LAN size is limited to a few kilometers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81" name="Rect 3"/>
          <p:cNvSpPr>
            <a:spLocks noGrp="1" noChangeArrowheads="1"/>
          </p:cNvSpPr>
          <p:nvPr/>
        </p:nvSpPr>
        <p:spPr>
          <a:xfrm rot="0">
            <a:off x="1371600" y="6510655"/>
            <a:ext cx="5340985" cy="3154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LAN is usually Privately owned and Links the devices in a single office, Building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Two Implications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Size of a LAN </a:t>
            </a:r>
            <a:endParaRPr lang="ko-KR" altLang="en-US" dirty="0" smtClean="0" sz="1200" b="1"/>
          </a:p>
          <a:p>
            <a:pPr marL="0" indent="0" defTabSz="15240" algn="l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Design of a LAN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LANs are designed to allow resources to be shared between personal computers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workstations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resources to be shared can include hardware (printer), software (an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application program) or data.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of a LAN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common example of a LAN found in many business environments links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work group of task related computers, for example engineering workstations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Accounting PCs. One of the PCs may be given a large capacity disk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becomes a server to others. Software stored on the server and is used by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whole group. In this case size is determined by software licenses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 addition to size, LANs are distinguished from other types of networks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Transmission media and 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general a given LAN will use only one type of Transmission medium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most common LAN topology Bus, Star Ring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Traditionally 4 – 1  Mbps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Speeds increased and now 100Mbps and above are also possible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Giga Bit LAN technologies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WANs</a:t>
            </a:r>
            <a:endParaRPr lang="ko-KR" altLang="en-US" dirty="0" smtClean="0" sz="1397" b="1"/>
          </a:p>
          <a:p>
            <a:pPr marL="0" indent="0" defTabSz="15240" algn="l">
              <a:lnSpc>
                <a:spcPts val="1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Generally cover a large geographical area and it usually span an Unlimited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miles by utilizing Public or Leased networks instead of having their own hardware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case of LANs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Typically , it consists of a large number of Switching Nodes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Transmission from any one device is routed through these internal nodes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specified destination device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nodes are not concerned with the content of the data, rather their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purpose is to provide a switching facility that will move the data from node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 until it reaches its destination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to Implement a WAN?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Traditionally WAN s have been implemented using one of the 2 technologies: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Circuit Switching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Packet Switching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Relay and ATM Networks play important role nowadays too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84" name="Rect 3"/>
          <p:cNvSpPr>
            <a:spLocks noGrp="1" noChangeArrowheads="1"/>
          </p:cNvSpPr>
          <p:nvPr/>
        </p:nvSpPr>
        <p:spPr>
          <a:xfrm rot="0">
            <a:off x="1371600" y="3014345"/>
            <a:ext cx="2211070" cy="45688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Transmission Media &amp; Topology </a:t>
            </a:r>
            <a:endParaRPr lang="ko-KR" altLang="en-US" dirty="0" smtClean="0" sz="1200" b="1"/>
          </a:p>
          <a:p>
            <a:pPr marL="0" indent="0" defTabSz="15240" algn="l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Data Rates in a LAN </a:t>
            </a:r>
            <a:endParaRPr lang="ko-KR" altLang="en-US" dirty="0" smtClean="0" sz="1200" b="1"/>
          </a:p>
          <a:p>
            <a:pPr marL="0" indent="0" defTabSz="15240" algn="l">
              <a:lnSpc>
                <a:spcPts val="2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Design of a WAN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 Circuit Switching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 A dedicated communication path is established between two stations through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nodes of the 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					acket Switching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capacity is dedicated along a path through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Is sent out in small chunks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“Packets”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path is passed from node to node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At each node, entire packet is received, stored briefly and then transmitted to the next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Frame Relay &amp; ATM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Overhead bits for Error Protection are removed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10’s of 100’s of Mbps and also Gbps is possible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Layered Architecture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Encapsulation and Decapsulation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Physical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Link Layer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2.4,2.5,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Sections 1.3,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“Data and Computer Communication” 6th Edition by William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Stallings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87" name="Rect 3"/>
          <p:cNvSpPr>
            <a:spLocks noGrp="1" noChangeArrowheads="1"/>
          </p:cNvSpPr>
          <p:nvPr/>
        </p:nvSpPr>
        <p:spPr>
          <a:xfrm rot="0">
            <a:off x="1371600" y="2929255"/>
            <a:ext cx="4335145" cy="35325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This path/CAPACITY stays up for the duration of the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Example is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Telephone Network </a:t>
            </a:r>
            <a:endParaRPr lang="ko-KR" altLang="en-US" dirty="0" smtClean="0" sz="1200" b="1"/>
          </a:p>
          <a:p>
            <a:pPr marL="0" indent="0" defTabSz="15240" algn="l">
              <a:lnSpc>
                <a:spcPts val="2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 is :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Computer to Computer Communication</a:t>
            </a:r>
            <a:endParaRPr lang="ko-KR" altLang="en-US" dirty="0" smtClean="0" sz="1200" u="sng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 u="sng">
                <a:solidFill>
                  <a:srgbClr val="000000"/>
                </a:solidFill>
                <a:latin typeface="Arial"/>
              </a:rPr>
              <a:t>LECT URE # 7 </a:t>
            </a:r>
            <a:endParaRPr lang="ko-KR" altLang="en-US" dirty="0" smtClean="0" sz="1602" u="sng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Metropolitan Area Networks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Designed to extend over an entire 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It may be a single network e.g. Cable TV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Or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Interconnection of a No. of LANs into a larger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Example: A company can use a MAN to connect the LANs in all of its offices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throughout a city </a:t>
            </a:r>
            <a:endParaRPr lang="ko-KR" altLang="en-US" dirty="0" smtClean="0" sz="1200"/>
          </a:p>
          <a:p>
            <a:pPr marL="0" indent="0" defTabSz="15240" algn="l">
              <a:lnSpc>
                <a:spcPts val="20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Internetworks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two or more networks are connected they become an internetwork or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Individual networks are joined together by the use of Internetworking Devices like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Routers, Gateways etc.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internet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Combination of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Internet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Specific World wide 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The OSI MODEL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International Standards Organization (ISO) 1947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Multinational body dedicated to worldwide agreement on International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INTRODUCTION TO DATA COMMUNICATION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DEFINITION OF DATA COMMUNICATION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“Data Communication is the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	exchange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	Information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from one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	entity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a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Transmission		Medium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”.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DEFINITION OF DATA COMMUNICATION (Cont’d)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you can clearly notice, the definition of Data Communication although Simple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leaves many questions unanswered: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Exchange??????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Information?????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Entities???????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Transmission????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Medium????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try to answer all these Questions in this Course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History of Data Communication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communications history represents a blend of histories, including: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history of the telecommunications industry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history of data communications,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history of the Internet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Telegraph 1837 Samuel Morse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Modern telecommunication industry began in 1837 with the invention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telegraph by Samuel Morse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led to building a telecommunications infrastructure of poles and wires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well as to the development of communication hardware and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Telephone 1876 Alexander Graham Bell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Invention of telephone by Alexander Graham Bell in 1876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development of wireless communication technology by Guglielmo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Marconi in the 1890s set the stage for today’s communication industry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By 1950’s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1950s, telephone and telegraph companies had developed a network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facilities throughout the industrialized world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1970’S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Although development of databases, languages, operating systems,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hardware was strong from 1950s to 1970s, large-scale data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systems did not emerge until the 1970s.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was stimulated by 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</a:rPr>
              <a:t>3 major developments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Large-scale integration of circuits reduced cost and size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terminals and communication equipment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ISO Standard that covers all aspects of Network Communication is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Open System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Interconnection Model (OSI)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Open System: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model that allows two different systems to communicate regardless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their underlying network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Vendor –Specific Models close off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 Purpose of the OSI MODEL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Open Communication between different systems without requiring changes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underlying hardware and software.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OSI Model is not a Protocol. It is a model for understanding and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designing a network architecture that is flexible, robust and interoperable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Definition of the OSI MODEL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 layered framework for the design of network systems that allows communication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across all types of computer systems regardless of their underlying architecture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9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Layers of the OSI Model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1.						Physical (Bits)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2.						Data Link (Frames)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3.						Network   (Packets)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4.						Transport (Segment)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5.						Session     (Dialog units)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6.						Presentation (Raw Data) </a:t>
            </a:r>
            <a:endParaRPr lang="ko-KR" altLang="en-US" dirty="0" smtClean="0" sz="1397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7.						Application (Text, Numbers)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Please Do not Touch Steve’s Pet Alligator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What happen when a message travels from device A to Device 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? </a:t>
            </a:r>
            <a:endParaRPr lang="ko-KR" altLang="en-US" dirty="0" smtClean="0" sz="1200"/>
          </a:p>
          <a:p>
            <a:pPr marL="0" indent="0" defTabSz="15240" algn="l">
              <a:lnSpc>
                <a:spcPts val="2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the message travels from A to B , it may pas through many intermediate “Nodes”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nodes usually involve only the first three layers of 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developing the OSI model, designers identified which networking functions had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related uses and collected those functions into discrete groups that became the 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layer defines a family of functions distinct from other 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defining and localizing functionality in this fashion , the designers created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architecture that is both comprehensive and flexible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OSI model allows complete transparency b/w otherwise incompatible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Peer-to-Peer Processes 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upon the services from the layer below it.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Between machines, layer x on one machine communicates with layer x on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machine.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communication is governed by Protocols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processes on each m/c that communicate at a given layer are called Peer –to peer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processes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Headers and trailers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data added to a data parcel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Sender appends header and passes it to the lower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Receiver removes header and passes it to upper layer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Headers are added at layer 6,5,4,3,2. Trailer is added at layer 2  </a:t>
            </a:r>
            <a:endParaRPr lang="ko-KR" altLang="en-US" dirty="0" smtClean="0" sz="1200"/>
          </a:p>
          <a:p>
            <a:pPr marL="0" indent="0" defTabSz="15240" algn="l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94" name="Rect 3"/>
          <p:cNvSpPr>
            <a:spLocks noGrp="1" noChangeArrowheads="1"/>
          </p:cNvSpPr>
          <p:nvPr/>
        </p:nvSpPr>
        <p:spPr>
          <a:xfrm rot="0">
            <a:off x="1371600" y="6492240"/>
            <a:ext cx="5340985" cy="5245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Within a single machine, each layer provides services to the layer above it 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For example Layer 3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Passing of data and network information down through the layers of sending machine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Back up through the layers of the receiving machine is made possible by an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INTERFACE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interface defines what information and services a layer must provide for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 above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Interface provides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MODULARITY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layer works as a separate module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modification or replacements can be made without changes in surrounding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Organization of 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Network Support Layers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Deals with the Physical aspect of moving data from one device to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Layers 1, 2, 3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							User Support Layers</a:t>
            </a:r>
            <a:endParaRPr lang="ko-KR" altLang="en-US" dirty="0" smtClean="0" sz="1200" u="sng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Allows interoperability among unrelated software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Layers 5, 6, 7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Organization of Layers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Layer 4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Ensures end-to-end reliable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Upper OSI Layers always implemented in Software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Lower Layers are a combination of software and hardware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Physical layer is mostly Hardware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The OSI Model </a:t>
            </a:r>
            <a:endParaRPr lang="ko-KR" altLang="en-US" dirty="0" smtClean="0" sz="1397" b="1"/>
          </a:p>
          <a:p>
            <a:pPr marL="0" indent="0" defTabSz="15240" algn="l">
              <a:lnSpc>
                <a:spcPts val="26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Categories of Networks (MANs)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Internetworks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2.5, 3.1, 3.2 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5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 8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Critique of OSI Model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Reasoning for OSI not getting Widespread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Bad Timing(slide) (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Apocalypse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Two Elephants)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–David Clarke of MIT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–If standards are written too early: subject is badly understood and bad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–If standards are written too late so many companies may have already made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investments in doing the same thing with different other ways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Bad Technology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–Flow control, error control, addressing is multiple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–Session and Presentation(EMPTY), Network and DL(Full)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Bad Implementations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Apocalypse of Two Elephants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Physical (Layer 1)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Coordinates the functions required to transmit a bit stream over a physical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Deals with mechanical and electrical specifications of Tx. Medium and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defines procedures and functions that physical devices and interfaces need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perform for TX. To occur  (Figure) </a:t>
            </a:r>
            <a:endParaRPr lang="ko-KR" altLang="en-US" dirty="0" smtClean="0" sz="1200"/>
          </a:p>
          <a:p>
            <a:pPr marL="0" indent="0" defTabSz="15240" algn="l">
              <a:lnSpc>
                <a:spcPts val="1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9341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Figure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Functions of Physical Layer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Physical Characteristics of Interface &amp;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Defines characteristics of Interface b/w device and Tx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Interface is a plug gable connector that joins one or more signal conductors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Also defines the type of transmission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Representation of Bits/Encoding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physical layer data consists of a stream of bits (sequence of 1’s and 0’s)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To be transmitted the bits must be ENCODED into signals: Electrical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Physical layer decides the type of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ENCODING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Rate / Transmission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Date Rate ( Bits per second) also decided by the Physical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 , Physical layer defines the Duration of a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Means how long will a bit last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Synchronization of Bits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Sender and Receiver must be synchronized at the bit level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Sender and Receiver clocks must be synchronized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It is done by Physical layer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Physical Layer is also concerned with Line Configuration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Line Configuration represents the connection of device with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Point-To-Point   or Multipoint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Physical Topology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Mesh, Star, Ring, Bus etc.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Mode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Physical Layer also defines the direction of Transmission between the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Simplex. Half Duplex, Full Duplex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Data Link Layer (Layer 2)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Transforms physical layer which is raw transmission facility to a reliable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Responsible for Node to Node Delivery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Makes physical layer look error free to the upper layer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Figure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			Functions of Data Link Layer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Framing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data link divides the stream of bits from Network layer into manageable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units called “FRAMES”. This process is known as Framing.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Physical Addressing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Frames need to be transmitted to different systems on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Link layer adds a HEADER to Frame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Header defines the physical address of sender(Source address) and/or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 (Destination address)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frame is intended for a device outside the network, the receiver address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address of the device that connects one network to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Flow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Link layer imposes Flow Control mechanisms to prevent overwhelming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Error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link layer adds reliability to physical layer by adding mechanisms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detect and retransmit lost or damaged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Also uses a mechanism to prevent duplication of frames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Error Control bits are added to the form in the TRAILER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Access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Two or more devices may be connected to a single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link protocols are necessary to determine which device will have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of the link at a given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EXAMPLE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Node with physical address 10 sends a frame to a node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physical address 87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Two nodes are connected by a link.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At the DL level, this frame contains physical address in the Header,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is the only address needed at this level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Rest of header contains other info as needed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Trailer contains extra bits needed for error detection </a:t>
            </a:r>
            <a:endParaRPr lang="ko-KR" altLang="en-US" dirty="0" smtClean="0" sz="1200"/>
          </a:p>
          <a:p>
            <a:pPr marL="0" indent="0" defTabSz="15240" algn="l">
              <a:lnSpc>
                <a:spcPts val="2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NETWORK LAYER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Responsible for Source-to-Destination delivery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DL Layer oversees the delivery of data between 2 systems on the same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Layer ensures that each packet gets from its point of origin to its final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Node –to Node vs Source to Destination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the two systems are connected to the same network, there is no need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layer and node –to node delivery is enough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two systems are connected to two different networks, there is often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 for Source-to destination delivery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Function of Network Layer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Logical Addressing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Physical addressing implemented by Data link layer handles addressing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problem locally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a packet is going from one network to another, we need another addressing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 to help distinguish source &amp; destination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layer adds Header to the data coming from upper layers that among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things include LOGICAL ADDRESS of the sender and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Routing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When independent networks or links are connected together to create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“internetwork”, the internetworking devices route packets to their final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Routers are those internetworking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One of the functions of Network layer is to define this route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Example Network Layer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We want to send data from a node with network address ‘A’ and physical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address 10, located on one LAN to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 node with network address P and physical address 95 located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another LAN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Because the two nodes are present on two different networks, we cannot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physical address only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We need a Network address that can pass us from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boundaries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packet therefore contains the logical address which remains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source to destination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physical address will change when packet moves from one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Function of Layers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3.1,3.2,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09" name="Rect 3"/>
          <p:cNvSpPr>
            <a:spLocks noGrp="1" noChangeArrowheads="1"/>
          </p:cNvSpPr>
          <p:nvPr/>
        </p:nvSpPr>
        <p:spPr>
          <a:xfrm rot="0">
            <a:off x="2057400" y="8205470"/>
            <a:ext cx="1778000" cy="2006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>
                <a:solidFill>
                  <a:srgbClr val="000000"/>
                </a:solidFill>
                <a:latin typeface="Times New Roman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box with R is a Router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#9 </a:t>
            </a:r>
            <a:endParaRPr lang="ko-KR" altLang="en-US" dirty="0" smtClean="0" sz="1997" u="sng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			Transport Layer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Responsible for Source-to-Destination delivery of Entire 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Layer oversees source-to-destination delivery of the entire packets but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does not recognize any relationship b/w those packets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layer treats each packet independently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Transport Layer ensures that whole message arrives at the destination intact </a:t>
            </a:r>
            <a:endParaRPr lang="ko-KR" altLang="en-US" dirty="0" smtClean="0" sz="1200"/>
          </a:p>
          <a:p>
            <a:pPr marL="0" indent="0" defTabSz="15240" algn="l">
              <a:lnSpc>
                <a:spcPts val="2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Functions of Transport Layer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Service Point Addressing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Computers run several programs at the same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Source-to-Destination delivery means delivery not only from only from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 to the other but also from a specific process on one computer 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specific process on the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Transport layer header includes a type of address called Service Point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PORT Address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Network layer each packet to the correct computer while Transport layer gets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entire message to the correct process on that comuter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Segmentation and Reassembly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Message is divided into transmittable segments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Each segment contains a sequence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These sequence no.s enable Transport layer at the receiving m/c to reassemble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message correctly at the destination and to identify and replace lost packets  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New software systems that facilitated the development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communication networks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Competition among providers of transmission facilities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reduced the cost of data circuits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TODAY’S EVERGHANGING &amp; BUSY WORLD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Today’s fast world demands better, secure and most of all FAST ways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Gone are the days when you had to wait a couple of weeks to get a letter from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Why wait ONE week when you can get the information you require in just a split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HOW TO ACHIEVE THIS?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to achieve this ACCURACY, SECURITY and SPEED for the transfer of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information?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HARDWARE and the SOFTWARE is needed?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And, what should be the MEANS of sending this info?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ARE SOME OF TOPIC WE WILL BE EXPLORING DURING THE COURSE OF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OUR STUDY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DATA COMMUNICATION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we communicate , we share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Information can be LOCAL or REMOTE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Between Individuals LOCAL communication occurs face to face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REMOTE communication occurs over a long distance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we refer to COMPUTER SYSTEMS, Data is represented in the form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Binary Units (Bits) in the form of Zeros (0’s) and One’s (1’s)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Also the entities can most of the times be considered to be COMPUTERS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Data Communication Definition (Modified)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Therefore, our earlier definition can easily be modified to: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“Data Communication is the exchange of data (in the form of 0’s and 1’s)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between two devices (computers) via some form of the transmission medium.”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LOCAL and REMOTE Data Communication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LOCAL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communication is considered to be local if the communicating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 present in the same building or a similarly restricted geographical area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2" name="Rect 3"/>
          <p:cNvSpPr>
            <a:spLocks noGrp="1" noChangeArrowheads="1"/>
          </p:cNvSpPr>
          <p:nvPr/>
        </p:nvSpPr>
        <p:spPr>
          <a:xfrm rot="0">
            <a:off x="3298190" y="3072130"/>
            <a:ext cx="3411220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what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know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name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DATA </a:t>
            </a:r>
            <a:endParaRPr lang="ko-KR" altLang="en-US" dirty="0" smtClean="0" sz="1200" u="sng" b="1"/>
          </a:p>
        </p:txBody>
      </p:sp>
      <p:sp>
        <p:nvSpPr>
          <p:cNvPr id="13" name="Rect 3"/>
          <p:cNvSpPr>
            <a:spLocks noGrp="1" noChangeArrowheads="1"/>
          </p:cNvSpPr>
          <p:nvPr/>
        </p:nvSpPr>
        <p:spPr>
          <a:xfrm rot="0">
            <a:off x="1600200" y="3246120"/>
            <a:ext cx="169545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COMMUNICATION”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Connection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Transport layer can be either connection-less or connection-oriented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Connectionless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Treats each segment as an independent packet and delivers it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transport layer of the destination m/c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Connection-Oriented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connection is established first with Transport layer before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delivering the packet.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After all data is Tx. , the connection is disconnected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Flow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Like Data link layer, Transport layer is also responsible for Flow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Flow control is performed end-to-end rather than across a single link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Error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Like data link layer, Transport layer is responsible for the Error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Error control is performed end-to-end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This layer makes sure that entire message reaches Rx Transport layer w/o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Error can be a result of Lost, damaged or duplicated data and usually Re Tx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Example Figure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				Session Layer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Session layer is the Network Dialog Controller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Establishes,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Maintains,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Synchronizes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interaction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communicating systems </a:t>
            </a:r>
            <a:endParaRPr lang="ko-KR" altLang="en-US" dirty="0" smtClean="0" sz="1200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					Function of Session Layer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Dialog Control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Session layer allows two systems to enter into a dialog.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It allows communication between two processes to take place either in half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duplex or full duplex mode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Synchronization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Session layer allows a process to add check points (synchronization points)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 stream of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If a system is sending a file of 2000 pages, it is advisable to insert check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points after every 100 page to ensure that each 100 page unit is received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acknowledged independently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 this case, if a crash happens during the transmission of page 523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retransmission at page 501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Page 1-500 need not be retransmitted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Presentation Layer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layer is concerned with Syntax and Semantics of info exchange 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OSI Model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Functions of Layers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3.2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#10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			Presentation Layer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layer is concerned with Syntax and Semantics of info exchange 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systems </a:t>
            </a:r>
            <a:endParaRPr lang="ko-KR" altLang="en-US" dirty="0" smtClean="0" sz="1200"/>
          </a:p>
          <a:p>
            <a:pPr marL="0" indent="0" defTabSz="15240" algn="l">
              <a:lnSpc>
                <a:spcPts val="20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Functions of Presentation Layer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Translation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processes (running programs) in two systems are usually exchanging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 in the form of character strings, numbers and so on…..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info should be changed to bit streams before being transmitted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Because different computers use different ENCODING SYSTEMS,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presentation layer is responsible for interoperability b/w these different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encoding methods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presentation layer at the sender changes the info from its sender-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dependent format to the common format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presentation at the receiver changes info from common to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dependent format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Encryption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To carry sensitive info , a system must be able to assure privacy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Encryption means that sender transforms original info to another form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sends the resulting message out over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Decryption reverses the original process to transform message back to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original 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Compression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compression reduces the number of bits to be transmitted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4197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compression becomes particularly important in transmission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multimedia such as text, audio and video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Application Layer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Enables the user either human or software to access the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provides user interface and support for the services such as Electronic mail,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Remote File access and Transfer, Shared Database Management and other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Application Layer Figure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the figure, of many application services available, only three services are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shown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X-400 (message Handling Services)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X-500 (Directory Services)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File Transfer, Access&amp; Management (FTAM)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example user uses X-400 to send an e-mail 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 headers or trailers are added at this layer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Application Layer Functions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Network Virtual Terminal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NVT is a software version of a physical terminal and allows a user to log on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remote host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do so the application created emulation of terminal at the remote host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Users computer talks to the software terminal which in turn talks to the host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*&amp; vice versa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Remote host believes it is communication with one of its own terminals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allow you to log on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File Transfer, Access &amp; Manage.(FTAM)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application allows a user to access file on the remote computers to make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changes or read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purpose of this access is to Retrieve files from a remote computer and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manage or control files in that remote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 il Services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application provides the basis for email forwarding and storage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Directory Services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Provides distributed database sources and access for global info about various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objects and services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Summary of Layer Functions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TCP/IP Protocol Suite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Transmission Control Protocol / Internetworking Protocol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Widely used in the Internet Today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Layers in TCP/IP Protocol Suite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Physical (physical standards)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Link (N/w Interface)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Network (Interconnectivity)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Transport(Transport Functions)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Application(Session , Pres, app of OSI)</a:t>
            </a:r>
            <a:endParaRPr lang="ko-KR" altLang="en-US" dirty="0" smtClean="0" sz="1200"/>
          </a:p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22" name="Rect 3"/>
          <p:cNvSpPr>
            <a:spLocks noGrp="1" noChangeArrowheads="1"/>
          </p:cNvSpPr>
          <p:nvPr/>
        </p:nvSpPr>
        <p:spPr>
          <a:xfrm rot="0">
            <a:off x="1371600" y="7223760"/>
            <a:ext cx="194246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Developed Prior to OSI Model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TCP/IP Protocol Suite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endParaRPr lang="ko-KR" altLang="en-US" dirty="0" smtClean="0" sz="18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of Layers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TCP/IP Protocol Suite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3.2, 3.3 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25" name="Rect 3"/>
          <p:cNvSpPr>
            <a:spLocks noGrp="1" noChangeArrowheads="1"/>
          </p:cNvSpPr>
          <p:nvPr/>
        </p:nvSpPr>
        <p:spPr>
          <a:xfrm rot="0">
            <a:off x="1731010" y="4593590"/>
            <a:ext cx="1059180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OSI Model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#11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Signals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			Need For Signals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of the major concerns of Physical layer is moving information in the 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electromagnetic signals across a TX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Information can be voice, image, numeric data, characters or any message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readable and has meaning to the destination user (human or m/c)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Generally, the info usable to a person or application is not in a form that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transmitted over a network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you cannot roll up a photograph, insert it into the wire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 it across the city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You can transmit however an encoded description of the photograph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binary digits must be converted into a form that TX. Medium can accept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TX. Media work by conducting energy along a physical path. So the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 of 1s and 0s must be turned into energy in the form of EM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 and Digital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data and signals that represent them can take either analog or digital 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ANALOG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 Analog refers to something that is continuous in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			Continuous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 A set of specific points of data and all possible points b/w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DIGITAL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Digital refers to something that is discrete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			Discrete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 A set of specific points of data with no points in between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can be Analog or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of ANALOG Data is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Human voice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When somebody speaks, a continuous wave is created in the air.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This can be captured by a Microphone and converted to an Analog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An example of DIGITAL data is Data stored in the memory of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computer in the form of 1s and 0s. It is usually converted to a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when it is transferred from one position to the other inside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outside the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Signals can be Analog or Digital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 Signal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a continuous waveform that changes smoothly over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the wave moves from value ‘ A’ to value ‘B’, it passes through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includes an infinite number of values along its path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DIGITAL Signal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digital signal is discrete. It can have only a limited number of defined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values, often as simple as 1s and 0s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transition of a digital signal from value to value is instantaneous like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light being switched ON and OFF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Analog and Digital Signals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illustrate signals usually by plotting them on a pair of perpendicular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Vertical axis represent the value or the strength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Horizontal axes represent the passage of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curve representing the Analog signal is smooth and continuous, passing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through an infinite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vertical lines of the digital signal shows the sudden jump the signal makes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value to value. The flat highs and the lows represent that those values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fixed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short, Analog signal varies continuously w.r.t Time whereas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varies instantaneous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Periodic and Aperiodic Signals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(Analog or Digital) </a:t>
            </a:r>
            <a:endParaRPr lang="ko-KR" altLang="en-US" dirty="0" smtClean="0" sz="1200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Periodic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Aperiodic 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581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Periodic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signal is called Periodic if it completes a pattern within a measurable time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frame called a Period and then repeats that pattern over identical subsequent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Periods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completion of one full pattern is called a CYCLE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Period: Time required (in Seconds) to complete one full cycle, represented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‘T’ </a:t>
            </a:r>
            <a:endParaRPr lang="ko-KR" altLang="en-US" dirty="0" smtClean="0" sz="1200"/>
          </a:p>
          <a:p>
            <a:pPr marL="0" indent="0" defTabSz="15240" algn="l">
              <a:lnSpc>
                <a:spcPts val="1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Aperiodic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 Aperiodic or Non-Periodic signal is the one that changes constantly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without exhibiting a pattern or cycle that repeats over time </a:t>
            </a:r>
            <a:endParaRPr lang="ko-KR" altLang="en-US" dirty="0" smtClean="0" sz="1200"/>
          </a:p>
          <a:p>
            <a:pPr marL="0" indent="0" defTabSz="15240" algn="l">
              <a:lnSpc>
                <a:spcPts val="1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Fourier Transform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has been proved by a technique called FOURIER TRANSFORM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any Aperiodic signal can be decomposed into an infinite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Periodic Signals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signals can be classified as Simple or Composite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Simple Analog Signal(Sine Wave)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Cannot be decomposed into simpler signal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Composite Analog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Composed of multiple sine waves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Sine Waves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Sine Waves are the most fundamental form of Periodic Analog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curve oscillates over the course of a cycle smoothly and consistently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Each cycle consists of a single arc above the time axis followed by a single arc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below 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Sine Waves can be fully described by three characteristics: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Period/Frequency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Amplitude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Amplitude of a signal is the value of the signal at any point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It is equal to the vertical distance from a given point on the wave 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the horizontal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The maximum amplitude of the sine wave is equal to the highest value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reaches on the vertical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Amplitude measured in Volts, Amperes or Watts  </a:t>
            </a:r>
            <a:endParaRPr lang="ko-KR" altLang="en-US" dirty="0" smtClean="0" sz="1200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Period &amp; Frequency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Period: Amount of time ( in seconds) a signal need to complete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cycle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Frequency: Number of cycles completed in one 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Unit of Period: Period is expressed in seconds </a:t>
            </a:r>
            <a:endParaRPr lang="ko-KR" altLang="en-US" dirty="0" smtClean="0" sz="1200"/>
          </a:p>
          <a:p>
            <a:pPr marL="0" indent="0" defTabSz="15240" algn="l">
              <a:lnSpc>
                <a:spcPts val="18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Communication industry uses 5 units to measure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											Frequency is measured in hertz, There are 5 units used in Hertz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REMOTE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Communication is considered remote, if the devices are farther apart.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VAGUE DEFINITIONS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We will clarify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Data Communication System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Data Communication to occur, the communicating devices must be a part of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system made up of some specific kind of hardware and software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type of a system is known as 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“DATA COMMUNICATION SYSTEM”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Effectiveness of Data Comm. System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Effectiveness depends upon three fundamental characteristics: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Delivery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Accuracy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Timeliness (Better NEVER than LATE)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Example of the POSTAL MAIL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Components of Data Comm. Systems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Components of Data Com Systems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 system is made up of more than one component. Similarly, a data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 is made up of 5 components as shown in the fig: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Sender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Protocol </a:t>
            </a:r>
            <a:endParaRPr lang="ko-KR" altLang="en-US" dirty="0" smtClean="0" sz="1200"/>
          </a:p>
          <a:p>
            <a:pPr marL="0" indent="0" defTabSz="15240" algn="l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Seconds____Hertz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Milliseconds____Kilohertz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Microseconds____Megahertz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Nanoseconds____Gigahertz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Picoseconds____Terahertz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and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 and Digital Data &amp;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Periodic &amp; Aperiodic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Sine Waves and its Characteristics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4.1, 4.2, 4.3“Data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4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#12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Problems 4.3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 Sine wave has a frequency of 6 Hz. What is its period?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Problems 4.5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 Sine wave completes one cycle in 4 seconds. What  is its frequency?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Solution: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Another Way to look at Frequency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Measurement of the rate of change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rate at which a sine wave moves from its lowest to its highest point is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40 Hz signal has half the frequency of a 80 Hz signal, therefore each cycle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takes twice as long to complete one cycle  I.e. to go from its lowest to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highest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Change in a short Time = High Frequency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Two Extremes Frequency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if a signal does not change at all?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if it maintains a constant voltage level the entire time?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 such cases , Frequency is going to be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a signal does not change, it will never complete any cycles, and frequency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no. of cycles in 1 second so Freq = 0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 change at all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Zero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Instantaneous changes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Phase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describes the position of the waveform relative to time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we think of the wave as something that can be shifted backward or forward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along the time axis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describes the amount of that 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indicates the status of the first cycle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is measured in Degrees or Radians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360 degrees – 2 pi Radians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phase shift of 360 degrees correspond to a shift of a complete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phase shift of 180 degree correspond to a shift of half a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phase shift of 90 degree correspond to a shift of quarter a period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38" name="Rect 3"/>
          <p:cNvSpPr>
            <a:spLocks noGrp="1" noChangeArrowheads="1"/>
          </p:cNvSpPr>
          <p:nvPr/>
        </p:nvSpPr>
        <p:spPr>
          <a:xfrm rot="0">
            <a:off x="2139950" y="2212975"/>
            <a:ext cx="424180" cy="11944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.17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</a:t>
            </a:r>
            <a:endParaRPr lang="ko-KR" altLang="en-US" dirty="0" smtClean="0" sz="1200"/>
          </a:p>
          <a:p>
            <a:pPr marL="0" indent="0" defTabSz="15240" algn="l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.25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Hz</a:t>
            </a:r>
            <a:endParaRPr lang="ko-KR" altLang="en-US" dirty="0" smtClean="0" sz="1200" i="1"/>
          </a:p>
        </p:txBody>
      </p:sp>
      <p:sp>
        <p:nvSpPr>
          <p:cNvPr id="139" name="Rect 3"/>
          <p:cNvSpPr>
            <a:spLocks noGrp="1" noChangeArrowheads="1"/>
          </p:cNvSpPr>
          <p:nvPr/>
        </p:nvSpPr>
        <p:spPr>
          <a:xfrm rot="0">
            <a:off x="1822450" y="2331720"/>
            <a:ext cx="104775" cy="11950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6</a:t>
            </a:r>
            <a:endParaRPr lang="ko-KR" altLang="en-US" dirty="0" smtClean="0" sz="1200"/>
          </a:p>
          <a:p>
            <a:pPr marL="0" indent="0" defTabSz="15240" algn="l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endParaRPr lang="ko-KR" altLang="en-US" dirty="0" smtClean="0" sz="1200"/>
          </a:p>
        </p:txBody>
      </p:sp>
      <p:sp>
        <p:nvSpPr>
          <p:cNvPr id="140" name="Rect 3"/>
          <p:cNvSpPr>
            <a:spLocks noGrp="1" noChangeArrowheads="1"/>
          </p:cNvSpPr>
          <p:nvPr/>
        </p:nvSpPr>
        <p:spPr>
          <a:xfrm rot="0">
            <a:off x="1694815" y="2197735"/>
            <a:ext cx="360680" cy="12096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endParaRPr lang="ko-KR" altLang="en-US" dirty="0" smtClean="0" sz="1200"/>
          </a:p>
          <a:p>
            <a:pPr marL="0" indent="0" defTabSz="15240" algn="l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endParaRPr lang="ko-KR" altLang="en-US" dirty="0" smtClean="0" sz="1200"/>
          </a:p>
        </p:txBody>
      </p:sp>
      <p:sp>
        <p:nvSpPr>
          <p:cNvPr id="141" name="Rect 3"/>
          <p:cNvSpPr>
            <a:spLocks noGrp="1" noChangeArrowheads="1"/>
          </p:cNvSpPr>
          <p:nvPr/>
        </p:nvSpPr>
        <p:spPr>
          <a:xfrm rot="0">
            <a:off x="1542415" y="2115185"/>
            <a:ext cx="2588895" cy="53130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endParaRPr lang="ko-KR" altLang="en-US" dirty="0" smtClean="0" sz="1200" i="1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endParaRPr lang="ko-KR" altLang="en-US" dirty="0" smtClean="0" sz="1200" i="1"/>
          </a:p>
          <a:p>
            <a:pPr marL="0" indent="0" defTabSz="15240" algn="l">
              <a:lnSpc>
                <a:spcPts val="2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Infinite frequency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Problem 4.7</a:t>
            </a:r>
            <a:endParaRPr lang="ko-KR" altLang="en-US" dirty="0" smtClean="0" sz="12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 sine wave is offset      of a cycle with respect to time zero. What is its phase? </a:t>
            </a:r>
            <a:endParaRPr lang="ko-KR" altLang="en-US" dirty="0" smtClean="0" sz="1200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Cycle = 360 Degrees </a:t>
            </a:r>
            <a:endParaRPr lang="ko-KR" altLang="en-US" dirty="0" smtClean="0" sz="120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360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of a cycle =       = 60 Degrees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Control of Signals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can be controlled by three attributes: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Phase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Control of Signals- Amplitude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Control of Signals- Frequency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44" name="Rect 3"/>
          <p:cNvSpPr>
            <a:spLocks noGrp="1" noChangeArrowheads="1"/>
          </p:cNvSpPr>
          <p:nvPr/>
        </p:nvSpPr>
        <p:spPr>
          <a:xfrm rot="0">
            <a:off x="2965450" y="4126865"/>
            <a:ext cx="104775" cy="3905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6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2485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Control of Signals- Phase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0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Time and Frequency Domain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Domain plots show changes in signal amplitude w.r.t Time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It is an Amplitude versus Time Plot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and Frequency are not explicitly measured on a Time domain plot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To show the relationship between amplitude and Frequency, we can use what is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called 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Frequency Domain Plot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Time and Frequency Domain Example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compares the time domain (instantaneous amplitude w.r.t Time)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domain (Max amplitude w.r.t Frequency)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Low Frequency signal in frequency domain corresponds to a signal with longer period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Time domain &amp; vice versa.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signal changing rapidly in Time domain corresponds to High frequency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domain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Figure shows 3 signals with different frequencies and its time and frequency domain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presentations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Composite Signals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Second type of Analog Signals, that is composed of multiple sine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far we have been focused on simple periodic signals or sine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Many useful sine waves do not change in a single smooth curve b/w minimum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maximum amplitude.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They jump, slide , wobble and spikeAs long as as any irregularities are consistent,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cycle after cycle, a signal is still Periodic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can be shown that any periodic signal no matter how complex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decomposed into a collection of sine waves, each having a measurable amplitude,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&amp;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need FOURIER ANALYSIS to decompose a composite signal into 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components </a:t>
            </a:r>
            <a:endParaRPr lang="ko-KR" altLang="en-US" dirty="0" smtClean="0" sz="1200"/>
          </a:p>
          <a:p>
            <a:pPr marL="0" indent="0" defTabSz="15240" algn="l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shows a periodic signal decomposed into two sine waves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First sine wave (middle one) has a frequency of ‘6’ while the second sine wave has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of ‘0’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Adding these two signals point by point results in the top graph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Original signal looks like a sine wave that has its time axis shifted downward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shift is because of DC Component or zero frequency component in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you look at the signal in time domain, a single point is there while in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domain , two component freq.'s are there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Sine Waves and its Characteristics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Control of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Time and Frequency Domain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Composite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4.4, 4.5  “Data Communications and Networking” 4th Edition by Behrouz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932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#13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Frequency Spectrum / Bandwidth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	Frequency Spectrum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of a signal is the collection of all the component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contains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shown using a Frequency domain graph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Bandwidth: of a signal is the width of the frequency spectrum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other words ,Bandwidth refers to the range of the component frequencies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Spectrum refers to the elements within that range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How to calculate Bandwidth?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calculate Bandwidth, subtract the lowest frequency from the highest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SLIDE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4.8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periodic signal is decomposed into five sine waves with frequencies 100, 300, 500,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700, and 900 Hz, what is the Bandwidth?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endParaRPr lang="ko-KR" altLang="en-US" dirty="0" smtClean="0" sz="1200"/>
          </a:p>
          <a:p>
            <a:pPr marL="0" indent="0" defTabSz="15240" algn="l">
              <a:lnSpc>
                <a:spcPts val="2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Other Definitions of Bandwidth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3 dB Bandwidth or Half Power Bandwidth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98" i="1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198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ko-KR" dirty="0" smtClean="0" sz="1198" i="1">
                <a:solidFill>
                  <a:srgbClr val="000000"/>
                </a:solidFill>
                <a:latin typeface="Times New Roman"/>
              </a:rPr>
              <a:t> 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198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ko-KR" altLang="en-US" dirty="0" smtClean="0" sz="11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53" name="Rect 3"/>
          <p:cNvSpPr>
            <a:spLocks noGrp="1" noChangeArrowheads="1"/>
          </p:cNvSpPr>
          <p:nvPr/>
        </p:nvSpPr>
        <p:spPr>
          <a:xfrm rot="0">
            <a:off x="1728470" y="6074410"/>
            <a:ext cx="1393825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900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800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Hz</a:t>
            </a:r>
            <a:endParaRPr lang="ko-KR" altLang="en-US" dirty="0" smtClean="0" sz="1200" i="1"/>
          </a:p>
        </p:txBody>
      </p:sp>
      <p:sp>
        <p:nvSpPr>
          <p:cNvPr id="154" name="Rect 3"/>
          <p:cNvSpPr>
            <a:spLocks noGrp="1" noChangeArrowheads="1"/>
          </p:cNvSpPr>
          <p:nvPr/>
        </p:nvSpPr>
        <p:spPr>
          <a:xfrm rot="0">
            <a:off x="1502410" y="6184265"/>
            <a:ext cx="324485" cy="1009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699" i="1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699" i="1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endParaRPr lang="ko-KR" altLang="en-US" dirty="0" smtClean="0" sz="699" i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the magnitude spectra of            , the range of the spectrum that does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fall lower than   1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1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Equivalent Noise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width of a fictitious rectangular spectrum created to have the same power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rectangular band as the power of the signal in positive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Null-to-Null Bandwidth or Zero Crossing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maximum frequency in a spectrum is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below        will be 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942" i="1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ko-KR" altLang="en-US" dirty="0" smtClean="0" sz="942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Null Bandwidth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789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789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789"/>
          </a:p>
          <a:p>
            <a:pPr marL="0" indent="0" defTabSz="15240" algn="l">
              <a:lnSpc>
                <a:spcPts val="1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Power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Band in which 99% of the total power resides </a:t>
            </a:r>
            <a:endParaRPr lang="ko-KR" altLang="en-US" dirty="0" smtClean="0" sz="1200"/>
          </a:p>
          <a:p>
            <a:pPr marL="0" indent="0" defTabSz="15240" algn="l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57" name="Rect 3"/>
          <p:cNvSpPr>
            <a:spLocks noGrp="1" noChangeArrowheads="1"/>
          </p:cNvSpPr>
          <p:nvPr/>
        </p:nvSpPr>
        <p:spPr>
          <a:xfrm rot="0">
            <a:off x="5715000" y="6348730"/>
            <a:ext cx="958215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the Null-to-</a:t>
            </a:r>
            <a:endParaRPr lang="ko-KR" altLang="en-US" dirty="0" smtClean="0" sz="1200"/>
          </a:p>
        </p:txBody>
      </p:sp>
      <p:sp>
        <p:nvSpPr>
          <p:cNvPr id="158" name="Rect 3"/>
          <p:cNvSpPr>
            <a:spLocks noGrp="1" noChangeArrowheads="1"/>
          </p:cNvSpPr>
          <p:nvPr/>
        </p:nvSpPr>
        <p:spPr>
          <a:xfrm rot="0">
            <a:off x="4343400" y="6172200"/>
            <a:ext cx="2369185" cy="4603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,the first null above and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where   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353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353">
                <a:solidFill>
                  <a:srgbClr val="000000"/>
                </a:solidFill>
                <a:latin typeface="Symbol"/>
                <a:ea typeface="Symbol"/>
              </a:rPr>
              <a:t> 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1353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endParaRPr lang="ko-KR" altLang="en-US" dirty="0" smtClean="0" sz="1353" i="1"/>
          </a:p>
        </p:txBody>
      </p:sp>
      <p:sp>
        <p:nvSpPr>
          <p:cNvPr id="159" name="Rect 3"/>
          <p:cNvSpPr>
            <a:spLocks noGrp="1" noChangeArrowheads="1"/>
          </p:cNvSpPr>
          <p:nvPr/>
        </p:nvSpPr>
        <p:spPr>
          <a:xfrm rot="0">
            <a:off x="4081145" y="6318250"/>
            <a:ext cx="177800" cy="3079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</a:t>
            </a:r>
            <a:r>
              <a:rPr lang="en-US" altLang="ko-KR" dirty="0" smtClean="0" sz="111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ko-KR" dirty="0" smtClean="0" sz="1905" i="1">
                <a:solidFill>
                  <a:srgbClr val="000000"/>
                </a:solidFill>
                <a:latin typeface="Times New Roman"/>
              </a:rPr>
              <a:t>f</a:t>
            </a:r>
            <a:endParaRPr lang="ko-KR" altLang="en-US" dirty="0" smtClean="0" sz="1905" i="1"/>
          </a:p>
        </p:txBody>
      </p:sp>
      <p:sp>
        <p:nvSpPr>
          <p:cNvPr id="160" name="Rect 3"/>
          <p:cNvSpPr>
            <a:spLocks noGrp="1" noChangeArrowheads="1"/>
          </p:cNvSpPr>
          <p:nvPr/>
        </p:nvSpPr>
        <p:spPr>
          <a:xfrm rot="0">
            <a:off x="3429000" y="6214745"/>
            <a:ext cx="1311910" cy="3048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</a:t>
            </a:r>
            <a:r>
              <a:rPr lang="en-US" altLang="ko-KR" dirty="0" smtClean="0" sz="942" i="1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ko-KR" altLang="en-US" dirty="0" smtClean="0" sz="942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and       </a:t>
            </a:r>
            <a:endParaRPr lang="ko-KR" altLang="en-US" dirty="0" smtClean="0" sz="1200"/>
          </a:p>
        </p:txBody>
      </p:sp>
      <p:sp>
        <p:nvSpPr>
          <p:cNvPr id="161" name="Rect 3"/>
          <p:cNvSpPr>
            <a:spLocks noGrp="1" noChangeArrowheads="1"/>
          </p:cNvSpPr>
          <p:nvPr/>
        </p:nvSpPr>
        <p:spPr>
          <a:xfrm rot="0">
            <a:off x="2270760" y="1124585"/>
            <a:ext cx="2369185" cy="55016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198" i="1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198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ko-KR" dirty="0" smtClean="0" sz="1198" i="1">
                <a:solidFill>
                  <a:srgbClr val="000000"/>
                </a:solidFill>
                <a:latin typeface="Times New Roman"/>
              </a:rPr>
              <a:t> 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198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ko-KR" altLang="en-US" dirty="0" smtClean="0" sz="1198"/>
          </a:p>
          <a:p>
            <a:pPr marL="0" indent="0" defTabSz="15240" algn="l">
              <a:lnSpc>
                <a:spcPts val="3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615" i="1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111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ko-KR" dirty="0" smtClean="0" sz="1905" i="1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615" i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endParaRPr lang="ko-KR" altLang="en-US" dirty="0" smtClean="0" sz="1615" i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Digital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addition to being represented by Analog Signals, data can also be represented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a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Bit Interval and Bit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Most digital signals are aperiodic and thus Period and Frequency are not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appropriate terms to describe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Bit Interval (seconds)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Time required to send one single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Bit Rate (bps)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Number of bits sent per second </a:t>
            </a:r>
            <a:endParaRPr lang="ko-KR" altLang="en-US" dirty="0" smtClean="0" sz="1200"/>
          </a:p>
          <a:p>
            <a:pPr marL="0" indent="0" defTabSz="15240" algn="l">
              <a:lnSpc>
                <a:spcPts val="1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Frequency Spectrum of a Digital Signal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spectrum of a digital signal contains an infinite number of frequencies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amplitudes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Ideally we want to send all the components but if we send only those components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whose amplitudes are significant , we can still recreate the digital signal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reasonable accuracy at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Spectrum and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Other Definitions of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Signals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4.4, 4.5, 4.6   “Data Communications and Networking” 4th Edition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Behrouz A. Forouzan </a:t>
            </a:r>
            <a:endParaRPr lang="ko-KR" altLang="en-US" dirty="0" smtClean="0" sz="1200"/>
          </a:p>
          <a:p>
            <a:pPr marL="0" indent="0" defTabSz="15240" algn="l">
              <a:lnSpc>
                <a:spcPts val="3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61403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MESSAGE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Information or Data to be communicated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Can be text, numbers, video or any combination of these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 short anything that can be represented using binary bits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Data Communication Messages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Files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(meaningful collections of records)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Data/information requests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(database queries, Web page requests,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etc.)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Responses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requests and commands or error messages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Status messages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(about the network’s functional status)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Control messages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transmitted between network devices to control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network traffic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Correspondence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among network users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MESSAGE TYPES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SENDER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SENDER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Device that sends the data 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Can be a Computer , Workstation, Video camera etc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As already discussed, the data from the sender might not be in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appropriate format for the transmission medium and will need to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processed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RECEIVER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Device that receives the message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Can be a computer, workstation, Television etc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At times, the data received from the transmission medium may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in a proper form to be supplied to the receiver and it must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processed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#14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Conversions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Introduction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Information must be transformed into signals before it can be transported across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info is transformed depends on its original format and on the format used by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communication device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you want to send a letter by a smoke signal, you need to know which smoke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patterns make which words in your message before building the fire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Words are the Information and the puffs of smoke are representation of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Introduction to the type of Conversions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Data stored in the computer is in the form of 0’s and 1’s. To be carried from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place to the other, data is usually converted to digital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Digital-to-Digital Conversion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or 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Encoding digital data into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digital signals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Sometimes we need to convert an analog signal to the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conversion of  Telephone conversation to digital signal for a no.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different reasons such as to decrease the effect of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Analog-to-Digital Conversion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or 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Digitizing an Analog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Signal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might want to send a digital signal coming out of computer through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medium designed for analog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To send data from one place to the other using a Telephone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Digital-to-Analog Conversion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or 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Modulating a digital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Signal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Often an analog signal is sent over long distances using analog media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Example, voice or music from a radio station which is an analog signal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transmitted through the air, however the frequency of voice or music is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suitable for this kind of Tx.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signal should be carried by a higher frequency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Analog-to-Analog Conversion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or “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Modulating an analog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Signal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Digital-to-Digital Conversion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Digital-to-Digital conversion/encoding is the representation of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by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68" name="Rect 3"/>
          <p:cNvSpPr>
            <a:spLocks noGrp="1" noChangeArrowheads="1"/>
          </p:cNvSpPr>
          <p:nvPr/>
        </p:nvSpPr>
        <p:spPr>
          <a:xfrm rot="0">
            <a:off x="3078480" y="7811770"/>
            <a:ext cx="1701800" cy="2076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</a:rPr>
              <a:t>Types of Conversions </a:t>
            </a:r>
            <a:endParaRPr lang="ko-KR" altLang="en-US" dirty="0" smtClean="0" sz="1397" u="sng" b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 when you Tx data from Computer to the Printer, both original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transmitted data have to be 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this type of encoding, 1’s and 0’s generated by the computer are translated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into voltage pulses that can be propagated over the wire </a:t>
            </a:r>
            <a:endParaRPr lang="ko-KR" altLang="en-US" dirty="0" smtClean="0" sz="1200"/>
          </a:p>
          <a:p>
            <a:pPr marL="0" indent="0" defTabSz="15240" algn="l">
              <a:lnSpc>
                <a:spcPts val="8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Figure shows the relationship between digital information, digital-to-digital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encoding hardware , and the resultant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Types of Digital-to-Digital Encoding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Digital/Digital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Unipolar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Polar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Bipolar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UNIPOLAR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Encoding is simple , with only one technique in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Simple and Primitive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Almost Obsolete Today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Study provides introduction to concepts and problems involved with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complex encoding systems </a:t>
            </a:r>
            <a:endParaRPr lang="ko-KR" altLang="en-US" dirty="0" smtClean="0" sz="1200"/>
          </a:p>
          <a:p>
            <a:pPr marL="0" indent="0" defTabSz="15240" algn="l">
              <a:lnSpc>
                <a:spcPts val="1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Transmission system works by sending voltage pulses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Tx.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voltage level stands for binary 0 while the other stands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binary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called Unipolar because it uses only one polarity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polarity is assigned to to one of the two binary states usually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‘1’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other state usually a 0 is represented by zero voltage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Figure shows the idea: 1’s are encoded as +ve values, and 0’s are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encoded as –ve values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Pros and Cons of Unipolar Encoding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PROS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Straight Forward and Simple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Inexpensive to Implement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CONS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DC Component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Synchronization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DC Component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Average Amplitude of a unipolar encoded signal is non-zero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DC Component I.e. a component with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a signal contains a DC Component, it cannot travel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through a Tx. Medium that cannot handle DC components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Synchronization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the signal is unvarying, Rx. Cannot determine the beginning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ending of each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Synchronization Problem can occur when data consists of long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streams of 1’s or 0’s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Therefore, Rx has to rely on a TIMER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Consider we have a bit rate of the signal to be 1000bps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1000 bits in 1 second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1 bit in 0.001 second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if a +ve voltage lasts 0.005 sec, it reads five 1’s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Sometimes it stretches to 0.006 seconds and an extra one bit is read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the Rx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Solution: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										Separate Parallel Line 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Carries a clock pulse and allows receiver to resynchronize its timer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that of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Doubling no. of Tx lines increase Cost and proves uneconomical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POLAR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Encoding has 3 subcategories: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Non Return to Zero (NRZ),-- Return to Zero (RZ)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Two of which have multiple variations of their own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Polar encoding uses two voltage levels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positive and one negative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By using two voltage levels, average voltage level on the line is reduced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DC Component problem of unipolar encoding is alleviated </a:t>
            </a:r>
            <a:endParaRPr lang="ko-KR" altLang="en-US" dirty="0" smtClean="0" sz="1200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Types of Polar Encoding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Non Return to Zero (NRZ)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NRZ Encoding, the level of signal is either positive or negative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2802">
                <a:solidFill>
                  <a:srgbClr val="000000"/>
                </a:solidFill>
                <a:latin typeface="Times New Roman"/>
                <a:ea typeface="Times New Roman"/>
              </a:rPr>
              <a:t>NRZ </a:t>
            </a:r>
            <a:endParaRPr lang="ko-KR" altLang="en-US" dirty="0" smtClean="0" sz="2802"/>
          </a:p>
          <a:p>
            <a:pPr marL="0" indent="0" defTabSz="15240" algn="l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2802">
                <a:solidFill>
                  <a:srgbClr val="000000"/>
                </a:solidFill>
                <a:latin typeface="Times New Roman"/>
                <a:ea typeface="Times New Roman"/>
              </a:rPr>
              <a:t>NRZ-L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2802">
                <a:solidFill>
                  <a:srgbClr val="000000"/>
                </a:solidFill>
                <a:latin typeface="Times New Roman"/>
                <a:ea typeface="Times New Roman"/>
              </a:rPr>
              <a:t>NRZ-I </a:t>
            </a:r>
            <a:endParaRPr lang="ko-KR" altLang="en-US" dirty="0" smtClean="0" sz="2802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NRZ-L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Level of the signal depends on the type of bit it represents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A +ve voltage usually means the bit is a 1 and a –ve voltage means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is a 0 (vice versa)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Problem with NRZ-L: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When long streams of 0’s or 1’s are there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data, Rx receives a continuous voltage and should determine how many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bits are sent by relying on its clock , which may or may not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synchronized with the sender clock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NRZ-I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The inversion of the level represents a 1 bit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A bit 0 is represented by no change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NRZ-I is superior to NRZ-L due to synchronization provided by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change each time a 1 bit is encountered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The string of 0’s can still cause problem but since 0’s are not as likely,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are less of a problem </a:t>
            </a:r>
            <a:endParaRPr lang="ko-KR" altLang="en-US" dirty="0" smtClean="0" sz="1200"/>
          </a:p>
          <a:p>
            <a:pPr marL="0" indent="0" defTabSz="15240" algn="l">
              <a:lnSpc>
                <a:spcPts val="2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Introduction to the Encoding Techniques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Digital-To-Digital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Types of Digital-To-Digital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UniPolar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Polar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NRZ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5.1,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</a:t>
            </a:r>
            <a:endParaRPr lang="ko-KR" altLang="en-US" dirty="0" smtClean="0" sz="1200"/>
          </a:p>
          <a:p>
            <a:pPr marL="0" indent="0" defTabSz="15240" algn="l">
              <a:lnSpc>
                <a:spcPts val="2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#15 </a:t>
            </a:r>
            <a:endParaRPr lang="ko-KR" altLang="en-US" dirty="0" smtClean="0" sz="1997" u="sng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Conversions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Return to Zero (RZ)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time, data contains long strings of 1’s or 0’s, Rx can loose its timing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unipolar, we have seen a good solution is to send a separate timing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but this solution is both expensive and full of error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better solution is to somehow include synch in encoded signal somewhat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similar to what we did in NRZ-I but it should work for both strings of 0 &amp;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solution is RZ encoding which uses 3 values : Positive, Negative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changes not b/w bits but during each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NRZ-L , +ve voltage means 1 and a –ve voltage means 0, but unlike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NRZ- L, half way through each bit interval, the signal returns to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1 bit is represented by positive to zero and a 0 is represented by negative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zero transition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only problem with RZ encoding is that it requires two signal changes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encode one bit and therefore occupies more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But of the 3 alternatives we have discussed, it is most effective</a:t>
            </a:r>
            <a:endParaRPr lang="ko-KR" altLang="en-US" dirty="0" smtClean="0" sz="1200"/>
          </a:p>
          <a:p>
            <a:pPr marL="0" indent="0" defTabSz="15240" algn="l">
              <a:lnSpc>
                <a:spcPts val="1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Biphase Encoding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Best existing solution to the problem of Synchronization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Signal changes at the middle of bit interval but does not stop at zero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Instead it continues to the opposite pole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Biphase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Manchester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Differential Manchester </a:t>
            </a:r>
            <a:endParaRPr lang="ko-KR" altLang="en-US" dirty="0" smtClean="0" sz="1200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Manchester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Uses inversion at the middle of each bit interval for both synchronization and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Negative-to-Positive Transition= 1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Positive-to-Negative Transition = 0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using a single transition for a dual purpose, Manchester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acheives the same level of synchronization as RZ but with only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levels of amplitude</a:t>
            </a:r>
            <a:endParaRPr lang="ko-KR" altLang="en-US" dirty="0" smtClean="0" sz="1200"/>
          </a:p>
          <a:p>
            <a:pPr marL="0" indent="0" defTabSz="15240" algn="l">
              <a:lnSpc>
                <a:spcPts val="2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Differential Manchester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Inversion at the middle of the bit interval is used for Synchronization but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presence or absence of an additional transition at the beginning of bit interval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used to identify a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transition means binary 0 &amp; no transition means binary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Requires 2 signal changes to represent binary 0 but only one to represent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binary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Bipolar Encoding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Like RZ, it uses three voltage levels: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Unlike RZ, zero level is used to represent binary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Binary 1’s are represented by alternate positive and negative voltages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Types of Bipolar Encoding</a:t>
            </a:r>
            <a:endParaRPr lang="ko-KR" altLang="en-US" dirty="0" smtClean="0" sz="1397" b="1"/>
          </a:p>
          <a:p>
            <a:pPr marL="0" indent="0" defTabSz="15240" algn="l">
              <a:lnSpc>
                <a:spcPts val="1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Alternate Mark Inversion (AMI)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Simplest type of Bipolar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Mark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Comes from Telegraphy (1)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Alternate Mark Inversion means Alternate ‘1’ Inversion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Pseudoternary </a:t>
            </a:r>
            <a:endParaRPr lang="ko-KR" altLang="en-US" dirty="0" smtClean="0" sz="1200"/>
          </a:p>
          <a:p>
            <a:pPr marL="0" indent="0" defTabSz="15240" algn="l">
              <a:lnSpc>
                <a:spcPts val="1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By inverting on each occurrence of 1, AMI accomplishes 2 things: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DC component is zero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Long sequence of 1’s stay synchronized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No mechanism of ensuring synch is there for long stream of 0’s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variations are developed to solve the problem of synchronization of sequential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0’s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HDB3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used in Europe &amp; Japan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modify original pattern of AMI only on case of long stream of zeroes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B8ZS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Convention adopted in North America to provide synch for long string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zeros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Difference b/w AMI and B8ZS occurs only when 8 or more consecutive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zeros are encountered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Forces artificial signal changes called VIOLATIONS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time eight 0’s occur , B8ZS introduces changes in pattern based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polarity of previous 1 (the ‘1’ occurring just before zeros) </a:t>
            </a:r>
            <a:endParaRPr lang="ko-KR" altLang="en-US" dirty="0" smtClean="0" sz="1200"/>
          </a:p>
          <a:p>
            <a:pPr marL="0" indent="0" defTabSz="15240" algn="l">
              <a:lnSpc>
                <a:spcPts val="2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183" name="Rect 3"/>
          <p:cNvSpPr>
            <a:spLocks noGrp="1" noChangeArrowheads="1"/>
          </p:cNvSpPr>
          <p:nvPr/>
        </p:nvSpPr>
        <p:spPr>
          <a:xfrm rot="0">
            <a:off x="2057400" y="4949825"/>
            <a:ext cx="2143760" cy="2165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B8ZS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used in North America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HDB3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Alteration of AMI adopted in Europe and Japan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Introduces changes into AMI, every time four consecutive zeros are encountered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instead of waiting for eight zeros as in the case of B8ZS</a:t>
            </a:r>
            <a:endParaRPr lang="ko-KR" altLang="en-US" dirty="0" smtClean="0" sz="1200"/>
          </a:p>
          <a:p>
            <a:pPr marL="0" indent="0" defTabSz="15240" algn="l">
              <a:lnSpc>
                <a:spcPts val="18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in B8ZS, the pattern of violations is based on the polarity of the previous 1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Unlike B8ZS, HDB3 also looks at the no. of 1’s that have occurred since the last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substitution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Types of Digital-To-Digital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Polar Encoding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Return to Zero (RZ)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Biphase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Bipolar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5.1, 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2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#16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Conversions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Types of Digital-to-Digital Encoding</a:t>
            </a:r>
            <a:endParaRPr lang="ko-KR" altLang="en-US" dirty="0" smtClean="0" sz="1397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Digital/Digital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Unipolar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Polar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Bipolar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Using B8ZS, encode the bit stream 10000000000100. Assume that the polarity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1 is positive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 b="1"/>
          </a:p>
          <a:p>
            <a:pPr marL="0" indent="0" defTabSz="15240" algn="l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Analog-to-Digital Conversion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We sometimes need to digitize an analog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To send human voice over a long distance, we need to digitize it, since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digital signals are less prone to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is called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		Analog-to-Digital Conversion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			Digitizing an Analog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Signal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type of conversion requires a reduction of  potentially infinite number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values in the analog signal so that it can be converted to digital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 with minimum loss of information. </a:t>
            </a:r>
            <a:endParaRPr lang="ko-KR" altLang="en-US" dirty="0" smtClean="0" sz="1200"/>
          </a:p>
          <a:p>
            <a:pPr marL="0" indent="0" defTabSz="15240" algn="l">
              <a:lnSpc>
                <a:spcPts val="1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MEDIUM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Physical path that a message uses to travel from the Sender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Can be a Copper Cable (Telephone), Coaxial Cable (Cable TV),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Fiber Optic Cable, LASERS or Radio Waves (Wireless Medium)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see that Data needs to be transferred in the form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ELECTROMAGNETIC signals and The Transmission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should be capable of carrying these EM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Transmission Media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Transmission Media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Medium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Speed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Cost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Twisted Wire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300bps-10Mbps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Low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Microwave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256Kbps-100Mbps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Low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Coaxial Cable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56Kbps-200Mbps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Low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Fiber Optic Cable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500Kbps-10Gbps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High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PROTOCOL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Set of Rules Governing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Represents an Agreement between communication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Without Protocol, two devices may be connected but they will not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able to communicate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Consider the communication between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individuals. They can only communicate provided they both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speak the same language.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A little more complex Comm. System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6577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CODEC 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Æ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Coder Decoder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signal signals can take any of the forms discussed previously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Problem is how to convert analog signal from infinite number of values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discrete no. of values without scarifying quality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Pulse Amplitude Modulation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First step in Analog-to-Digital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technique takes an Analog signal, Samples it, and Generates a series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series of Pulses based on the results of Sampling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Sampling means measuring amplitudes of signal at equal intervals </a:t>
            </a:r>
            <a:endParaRPr lang="ko-KR" altLang="en-US" dirty="0" smtClean="0" sz="1200"/>
          </a:p>
          <a:p>
            <a:pPr marL="0" indent="0" defTabSz="15240" algn="l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original signal is sampled at equal intervals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PAM uses a technique called Sample &amp; Hold means At a given moment 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level is read, then held briefly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pulses are of any amplitude (still analog not digital). To make them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digital, we need PCM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Pulse Code Modulation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Modifies pulses created by PAM to a complete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Four Separate Processes: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Quantization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Binary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Digital/Digital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Quantization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PCM’s first step is Quantization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“Quantization is a method of assigning integral values in a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specific range to sampled instances” </a:t>
            </a:r>
            <a:endParaRPr lang="ko-KR" altLang="en-US" dirty="0" smtClean="0" sz="1200" b="1"/>
          </a:p>
          <a:p>
            <a:pPr marL="0" indent="0" defTabSz="15240"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Figure shows a simple method of assigning sign and magnitude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values to quantized samples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Results of Binary Encoding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value is translated into its seven bit binary equivalent.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eight bit indicates the sign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Result of PCM </a:t>
            </a:r>
            <a:endParaRPr lang="ko-KR" altLang="en-US" dirty="0" smtClean="0" sz="1200" b="1"/>
          </a:p>
          <a:p>
            <a:pPr marL="0" indent="0" defTabSz="15240" algn="l">
              <a:lnSpc>
                <a:spcPts val="1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Figure shows the result of PCM of original signal encoded finally into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unipolar signal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first 3 values are shown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Full PCM Process</a:t>
            </a:r>
            <a:endParaRPr lang="ko-KR" altLang="en-US" dirty="0" smtClean="0" sz="1200" b="1"/>
          </a:p>
          <a:p>
            <a:pPr marL="0" indent="0" defTabSz="15240" algn="l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73024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Sampling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accuracy of any digital reproduction of an analog signal depends upon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o. of samples taken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 many samples are sufficient?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&lt;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Nyquist theorem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&gt;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																																													The sapling rate must be at least twice the highest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frequency </a:t>
            </a:r>
            <a:endParaRPr lang="ko-KR" altLang="en-US" dirty="0" smtClean="0" sz="1200" b="1"/>
          </a:p>
          <a:p>
            <a:pPr marL="0" indent="0" defTabSz="15240" algn="l">
              <a:lnSpc>
                <a:spcPts val="3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Bit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Sampling Rate given by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Nyquist Theorum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No. of bits per sample chosen according to the Precision needed at the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receiver end. 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2317" i="1">
                <a:solidFill>
                  <a:srgbClr val="000000"/>
                </a:solidFill>
                <a:latin typeface="Times New Roman"/>
                <a:ea typeface="Times New Roman"/>
              </a:rPr>
              <a:t>BitRate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2317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US" altLang="ko-KR" dirty="0" smtClean="0" sz="2317" i="1">
                <a:solidFill>
                  <a:srgbClr val="000000"/>
                </a:solidFill>
                <a:latin typeface="Times New Roman"/>
                <a:ea typeface="Times New Roman"/>
              </a:rPr>
              <a:t>SamplingRate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2317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2317" i="1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ko-KR" dirty="0" smtClean="0" sz="2317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altLang="ko-KR" dirty="0" smtClean="0" sz="2317" i="1">
                <a:solidFill>
                  <a:srgbClr val="000000"/>
                </a:solidFill>
                <a:latin typeface="Times New Roman"/>
              </a:rPr>
              <a:t>ofbits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2317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2317" i="1">
                <a:solidFill>
                  <a:srgbClr val="000000"/>
                </a:solidFill>
                <a:latin typeface="Times New Roman"/>
                <a:ea typeface="Times New Roman"/>
              </a:rPr>
              <a:t>sample</a:t>
            </a:r>
            <a:endParaRPr lang="ko-KR" altLang="en-US" dirty="0" smtClean="0" sz="2317" i="1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Analog-to-Digital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Pulse Code Modulation (PCM)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Pulse Amplitude Modulation (PAM)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Quantization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Binary Encoding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										Digital-To-Digital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5.2,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4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#17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Conversion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Digital To Analog Conversion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Process of changing one of the characteristics of an analog signal based on the info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digital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you Tx data from one computer to the other using a public telephone line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Original data is digital but because telephone wires carry analog signal, original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must be converted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 data must be modulated on an analog signal that has been manipulated to look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like two distinct values corresponding to binary 1 to binary 0 </a:t>
            </a:r>
            <a:endParaRPr lang="ko-KR" altLang="en-US" dirty="0" smtClean="0" sz="1200"/>
          </a:p>
          <a:p>
            <a:pPr marL="0" indent="0" defTabSz="15240" algn="l">
              <a:lnSpc>
                <a:spcPts val="1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Figure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shows the relationship b/w digital info the digital to analog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hardware &amp; resultant analog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Variation in Characteristics of Sine Wave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sine wave is defined by 3 characteristics: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By changing one aspect of a simple electrical signal back &amp;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forth,we can use it to represent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we vary any one of these characteristics ,we create a second version of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wave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 we than say that the original wave represents binary 1,the variation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 binary 0 or vice versa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by changing one aspect of a simple electrical signal back &amp; forth,we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it to represent digital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Mechanisms for Modulating Digital Data to Analog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of the three characteristics listed above can be altered in this way, giving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 at least 3 mechanisms for modulating digital data into analog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Amplitude shift keying(ASK)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Frequency shift keying(FSK)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Phase shift keying (PSK)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Fourth Mechanism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addition, there is a fourth and better mechanism that combines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changes in both amplitude and phase called Quadratue 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Modulation(QAM)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QAM is the most efficient of these options and is the mechanism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all modern modems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Types of digital to analog modulation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20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Aspects of Digital to Analog Conversion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Before we discuss specific methods of digital to analog modulation,two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basic issues must be defined: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Bit/Baud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Carrier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Bit Rate &amp; Baud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Two terms used frequently in data communication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rate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Bit rate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no of bits transmitted during one second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Baud rate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no of signal units per second that are required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represent that bit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Bit Rate &amp; Baud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discussion of computer efficiency, bit rate is more important –we want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know how long it takes to process each piece of info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data transmission, however ,we are more concerned with how efficiently we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more that data from place to place, whether in pieces or blocks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fewer signal units required, the most efficient the system and 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bandwidth required to transmit more bits ,so we are more concerned with baud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baud rate determines the B.W required to send the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Relationship b/w bit rate &amp;band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Bit rate equals the baud rate times the no. of bits represented by each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units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baud rate equals the bit rate divided by the no. of bits represented by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Bit rate is always greater than or equal to 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Analogy for Bit rate &amp;Baud rate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transportation a band is analogous to a car,a bit is analogous 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passenger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car can carry one or more passengers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If1000 cars can go from one point to another carrying only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passenger(only driver),than 1000 passengers are transported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However, if each car carries four passengers, then 4000 passengers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transported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Note that the number of cars, not the numbers of passengers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determines the traffic and therefore the need for wider highway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Similarly, the baud determines the required bandwidth, not the bit rate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5.6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analog signal carries 4 bits in each signal element.If 1000 signal elements are sent per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second, find the Baud Rate and Bit Rate?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 =1000 bauds/second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Rate=Baud Rate * Number of bits per signal element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Rate= 1000 * 4 = 4000 bps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Carrier Signals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analog TX. The sending device produces a high frequency signal, that acts as a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basis for the information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base signal is called the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Carrier		Signal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</a:rPr>
              <a:t>Carrier		Frequency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receiving device is tuned to the frequency of the carrier signal that it expects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from the sender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I=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Digital info is then modulated on the carrier signal by modifying one or more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its characteristics (Amplitude, Frequency, Phase)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This kind of modification is called Modulation and info signal is called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Modulating Signal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Amplitude Shift Keying (ASK)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ASK, the strength of carrier signal is varied to represent binary 1 or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frequency and phase remain constant, while the amplitude changes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Which voltage represents 1 and which represents 0 can be chosen by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 Designer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bit duration is the period of time that defines one bit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peak amplitude of the signal during each bit duration is constant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its value depends on the bit (1 or 0)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02" name="Rect 3"/>
          <p:cNvSpPr>
            <a:spLocks noGrp="1" noChangeArrowheads="1"/>
          </p:cNvSpPr>
          <p:nvPr/>
        </p:nvSpPr>
        <p:spPr>
          <a:xfrm rot="0">
            <a:off x="2057400" y="4940935"/>
            <a:ext cx="2707640" cy="213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Rate= Number of Signal Elements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96201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Speed of transmission during ASK is limited by the physical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characteristics of Tx. Medium</a:t>
            </a:r>
            <a:endParaRPr lang="ko-KR" altLang="en-US" dirty="0" smtClean="0" sz="1200"/>
          </a:p>
          <a:p>
            <a:pPr marL="0" indent="0" defTabSz="15240" algn="l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Effect Of Noise on ASK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ASK is highly susceptible to noise interference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			NOISE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Unintentional voltages introduced onto a line by various sources such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Heat or Electromagnetic Radiation from other sources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These unintentional voltages combine with signal to change the 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1 can be changed to 0 and a 0 to a 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ASK relies solely on Amplitude for recognition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Noise usually affects the amplitude, therefore ASK is the modulating method,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is most affected by Noise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On-Off Keying (OOK)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 popular ASK Technique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OOK, one of the bit values is represented by no voltage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advantage is the reduction in the amount of energy required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Bandwidth for ASK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Bandwidth of a signal is total range of frequencies occupied by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When we decompose an ASK modulated signal, we get a spectrum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many simple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most significant ones are those b/w,  fc-Nbaud/2  and fc+Nbaud /2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carrier frequency fc at the middle </a:t>
            </a:r>
            <a:endParaRPr lang="ko-KR" altLang="en-US" dirty="0" smtClean="0" sz="1200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Bandwidth requirements for ASK are calculated using the formula: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BW=(1+d) * Nbaud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=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Nbaud= 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d= factor related to condition of line (min.value = 0)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5.8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Find minimum bandwidth required for an ASK signal TX at 2000 bps. TX. Mode is half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duplex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ASK, Baud Rate= Bit Rate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Therefore, Baud Rate = 2000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Also ASK requires a minimum bandwidth equal to its 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Therefore Minimum BW = 2000 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Digital-to Analog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Bit Rate and Baud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Carrier Signals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Amplitude Shift Keying (ASK)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5.3,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4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#18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Frequency Shift Keying (FSK)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of signal is varied to represent binary 1 or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frequency of the signal during each bit duration is constant and depends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 the bit (0 or 1)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peak amplitude and phase remains constant </a:t>
            </a:r>
            <a:endParaRPr lang="ko-KR" altLang="en-US" dirty="0" smtClean="0" sz="1200"/>
          </a:p>
          <a:p>
            <a:pPr marL="0" indent="0" defTabSz="15240" algn="l">
              <a:lnSpc>
                <a:spcPts val="2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Effect of Noise on FSK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Avoids most of the Noise problems of 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Rx device is looking for specific frequency changes over a given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of periods, it can ignore voltage spikes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limiting factors of FSK are the physical capabilities of the carrier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BW of FSK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Although FSK shifts between two carrier frequencies, it is easier to analyze as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co-existing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required for FSK is equal to the Baud rate of the signal plus the frequency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Shift=Difference b/w two carrier frequencies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BW= (fc1 – fc0) +Nbaud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05" y="628015"/>
            <a:ext cx="641286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EXAMPLE – ELECTRONIC MAIL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</a:t>
            </a:r>
            <a:r>
              <a:rPr lang="en-US" altLang="ko-KR" dirty="0" smtClean="0" sz="1397" u="sng" b="1">
                <a:solidFill>
                  <a:srgbClr val="000000"/>
                </a:solidFill>
                <a:latin typeface="Times New Roman"/>
                <a:ea typeface="Times New Roman"/>
              </a:rPr>
              <a:t>Explanation In Terms of a little more complex Comm. System </a:t>
            </a:r>
            <a:endParaRPr lang="ko-KR" altLang="en-US" dirty="0" smtClean="0" sz="1397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SENDER SIDE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Input device and transmitter are components of a Personal Computer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User of a PC wishes to send a message ‘m’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User activates electronic mail package e.g. hotmail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Enters the message via input device (keyboard)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Character string is buffered in main memory as a sequence of bits ‘g’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PC is connected to some trans system such as a Telephone Network via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I/O Transmitter like Modem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Transmitter converts incoming stream ‘g’ into a signal ‘s’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						RECEIVER SIDE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transmitted signal ‘s’ is subject to a number of impairments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depending upon the medium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Therefore, received signal ‘r’ may differ from ‘s’.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Receiver attempts to estimate original ‘s’ based on its knowledge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medium and received signal ‘r’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Receiver produces a bit stream g’(t)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Briefly buffered in the memory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Data is presented to the user via an output device like printer, screen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etc.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5.11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Find the minimum BW for an FSK signal transmitted at 2000 bps. TX is in half duplex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 and carrier must be separated by 3000 Hz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FSK, if fc1 and fc2 are the carrier frequencies, then: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BW=Baud Rate + (fc1 – fc0)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 is the same as bit rate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BW=2000 + (fc1 – fc0) = 2000 + 3000 = 5000 Hz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Phase Shift Keying (PSK)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PSK, phase of carrier is varied to represent binary 1 or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Both peak amplitude and frequency remains constant as the phase changes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Example: if we start with a phase of 0 degrees to represent binary 0 , then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change the phase to 180 degrees to send binary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The phase of signal during duration is constant and its value depends upon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(0 or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2PSK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The above method is often called 2 PSK, or Binary PSK, because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phases ( 0 and 180 degrees) are used </a:t>
            </a:r>
            <a:endParaRPr lang="ko-KR" altLang="en-US" dirty="0" smtClean="0" sz="1200"/>
          </a:p>
          <a:p>
            <a:pPr marL="0" indent="0" defTabSz="15240" algn="l">
              <a:lnSpc>
                <a:spcPts val="1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Figure makes this point clear by showing the relationship of phase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value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A second diagram called constellation diagram or phase state diagram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shows same relationship by illustrating only the phases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Effect of Noise on 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PSK is not susceptible to the noise degradation that affects ASK, nor to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bandwidth limitations of FSK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Smaller variations in signal can be detected reliably by the receiver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4PSK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Based on the above two facts, instead of utilizing only two variations of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signal, each representing one bit, we can use four variations and let each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represent two bits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4PSK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BW for 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Minimum bandwidth required for PSK transmission is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As we have seen max bit rate in PSK is much greater than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So while max baud rate of ASK and PSK are the same for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BW, PSK bit rate using the same BW can be two or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times greater  </a:t>
            </a:r>
            <a:endParaRPr lang="ko-KR" altLang="en-US" dirty="0" smtClean="0" sz="1200"/>
          </a:p>
          <a:p>
            <a:pPr marL="0" indent="0" defTabSz="15240" algn="l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8 PSK </a:t>
            </a:r>
            <a:endParaRPr lang="ko-KR" altLang="en-US" dirty="0" smtClean="0" sz="1200" b="1"/>
          </a:p>
          <a:p>
            <a:pPr marL="0" indent="0" defTabSz="15240" algn="l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QAM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										Limitations of PSK: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PSK is limited by the ability of the equipment to distinguish small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differences in phase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factor limits its potential bit rate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34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 far we have been changing only of the characteristics of the sine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wave, But what if we alter two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What should these two characteristics be?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limitations make combination of FSK with other changes practically useless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Why not combine ASK and PSK?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‘x’ variation in phase and ‘y variations in amplitude result into a total of x *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variations and corresponding no. of bits per variation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Quadrature Amplitude Modulation (QAM)</a:t>
            </a:r>
            <a:endParaRPr lang="ko-KR" altLang="en-US" dirty="0" smtClean="0" sz="1200" b="1"/>
          </a:p>
          <a:p>
            <a:pPr marL="0" indent="0" defTabSz="15240" algn="l">
              <a:lnSpc>
                <a:spcPts val="1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Variation of QAM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Variations of QAM are numerous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Any measurable amount changes in amplitude can be combined with any measurable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no. of changes in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4 QAM &amp; 8 QAM (Figure)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In both case no. of amplitude shifts is more than the no. of phase shifts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Because amplitude changes are susceptible to Noise , number of phase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shifts used by QAM is always larger than the amplitude shifts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Time domain plot of 8 QAM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2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Three possible variations of 16 QAM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Bandwidth for QAM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BW required for QAM is the same as in the case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ASK and PSK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QAM has the same advantages as PSK over ASK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Bit Baud Comparison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Bit Baud Comparison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Consult book section 5.3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5.11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constellation diagram consists of eight equally spaced points on a circle. If bit rate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4800 bps, what is the Baud Rate?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Constellation indicates 8 PSK with the points 45 degree apart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Baud Rate= 4800 / 3 = 1600 baud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Digital-to Analog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Shift Keying (FSK)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Shift Keying (PSK)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Quadrature Amplitude Modulation (QAM)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Section 5.3,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58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581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#19</a:t>
            </a:r>
            <a:endParaRPr lang="ko-KR" altLang="en-US" dirty="0" smtClean="0" sz="1997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Conversions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Analog To Analog Conversion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Representation of Analog information by an Analog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For Example: Radio </a:t>
            </a:r>
            <a:endParaRPr lang="ko-KR" altLang="en-US" dirty="0" smtClean="0" sz="1200"/>
          </a:p>
          <a:p>
            <a:pPr marL="0" indent="0" defTabSz="15240" algn="l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Analog To Analog Conversion Methods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																														Amplitude Modulation (AM)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Amplitude of carrier signal is changed according to the amplitude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modulating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and phase of the carrier remain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AM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Bandwidth of AM signal (modulated signal) = 2 * bandwidth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modulating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Significant spectrum of AM audio = 5 KHz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10 KHz bandwidth for an AM station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AM Band Allocation 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5.18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an audio signal with a BW of 4 KHz. What is the BW needed, if we modulate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signal using AM?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 = 2 * 4 KHz = 8 KHz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Frequency Modulation (FM)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of carrier signal is changed according to the amplitude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modulating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Amplitude and Phase of the carrier signal remain constant </a:t>
            </a:r>
            <a:endParaRPr lang="ko-KR" altLang="en-US" dirty="0" smtClean="0" sz="1200"/>
          </a:p>
          <a:p>
            <a:pPr marL="0" indent="0" defTabSz="15240" algn="l">
              <a:lnSpc>
                <a:spcPts val="18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23" name="Rect 3"/>
          <p:cNvSpPr>
            <a:spLocks noGrp="1" noChangeArrowheads="1"/>
          </p:cNvSpPr>
          <p:nvPr/>
        </p:nvSpPr>
        <p:spPr>
          <a:xfrm rot="0">
            <a:off x="2057400" y="6175375"/>
            <a:ext cx="3317240" cy="2374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AM signal requires twice the BW of original signal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10530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9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FM Bandwidth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Bandwidth of FM signal (modulated signal) = 10 * bandwidth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modulating signal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Significant spectrum of FM audio = 15 KHz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Minimum 150 KHz bandwidth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FM Band  </a:t>
            </a:r>
            <a:endParaRPr lang="ko-KR" altLang="en-US" dirty="0" smtClean="0" sz="1200" b="1"/>
          </a:p>
          <a:p>
            <a:pPr marL="0" indent="0" defTabSz="15240" algn="l">
              <a:lnSpc>
                <a:spcPts val="1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FM Band Allocation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5.19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an Audio signal with a BW of 4 MHz. What is the BW needed if we modulate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signal using FM?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Solution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BW = 10 * 4 MHz = 40 MHz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																																																																																																															Phase modulation (PM)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Simpler hardware requirements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is modulated with the amplitude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Amplitude &amp; Frequency of the carrier signal remain constant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Summary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Analog-to Analog Conversion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Frequency Shift Keying (FSK)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Phase Shift Keying (PSK)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Quadrature Amplitude Modulation (QAM)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Reading Sections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Section 5.4, “Data Communications and Networking” 4th Edition by Behrouz 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Forouzan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56577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997" u="sng">
                <a:solidFill>
                  <a:srgbClr val="000000"/>
                </a:solidFill>
                <a:latin typeface="Arial"/>
              </a:rPr>
              <a:t>LECT URE #20 </a:t>
            </a:r>
            <a:endParaRPr lang="ko-KR" altLang="en-US" dirty="0" smtClean="0" sz="1997" u="sng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602" u="sng" b="1">
                <a:solidFill>
                  <a:srgbClr val="000000"/>
                </a:solidFill>
                <a:latin typeface="Times New Roman"/>
                <a:ea typeface="Times New Roman"/>
              </a:rPr>
              <a:t>Introduction </a:t>
            </a:r>
            <a:endParaRPr lang="ko-KR" altLang="en-US" dirty="0" smtClean="0" sz="1602" u="sng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Q: How do we relay encoded data from the generating device to the next device?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A: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Defined by several popular standards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Physical layer of the OSI model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Mechanical/electrical/functional specifications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Digital Data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 we send one 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 a time or do we group bits into larger groups and if so,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How? </a:t>
            </a:r>
            <a:endParaRPr lang="ko-KR" altLang="en-US" dirty="0" smtClean="0" sz="1200"/>
          </a:p>
          <a:p>
            <a:pPr marL="0" indent="0" defTabSz="15240" algn="l">
              <a:lnSpc>
                <a:spcPts val="1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Parallel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Binary data consisting of 1s and 0s may be organized into groups of ‘n’ bits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grouping we can send data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‘n’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bits at a time instead of one bit </a:t>
            </a:r>
            <a:endParaRPr lang="ko-KR" altLang="en-US" dirty="0" smtClean="0" sz="1200"/>
          </a:p>
          <a:p>
            <a:pPr marL="0" indent="0" defTabSz="15240" algn="l">
              <a:lnSpc>
                <a:spcPts val="1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Serial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One bit follows another, so we need only one channel rather than ‘n’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transmit data between two devices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Conversion devices are required at the interface </a:t>
            </a:r>
            <a:endParaRPr lang="ko-KR" altLang="en-US" dirty="0" smtClean="0" sz="1200"/>
          </a:p>
          <a:p>
            <a:pPr marL="0" indent="0" defTabSz="15240" algn="l">
              <a:lnSpc>
                <a:spcPts val="1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935" y="628015"/>
            <a:ext cx="5840095" cy="925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Rect 3"/>
          <p:cNvSpPr>
            <a:spLocks noGrp="1" noChangeArrowheads="1"/>
          </p:cNvSpPr>
          <p:nvPr/>
        </p:nvSpPr>
        <p:spPr>
          <a:xfrm rot="0">
            <a:off x="0" y="0"/>
            <a:ext cx="7584441" cy="1069530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CS601-Data Communication                                                                                     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VU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397">
                <a:solidFill>
                  <a:srgbClr val="000000"/>
                </a:solidFill>
                <a:latin typeface="Wingdings"/>
                <a:ea typeface="Wingdings"/>
              </a:rPr>
              <a:t>¾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					Advantage </a:t>
            </a:r>
            <a:endParaRPr lang="ko-KR" altLang="en-US" dirty="0" smtClean="0" sz="1397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COST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Wingdings"/>
                <a:ea typeface="Wingdings"/>
              </a:rPr>
              <a:t>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Types of Serial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two types of Serial Transmission: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Asychronous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Synchronous Transmission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Asynchronous Transmission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It is so named because the timing of the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signal is unimportant. Instead information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received and translated by agreed upon patterns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Start and Stop Bits </a:t>
            </a:r>
            <a:endParaRPr lang="ko-KR" altLang="en-US" dirty="0" smtClean="0" sz="1200"/>
          </a:p>
          <a:p>
            <a:pPr marL="0" indent="0" defTabSz="15240" algn="l">
              <a:lnSpc>
                <a:spcPts val="1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Asynchronous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Advantages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Cheap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Effective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397" b="1">
                <a:solidFill>
                  <a:srgbClr val="000000"/>
                </a:solidFill>
                <a:latin typeface="Times New Roman"/>
                <a:ea typeface="Times New Roman"/>
              </a:rPr>
              <a:t>Disadvanta</a:t>
            </a:r>
            <a:r>
              <a:rPr lang="en-US" altLang="ko-KR" dirty="0" smtClean="0" sz="1397">
                <a:solidFill>
                  <a:srgbClr val="000000"/>
                </a:solidFill>
                <a:latin typeface="Times New Roman"/>
              </a:rPr>
              <a:t>ges </a:t>
            </a:r>
            <a:endParaRPr lang="ko-KR" altLang="en-US" dirty="0" smtClean="0" sz="1397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Synchronous Transmission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>
                <a:solidFill>
                  <a:srgbClr val="000000"/>
                </a:solidFill>
                <a:latin typeface="Wingdings"/>
                <a:ea typeface="Wingdings"/>
              </a:rPr>
              <a:t>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is transmitted as an unbroken string of 1’s and 0’s and the receiver separates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 into the bytes or characters it need to reconstruct the information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© Copyright Virtual University of Pakistan                                                  </a:t>
            </a:r>
            <a:endParaRPr lang="ko-KR" altLang="en-US" dirty="0" smtClean="0" sz="1200"/>
          </a:p>
        </p:txBody>
      </p:sp>
      <p:sp>
        <p:nvSpPr>
          <p:cNvPr id="230" name="Rect 3"/>
          <p:cNvSpPr>
            <a:spLocks noGrp="1" noChangeArrowheads="1"/>
          </p:cNvSpPr>
          <p:nvPr/>
        </p:nvSpPr>
        <p:spPr>
          <a:xfrm rot="0">
            <a:off x="2057400" y="8519160"/>
            <a:ext cx="497840" cy="2527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697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Slow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Oox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PDF Converter</Application>
  <PresentationFormat>On-screen Show</PresentationFormat>
  <Paragraphs>0</Paragraphs>
  <Slides>1</Slides>
  <Notes>0</Notes>
  <HiddenSlides>0</HiddenSlides>
  <MMClips>0</MMClips>
  <HeadingPairs>
    <vt:vector size="4" baseType="variant">
      <vt:variant>
        <vt:lpstr>Theme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Title text</vt:lpstr>
    </vt:vector>
  </TitlesOfParts>
  <Company>PDFConverter, Inc.</Company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modified xsi:type="dcterms:W3CDTF">2010-06-24T10:54:49Z</dcterms:modified>
</cp:coreProperties>
</file>